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384" autoAdjust="0"/>
  </p:normalViewPr>
  <p:slideViewPr>
    <p:cSldViewPr>
      <p:cViewPr>
        <p:scale>
          <a:sx n="20" d="100"/>
          <a:sy n="20" d="100"/>
        </p:scale>
        <p:origin x="1506" y="234"/>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20.05.2018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20.05.2018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4444029"/>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5"/>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829304"/>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lvl="1" indent="-342900" algn="just">
                  <a:spcAft>
                    <a:spcPts val="100"/>
                  </a:spcAft>
                  <a:buFont typeface="Arial" panose="020B0604020202020204" pitchFamily="34" charset="0"/>
                  <a:buChar char="•"/>
                </a:pPr>
                <a:r>
                  <a:rPr lang="de-DE" dirty="0"/>
                  <a:t>Occupational Stereotypes:</a:t>
                </a:r>
                <a:r>
                  <a:rPr lang="de-DE" b="0" spc="-150" dirty="0"/>
                  <a:t> Crowdwork evaluated occupational stereotypes strongly correlated with s</a:t>
                </a:r>
                <a:r>
                  <a:rPr lang="de-DE" b="0" i="1" spc="-150" dirty="0"/>
                  <a:t>he-he</a:t>
                </a:r>
                <a:r>
                  <a:rPr lang="de-DE" b="0" spc="-150" dirty="0"/>
                  <a:t> axis projections ( </a:t>
                </a:r>
                <a14:m>
                  <m:oMath xmlns:m="http://schemas.openxmlformats.org/officeDocument/2006/math">
                    <m:r>
                      <a:rPr lang="de-DE" b="0" i="1" spc="-150" smtClean="0">
                        <a:latin typeface="Cambria Math" panose="02040503050406030204" pitchFamily="18" charset="0"/>
                        <a:ea typeface="Cambria Math" panose="02040503050406030204" pitchFamily="18" charset="0"/>
                      </a:rPr>
                      <m:t>𝜌</m:t>
                    </m:r>
                    <m:r>
                      <a:rPr lang="en-GB" b="0" i="1" spc="-150" smtClean="0">
                        <a:latin typeface="Cambria Math" panose="02040503050406030204" pitchFamily="18" charset="0"/>
                        <a:ea typeface="Cambria Math" panose="02040503050406030204" pitchFamily="18" charset="0"/>
                      </a:rPr>
                      <m:t>=0.51</m:t>
                    </m:r>
                  </m:oMath>
                </a14:m>
                <a:r>
                  <a:rPr lang="de-DE" b="0" spc="-150" dirty="0"/>
                  <a:t> ).</a:t>
                </a:r>
                <a:endParaRPr lang="de-DE" b="0" dirty="0"/>
              </a:p>
              <a:p>
                <a:pPr marL="342900" lvl="1" indent="-342900" algn="just">
                  <a:spcAft>
                    <a:spcPts val="100"/>
                  </a:spcAft>
                  <a:buFont typeface="Arial" panose="020B0604020202020204" pitchFamily="34" charset="0"/>
                  <a:buChar char="•"/>
                </a:pPr>
                <a:r>
                  <a:rPr lang="de-DE" dirty="0"/>
                  <a:t>Stereotypical Anologies:</a:t>
                </a:r>
                <a:r>
                  <a:rPr lang="de-DE" b="0" dirty="0"/>
                  <a:t> Scored </a:t>
                </a:r>
                <a:r>
                  <a:rPr lang="de-DE" b="0" i="1" dirty="0"/>
                  <a:t>she-he</a:t>
                </a:r>
                <a:r>
                  <a:rPr lang="de-DE" b="0" dirty="0"/>
                  <a:t> anologies are rated via crowdwork as (a) gender-appropriate (b) stereotypic. Scoring metric: </a:t>
                </a:r>
                <a14:m>
                  <m:oMath xmlns:m="http://schemas.openxmlformats.org/officeDocument/2006/math">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𝑠h𝑒</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h𝑒</m:t>
                                </m:r>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func>
                    <m:r>
                      <a:rPr lang="en-GB" b="0" i="0" smtClean="0">
                        <a:latin typeface="Cambria Math" panose="02040503050406030204" pitchFamily="18" charset="0"/>
                      </a:rPr>
                      <m:t>  ,  </m:t>
                    </m:r>
                    <m:d>
                      <m:dPr>
                        <m:begChr m:val="‖"/>
                        <m:endChr m:val="‖"/>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𝛿</m:t>
                    </m:r>
                  </m:oMath>
                </a14:m>
                <a:r>
                  <a:rPr lang="de-DE" b="0" dirty="0"/>
                  <a:t>.</a:t>
                </a:r>
              </a:p>
              <a:p>
                <a:pPr marL="342900" lvl="1" indent="-342900" algn="just">
                  <a:spcAft>
                    <a:spcPts val="100"/>
                  </a:spcAft>
                  <a:buFont typeface="Arial" panose="020B0604020202020204" pitchFamily="34" charset="0"/>
                  <a:buChar char="•"/>
                </a:pPr>
                <a:r>
                  <a:rPr lang="de-DE" dirty="0"/>
                  <a:t>Direct Bias:   </a:t>
                </a:r>
                <a14:m>
                  <m:oMath xmlns:m="http://schemas.openxmlformats.org/officeDocument/2006/math">
                    <m:f>
                      <m:fPr>
                        <m:ctrlPr>
                          <a:rPr lang="de-DE" b="0" i="1" smtClean="0">
                            <a:latin typeface="Cambria Math" panose="02040503050406030204" pitchFamily="18" charset="0"/>
                          </a:rPr>
                        </m:ctrlPr>
                      </m:fPr>
                      <m:num>
                        <m:r>
                          <a:rPr lang="en-GB" b="0" i="1" smtClean="0">
                            <a:latin typeface="Cambria Math" panose="02040503050406030204" pitchFamily="18" charset="0"/>
                          </a:rPr>
                          <m:t>1</m:t>
                        </m:r>
                      </m:num>
                      <m:den>
                        <m:d>
                          <m:dPr>
                            <m:begChr m:val="|"/>
                            <m:endChr m:val="|"/>
                            <m:ctrlPr>
                              <a:rPr lang="de-DE" b="0" i="1" smtClean="0">
                                <a:latin typeface="Cambria Math" panose="02040503050406030204" pitchFamily="18" charset="0"/>
                              </a:rPr>
                            </m:ctrlPr>
                          </m:dPr>
                          <m:e>
                            <m:r>
                              <a:rPr lang="en-GB" b="0" i="1" smtClean="0">
                                <a:latin typeface="Cambria Math" panose="02040503050406030204" pitchFamily="18" charset="0"/>
                              </a:rPr>
                              <m:t>𝑁</m:t>
                            </m:r>
                          </m:e>
                        </m:d>
                      </m:den>
                    </m:f>
                    <m:nary>
                      <m:naryPr>
                        <m:chr m:val="∑"/>
                        <m:limLoc m:val="subSup"/>
                        <m:supHide m:val="on"/>
                        <m:ctrlPr>
                          <a:rPr lang="de-DE" b="0" i="1" smtClean="0">
                            <a:latin typeface="Cambria Math" panose="02040503050406030204" pitchFamily="18" charset="0"/>
                          </a:rPr>
                        </m:ctrlPr>
                      </m:naryPr>
                      <m:sub>
                        <m:r>
                          <m:rPr>
                            <m:brk m:alnAt="9"/>
                          </m:rPr>
                          <a:rPr lang="en-GB" b="0" i="1" smtClean="0">
                            <a:latin typeface="Cambria Math" panose="02040503050406030204" pitchFamily="18" charset="0"/>
                          </a:rPr>
                          <m:t>𝑤</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sub>
                      <m:sup/>
                      <m:e>
                        <m:sSup>
                          <m:sSupPr>
                            <m:ctrlPr>
                              <a:rPr lang="de-DE" b="0" i="1" smtClean="0">
                                <a:latin typeface="Cambria Math" panose="02040503050406030204" pitchFamily="18" charset="0"/>
                              </a:rPr>
                            </m:ctrlPr>
                          </m:sSupPr>
                          <m:e>
                            <m:d>
                              <m:dPr>
                                <m:begChr m:val="|"/>
                                <m:endChr m:val="|"/>
                                <m:ctrlPr>
                                  <a:rPr lang="de-DE" b="0" i="1" smtClean="0">
                                    <a:latin typeface="Cambria Math" panose="02040503050406030204" pitchFamily="18" charset="0"/>
                                  </a:rPr>
                                </m:ctrlPr>
                              </m:dPr>
                              <m:e>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𝑔</m:t>
                                        </m:r>
                                      </m:e>
                                    </m:d>
                                  </m:e>
                                </m:func>
                              </m:e>
                            </m:d>
                          </m:e>
                          <m:sup>
                            <m:r>
                              <a:rPr lang="en-GB" b="0" i="1" smtClean="0">
                                <a:latin typeface="Cambria Math" panose="02040503050406030204" pitchFamily="18" charset="0"/>
                              </a:rPr>
                              <m:t>𝑐</m:t>
                            </m:r>
                          </m:sup>
                        </m:sSup>
                      </m:e>
                    </m:nary>
                  </m:oMath>
                </a14:m>
                <a:r>
                  <a:rPr lang="de-DE" b="0" dirty="0"/>
                  <a:t>  , </a:t>
                </a:r>
                <a:r>
                  <a:rPr lang="de-DE" b="0" spc="-150" dirty="0"/>
                  <a:t>for gender direction/ basis </a:t>
                </a:r>
                <a14:m>
                  <m:oMath xmlns:m="http://schemas.openxmlformats.org/officeDocument/2006/math">
                    <m:r>
                      <a:rPr lang="en-GB" b="0" i="1" spc="-150" smtClean="0">
                        <a:latin typeface="Cambria Math" panose="02040503050406030204" pitchFamily="18" charset="0"/>
                      </a:rPr>
                      <m:t>𝑔</m:t>
                    </m:r>
                  </m:oMath>
                </a14:m>
                <a:r>
                  <a:rPr lang="de-DE" b="0" spc="-150" dirty="0"/>
                  <a:t>.</a:t>
                </a:r>
              </a:p>
              <a:p>
                <a:pPr lvl="1" algn="just"/>
                <a:endParaRPr lang="de-DE" dirty="0"/>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829304"/>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793968"/>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7">
            <a:extLst>
              <a:ext uri="{28A0092B-C50C-407E-A947-70E740481C1C}">
                <a14:useLocalDpi xmlns:a14="http://schemas.microsoft.com/office/drawing/2010/main" val="0"/>
              </a:ext>
            </a:extLst>
          </a:blip>
          <a:srcRect l="19756" r="19756"/>
          <a:stretch>
            <a:fillRect/>
          </a:stretch>
        </p:blipFill>
        <p:spPr>
          <a:xfrm>
            <a:off x="20968658" y="13122847"/>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468</TotalTime>
  <Words>1549</Words>
  <Application>Microsoft Office PowerPoint</Application>
  <PresentationFormat>Custom</PresentationFormat>
  <Paragraphs>45</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25</cp:revision>
  <dcterms:created xsi:type="dcterms:W3CDTF">2018-05-16T07:00:24Z</dcterms:created>
  <dcterms:modified xsi:type="dcterms:W3CDTF">2018-05-20T15:01:00Z</dcterms:modified>
</cp:coreProperties>
</file>