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7"/>
  </p:notesMasterIdLst>
  <p:handoutMasterIdLst>
    <p:handoutMasterId r:id="rId8"/>
  </p:handoutMasterIdLst>
  <p:sldIdLst>
    <p:sldId id="259" r:id="rId5"/>
    <p:sldId id="260" r:id="rId6"/>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384" autoAdjust="0"/>
  </p:normalViewPr>
  <p:slideViewPr>
    <p:cSldViewPr>
      <p:cViewPr>
        <p:scale>
          <a:sx n="30" d="100"/>
          <a:sy n="30" d="100"/>
        </p:scale>
        <p:origin x="612" y="-594"/>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20.05.2018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20.05.2018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1.</a:t>
            </a:r>
          </a:p>
        </p:txBody>
      </p:sp>
      <p:sp>
        <p:nvSpPr>
          <p:cNvPr id="4" name="Slide Number Placeholder 3"/>
          <p:cNvSpPr>
            <a:spLocks noGrp="1"/>
          </p:cNvSpPr>
          <p:nvPr>
            <p:ph type="sldNum" sz="quarter" idx="10"/>
          </p:nvPr>
        </p:nvSpPr>
        <p:spPr/>
        <p:txBody>
          <a:bodyPr/>
          <a:lstStyle/>
          <a:p>
            <a:fld id="{0800A50D-30E1-41BB-BFC2-D3D818AB8EF9}" type="slidenum">
              <a:rPr lang="de-DE" smtClean="0"/>
              <a:pPr/>
              <a:t>1</a:t>
            </a:fld>
            <a:endParaRPr lang="de-DE"/>
          </a:p>
        </p:txBody>
      </p:sp>
    </p:spTree>
    <p:extLst>
      <p:ext uri="{BB962C8B-B14F-4D97-AF65-F5344CB8AC3E}">
        <p14:creationId xmlns:p14="http://schemas.microsoft.com/office/powerpoint/2010/main" val="16012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Layout 2. Has a bit more space.</a:t>
            </a:r>
          </a:p>
        </p:txBody>
      </p:sp>
      <p:sp>
        <p:nvSpPr>
          <p:cNvPr id="4" name="Slide Number Placeholder 3"/>
          <p:cNvSpPr>
            <a:spLocks noGrp="1"/>
          </p:cNvSpPr>
          <p:nvPr>
            <p:ph type="sldNum" sz="quarter" idx="10"/>
          </p:nvPr>
        </p:nvSpPr>
        <p:spPr/>
        <p:txBody>
          <a:bodyPr/>
          <a:lstStyle/>
          <a:p>
            <a:fld id="{0800A50D-30E1-41BB-BFC2-D3D818AB8EF9}" type="slidenum">
              <a:rPr lang="de-DE" smtClean="0"/>
              <a:pPr/>
              <a:t>2</a:t>
            </a:fld>
            <a:endParaRPr lang="de-DE"/>
          </a:p>
        </p:txBody>
      </p:sp>
    </p:spTree>
    <p:extLst>
      <p:ext uri="{BB962C8B-B14F-4D97-AF65-F5344CB8AC3E}">
        <p14:creationId xmlns:p14="http://schemas.microsoft.com/office/powerpoint/2010/main" val="292141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3.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225298" y="14039166"/>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109918"/>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3564608"/>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3564608"/>
                <a:ext cx="8047339" cy="10440854"/>
              </a:xfrm>
              <a:blipFill>
                <a:blip r:embed="rId4"/>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2661902"/>
            <a:ext cx="27756000" cy="470658"/>
          </a:xfrm>
        </p:spPr>
        <p:txBody>
          <a:bodyPr/>
          <a:lstStyle/>
          <a:p>
            <a:r>
              <a:rPr lang="de-DE" sz="3200" dirty="0"/>
              <a:t>Nico Hertel, Seth Siriya, Thomas Decker, Uzair Akbar, Zhenchen Liao</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0117030"/>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3564608"/>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11093592" y="357951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9684982"/>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5">
            <a:extLst>
              <a:ext uri="{28A0092B-C50C-407E-A947-70E740481C1C}">
                <a14:useLocalDpi xmlns:a14="http://schemas.microsoft.com/office/drawing/2010/main" val="0"/>
              </a:ext>
            </a:extLst>
          </a:blip>
          <a:srcRect l="19756" r="19756"/>
          <a:stretch>
            <a:fillRect/>
          </a:stretch>
        </p:blipFill>
        <p:spPr>
          <a:xfrm>
            <a:off x="20968658" y="12258445"/>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091093"/>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6" name="Group 5">
            <a:extLst>
              <a:ext uri="{FF2B5EF4-FFF2-40B4-BE49-F238E27FC236}">
                <a16:creationId xmlns:a16="http://schemas.microsoft.com/office/drawing/2014/main" id="{D9680433-D2DC-4D30-B1F9-C0CB0704B2CD}"/>
              </a:ext>
            </a:extLst>
          </p:cNvPr>
          <p:cNvGrpSpPr/>
          <p:nvPr/>
        </p:nvGrpSpPr>
        <p:grpSpPr>
          <a:xfrm>
            <a:off x="1259999" y="1174956"/>
            <a:ext cx="25317495" cy="1477328"/>
            <a:chOff x="1259999" y="1174956"/>
            <a:chExt cx="25317495" cy="1477328"/>
          </a:xfrm>
        </p:grpSpPr>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25299" y="628587"/>
            <a:ext cx="27786673" cy="2504751"/>
          </a:xfrm>
        </p:spPr>
        <p:txBody>
          <a:bodyPr/>
          <a:lstStyle/>
          <a:p>
            <a:r>
              <a:rPr lang="de-DE" sz="4800" dirty="0"/>
              <a:t>Man is to Computer Programmer as Woman</a:t>
            </a:r>
            <a:br>
              <a:rPr lang="de-DE" sz="4800" dirty="0"/>
            </a:br>
            <a:r>
              <a:rPr lang="de-DE" sz="4800" dirty="0"/>
              <a:t>is to Homemaker? Debiasing Word Embeddings</a:t>
            </a:r>
          </a:p>
        </p:txBody>
      </p:sp>
    </p:spTree>
    <p:extLst>
      <p:ext uri="{BB962C8B-B14F-4D97-AF65-F5344CB8AC3E}">
        <p14:creationId xmlns:p14="http://schemas.microsoft.com/office/powerpoint/2010/main" val="384344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Placeholder 14">
            <a:extLst>
              <a:ext uri="{FF2B5EF4-FFF2-40B4-BE49-F238E27FC236}">
                <a16:creationId xmlns:a16="http://schemas.microsoft.com/office/drawing/2014/main" id="{D0739A54-1709-4E3F-A594-6D548088FAB1}"/>
              </a:ext>
            </a:extLst>
          </p:cNvPr>
          <p:cNvPicPr>
            <a:picLocks noChangeAspect="1"/>
          </p:cNvPicPr>
          <p:nvPr/>
        </p:nvPicPr>
        <p:blipFill rotWithShape="1">
          <a:blip r:embed="rId3">
            <a:extLst>
              <a:ext uri="{28A0092B-C50C-407E-A947-70E740481C1C}">
                <a14:useLocalDpi xmlns:a14="http://schemas.microsoft.com/office/drawing/2010/main" val="0"/>
              </a:ext>
            </a:extLst>
          </a:blip>
          <a:srcRect t="2107"/>
          <a:stretch/>
        </p:blipFill>
        <p:spPr>
          <a:xfrm>
            <a:off x="11093592" y="4444029"/>
            <a:ext cx="8043314" cy="4008766"/>
          </a:xfrm>
          <a:prstGeom prst="rect">
            <a:avLst/>
          </a:prstGeom>
        </p:spPr>
      </p:pic>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1225298" y="14903568"/>
            <a:ext cx="8043314" cy="3854728"/>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18974320"/>
            <a:ext cx="8043314" cy="216024"/>
          </a:xfrm>
        </p:spPr>
        <p:txBody>
          <a:bodyPr/>
          <a:lstStyle/>
          <a:p>
            <a:r>
              <a:rPr lang="de-DE" dirty="0"/>
              <a:t>Bildunterschrift, Autor</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4429010"/>
                <a:ext cx="8047339" cy="10440854"/>
              </a:xfrm>
            </p:spPr>
            <p:txBody>
              <a:bodyPr/>
              <a:lstStyle/>
              <a:p>
                <a:pPr lvl="1" algn="just"/>
                <a:r>
                  <a:rPr lang="de-DE" sz="2800" dirty="0"/>
                  <a:t>Abstract</a:t>
                </a:r>
              </a:p>
              <a:p>
                <a:pPr algn="just"/>
                <a:r>
                  <a:rPr lang="de-DE" dirty="0"/>
                  <a:t>By learning from real-world data, machine learning is doomed to adopt social bias such as sexism. This paper analyzes gender bias in the context of the natrual language processing technique word embedding. The paper proposes a method to determine the underlying bias in a dataset and an algorithm to eliminate this bias while preserving the ability to cluster words. This is shown using a public dataset of news articles to reduce gender stereotypes in analogy tasks.</a:t>
                </a:r>
              </a:p>
              <a:p>
                <a:pPr lvl="1" algn="just"/>
                <a:r>
                  <a:rPr lang="de-DE" sz="2800" dirty="0"/>
                  <a:t>Introduction and Preliminary</a:t>
                </a:r>
              </a:p>
              <a:p>
                <a:pPr algn="just"/>
                <a:r>
                  <a:rPr lang="de-DE" dirty="0"/>
                  <a:t>A word embedding represents each word </a:t>
                </a:r>
                <a14:m>
                  <m:oMath xmlns:m="http://schemas.openxmlformats.org/officeDocument/2006/math">
                    <m:r>
                      <a:rPr lang="de-DE" i="1" dirty="0" smtClean="0">
                        <a:latin typeface="Cambria Math" panose="02040503050406030204" pitchFamily="18" charset="0"/>
                      </a:rPr>
                      <m:t>𝑤</m:t>
                    </m:r>
                  </m:oMath>
                </a14:m>
                <a:r>
                  <a:rPr lang="de-DE" dirty="0"/>
                  <a:t> as a d-dimensional </a:t>
                </a:r>
                <a14:m>
                  <m:oMath xmlns:m="http://schemas.openxmlformats.org/officeDocument/2006/math">
                    <m:r>
                      <a:rPr lang="de-DE" i="1" dirty="0" smtClean="0">
                        <a:latin typeface="Cambria Math" panose="02040503050406030204" pitchFamily="18" charset="0"/>
                      </a:rPr>
                      <m:t>𝑤𝑜𝑟𝑑</m:t>
                    </m:r>
                    <m:r>
                      <a:rPr lang="de-DE" i="1" dirty="0" smtClean="0">
                        <a:latin typeface="Cambria Math" panose="02040503050406030204" pitchFamily="18" charset="0"/>
                      </a:rPr>
                      <m:t> </m:t>
                    </m:r>
                    <m:r>
                      <a:rPr lang="de-DE" i="1" dirty="0" smtClean="0">
                        <a:latin typeface="Cambria Math" panose="02040503050406030204" pitchFamily="18" charset="0"/>
                      </a:rPr>
                      <m:t>𝑣𝑒𝑐𝑡𝑜𝑟</m:t>
                    </m:r>
                  </m:oMath>
                </a14:m>
                <a:r>
                  <a:rPr lang="de-DE" dirty="0"/>
                  <a:t> </a:t>
                </a:r>
                <a14:m>
                  <m:oMath xmlns:m="http://schemas.openxmlformats.org/officeDocument/2006/math">
                    <m:r>
                      <a:rPr lang="de-DE" i="1">
                        <a:latin typeface="Cambria Math" panose="02040503050406030204" pitchFamily="18" charset="0"/>
                      </a:rPr>
                      <m:t>𝑤</m:t>
                    </m:r>
                    <m:r>
                      <a:rPr lang="de-DE" i="1">
                        <a:latin typeface="Cambria Math" panose="02040503050406030204" pitchFamily="18" charset="0"/>
                      </a:rPr>
                      <m:t> ∈</m:t>
                    </m:r>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ℝ</m:t>
                        </m:r>
                      </m:e>
                      <m:sup>
                        <m:r>
                          <a:rPr lang="de-DE" i="1">
                            <a:latin typeface="Cambria Math" panose="02040503050406030204" pitchFamily="18" charset="0"/>
                            <a:ea typeface="Cambria Math" panose="02040503050406030204" pitchFamily="18" charset="0"/>
                          </a:rPr>
                          <m:t>𝑑</m:t>
                        </m:r>
                      </m:sup>
                    </m:sSup>
                  </m:oMath>
                </a14:m>
                <a:r>
                  <a:rPr lang="de-DE" dirty="0"/>
                  <a:t> with two imortant properties: similar words have similar vectors, and the difference between two word vectors has been shown to represent the difference between the corresponding words. This arithmetic properties can be used to solve analogy tasks, like ‚man is to brother as woman is to X?‘. The difference between the word vectors of ‚man‘ and ‚woman‘ should be similar to ‚brother‘ and X (e.g. ‚sister‘):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𝑤</m:t>
                        </m:r>
                      </m:e>
                      <m:sub>
                        <m:r>
                          <a:rPr lang="de-DE" b="0" i="1" smtClean="0">
                            <a:latin typeface="Cambria Math" panose="02040503050406030204" pitchFamily="18" charset="0"/>
                          </a:rPr>
                          <m:t>𝑚𝑎𝑛</m:t>
                        </m:r>
                      </m:sub>
                    </m:sSub>
                    <m:r>
                      <a:rPr lang="de-DE" b="0" i="1" smtClean="0">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𝑤𝑜</m:t>
                        </m:r>
                        <m:r>
                          <a:rPr lang="de-DE" i="1">
                            <a:latin typeface="Cambria Math" panose="02040503050406030204" pitchFamily="18" charset="0"/>
                          </a:rPr>
                          <m:t>𝑚𝑎𝑛</m:t>
                        </m:r>
                        <m:r>
                          <a:rPr lang="de-DE" b="0" i="1" smtClean="0">
                            <a:latin typeface="Cambria Math" panose="02040503050406030204" pitchFamily="18" charset="0"/>
                          </a:rPr>
                          <m:t> </m:t>
                        </m:r>
                      </m:sub>
                    </m:sSub>
                    <m:r>
                      <a:rPr lang="de-DE" i="1" smtClean="0">
                        <a:latin typeface="Cambria Math" panose="02040503050406030204" pitchFamily="18" charset="0"/>
                        <a:ea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𝑏𝑟𝑜𝑡h𝑒𝑟</m:t>
                        </m:r>
                      </m:sub>
                    </m:sSub>
                    <m:r>
                      <a:rPr lang="de-DE" b="0" i="1" smtClean="0">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𝑤</m:t>
                        </m:r>
                      </m:e>
                      <m:sub>
                        <m:r>
                          <a:rPr lang="de-DE" b="0" i="1" smtClean="0">
                            <a:latin typeface="Cambria Math" panose="02040503050406030204" pitchFamily="18" charset="0"/>
                          </a:rPr>
                          <m:t>𝑠𝑖𝑠𝑡𝑒𝑟</m:t>
                        </m:r>
                      </m:sub>
                    </m:sSub>
                  </m:oMath>
                </a14:m>
                <a:r>
                  <a:rPr lang="de-DE" dirty="0"/>
                  <a:t>. </a:t>
                </a:r>
              </a:p>
              <a:p>
                <a:pPr algn="just"/>
                <a:r>
                  <a:rPr lang="de-DE" dirty="0"/>
                  <a:t>To measure bias, a gender-neutral word like ‚nurse‘ is compared to two gender-specific words like ‚man‘ and ‚woman‘. If the distance between the neutral word and one specific word is smaller than between the other, this suggests bias. Figure 1 shows a sample of words ordered by their distance to ‚he‘ and ‚she‘ (x-Axis) and their bias (y-Axis). For this paper, the public word2vec embedding is used, trained on a set of Google News Articles, cosisting of 3 million english words.</a:t>
                </a:r>
              </a:p>
            </p:txBody>
          </p:sp>
        </mc:Choice>
        <mc:Fallback xmlns="">
          <p:sp>
            <p:nvSpPr>
              <p:cNvPr id="5" name="Text Placeholder 4">
                <a:extLst>
                  <a:ext uri="{FF2B5EF4-FFF2-40B4-BE49-F238E27FC236}">
                    <a16:creationId xmlns:a16="http://schemas.microsoft.com/office/drawing/2014/main" id="{B07FC288-A910-47DA-80A7-1A8E6450AF2D}"/>
                  </a:ext>
                </a:extLst>
              </p:cNvPr>
              <p:cNvSpPr>
                <a:spLocks noGrp="1" noRot="1" noChangeAspect="1" noMove="1" noResize="1" noEditPoints="1" noAdjustHandles="1" noChangeArrowheads="1" noChangeShapeType="1" noTextEdit="1"/>
              </p:cNvSpPr>
              <p:nvPr>
                <p:ph type="body" sz="quarter" idx="33"/>
              </p:nvPr>
            </p:nvSpPr>
            <p:spPr>
              <a:xfrm>
                <a:off x="1260000" y="4429010"/>
                <a:ext cx="8047339" cy="10440854"/>
              </a:xfrm>
              <a:blipFill>
                <a:blip r:embed="rId5"/>
                <a:stretch>
                  <a:fillRect l="-2727" t="-1752" r="-2121" b="-234"/>
                </a:stretch>
              </a:blipFill>
            </p:spPr>
            <p:txBody>
              <a:bodyPr/>
              <a:lstStyle/>
              <a:p>
                <a:r>
                  <a:rPr lang="en-GB">
                    <a:noFill/>
                  </a:rPr>
                  <a:t> </a:t>
                </a:r>
              </a:p>
            </p:txBody>
          </p:sp>
        </mc:Fallback>
      </mc:AlternateContent>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3060552"/>
            <a:ext cx="27756000" cy="470658"/>
          </a:xfrm>
        </p:spPr>
        <p:txBody>
          <a:bodyPr/>
          <a:lstStyle/>
          <a:p>
            <a:r>
              <a:rPr lang="de-DE" dirty="0"/>
              <a:t>Nico Hertel, Seth Siriya, Thomas Decker, Uzair Akbar, Zhenchen Liao</a:t>
            </a:r>
          </a:p>
        </p:txBody>
      </p:sp>
      <mc:AlternateContent xmlns:mc="http://schemas.openxmlformats.org/markup-compatibility/2006">
        <mc:Choice xmlns:a14="http://schemas.microsoft.com/office/drawing/2010/main" Requires="a14">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9829304"/>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marL="342900" indent="-342900" algn="just">
                  <a:buFont typeface="Arial" panose="020B0604020202020204" pitchFamily="34" charset="0"/>
                  <a:buChar char="•"/>
                </a:pPr>
                <a:r>
                  <a:rPr lang="de-DE" b="1" dirty="0"/>
                  <a:t>Occupational Stereotypes:</a:t>
                </a:r>
                <a:r>
                  <a:rPr lang="de-DE" spc="-150" dirty="0"/>
                  <a:t> Crowdwork evaluated occupational stereotypes strongly correlated with s</a:t>
                </a:r>
                <a:r>
                  <a:rPr lang="de-DE" i="1" spc="-150" dirty="0"/>
                  <a:t>he-he</a:t>
                </a:r>
                <a:r>
                  <a:rPr lang="de-DE" spc="-150" dirty="0"/>
                  <a:t> axis projections ( </a:t>
                </a:r>
                <a14:m>
                  <m:oMath xmlns:m="http://schemas.openxmlformats.org/officeDocument/2006/math">
                    <m:r>
                      <a:rPr lang="de-DE" i="1" spc="-150">
                        <a:latin typeface="Cambria Math" panose="02040503050406030204" pitchFamily="18" charset="0"/>
                        <a:ea typeface="Cambria Math" panose="02040503050406030204" pitchFamily="18" charset="0"/>
                      </a:rPr>
                      <m:t>𝜌</m:t>
                    </m:r>
                    <m:r>
                      <a:rPr lang="en-GB" i="1" spc="-150">
                        <a:latin typeface="Cambria Math" panose="02040503050406030204" pitchFamily="18" charset="0"/>
                        <a:ea typeface="Cambria Math" panose="02040503050406030204" pitchFamily="18" charset="0"/>
                      </a:rPr>
                      <m:t>=0.51</m:t>
                    </m:r>
                  </m:oMath>
                </a14:m>
                <a:r>
                  <a:rPr lang="de-DE" spc="-150" dirty="0"/>
                  <a:t> ).</a:t>
                </a:r>
              </a:p>
              <a:p>
                <a:pPr marL="342900" indent="-342900" algn="just">
                  <a:buFont typeface="Arial" panose="020B0604020202020204" pitchFamily="34" charset="0"/>
                  <a:buChar char="•"/>
                </a:pPr>
                <a:r>
                  <a:rPr lang="de-DE" b="1" dirty="0"/>
                  <a:t>Stereotypical Anologies:</a:t>
                </a:r>
                <a:r>
                  <a:rPr lang="de-DE" dirty="0"/>
                  <a:t> Scored </a:t>
                </a:r>
                <a:r>
                  <a:rPr lang="de-DE" i="1" dirty="0"/>
                  <a:t>she-he</a:t>
                </a:r>
                <a:r>
                  <a:rPr lang="de-DE" dirty="0"/>
                  <a:t> anologies are rated via crowdwork as (a) gender-appropriate (b) stereotypic. Scoring metric: </a:t>
                </a:r>
                <a14:m>
                  <m:oMath xmlns:m="http://schemas.openxmlformats.org/officeDocument/2006/math">
                    <m:r>
                      <a:rPr lang="en-GB" i="1">
                        <a:latin typeface="Cambria Math" panose="02040503050406030204" pitchFamily="18" charset="0"/>
                      </a:rPr>
                      <m:t>𝑆</m:t>
                    </m:r>
                    <m:d>
                      <m:dPr>
                        <m:ctrlPr>
                          <a:rPr lang="en-GB" i="1">
                            <a:latin typeface="Cambria Math" panose="02040503050406030204" pitchFamily="18" charset="0"/>
                          </a:rPr>
                        </m:ctrlPr>
                      </m:dPr>
                      <m:e>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e>
                    </m:d>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acc>
                              <m:accPr>
                                <m:chr m:val="⃗"/>
                                <m:ctrlPr>
                                  <a:rPr lang="en-GB" b="1" i="1">
                                    <a:latin typeface="Cambria Math" panose="02040503050406030204" pitchFamily="18" charset="0"/>
                                  </a:rPr>
                                </m:ctrlPr>
                              </m:accPr>
                              <m:e>
                                <m:r>
                                  <a:rPr lang="en-GB" b="0" i="1">
                                    <a:latin typeface="Cambria Math" panose="02040503050406030204" pitchFamily="18" charset="0"/>
                                  </a:rPr>
                                  <m:t>𝑠h𝑒</m:t>
                                </m:r>
                              </m:e>
                            </m:acc>
                            <m:r>
                              <a:rPr lang="en-GB" i="1">
                                <a:latin typeface="Cambria Math" panose="02040503050406030204" pitchFamily="18" charset="0"/>
                              </a:rPr>
                              <m:t>−</m:t>
                            </m:r>
                            <m:acc>
                              <m:accPr>
                                <m:chr m:val="⃗"/>
                                <m:ctrlPr>
                                  <a:rPr lang="en-GB" b="1" i="1">
                                    <a:latin typeface="Cambria Math" panose="02040503050406030204" pitchFamily="18" charset="0"/>
                                  </a:rPr>
                                </m:ctrlPr>
                              </m:accPr>
                              <m:e>
                                <m:r>
                                  <a:rPr lang="en-GB" b="0" i="1">
                                    <a:latin typeface="Cambria Math" panose="02040503050406030204" pitchFamily="18" charset="0"/>
                                  </a:rPr>
                                  <m:t>h𝑒</m:t>
                                </m:r>
                              </m:e>
                            </m:acc>
                            <m:r>
                              <a:rPr lang="en-GB" i="1">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e>
                    </m:func>
                    <m:r>
                      <a:rPr lang="en-GB">
                        <a:latin typeface="Cambria Math" panose="02040503050406030204" pitchFamily="18" charset="0"/>
                      </a:rPr>
                      <m:t>  ,  </m:t>
                    </m:r>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e>
                    </m:d>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𝛿</m:t>
                    </m:r>
                  </m:oMath>
                </a14:m>
                <a:r>
                  <a:rPr lang="de-DE" dirty="0"/>
                  <a:t>.</a:t>
                </a:r>
              </a:p>
              <a:p>
                <a:pPr marL="342900" indent="-342900" algn="just">
                  <a:buFont typeface="Arial" panose="020B0604020202020204" pitchFamily="34" charset="0"/>
                  <a:buChar char="•"/>
                </a:pPr>
                <a:r>
                  <a:rPr lang="de-DE" b="1" dirty="0"/>
                  <a:t>Direct Bias:</a:t>
                </a:r>
                <a:r>
                  <a:rPr lang="de-DE" dirty="0"/>
                  <a:t>   </a:t>
                </a:r>
                <a14:m>
                  <m:oMath xmlns:m="http://schemas.openxmlformats.org/officeDocument/2006/math">
                    <m:f>
                      <m:fPr>
                        <m:ctrlPr>
                          <a:rPr lang="de-DE" i="1">
                            <a:latin typeface="Cambria Math" panose="02040503050406030204" pitchFamily="18" charset="0"/>
                          </a:rPr>
                        </m:ctrlPr>
                      </m:fPr>
                      <m:num>
                        <m:r>
                          <a:rPr lang="en-GB" i="1">
                            <a:latin typeface="Cambria Math" panose="02040503050406030204" pitchFamily="18" charset="0"/>
                          </a:rPr>
                          <m:t>1</m:t>
                        </m:r>
                      </m:num>
                      <m:den>
                        <m:d>
                          <m:dPr>
                            <m:begChr m:val="|"/>
                            <m:endChr m:val="|"/>
                            <m:ctrlPr>
                              <a:rPr lang="de-DE" i="1">
                                <a:latin typeface="Cambria Math" panose="02040503050406030204" pitchFamily="18" charset="0"/>
                              </a:rPr>
                            </m:ctrlPr>
                          </m:dPr>
                          <m:e>
                            <m:r>
                              <a:rPr lang="en-GB" i="1">
                                <a:latin typeface="Cambria Math" panose="02040503050406030204" pitchFamily="18" charset="0"/>
                              </a:rPr>
                              <m:t>𝑁</m:t>
                            </m:r>
                          </m:e>
                        </m:d>
                      </m:den>
                    </m:f>
                    <m:nary>
                      <m:naryPr>
                        <m:chr m:val="∑"/>
                        <m:limLoc m:val="subSup"/>
                        <m:supHide m:val="on"/>
                        <m:ctrlPr>
                          <a:rPr lang="de-DE" i="1">
                            <a:latin typeface="Cambria Math" panose="02040503050406030204" pitchFamily="18" charset="0"/>
                          </a:rPr>
                        </m:ctrlPr>
                      </m:naryPr>
                      <m:sub>
                        <m:r>
                          <m:rPr>
                            <m:brk m:alnAt="9"/>
                          </m:rPr>
                          <a:rPr lang="en-GB" i="1">
                            <a:latin typeface="Cambria Math" panose="02040503050406030204" pitchFamily="18" charset="0"/>
                          </a:rPr>
                          <m:t>𝑤</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𝑁</m:t>
                        </m:r>
                      </m:sub>
                      <m:sup/>
                      <m:e>
                        <m:sSup>
                          <m:sSupPr>
                            <m:ctrlPr>
                              <a:rPr lang="de-DE" i="1">
                                <a:latin typeface="Cambria Math" panose="02040503050406030204" pitchFamily="18" charset="0"/>
                              </a:rPr>
                            </m:ctrlPr>
                          </m:sSupPr>
                          <m:e>
                            <m:d>
                              <m:dPr>
                                <m:begChr m:val="|"/>
                                <m:endChr m:val="|"/>
                                <m:ctrlPr>
                                  <a:rPr lang="de-DE" i="1">
                                    <a:latin typeface="Cambria Math" panose="02040503050406030204" pitchFamily="18" charset="0"/>
                                  </a:rPr>
                                </m:ctrlPr>
                              </m:dPr>
                              <m:e>
                                <m:func>
                                  <m:funcPr>
                                    <m:ctrlPr>
                                      <a:rPr lang="de-DE" i="1">
                                        <a:latin typeface="Cambria Math" panose="02040503050406030204" pitchFamily="18" charset="0"/>
                                      </a:rPr>
                                    </m:ctrlPr>
                                  </m:funcPr>
                                  <m:fName>
                                    <m:r>
                                      <m:rPr>
                                        <m:sty m:val="p"/>
                                      </m:rPr>
                                      <a:rPr lang="de-DE">
                                        <a:latin typeface="Cambria Math" panose="02040503050406030204" pitchFamily="18" charset="0"/>
                                      </a:rPr>
                                      <m:t>cos</m:t>
                                    </m:r>
                                  </m:fName>
                                  <m:e>
                                    <m:d>
                                      <m:dPr>
                                        <m:ctrlPr>
                                          <a:rPr lang="de-DE" i="1">
                                            <a:latin typeface="Cambria Math" panose="02040503050406030204" pitchFamily="18" charset="0"/>
                                          </a:rPr>
                                        </m:ctrlPr>
                                      </m:dPr>
                                      <m:e>
                                        <m:acc>
                                          <m:accPr>
                                            <m:chr m:val="⃗"/>
                                            <m:ctrlPr>
                                              <a:rPr lang="de-DE" i="1">
                                                <a:latin typeface="Cambria Math" panose="02040503050406030204" pitchFamily="18" charset="0"/>
                                              </a:rPr>
                                            </m:ctrlPr>
                                          </m:accPr>
                                          <m:e>
                                            <m:r>
                                              <a:rPr lang="en-GB" b="0" i="1">
                                                <a:latin typeface="Cambria Math" panose="02040503050406030204" pitchFamily="18" charset="0"/>
                                              </a:rPr>
                                              <m:t>𝑤</m:t>
                                            </m:r>
                                          </m:e>
                                        </m:acc>
                                        <m:r>
                                          <a:rPr lang="en-GB" i="1">
                                            <a:latin typeface="Cambria Math" panose="02040503050406030204" pitchFamily="18" charset="0"/>
                                          </a:rPr>
                                          <m:t>,</m:t>
                                        </m:r>
                                        <m:r>
                                          <a:rPr lang="en-GB" b="1" i="1">
                                            <a:latin typeface="Cambria Math" panose="02040503050406030204" pitchFamily="18" charset="0"/>
                                          </a:rPr>
                                          <m:t>𝒈</m:t>
                                        </m:r>
                                      </m:e>
                                    </m:d>
                                  </m:e>
                                </m:func>
                              </m:e>
                            </m:d>
                          </m:e>
                          <m:sup>
                            <m:r>
                              <a:rPr lang="en-GB" i="1">
                                <a:latin typeface="Cambria Math" panose="02040503050406030204" pitchFamily="18" charset="0"/>
                              </a:rPr>
                              <m:t>𝑐</m:t>
                            </m:r>
                          </m:sup>
                        </m:sSup>
                      </m:e>
                    </m:nary>
                  </m:oMath>
                </a14:m>
                <a:r>
                  <a:rPr lang="de-DE" dirty="0"/>
                  <a:t>  , </a:t>
                </a:r>
                <a:r>
                  <a:rPr lang="de-DE" spc="-150" dirty="0"/>
                  <a:t>for gender direction/ basis </a:t>
                </a:r>
                <a14:m>
                  <m:oMath xmlns:m="http://schemas.openxmlformats.org/officeDocument/2006/math">
                    <m:r>
                      <a:rPr lang="en-GB" i="1" spc="-150">
                        <a:latin typeface="Cambria Math" panose="02040503050406030204" pitchFamily="18" charset="0"/>
                      </a:rPr>
                      <m:t>𝑔</m:t>
                    </m:r>
                  </m:oMath>
                </a14:m>
                <a:r>
                  <a:rPr lang="de-DE" spc="-150" dirty="0"/>
                  <a:t>.</a:t>
                </a:r>
              </a:p>
              <a:p>
                <a:pPr lvl="1" algn="just"/>
                <a:endParaRPr lang="de-DE" dirty="0"/>
              </a:p>
              <a:p>
                <a:pPr lvl="1" algn="just"/>
                <a:r>
                  <a:rPr lang="de-DE" sz="2800" dirty="0"/>
                  <a:t>Debiasing Algorithm</a:t>
                </a:r>
              </a:p>
              <a:p>
                <a:pPr algn="just"/>
                <a:endParaRPr lang="de-DE" dirty="0"/>
              </a:p>
            </p:txBody>
          </p:sp>
        </mc:Choice>
        <mc:Fallback>
          <p:sp>
            <p:nvSpPr>
              <p:cNvPr id="16" name="Text Placeholder 4">
                <a:extLst>
                  <a:ext uri="{FF2B5EF4-FFF2-40B4-BE49-F238E27FC236}">
                    <a16:creationId xmlns:a16="http://schemas.microsoft.com/office/drawing/2014/main" id="{88DD5B5C-4F29-4C4C-B4F8-171086B1C3FE}"/>
                  </a:ext>
                </a:extLst>
              </p:cNvPr>
              <p:cNvSpPr txBox="1">
                <a:spLocks noRot="1" noChangeAspect="1" noMove="1" noResize="1" noEditPoints="1" noAdjustHandles="1" noChangeArrowheads="1" noChangeShapeType="1" noTextEdit="1"/>
              </p:cNvSpPr>
              <p:nvPr/>
            </p:nvSpPr>
            <p:spPr>
              <a:xfrm>
                <a:off x="11114329" y="9829304"/>
                <a:ext cx="8047339" cy="8208912"/>
              </a:xfrm>
              <a:prstGeom prst="rect">
                <a:avLst/>
              </a:prstGeom>
              <a:blipFill>
                <a:blip r:embed="rId6"/>
                <a:stretch>
                  <a:fillRect l="-2652" t="-2227" r="-2121"/>
                </a:stretch>
              </a:blipFill>
            </p:spPr>
            <p:txBody>
              <a:bodyPr/>
              <a:lstStyle/>
              <a:p>
                <a:r>
                  <a:rPr lang="en-GB">
                    <a:noFill/>
                  </a:rPr>
                  <a:t> </a:t>
                </a:r>
              </a:p>
            </p:txBody>
          </p:sp>
        </mc:Fallback>
      </mc:AlternateContent>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4429010"/>
            <a:ext cx="8047339" cy="1476133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8793968"/>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dirty="0"/>
              <a:t>Bildunterschrift, Autor</a:t>
            </a:r>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7">
            <a:extLst>
              <a:ext uri="{28A0092B-C50C-407E-A947-70E740481C1C}">
                <a14:useLocalDpi xmlns:a14="http://schemas.microsoft.com/office/drawing/2010/main" val="0"/>
              </a:ext>
            </a:extLst>
          </a:blip>
          <a:srcRect l="19756" r="19756"/>
          <a:stretch>
            <a:fillRect/>
          </a:stretch>
        </p:blipFill>
        <p:spPr>
          <a:xfrm>
            <a:off x="20968658" y="13122847"/>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1895549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grpSp>
        <p:nvGrpSpPr>
          <p:cNvPr id="10" name="Group 9">
            <a:extLst>
              <a:ext uri="{FF2B5EF4-FFF2-40B4-BE49-F238E27FC236}">
                <a16:creationId xmlns:a16="http://schemas.microsoft.com/office/drawing/2014/main" id="{1F62D772-EA7A-4C7F-9480-19BBEDA50FBA}"/>
              </a:ext>
            </a:extLst>
          </p:cNvPr>
          <p:cNvGrpSpPr/>
          <p:nvPr/>
        </p:nvGrpSpPr>
        <p:grpSpPr>
          <a:xfrm>
            <a:off x="1259999" y="1174956"/>
            <a:ext cx="25317495" cy="1477328"/>
            <a:chOff x="1259999" y="1174956"/>
            <a:chExt cx="25317495" cy="1477328"/>
          </a:xfrm>
        </p:grpSpPr>
        <p:sp>
          <p:nvSpPr>
            <p:cNvPr id="2" name="TextBox 1">
              <a:extLst>
                <a:ext uri="{FF2B5EF4-FFF2-40B4-BE49-F238E27FC236}">
                  <a16:creationId xmlns:a16="http://schemas.microsoft.com/office/drawing/2014/main" id="{5BE3EAC0-2BB2-4C07-B69D-9C8C5C1EBE7F}"/>
                </a:ext>
              </a:extLst>
            </p:cNvPr>
            <p:cNvSpPr txBox="1"/>
            <p:nvPr/>
          </p:nvSpPr>
          <p:spPr>
            <a:xfrm>
              <a:off x="18351204" y="1174956"/>
              <a:ext cx="8226290" cy="1477328"/>
            </a:xfrm>
            <a:prstGeom prst="rect">
              <a:avLst/>
            </a:prstGeom>
            <a:noFill/>
          </p:spPr>
          <p:txBody>
            <a:bodyPr wrap="none" rtlCol="0">
              <a:spAutoFit/>
            </a:bodyPr>
            <a:lstStyle/>
            <a:p>
              <a:pPr algn="r"/>
              <a:r>
                <a:rPr lang="en-GB" sz="3000" spc="-120" dirty="0">
                  <a:solidFill>
                    <a:srgbClr val="0065BD"/>
                  </a:solidFill>
                  <a:latin typeface="Arial" panose="020B0604020202020204" pitchFamily="34" charset="0"/>
                  <a:cs typeface="Arial" panose="020B0604020202020204" pitchFamily="34" charset="0"/>
                </a:rPr>
                <a:t>Chair for Data Processing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Department of Electrical and Computer Engineering</a:t>
              </a:r>
              <a:br>
                <a:rPr lang="en-GB" sz="3000" spc="-120" dirty="0">
                  <a:solidFill>
                    <a:srgbClr val="0065BD"/>
                  </a:solidFill>
                  <a:latin typeface="Arial" panose="020B0604020202020204" pitchFamily="34" charset="0"/>
                  <a:cs typeface="Arial" panose="020B0604020202020204" pitchFamily="34" charset="0"/>
                </a:rPr>
              </a:br>
              <a:r>
                <a:rPr lang="en-GB" sz="3000" spc="-120" dirty="0">
                  <a:solidFill>
                    <a:srgbClr val="0065BD"/>
                  </a:solidFill>
                  <a:latin typeface="Arial" panose="020B0604020202020204" pitchFamily="34" charset="0"/>
                  <a:cs typeface="Arial" panose="020B0604020202020204" pitchFamily="34" charset="0"/>
                </a:rPr>
                <a:t>Technical University of Munich</a:t>
              </a:r>
            </a:p>
          </p:txBody>
        </p:sp>
        <p:sp>
          <p:nvSpPr>
            <p:cNvPr id="9" name="Rectangle 8">
              <a:extLst>
                <a:ext uri="{FF2B5EF4-FFF2-40B4-BE49-F238E27FC236}">
                  <a16:creationId xmlns:a16="http://schemas.microsoft.com/office/drawing/2014/main" id="{05A74B1F-AE8D-4ACC-A375-D881310BF1AB}"/>
                </a:ext>
              </a:extLst>
            </p:cNvPr>
            <p:cNvSpPr/>
            <p:nvPr/>
          </p:nvSpPr>
          <p:spPr>
            <a:xfrm>
              <a:off x="1259999" y="1174956"/>
              <a:ext cx="8946137" cy="147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60000" y="667241"/>
            <a:ext cx="27751973" cy="2504751"/>
          </a:xfrm>
        </p:spPr>
        <p:txBody>
          <a:bodyPr/>
          <a:lstStyle/>
          <a:p>
            <a:r>
              <a:rPr lang="de-DE" sz="6000" dirty="0"/>
              <a:t>Man is to Computer Programmer as Woman</a:t>
            </a:r>
            <a:br>
              <a:rPr lang="de-DE" sz="6000" dirty="0"/>
            </a:br>
            <a:r>
              <a:rPr lang="de-DE" sz="6000" dirty="0"/>
              <a:t>is to Homemaker? Debiasing Word Embeddings</a:t>
            </a:r>
          </a:p>
        </p:txBody>
      </p:sp>
      <p:grpSp>
        <p:nvGrpSpPr>
          <p:cNvPr id="35" name="Group 34">
            <a:extLst>
              <a:ext uri="{FF2B5EF4-FFF2-40B4-BE49-F238E27FC236}">
                <a16:creationId xmlns:a16="http://schemas.microsoft.com/office/drawing/2014/main" id="{DA86399B-069B-4B18-81DE-3DE670252329}"/>
              </a:ext>
            </a:extLst>
          </p:cNvPr>
          <p:cNvGrpSpPr/>
          <p:nvPr/>
        </p:nvGrpSpPr>
        <p:grpSpPr>
          <a:xfrm>
            <a:off x="11087829" y="14184643"/>
            <a:ext cx="8049076" cy="5581765"/>
            <a:chOff x="11087829" y="14400667"/>
            <a:chExt cx="8049076" cy="5581765"/>
          </a:xfrm>
        </p:grpSpPr>
        <p:grpSp>
          <p:nvGrpSpPr>
            <p:cNvPr id="33" name="Group 32">
              <a:extLst>
                <a:ext uri="{FF2B5EF4-FFF2-40B4-BE49-F238E27FC236}">
                  <a16:creationId xmlns:a16="http://schemas.microsoft.com/office/drawing/2014/main" id="{FA826E51-63D6-4F28-B786-D3412C5D6826}"/>
                </a:ext>
              </a:extLst>
            </p:cNvPr>
            <p:cNvGrpSpPr/>
            <p:nvPr/>
          </p:nvGrpSpPr>
          <p:grpSpPr>
            <a:xfrm>
              <a:off x="11087829" y="14400667"/>
              <a:ext cx="8049076" cy="5581765"/>
              <a:chOff x="11087829" y="15301912"/>
              <a:chExt cx="8049076" cy="5581765"/>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AACC856-B243-45CE-884D-7AC6E0144FF6}"/>
                      </a:ext>
                    </a:extLst>
                  </p:cNvPr>
                  <p:cNvSpPr txBox="1"/>
                  <p:nvPr/>
                </p:nvSpPr>
                <p:spPr>
                  <a:xfrm>
                    <a:off x="12043642" y="15301912"/>
                    <a:ext cx="7093263" cy="5548378"/>
                  </a:xfrm>
                  <a:prstGeom prst="rect">
                    <a:avLst/>
                  </a:prstGeom>
                  <a:noFill/>
                </p:spPr>
                <p:txBody>
                  <a:bodyPr wrap="square" rtlCol="0">
                    <a:spAutoFit/>
                  </a:bodyPr>
                  <a:lstStyle/>
                  <a:p>
                    <a:pPr lvl="0" indent="-180000" algn="just">
                      <a:spcAft>
                        <a:spcPts val="300"/>
                      </a:spcAft>
                    </a:pPr>
                    <a14:m>
                      <m:oMathPara xmlns:m="http://schemas.openxmlformats.org/officeDocument/2006/math">
                        <m:oMathParaPr>
                          <m:jc m:val="left"/>
                        </m:oMathParaPr>
                        <m:oMath xmlns:m="http://schemas.openxmlformats.org/officeDocument/2006/math">
                          <m:sSub>
                            <m:sSubPr>
                              <m:ctrlPr>
                                <a:rPr lang="de-DE" sz="2200" i="1" smtClean="0">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𝑛</m:t>
                          </m:r>
                          <m:r>
                            <a:rPr lang="en-GB" sz="2200" i="1">
                              <a:solidFill>
                                <a:prstClr val="black"/>
                              </a:solidFill>
                              <a:latin typeface="Cambria Math" panose="02040503050406030204" pitchFamily="18" charset="0"/>
                              <a:ea typeface="Cambria Math" panose="02040503050406030204" pitchFamily="18" charset="0"/>
                            </a:rPr>
                            <m:t>]</m:t>
                          </m:r>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r>
                            <a:rPr lang="en-GB" sz="2200" b="1" i="1">
                              <a:solidFill>
                                <a:prstClr val="black"/>
                              </a:solidFill>
                              <a:latin typeface="Cambria Math" panose="02040503050406030204" pitchFamily="18" charset="0"/>
                            </a:rPr>
                            <m:t>𝑪</m:t>
                          </m:r>
                          <m:r>
                            <a:rPr lang="en-GB" sz="2200" i="1">
                              <a:solidFill>
                                <a:prstClr val="black"/>
                              </a:solidFill>
                              <a:latin typeface="Cambria Math" panose="02040503050406030204" pitchFamily="18" charset="0"/>
                            </a:rPr>
                            <m:t>≔</m:t>
                          </m:r>
                          <m:nary>
                            <m:naryPr>
                              <m:chr m:val="∑"/>
                              <m:limLoc m:val="subSup"/>
                              <m:ctrlPr>
                                <a:rPr lang="en-GB" sz="2200" i="1">
                                  <a:solidFill>
                                    <a:prstClr val="black"/>
                                  </a:solidFill>
                                  <a:latin typeface="Cambria Math" panose="02040503050406030204" pitchFamily="18" charset="0"/>
                                </a:rPr>
                              </m:ctrlPr>
                            </m:naryPr>
                            <m:sub>
                              <m:r>
                                <m:rPr>
                                  <m:brk m:alnAt="25"/>
                                </m:rPr>
                                <a:rPr lang="en-GB" sz="2200" i="1">
                                  <a:solidFill>
                                    <a:prstClr val="black"/>
                                  </a:solidFill>
                                  <a:latin typeface="Cambria Math" panose="02040503050406030204" pitchFamily="18" charset="0"/>
                                </a:rPr>
                                <m:t>𝑖</m:t>
                              </m:r>
                              <m:r>
                                <a:rPr lang="en-GB" sz="2200" i="1">
                                  <a:solidFill>
                                    <a:prstClr val="black"/>
                                  </a:solidFill>
                                  <a:latin typeface="Cambria Math" panose="02040503050406030204" pitchFamily="18" charset="0"/>
                                </a:rPr>
                                <m:t>=1</m:t>
                              </m:r>
                            </m:sub>
                            <m:sup>
                              <m:r>
                                <a:rPr lang="en-GB" sz="2200" b="0" i="1" smtClean="0">
                                  <a:solidFill>
                                    <a:prstClr val="black"/>
                                  </a:solidFill>
                                  <a:latin typeface="Cambria Math" panose="02040503050406030204" pitchFamily="18" charset="0"/>
                                </a:rPr>
                                <m:t>𝑛</m:t>
                              </m:r>
                            </m:sup>
                            <m:e>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𝐷</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b="1" i="1">
                                              <a:solidFill>
                                                <a:prstClr val="black"/>
                                              </a:solidFill>
                                              <a:latin typeface="Cambria Math" panose="02040503050406030204" pitchFamily="18" charset="0"/>
                                            </a:rPr>
                                            <m:t>−</m:t>
                                          </m:r>
                                          <m:sSub>
                                            <m:sSubPr>
                                              <m:ctrlPr>
                                                <a:rPr lang="en-GB" sz="2200" b="1"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d>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𝐷</m:t>
                                              </m:r>
                                            </m:e>
                                            <m:sub>
                                              <m:r>
                                                <a:rPr lang="en-GB" sz="2200" i="1">
                                                  <a:solidFill>
                                                    <a:prstClr val="black"/>
                                                  </a:solidFill>
                                                  <a:latin typeface="Cambria Math" panose="02040503050406030204" pitchFamily="18" charset="0"/>
                                                </a:rPr>
                                                <m:t>𝑖</m:t>
                                              </m:r>
                                            </m:sub>
                                          </m:sSub>
                                        </m:e>
                                      </m:d>
                                    </m:den>
                                  </m:f>
                                </m:e>
                              </m:nary>
                            </m:e>
                          </m:nary>
                        </m:oMath>
                      </m:oMathPara>
                    </a14:m>
                    <a:endParaRPr lang="en-GB" sz="2200" i="1" dirty="0">
                      <a:solidFill>
                        <a:prstClr val="black"/>
                      </a:solidFill>
                      <a:latin typeface="Cambria Math" panose="02040503050406030204" pitchFamily="18" charset="0"/>
                    </a:endParaRPr>
                  </a:p>
                  <a:p>
                    <a:pPr lvl="0" algn="just">
                      <a:spcAft>
                        <a:spcPts val="300"/>
                      </a:spcAft>
                    </a:pPr>
                    <a14:m>
                      <m:oMath xmlns:m="http://schemas.openxmlformats.org/officeDocument/2006/math">
                        <m:r>
                          <a:rPr lang="en-GB" sz="2200" i="1">
                            <a:solidFill>
                              <a:prstClr val="black"/>
                            </a:solidFill>
                            <a:latin typeface="Cambria Math" panose="02040503050406030204" pitchFamily="18" charset="0"/>
                          </a:rPr>
                          <m:t>𝐵</m:t>
                        </m:r>
                        <m:r>
                          <a:rPr lang="en-GB" sz="2200" i="1">
                            <a:solidFill>
                              <a:prstClr val="black"/>
                            </a:solidFill>
                            <a:latin typeface="Cambria Math" panose="02040503050406030204" pitchFamily="18" charset="0"/>
                          </a:rPr>
                          <m:t>≔</m:t>
                        </m:r>
                      </m:oMath>
                    </a14:m>
                    <a:r>
                      <a:rPr lang="de-DE" sz="2200" dirty="0">
                        <a:solidFill>
                          <a:prstClr val="black"/>
                        </a:solidFill>
                      </a:rPr>
                      <a:t> first </a:t>
                    </a:r>
                    <a14:m>
                      <m:oMath xmlns:m="http://schemas.openxmlformats.org/officeDocument/2006/math">
                        <m:r>
                          <a:rPr lang="de-DE" sz="2200" i="1" dirty="0">
                            <a:solidFill>
                              <a:prstClr val="black"/>
                            </a:solidFill>
                            <a:latin typeface="Cambria Math" panose="02040503050406030204" pitchFamily="18" charset="0"/>
                          </a:rPr>
                          <m:t>𝑘</m:t>
                        </m:r>
                      </m:oMath>
                    </a14:m>
                    <a:r>
                      <a:rPr lang="de-DE" sz="2200" dirty="0">
                        <a:solidFill>
                          <a:prstClr val="black"/>
                        </a:solidFill>
                      </a:rPr>
                      <a:t> rows of </a:t>
                    </a:r>
                    <a14:m>
                      <m:oMath xmlns:m="http://schemas.openxmlformats.org/officeDocument/2006/math">
                        <m:r>
                          <a:rPr lang="en-GB" sz="2200" i="1">
                            <a:solidFill>
                              <a:prstClr val="black"/>
                            </a:solidFill>
                            <a:latin typeface="Cambria Math" panose="02040503050406030204" pitchFamily="18" charset="0"/>
                            <a:ea typeface="Cambria Math" panose="02040503050406030204" pitchFamily="18" charset="0"/>
                          </a:rPr>
                          <m:t>𝕊𝕍𝔻</m:t>
                        </m:r>
                        <m:d>
                          <m:dPr>
                            <m:ctrlPr>
                              <a:rPr lang="en-GB" sz="2200" i="1">
                                <a:solidFill>
                                  <a:prstClr val="black"/>
                                </a:solidFill>
                                <a:latin typeface="Cambria Math" panose="02040503050406030204" pitchFamily="18" charset="0"/>
                                <a:ea typeface="Cambria Math" panose="02040503050406030204" pitchFamily="18" charset="0"/>
                              </a:rPr>
                            </m:ctrlPr>
                          </m:dPr>
                          <m:e>
                            <m:r>
                              <a:rPr lang="en-GB" sz="2200" b="1" i="1">
                                <a:solidFill>
                                  <a:prstClr val="black"/>
                                </a:solidFill>
                                <a:latin typeface="Cambria Math" panose="02040503050406030204" pitchFamily="18" charset="0"/>
                              </a:rPr>
                              <m:t>𝑪</m:t>
                            </m:r>
                          </m:e>
                        </m:d>
                      </m:oMath>
                    </a14:m>
                    <a:endParaRPr lang="en-GB"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de-DE"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f>
                            <m:fPr>
                              <m:type m:val="lin"/>
                              <m:ctrlPr>
                                <a:rPr lang="en-GB" sz="2200" i="1">
                                  <a:solidFill>
                                    <a:prstClr val="black"/>
                                  </a:solidFill>
                                  <a:latin typeface="Cambria Math" panose="02040503050406030204" pitchFamily="18" charset="0"/>
                                </a:rPr>
                              </m:ctrlPr>
                            </m:fPr>
                            <m:num>
                              <m:d>
                                <m:dPr>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num>
                            <m:den>
                              <m:d>
                                <m:dPr>
                                  <m:begChr m:val="‖"/>
                                  <m:endChr m:val="‖"/>
                                  <m:ctrlPr>
                                    <a:rPr lang="en-GB" sz="2200" i="1">
                                      <a:solidFill>
                                        <a:prstClr val="black"/>
                                      </a:solidFill>
                                      <a:latin typeface="Cambria Math" panose="02040503050406030204" pitchFamily="18" charset="0"/>
                                    </a:rPr>
                                  </m:ctrlPr>
                                </m:d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e>
                              </m:d>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𝑁</m:t>
                              </m:r>
                            </m:den>
                          </m:f>
                        </m:oMath>
                      </m:oMathPara>
                    </a14:m>
                    <a:endParaRPr lang="de-DE" sz="2200" dirty="0">
                      <a:solidFill>
                        <a:prstClr val="black"/>
                      </a:solidFill>
                    </a:endParaRPr>
                  </a:p>
                  <a:p>
                    <a:pPr lvl="0" algn="just">
                      <a:spcAft>
                        <a:spcPts val="300"/>
                      </a:spcAft>
                    </a:pPr>
                    <a14:m>
                      <m:oMathPara xmlns:m="http://schemas.openxmlformats.org/officeDocument/2006/math">
                        <m:oMathParaPr>
                          <m:jc m:val="left"/>
                        </m:oMathParaPr>
                        <m:oMath xmlns:m="http://schemas.openxmlformats.org/officeDocument/2006/math">
                          <m:sSub>
                            <m:sSubPr>
                              <m:ctrlPr>
                                <a:rPr lang="de-DE" sz="2200" i="1">
                                  <a:solidFill>
                                    <a:prstClr val="black"/>
                                  </a:solidFill>
                                  <a:latin typeface="Cambria Math" panose="02040503050406030204" pitchFamily="18" charset="0"/>
                                </a:rPr>
                              </m:ctrlPr>
                            </m:sSubPr>
                            <m:e>
                              <m:r>
                                <a:rPr lang="de-DE"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nary>
                            <m:naryPr>
                              <m:chr m:val="∑"/>
                              <m:limLoc m:val="subSup"/>
                              <m:supHide m:val="on"/>
                              <m:ctrlPr>
                                <a:rPr lang="en-GB" sz="2200" i="1">
                                  <a:solidFill>
                                    <a:prstClr val="black"/>
                                  </a:solidFill>
                                  <a:latin typeface="Cambria Math" panose="02040503050406030204" pitchFamily="18" charset="0"/>
                                </a:rPr>
                              </m:ctrlPr>
                            </m:naryPr>
                            <m:sub>
                              <m:r>
                                <m:rPr>
                                  <m:brk m:alnAt="9"/>
                                </m:rP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sub>
                            <m:sup/>
                            <m:e>
                              <m:f>
                                <m:fPr>
                                  <m:type m:val="lin"/>
                                  <m:ctrlPr>
                                    <a:rPr lang="en-GB" sz="2200" i="1">
                                      <a:solidFill>
                                        <a:prstClr val="black"/>
                                      </a:solidFill>
                                      <a:latin typeface="Cambria Math" panose="02040503050406030204" pitchFamily="18" charset="0"/>
                                    </a:rPr>
                                  </m:ctrlPr>
                                </m:fPr>
                                <m:num>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i="1">
                                              <a:solidFill>
                                                <a:prstClr val="black"/>
                                              </a:solidFill>
                                              <a:latin typeface="Cambria Math" panose="02040503050406030204" pitchFamily="18" charset="0"/>
                                            </a:rPr>
                                            <m:t>𝐸</m:t>
                                          </m:r>
                                        </m:e>
                                        <m:sub>
                                          <m:r>
                                            <a:rPr lang="en-GB" sz="2200" i="1">
                                              <a:solidFill>
                                                <a:prstClr val="black"/>
                                              </a:solidFill>
                                              <a:latin typeface="Cambria Math" panose="02040503050406030204" pitchFamily="18" charset="0"/>
                                            </a:rPr>
                                            <m:t>𝑖</m:t>
                                          </m:r>
                                        </m:sub>
                                      </m:sSub>
                                    </m:e>
                                  </m:d>
                                </m:den>
                              </m:f>
                              <m:r>
                                <a:rPr lang="en-GB" sz="2200" i="1">
                                  <a:solidFill>
                                    <a:prstClr val="black"/>
                                  </a:solidFill>
                                  <a:latin typeface="Cambria Math" panose="02040503050406030204" pitchFamily="18" charset="0"/>
                                </a:rPr>
                                <m:t>    , </m:t>
                              </m:r>
                            </m:e>
                          </m:nary>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m:t>
                          </m:r>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1, </m:t>
                              </m:r>
                              <m:r>
                                <a:rPr lang="en-GB" sz="2200" i="1">
                                  <a:solidFill>
                                    <a:prstClr val="black"/>
                                  </a:solidFill>
                                  <a:latin typeface="Cambria Math" panose="02040503050406030204" pitchFamily="18" charset="0"/>
                                  <a:ea typeface="Cambria Math" panose="02040503050406030204" pitchFamily="18" charset="0"/>
                                </a:rPr>
                                <m:t>𝑚</m:t>
                              </m:r>
                            </m:e>
                          </m:d>
                        </m:oMath>
                      </m:oMathPara>
                    </a14:m>
                    <a:endParaRPr lang="en-GB" sz="2200" i="1" dirty="0">
                      <a:solidFill>
                        <a:prstClr val="black"/>
                      </a:solidFill>
                      <a:latin typeface="Cambria Math" panose="02040503050406030204" pitchFamily="18" charset="0"/>
                      <a:ea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r>
                            <a:rPr lang="en-GB" sz="2200" i="1">
                              <a:solidFill>
                                <a:prstClr val="black"/>
                              </a:solidFill>
                              <a:latin typeface="Cambria Math" panose="02040503050406030204" pitchFamily="18" charset="0"/>
                            </a:rPr>
                            <m:t>+</m:t>
                          </m:r>
                          <m:rad>
                            <m:radPr>
                              <m:degHide m:val="on"/>
                              <m:ctrlPr>
                                <a:rPr lang="en-GB" sz="2200" i="1">
                                  <a:solidFill>
                                    <a:prstClr val="black"/>
                                  </a:solidFill>
                                  <a:latin typeface="Cambria Math" panose="02040503050406030204" pitchFamily="18" charset="0"/>
                                </a:rPr>
                              </m:ctrlPr>
                            </m:radPr>
                            <m:deg/>
                            <m:e>
                              <m:r>
                                <a:rPr lang="en-GB" sz="2200" i="1">
                                  <a:solidFill>
                                    <a:prstClr val="black"/>
                                  </a:solidFill>
                                  <a:latin typeface="Cambria Math" panose="02040503050406030204" pitchFamily="18" charset="0"/>
                                </a:rPr>
                                <m:t>1−</m:t>
                              </m:r>
                              <m:sSup>
                                <m:sSupPr>
                                  <m:ctrlPr>
                                    <a:rPr lang="en-GB" sz="2200" i="1">
                                      <a:solidFill>
                                        <a:prstClr val="black"/>
                                      </a:solidFill>
                                      <a:latin typeface="Cambria Math" panose="02040503050406030204" pitchFamily="18" charset="0"/>
                                    </a:rPr>
                                  </m:ctrlPr>
                                </m:sSupPr>
                                <m:e>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rPr>
                                            <m:t>𝒗</m:t>
                                          </m:r>
                                        </m:e>
                                        <m:sub>
                                          <m:r>
                                            <a:rPr lang="en-GB" sz="2200" i="1">
                                              <a:solidFill>
                                                <a:prstClr val="black"/>
                                              </a:solidFill>
                                              <a:latin typeface="Cambria Math" panose="02040503050406030204" pitchFamily="18" charset="0"/>
                                            </a:rPr>
                                            <m:t>𝑖</m:t>
                                          </m:r>
                                        </m:sub>
                                      </m:sSub>
                                    </m:e>
                                  </m:d>
                                </m:e>
                                <m:sup>
                                  <m:r>
                                    <a:rPr lang="en-GB" sz="2200" i="1">
                                      <a:solidFill>
                                        <a:prstClr val="black"/>
                                      </a:solidFill>
                                      <a:latin typeface="Cambria Math" panose="02040503050406030204" pitchFamily="18" charset="0"/>
                                    </a:rPr>
                                    <m:t>2</m:t>
                                  </m:r>
                                </m:sup>
                              </m:sSup>
                            </m:e>
                          </m:rad>
                          <m:f>
                            <m:fPr>
                              <m:ctrlPr>
                                <a:rPr lang="en-GB" sz="2200" i="1">
                                  <a:solidFill>
                                    <a:prstClr val="black"/>
                                  </a:solidFill>
                                  <a:latin typeface="Cambria Math" panose="02040503050406030204" pitchFamily="18" charset="0"/>
                                </a:rPr>
                              </m:ctrlPr>
                            </m:fPr>
                            <m:num>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num>
                            <m:den>
                              <m:d>
                                <m:dPr>
                                  <m:begChr m:val="‖"/>
                                  <m:endChr m:val="‖"/>
                                  <m:ctrlPr>
                                    <a:rPr lang="en-GB" sz="2200" i="1">
                                      <a:solidFill>
                                        <a:prstClr val="black"/>
                                      </a:solidFill>
                                      <a:latin typeface="Cambria Math" panose="02040503050406030204" pitchFamily="18" charset="0"/>
                                    </a:rPr>
                                  </m:ctrlPr>
                                </m:dPr>
                                <m:e>
                                  <m:sSub>
                                    <m:sSubPr>
                                      <m:ctrlPr>
                                        <a:rPr lang="en-GB" sz="2200" i="1">
                                          <a:solidFill>
                                            <a:prstClr val="black"/>
                                          </a:solidFill>
                                          <a:latin typeface="Cambria Math" panose="02040503050406030204" pitchFamily="18" charset="0"/>
                                        </a:rPr>
                                      </m:ctrlPr>
                                    </m:sSubPr>
                                    <m:e>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sub>
                                      <m:r>
                                        <a:rPr lang="en-GB" sz="2200" i="1">
                                          <a:solidFill>
                                            <a:prstClr val="black"/>
                                          </a:solidFill>
                                          <a:latin typeface="Cambria Math" panose="02040503050406030204" pitchFamily="18" charset="0"/>
                                        </a:rPr>
                                        <m:t>𝐵</m:t>
                                      </m:r>
                                    </m:sub>
                                  </m:sSub>
                                  <m:r>
                                    <a:rPr lang="en-GB" sz="2200" i="1">
                                      <a:solidFill>
                                        <a:prstClr val="black"/>
                                      </a:solidFill>
                                      <a:latin typeface="Cambria Math" panose="02040503050406030204" pitchFamily="18" charset="0"/>
                                    </a:rPr>
                                    <m:t>−</m:t>
                                  </m:r>
                                  <m:sSub>
                                    <m:sSubPr>
                                      <m:ctrlPr>
                                        <a:rPr lang="en-GB" sz="2200" i="1">
                                          <a:solidFill>
                                            <a:prstClr val="black"/>
                                          </a:solidFill>
                                          <a:latin typeface="Cambria Math" panose="02040503050406030204" pitchFamily="18" charset="0"/>
                                        </a:rPr>
                                      </m:ctrlPr>
                                    </m:sSubPr>
                                    <m:e>
                                      <m:sSub>
                                        <m:sSubPr>
                                          <m:ctrlPr>
                                            <a:rPr lang="en-GB" sz="2200" i="1">
                                              <a:solidFill>
                                                <a:prstClr val="black"/>
                                              </a:solidFill>
                                              <a:latin typeface="Cambria Math" panose="02040503050406030204" pitchFamily="18" charset="0"/>
                                            </a:rPr>
                                          </m:ctrlPr>
                                        </m:sSubPr>
                                        <m:e>
                                          <m:r>
                                            <a:rPr lang="en-GB" sz="2200" b="1" i="1">
                                              <a:solidFill>
                                                <a:prstClr val="black"/>
                                              </a:solidFill>
                                              <a:latin typeface="Cambria Math" panose="02040503050406030204" pitchFamily="18" charset="0"/>
                                              <a:ea typeface="Cambria Math" panose="02040503050406030204" pitchFamily="18" charset="0"/>
                                            </a:rPr>
                                            <m:t>𝝁</m:t>
                                          </m:r>
                                        </m:e>
                                        <m:sub>
                                          <m:r>
                                            <a:rPr lang="en-GB" sz="2200" i="1">
                                              <a:solidFill>
                                                <a:prstClr val="black"/>
                                              </a:solidFill>
                                              <a:latin typeface="Cambria Math" panose="02040503050406030204" pitchFamily="18" charset="0"/>
                                            </a:rPr>
                                            <m:t>𝑖</m:t>
                                          </m:r>
                                        </m:sub>
                                      </m:sSub>
                                    </m:e>
                                    <m:sub>
                                      <m:r>
                                        <a:rPr lang="en-GB" sz="2200" i="1">
                                          <a:solidFill>
                                            <a:prstClr val="black"/>
                                          </a:solidFill>
                                          <a:latin typeface="Cambria Math" panose="02040503050406030204" pitchFamily="18" charset="0"/>
                                        </a:rPr>
                                        <m:t>𝐵</m:t>
                                      </m:r>
                                    </m:sub>
                                  </m:sSub>
                                </m:e>
                              </m:d>
                            </m:den>
                          </m:f>
                          <m:r>
                            <a:rPr lang="en-GB" sz="2200" i="1">
                              <a:solidFill>
                                <a:prstClr val="black"/>
                              </a:solidFill>
                              <a:latin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  </m:t>
                          </m:r>
                          <m:acc>
                            <m:accPr>
                              <m:chr m:val="⃗"/>
                              <m:ctrlPr>
                                <a:rPr lang="en-GB" sz="2200" i="1">
                                  <a:solidFill>
                                    <a:prstClr val="black"/>
                                  </a:solidFill>
                                  <a:latin typeface="Cambria Math" panose="02040503050406030204" pitchFamily="18" charset="0"/>
                                  <a:ea typeface="Cambria Math" panose="02040503050406030204" pitchFamily="18" charset="0"/>
                                </a:rPr>
                              </m:ctrlPr>
                            </m:accPr>
                            <m:e>
                              <m:r>
                                <a:rPr lang="en-GB" sz="2200" i="1">
                                  <a:solidFill>
                                    <a:prstClr val="black"/>
                                  </a:solidFill>
                                  <a:latin typeface="Cambria Math" panose="02040503050406030204" pitchFamily="18" charset="0"/>
                                  <a:ea typeface="Cambria Math" panose="02040503050406030204" pitchFamily="18" charset="0"/>
                                </a:rPr>
                                <m:t>𝑤</m:t>
                              </m:r>
                            </m:e>
                          </m:acc>
                          <m:r>
                            <a:rPr lang="en-GB" sz="2200" i="1">
                              <a:solidFill>
                                <a:prstClr val="black"/>
                              </a:solidFill>
                              <a:latin typeface="Cambria Math" panose="02040503050406030204" pitchFamily="18" charset="0"/>
                              <a:ea typeface="Cambria Math" panose="02040503050406030204" pitchFamily="18" charset="0"/>
                            </a:rPr>
                            <m:t>∈</m:t>
                          </m:r>
                          <m:sSub>
                            <m:sSubPr>
                              <m:ctrlPr>
                                <a:rPr lang="en-GB" sz="2200" i="1">
                                  <a:solidFill>
                                    <a:prstClr val="black"/>
                                  </a:solidFill>
                                  <a:latin typeface="Cambria Math" panose="02040503050406030204" pitchFamily="18" charset="0"/>
                                  <a:ea typeface="Cambria Math" panose="02040503050406030204" pitchFamily="18" charset="0"/>
                                </a:rPr>
                              </m:ctrlPr>
                            </m:sSubPr>
                            <m:e>
                              <m:r>
                                <a:rPr lang="en-GB" sz="2200" i="1">
                                  <a:solidFill>
                                    <a:prstClr val="black"/>
                                  </a:solidFill>
                                  <a:latin typeface="Cambria Math" panose="02040503050406030204" pitchFamily="18" charset="0"/>
                                  <a:ea typeface="Cambria Math" panose="02040503050406030204" pitchFamily="18" charset="0"/>
                                </a:rPr>
                                <m:t>𝐸</m:t>
                              </m:r>
                            </m:e>
                            <m:sub>
                              <m:r>
                                <a:rPr lang="en-GB" sz="2200" i="1">
                                  <a:solidFill>
                                    <a:prstClr val="black"/>
                                  </a:solidFill>
                                  <a:latin typeface="Cambria Math" panose="02040503050406030204" pitchFamily="18" charset="0"/>
                                  <a:ea typeface="Cambria Math" panose="02040503050406030204" pitchFamily="18" charset="0"/>
                                </a:rPr>
                                <m:t>𝑖</m:t>
                              </m:r>
                            </m:sub>
                          </m:sSub>
                          <m:r>
                            <a:rPr lang="en-GB" sz="2200" i="1">
                              <a:solidFill>
                                <a:prstClr val="black"/>
                              </a:solidFill>
                              <a:latin typeface="Cambria Math" panose="02040503050406030204" pitchFamily="18" charset="0"/>
                              <a:ea typeface="Cambria Math" panose="02040503050406030204" pitchFamily="18" charset="0"/>
                            </a:rPr>
                            <m:t>  , </m:t>
                          </m:r>
                          <m:r>
                            <a:rPr lang="en-GB" sz="2200" i="1">
                              <a:solidFill>
                                <a:prstClr val="black"/>
                              </a:solidFill>
                              <a:latin typeface="Cambria Math" panose="02040503050406030204" pitchFamily="18" charset="0"/>
                              <a:ea typeface="Cambria Math" panose="02040503050406030204" pitchFamily="18" charset="0"/>
                            </a:rPr>
                            <m:t>𝑖</m:t>
                          </m:r>
                          <m:r>
                            <a:rPr lang="en-GB" sz="2200" i="1">
                              <a:solidFill>
                                <a:prstClr val="black"/>
                              </a:solidFill>
                              <a:latin typeface="Cambria Math" panose="02040503050406030204" pitchFamily="18" charset="0"/>
                              <a:ea typeface="Cambria Math" panose="02040503050406030204" pitchFamily="18" charset="0"/>
                            </a:rPr>
                            <m:t>∈[1,</m:t>
                          </m:r>
                          <m:r>
                            <a:rPr lang="en-GB" sz="2200" i="1">
                              <a:solidFill>
                                <a:prstClr val="black"/>
                              </a:solidFill>
                              <a:latin typeface="Cambria Math" panose="02040503050406030204" pitchFamily="18" charset="0"/>
                              <a:ea typeface="Cambria Math" panose="02040503050406030204" pitchFamily="18" charset="0"/>
                            </a:rPr>
                            <m:t>𝑚</m:t>
                          </m:r>
                          <m:r>
                            <a:rPr lang="en-GB" sz="2200" i="1">
                              <a:solidFill>
                                <a:prstClr val="black"/>
                              </a:solidFill>
                              <a:latin typeface="Cambria Math" panose="02040503050406030204" pitchFamily="18" charset="0"/>
                              <a:ea typeface="Cambria Math" panose="02040503050406030204" pitchFamily="18" charset="0"/>
                            </a:rPr>
                            <m:t>]</m:t>
                          </m:r>
                        </m:oMath>
                      </m:oMathPara>
                    </a14:m>
                    <a:endParaRPr lang="de-DE" sz="2200" i="1" dirty="0">
                      <a:solidFill>
                        <a:prstClr val="black"/>
                      </a:solidFill>
                      <a:latin typeface="Cambria Math" panose="02040503050406030204" pitchFamily="18" charset="0"/>
                    </a:endParaRPr>
                  </a:p>
                  <a:p>
                    <a:pPr lvl="0" algn="just">
                      <a:spcAft>
                        <a:spcPts val="300"/>
                      </a:spcAft>
                    </a:pPr>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rPr>
                            <m:t>𝑎𝑟𝑔</m:t>
                          </m:r>
                          <m:func>
                            <m:funcPr>
                              <m:ctrlPr>
                                <a:rPr lang="en-GB" sz="2200" i="1">
                                  <a:solidFill>
                                    <a:prstClr val="black"/>
                                  </a:solidFill>
                                  <a:latin typeface="Cambria Math" panose="02040503050406030204" pitchFamily="18" charset="0"/>
                                </a:rPr>
                              </m:ctrlPr>
                            </m:funcPr>
                            <m:fName>
                              <m:limLow>
                                <m:limLowPr>
                                  <m:ctrlPr>
                                    <a:rPr lang="en-GB" sz="2200" i="1">
                                      <a:solidFill>
                                        <a:prstClr val="black"/>
                                      </a:solidFill>
                                      <a:latin typeface="Cambria Math" panose="02040503050406030204" pitchFamily="18" charset="0"/>
                                    </a:rPr>
                                  </m:ctrlPr>
                                </m:limLowPr>
                                <m:e>
                                  <m:r>
                                    <m:rPr>
                                      <m:sty m:val="p"/>
                                    </m:rPr>
                                    <a:rPr lang="en-GB" sz="2200">
                                      <a:solidFill>
                                        <a:prstClr val="black"/>
                                      </a:solidFill>
                                      <a:latin typeface="Cambria Math" panose="02040503050406030204" pitchFamily="18" charset="0"/>
                                    </a:rPr>
                                    <m:t>min</m:t>
                                  </m:r>
                                </m:e>
                                <m:lim>
                                  <m:r>
                                    <a:rPr lang="en-GB" sz="2200" i="1">
                                      <a:solidFill>
                                        <a:prstClr val="black"/>
                                      </a:solidFill>
                                      <a:latin typeface="Cambria Math" panose="02040503050406030204" pitchFamily="18" charset="0"/>
                                    </a:rPr>
                                    <m:t>𝑇</m:t>
                                  </m:r>
                                </m:lim>
                              </m:limLow>
                            </m:fName>
                            <m:e>
                              <m:sSubSup>
                                <m:sSubSupPr>
                                  <m:ctrlPr>
                                    <a:rPr lang="en-GB" sz="2200" i="1">
                                      <a:solidFill>
                                        <a:prstClr val="black"/>
                                      </a:solidFill>
                                      <a:latin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e>
                                        <m:sup>
                                          <m:r>
                                            <a:rPr lang="en-GB" sz="2200" i="1">
                                              <a:solidFill>
                                                <a:prstClr val="black"/>
                                              </a:solidFill>
                                              <a:latin typeface="Cambria Math" panose="02040503050406030204" pitchFamily="18" charset="0"/>
                                            </a:rPr>
                                            <m:t>𝑇</m:t>
                                          </m:r>
                                        </m:sup>
                                      </m:sSup>
                                      <m:d>
                                        <m:dPr>
                                          <m:ctrlPr>
                                            <a:rPr lang="en-GB" sz="2200" i="1">
                                              <a:solidFill>
                                                <a:prstClr val="black"/>
                                              </a:solidFill>
                                              <a:latin typeface="Cambria Math" panose="02040503050406030204" pitchFamily="18" charset="0"/>
                                            </a:rPr>
                                          </m:ctrlPr>
                                        </m:dPr>
                                        <m:e>
                                          <m:r>
                                            <a:rPr lang="en-GB" sz="2200" i="1">
                                              <a:solidFill>
                                                <a:prstClr val="black"/>
                                              </a:solidFill>
                                              <a:latin typeface="Cambria Math" panose="02040503050406030204" pitchFamily="18" charset="0"/>
                                            </a:rPr>
                                            <m:t>𝑇𝑊</m:t>
                                          </m:r>
                                        </m:e>
                                      </m:d>
                                      <m:r>
                                        <a:rPr lang="en-GB" sz="2200" i="1">
                                          <a:solidFill>
                                            <a:prstClr val="black"/>
                                          </a:solidFill>
                                          <a:latin typeface="Cambria Math" panose="02040503050406030204" pitchFamily="18" charset="0"/>
                                        </a:rPr>
                                        <m:t>−</m:t>
                                      </m:r>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𝑊</m:t>
                                          </m:r>
                                        </m:e>
                                        <m:sup>
                                          <m:r>
                                            <a:rPr lang="en-GB" sz="2200" i="1">
                                              <a:solidFill>
                                                <a:prstClr val="black"/>
                                              </a:solidFill>
                                              <a:latin typeface="Cambria Math" panose="02040503050406030204" pitchFamily="18" charset="0"/>
                                            </a:rPr>
                                            <m:t>𝑇</m:t>
                                          </m:r>
                                        </m:sup>
                                      </m:sSup>
                                      <m:r>
                                        <a:rPr lang="en-GB" sz="2200" i="1">
                                          <a:solidFill>
                                            <a:prstClr val="black"/>
                                          </a:solidFill>
                                          <a:latin typeface="Cambria Math" panose="02040503050406030204" pitchFamily="18" charset="0"/>
                                        </a:rPr>
                                        <m:t>𝑊</m:t>
                                      </m:r>
                                    </m:e>
                                  </m:d>
                                </m:e>
                                <m:sub>
                                  <m:r>
                                    <a:rPr lang="en-GB" sz="2200" i="1">
                                      <a:solidFill>
                                        <a:prstClr val="black"/>
                                      </a:solidFill>
                                      <a:latin typeface="Cambria Math" panose="02040503050406030204" pitchFamily="18" charset="0"/>
                                    </a:rPr>
                                    <m:t>𝐹</m:t>
                                  </m:r>
                                </m:sub>
                                <m:sup>
                                  <m:r>
                                    <a:rPr lang="en-GB" sz="2200" i="1">
                                      <a:solidFill>
                                        <a:prstClr val="black"/>
                                      </a:solidFill>
                                      <a:latin typeface="Cambria Math" panose="02040503050406030204" pitchFamily="18" charset="0"/>
                                    </a:rPr>
                                    <m:t>2</m:t>
                                  </m:r>
                                </m:sup>
                              </m:sSubSup>
                              <m:r>
                                <a:rPr lang="en-GB" sz="2200" i="1">
                                  <a:solidFill>
                                    <a:prstClr val="black"/>
                                  </a:solidFill>
                                  <a:latin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𝜆</m:t>
                              </m:r>
                              <m:sSubSup>
                                <m:sSubSupPr>
                                  <m:ctrlPr>
                                    <a:rPr lang="en-GB" sz="2200" i="1">
                                      <a:solidFill>
                                        <a:prstClr val="black"/>
                                      </a:solidFill>
                                      <a:latin typeface="Cambria Math" panose="02040503050406030204" pitchFamily="18" charset="0"/>
                                      <a:ea typeface="Cambria Math" panose="02040503050406030204" pitchFamily="18" charset="0"/>
                                    </a:rPr>
                                  </m:ctrlPr>
                                </m:sSubSupPr>
                                <m:e>
                                  <m:d>
                                    <m:dPr>
                                      <m:begChr m:val="‖"/>
                                      <m:endChr m:val="‖"/>
                                      <m:ctrlPr>
                                        <a:rPr lang="en-GB" sz="2200" i="1">
                                          <a:solidFill>
                                            <a:prstClr val="black"/>
                                          </a:solidFill>
                                          <a:latin typeface="Cambria Math" panose="02040503050406030204" pitchFamily="18" charset="0"/>
                                          <a:ea typeface="Cambria Math" panose="02040503050406030204" pitchFamily="18" charset="0"/>
                                        </a:rPr>
                                      </m:ctrlPr>
                                    </m:dPr>
                                    <m:e>
                                      <m:sSup>
                                        <m:sSupPr>
                                          <m:ctrlPr>
                                            <a:rPr lang="en-GB" sz="2200" i="1">
                                              <a:solidFill>
                                                <a:prstClr val="black"/>
                                              </a:solidFill>
                                              <a:latin typeface="Cambria Math" panose="02040503050406030204" pitchFamily="18" charset="0"/>
                                              <a:ea typeface="Cambria Math" panose="02040503050406030204" pitchFamily="18" charset="0"/>
                                            </a:rPr>
                                          </m:ctrlPr>
                                        </m:sSupPr>
                                        <m:e>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sup>
                                          <m:r>
                                            <a:rPr lang="en-GB" sz="2200" i="1">
                                              <a:solidFill>
                                                <a:prstClr val="black"/>
                                              </a:solidFill>
                                              <a:latin typeface="Cambria Math" panose="02040503050406030204" pitchFamily="18" charset="0"/>
                                              <a:ea typeface="Cambria Math" panose="02040503050406030204" pitchFamily="18" charset="0"/>
                                            </a:rPr>
                                            <m:t>𝑇</m:t>
                                          </m:r>
                                        </m:sup>
                                      </m:sSup>
                                      <m:d>
                                        <m:dPr>
                                          <m:ctrlPr>
                                            <a:rPr lang="en-GB" sz="2200" i="1">
                                              <a:solidFill>
                                                <a:prstClr val="black"/>
                                              </a:solidFill>
                                              <a:latin typeface="Cambria Math" panose="02040503050406030204" pitchFamily="18" charset="0"/>
                                              <a:ea typeface="Cambria Math" panose="02040503050406030204" pitchFamily="18" charset="0"/>
                                            </a:rPr>
                                          </m:ctrlPr>
                                        </m:dPr>
                                        <m:e>
                                          <m:r>
                                            <a:rPr lang="en-GB" sz="2200" i="1">
                                              <a:solidFill>
                                                <a:prstClr val="black"/>
                                              </a:solidFill>
                                              <a:latin typeface="Cambria Math" panose="02040503050406030204" pitchFamily="18" charset="0"/>
                                              <a:ea typeface="Cambria Math" panose="02040503050406030204" pitchFamily="18" charset="0"/>
                                            </a:rPr>
                                            <m:t>𝑇𝐵</m:t>
                                          </m:r>
                                        </m:e>
                                      </m:d>
                                    </m:e>
                                  </m:d>
                                </m:e>
                                <m:sub>
                                  <m:r>
                                    <a:rPr lang="en-GB" sz="2200" i="1">
                                      <a:solidFill>
                                        <a:prstClr val="black"/>
                                      </a:solidFill>
                                      <a:latin typeface="Cambria Math" panose="02040503050406030204" pitchFamily="18" charset="0"/>
                                      <a:ea typeface="Cambria Math" panose="02040503050406030204" pitchFamily="18" charset="0"/>
                                    </a:rPr>
                                    <m:t>𝐹</m:t>
                                  </m:r>
                                </m:sub>
                                <m:sup>
                                  <m:r>
                                    <a:rPr lang="en-GB" sz="2200" i="1">
                                      <a:solidFill>
                                        <a:prstClr val="black"/>
                                      </a:solidFill>
                                      <a:latin typeface="Cambria Math" panose="02040503050406030204" pitchFamily="18" charset="0"/>
                                      <a:ea typeface="Cambria Math" panose="02040503050406030204" pitchFamily="18" charset="0"/>
                                    </a:rPr>
                                    <m:t>2</m:t>
                                  </m:r>
                                </m:sup>
                              </m:sSubSup>
                            </m:e>
                          </m:func>
                        </m:oMath>
                      </m:oMathPara>
                    </a14:m>
                    <a:endParaRPr lang="en-GB" sz="2200" i="1" dirty="0">
                      <a:solidFill>
                        <a:prstClr val="black"/>
                      </a:solidFill>
                      <a:latin typeface="Cambria Math" panose="02040503050406030204" pitchFamily="18" charset="0"/>
                    </a:endParaRPr>
                  </a:p>
                  <a:p>
                    <a:pPr lvl="0" algn="just">
                      <a:spcAft>
                        <a:spcPts val="300"/>
                      </a:spcAft>
                    </a:pPr>
                    <a14:m>
                      <m:oMathPara xmlns:m="http://schemas.openxmlformats.org/officeDocument/2006/math">
                        <m:oMathParaPr>
                          <m:jc m:val="left"/>
                        </m:oMathParaPr>
                        <m:oMath xmlns:m="http://schemas.openxmlformats.org/officeDocument/2006/math">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𝑊</m:t>
                              </m:r>
                            </m:e>
                          </m:acc>
                          <m:r>
                            <a:rPr lang="en-GB" sz="2200" i="1">
                              <a:solidFill>
                                <a:prstClr val="black"/>
                              </a:solidFill>
                              <a:latin typeface="Cambria Math" panose="02040503050406030204" pitchFamily="18" charset="0"/>
                            </a:rPr>
                            <m:t>≔</m:t>
                          </m:r>
                          <m:d>
                            <m:dPr>
                              <m:begChr m:val="{"/>
                              <m:endChr m:val="}"/>
                              <m:ctrlPr>
                                <a:rPr lang="en-GB" sz="2200" i="1">
                                  <a:solidFill>
                                    <a:prstClr val="black"/>
                                  </a:solidFill>
                                  <a:latin typeface="Cambria Math" panose="02040503050406030204" pitchFamily="18" charset="0"/>
                                </a:rPr>
                              </m:ctrlPr>
                            </m:dPr>
                            <m:e>
                              <m:f>
                                <m:fPr>
                                  <m:type m:val="lin"/>
                                  <m:ctrlPr>
                                    <a:rPr lang="en-GB" sz="2200" i="1">
                                      <a:solidFill>
                                        <a:prstClr val="black"/>
                                      </a:solidFill>
                                      <a:latin typeface="Cambria Math" panose="02040503050406030204" pitchFamily="18" charset="0"/>
                                    </a:rPr>
                                  </m:ctrlPr>
                                </m:fPr>
                                <m:num>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num>
                                <m:den>
                                  <m:sSub>
                                    <m:sSubPr>
                                      <m:ctrlPr>
                                        <a:rPr lang="en-GB" sz="2200" i="1">
                                          <a:solidFill>
                                            <a:prstClr val="black"/>
                                          </a:solidFill>
                                          <a:latin typeface="Cambria Math" panose="02040503050406030204" pitchFamily="18" charset="0"/>
                                        </a:rPr>
                                      </m:ctrlPr>
                                    </m:sSubPr>
                                    <m:e>
                                      <m:d>
                                        <m:dPr>
                                          <m:begChr m:val="‖"/>
                                          <m:endChr m:val="‖"/>
                                          <m:ctrlPr>
                                            <a:rPr lang="en-GB" sz="2200" i="1">
                                              <a:solidFill>
                                                <a:prstClr val="black"/>
                                              </a:solidFill>
                                              <a:latin typeface="Cambria Math" panose="02040503050406030204" pitchFamily="18" charset="0"/>
                                            </a:rPr>
                                          </m:ctrlPr>
                                        </m:dPr>
                                        <m:e>
                                          <m:sSup>
                                            <m:sSupPr>
                                              <m:ctrlPr>
                                                <a:rPr lang="en-GB" sz="2200" i="1">
                                                  <a:solidFill>
                                                    <a:prstClr val="black"/>
                                                  </a:solidFill>
                                                  <a:latin typeface="Cambria Math" panose="02040503050406030204" pitchFamily="18" charset="0"/>
                                                </a:rPr>
                                              </m:ctrlPr>
                                            </m:sSupPr>
                                            <m:e>
                                              <m:r>
                                                <a:rPr lang="en-GB" sz="2200" i="1">
                                                  <a:solidFill>
                                                    <a:prstClr val="black"/>
                                                  </a:solidFill>
                                                  <a:latin typeface="Cambria Math" panose="02040503050406030204" pitchFamily="18" charset="0"/>
                                                </a:rPr>
                                                <m:t>𝑇</m:t>
                                              </m:r>
                                            </m:e>
                                            <m:sup>
                                              <m:r>
                                                <a:rPr lang="en-GB" sz="2200" i="1">
                                                  <a:solidFill>
                                                    <a:prstClr val="black"/>
                                                  </a:solidFill>
                                                  <a:latin typeface="Cambria Math" panose="02040503050406030204" pitchFamily="18" charset="0"/>
                                                </a:rPr>
                                                <m:t>∗</m:t>
                                              </m:r>
                                            </m:sup>
                                          </m:sSup>
                                          <m:acc>
                                            <m:accPr>
                                              <m:chr m:val="⃗"/>
                                              <m:ctrlPr>
                                                <a:rPr lang="en-GB" sz="2200" i="1">
                                                  <a:solidFill>
                                                    <a:prstClr val="black"/>
                                                  </a:solidFill>
                                                  <a:latin typeface="Cambria Math" panose="02040503050406030204" pitchFamily="18" charset="0"/>
                                                </a:rPr>
                                              </m:ctrlPr>
                                            </m:accPr>
                                            <m:e>
                                              <m:r>
                                                <a:rPr lang="en-GB" sz="2200" i="1">
                                                  <a:solidFill>
                                                    <a:prstClr val="black"/>
                                                  </a:solidFill>
                                                  <a:latin typeface="Cambria Math" panose="02040503050406030204" pitchFamily="18" charset="0"/>
                                                </a:rPr>
                                                <m:t>𝑤</m:t>
                                              </m:r>
                                            </m:e>
                                          </m:acc>
                                        </m:e>
                                      </m:d>
                                    </m:e>
                                    <m:sub>
                                      <m:r>
                                        <a:rPr lang="en-GB" sz="2200" i="1">
                                          <a:solidFill>
                                            <a:prstClr val="black"/>
                                          </a:solidFill>
                                          <a:latin typeface="Cambria Math" panose="02040503050406030204" pitchFamily="18" charset="0"/>
                                        </a:rPr>
                                        <m:t>2</m:t>
                                      </m:r>
                                    </m:sub>
                                  </m:sSub>
                                </m:den>
                              </m:f>
                              <m:r>
                                <a:rPr lang="en-GB" sz="2200" i="1">
                                  <a:solidFill>
                                    <a:prstClr val="black"/>
                                  </a:solidFill>
                                  <a:latin typeface="Cambria Math" panose="02040503050406030204" pitchFamily="18" charset="0"/>
                                </a:rPr>
                                <m:t>, </m:t>
                              </m:r>
                              <m:r>
                                <a:rPr lang="en-GB" sz="2200" i="1">
                                  <a:solidFill>
                                    <a:prstClr val="black"/>
                                  </a:solidFill>
                                  <a:latin typeface="Cambria Math" panose="02040503050406030204" pitchFamily="18" charset="0"/>
                                </a:rPr>
                                <m:t>𝑤</m:t>
                              </m:r>
                              <m:r>
                                <a:rPr lang="en-GB" sz="2200" i="1">
                                  <a:solidFill>
                                    <a:prstClr val="black"/>
                                  </a:solidFill>
                                  <a:latin typeface="Cambria Math" panose="02040503050406030204" pitchFamily="18" charset="0"/>
                                  <a:ea typeface="Cambria Math" panose="02040503050406030204" pitchFamily="18" charset="0"/>
                                </a:rPr>
                                <m:t>∈</m:t>
                              </m:r>
                              <m:r>
                                <a:rPr lang="en-GB" sz="2200" i="1">
                                  <a:solidFill>
                                    <a:prstClr val="black"/>
                                  </a:solidFill>
                                  <a:latin typeface="Cambria Math" panose="02040503050406030204" pitchFamily="18" charset="0"/>
                                  <a:ea typeface="Cambria Math" panose="02040503050406030204" pitchFamily="18" charset="0"/>
                                </a:rPr>
                                <m:t>𝑊</m:t>
                              </m:r>
                            </m:e>
                          </m:d>
                        </m:oMath>
                      </m:oMathPara>
                    </a14:m>
                    <a:endParaRPr lang="en-GB" sz="2200" i="1" dirty="0">
                      <a:solidFill>
                        <a:prstClr val="black"/>
                      </a:solidFill>
                      <a:latin typeface="Cambria Math" panose="02040503050406030204" pitchFamily="18" charset="0"/>
                    </a:endParaRPr>
                  </a:p>
                </p:txBody>
              </p:sp>
            </mc:Choice>
            <mc:Fallback>
              <p:sp>
                <p:nvSpPr>
                  <p:cNvPr id="7" name="TextBox 6">
                    <a:extLst>
                      <a:ext uri="{FF2B5EF4-FFF2-40B4-BE49-F238E27FC236}">
                        <a16:creationId xmlns:a16="http://schemas.microsoft.com/office/drawing/2014/main" id="{0AACC856-B243-45CE-884D-7AC6E0144FF6}"/>
                      </a:ext>
                    </a:extLst>
                  </p:cNvPr>
                  <p:cNvSpPr txBox="1">
                    <a:spLocks noRot="1" noChangeAspect="1" noMove="1" noResize="1" noEditPoints="1" noAdjustHandles="1" noChangeArrowheads="1" noChangeShapeType="1" noTextEdit="1"/>
                  </p:cNvSpPr>
                  <p:nvPr/>
                </p:nvSpPr>
                <p:spPr>
                  <a:xfrm>
                    <a:off x="12043642" y="15301912"/>
                    <a:ext cx="7093263" cy="5548378"/>
                  </a:xfrm>
                  <a:prstGeom prst="rect">
                    <a:avLst/>
                  </a:prstGeom>
                  <a:blipFill>
                    <a:blip r:embed="rId8"/>
                    <a:stretch>
                      <a:fillRect l="-86"/>
                    </a:stretch>
                  </a:blipFill>
                </p:spPr>
                <p:txBody>
                  <a:bodyPr/>
                  <a:lstStyle/>
                  <a:p>
                    <a:r>
                      <a:rPr lang="en-GB">
                        <a:noFill/>
                      </a:rPr>
                      <a:t> </a:t>
                    </a:r>
                  </a:p>
                </p:txBody>
              </p:sp>
            </mc:Fallback>
          </mc:AlternateContent>
          <p:grpSp>
            <p:nvGrpSpPr>
              <p:cNvPr id="32" name="Group 31">
                <a:extLst>
                  <a:ext uri="{FF2B5EF4-FFF2-40B4-BE49-F238E27FC236}">
                    <a16:creationId xmlns:a16="http://schemas.microsoft.com/office/drawing/2014/main" id="{CC06454A-CD8F-4AD6-BE55-F4EB5FC5C15B}"/>
                  </a:ext>
                </a:extLst>
              </p:cNvPr>
              <p:cNvGrpSpPr/>
              <p:nvPr/>
            </p:nvGrpSpPr>
            <p:grpSpPr>
              <a:xfrm>
                <a:off x="11087829" y="15517936"/>
                <a:ext cx="883806" cy="5365741"/>
                <a:chOff x="11087829" y="15517936"/>
                <a:chExt cx="883806" cy="5365741"/>
              </a:xfrm>
            </p:grpSpPr>
            <p:grpSp>
              <p:nvGrpSpPr>
                <p:cNvPr id="31" name="Group 30">
                  <a:extLst>
                    <a:ext uri="{FF2B5EF4-FFF2-40B4-BE49-F238E27FC236}">
                      <a16:creationId xmlns:a16="http://schemas.microsoft.com/office/drawing/2014/main" id="{5788526D-7A21-4AE3-8F03-BB85BEFD7744}"/>
                    </a:ext>
                  </a:extLst>
                </p:cNvPr>
                <p:cNvGrpSpPr/>
                <p:nvPr/>
              </p:nvGrpSpPr>
              <p:grpSpPr>
                <a:xfrm>
                  <a:off x="11676979" y="15517936"/>
                  <a:ext cx="294656" cy="5284747"/>
                  <a:chOff x="11676979" y="15517936"/>
                  <a:chExt cx="294656" cy="5284747"/>
                </a:xfrm>
              </p:grpSpPr>
              <p:sp>
                <p:nvSpPr>
                  <p:cNvPr id="6" name="Left Brace 5">
                    <a:extLst>
                      <a:ext uri="{FF2B5EF4-FFF2-40B4-BE49-F238E27FC236}">
                        <a16:creationId xmlns:a16="http://schemas.microsoft.com/office/drawing/2014/main" id="{9CE2C7E2-6888-428B-A9D9-DAA2381B1314}"/>
                      </a:ext>
                    </a:extLst>
                  </p:cNvPr>
                  <p:cNvSpPr/>
                  <p:nvPr/>
                </p:nvSpPr>
                <p:spPr>
                  <a:xfrm>
                    <a:off x="11676979" y="15517936"/>
                    <a:ext cx="294656" cy="1656183"/>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18" name="Left Brace 17">
                    <a:extLst>
                      <a:ext uri="{FF2B5EF4-FFF2-40B4-BE49-F238E27FC236}">
                        <a16:creationId xmlns:a16="http://schemas.microsoft.com/office/drawing/2014/main" id="{C56E1506-EB40-4A7B-82AF-14A07534BB5F}"/>
                      </a:ext>
                    </a:extLst>
                  </p:cNvPr>
                  <p:cNvSpPr/>
                  <p:nvPr/>
                </p:nvSpPr>
                <p:spPr>
                  <a:xfrm>
                    <a:off x="11676979" y="17630232"/>
                    <a:ext cx="294656" cy="27220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3" name="Left Brace 22">
                    <a:extLst>
                      <a:ext uri="{FF2B5EF4-FFF2-40B4-BE49-F238E27FC236}">
                        <a16:creationId xmlns:a16="http://schemas.microsoft.com/office/drawing/2014/main" id="{EF51D969-49E6-4463-9DF9-E2AA54FDB944}"/>
                      </a:ext>
                    </a:extLst>
                  </p:cNvPr>
                  <p:cNvSpPr/>
                  <p:nvPr/>
                </p:nvSpPr>
                <p:spPr>
                  <a:xfrm>
                    <a:off x="11676979" y="18182232"/>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sp>
                <p:nvSpPr>
                  <p:cNvPr id="24" name="Left Brace 23">
                    <a:extLst>
                      <a:ext uri="{FF2B5EF4-FFF2-40B4-BE49-F238E27FC236}">
                        <a16:creationId xmlns:a16="http://schemas.microsoft.com/office/drawing/2014/main" id="{960F8A7B-D68A-4AC9-8FEB-01C38A9D632E}"/>
                      </a:ext>
                    </a:extLst>
                  </p:cNvPr>
                  <p:cNvSpPr/>
                  <p:nvPr/>
                </p:nvSpPr>
                <p:spPr>
                  <a:xfrm>
                    <a:off x="11676979" y="19813396"/>
                    <a:ext cx="294656" cy="989287"/>
                  </a:xfrm>
                  <a:prstGeom prst="leftBrace">
                    <a:avLst/>
                  </a:prstGeom>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effectLst>
                        <a:outerShdw blurRad="38100" dist="19050" dir="2700000" algn="tl" rotWithShape="0">
                          <a:schemeClr val="dk1">
                            <a:alpha val="40000"/>
                          </a:schemeClr>
                        </a:outerShdw>
                      </a:effectLst>
                    </a:endParaRPr>
                  </a:p>
                </p:txBody>
              </p:sp>
            </p:grpSp>
            <p:grpSp>
              <p:nvGrpSpPr>
                <p:cNvPr id="30" name="Group 29">
                  <a:extLst>
                    <a:ext uri="{FF2B5EF4-FFF2-40B4-BE49-F238E27FC236}">
                      <a16:creationId xmlns:a16="http://schemas.microsoft.com/office/drawing/2014/main" id="{7164452A-E1D4-4709-A82C-B6D1384449DC}"/>
                    </a:ext>
                  </a:extLst>
                </p:cNvPr>
                <p:cNvGrpSpPr/>
                <p:nvPr/>
              </p:nvGrpSpPr>
              <p:grpSpPr>
                <a:xfrm>
                  <a:off x="11087829" y="15677895"/>
                  <a:ext cx="652094" cy="5205782"/>
                  <a:chOff x="11087829" y="15677895"/>
                  <a:chExt cx="652094" cy="5205782"/>
                </a:xfrm>
              </p:grpSpPr>
              <p:sp>
                <p:nvSpPr>
                  <p:cNvPr id="27" name="TextBox 26">
                    <a:extLst>
                      <a:ext uri="{FF2B5EF4-FFF2-40B4-BE49-F238E27FC236}">
                        <a16:creationId xmlns:a16="http://schemas.microsoft.com/office/drawing/2014/main" id="{06D99D83-5154-4511-AC95-E24E231C19A3}"/>
                      </a:ext>
                    </a:extLst>
                  </p:cNvPr>
                  <p:cNvSpPr txBox="1"/>
                  <p:nvPr/>
                </p:nvSpPr>
                <p:spPr>
                  <a:xfrm rot="16200000">
                    <a:off x="10742863" y="16022861"/>
                    <a:ext cx="1336263" cy="646331"/>
                  </a:xfrm>
                  <a:prstGeom prst="rect">
                    <a:avLst/>
                  </a:prstGeom>
                  <a:noFill/>
                </p:spPr>
                <p:txBody>
                  <a:bodyPr wrap="none" rtlCol="0">
                    <a:spAutoFit/>
                  </a:bodyPr>
                  <a:lstStyle/>
                  <a:p>
                    <a:pPr algn="ctr"/>
                    <a:r>
                      <a:rPr lang="en-GB" sz="1800" dirty="0"/>
                      <a:t>Identify Bias</a:t>
                    </a:r>
                    <a:br>
                      <a:rPr lang="en-GB" sz="1800" dirty="0"/>
                    </a:br>
                    <a:r>
                      <a:rPr lang="en-GB" sz="1800" dirty="0"/>
                      <a:t>Subspace</a:t>
                    </a:r>
                  </a:p>
                </p:txBody>
              </p:sp>
              <p:sp>
                <p:nvSpPr>
                  <p:cNvPr id="28" name="TextBox 27">
                    <a:extLst>
                      <a:ext uri="{FF2B5EF4-FFF2-40B4-BE49-F238E27FC236}">
                        <a16:creationId xmlns:a16="http://schemas.microsoft.com/office/drawing/2014/main" id="{0F0CF80E-C14B-4BED-AAE3-6262D6539D22}"/>
                      </a:ext>
                    </a:extLst>
                  </p:cNvPr>
                  <p:cNvSpPr txBox="1"/>
                  <p:nvPr/>
                </p:nvSpPr>
                <p:spPr>
                  <a:xfrm rot="16200000">
                    <a:off x="10841119" y="19984873"/>
                    <a:ext cx="1151277" cy="646331"/>
                  </a:xfrm>
                  <a:prstGeom prst="rect">
                    <a:avLst/>
                  </a:prstGeom>
                  <a:noFill/>
                </p:spPr>
                <p:txBody>
                  <a:bodyPr wrap="none" rtlCol="0">
                    <a:spAutoFit/>
                  </a:bodyPr>
                  <a:lstStyle/>
                  <a:p>
                    <a:pPr algn="ctr"/>
                    <a:r>
                      <a:rPr lang="en-GB" sz="1800" dirty="0"/>
                      <a:t>Soft</a:t>
                    </a:r>
                    <a:br>
                      <a:rPr lang="en-GB" sz="1800" dirty="0"/>
                    </a:br>
                    <a:r>
                      <a:rPr lang="en-GB" sz="1800" dirty="0"/>
                      <a:t>de-biasing</a:t>
                    </a:r>
                  </a:p>
                </p:txBody>
              </p:sp>
              <p:sp>
                <p:nvSpPr>
                  <p:cNvPr id="29" name="TextBox 28">
                    <a:extLst>
                      <a:ext uri="{FF2B5EF4-FFF2-40B4-BE49-F238E27FC236}">
                        <a16:creationId xmlns:a16="http://schemas.microsoft.com/office/drawing/2014/main" id="{455FF4B9-FC04-4E32-8399-7F437D870861}"/>
                      </a:ext>
                    </a:extLst>
                  </p:cNvPr>
                  <p:cNvSpPr txBox="1"/>
                  <p:nvPr/>
                </p:nvSpPr>
                <p:spPr>
                  <a:xfrm rot="16200000">
                    <a:off x="10055358" y="18134588"/>
                    <a:ext cx="2711284" cy="646331"/>
                  </a:xfrm>
                  <a:prstGeom prst="rect">
                    <a:avLst/>
                  </a:prstGeom>
                  <a:noFill/>
                </p:spPr>
                <p:txBody>
                  <a:bodyPr wrap="square" rtlCol="0">
                    <a:spAutoFit/>
                  </a:bodyPr>
                  <a:lstStyle/>
                  <a:p>
                    <a:pPr algn="ctr"/>
                    <a:r>
                      <a:rPr lang="en-GB" sz="1800" dirty="0"/>
                      <a:t>          Hard de-biasing</a:t>
                    </a:r>
                    <a:br>
                      <a:rPr lang="en-GB" sz="1800" dirty="0"/>
                    </a:br>
                    <a:r>
                      <a:rPr lang="en-GB" sz="1800" dirty="0"/>
                      <a:t>           Equalize | Neutralize</a:t>
                    </a:r>
                  </a:p>
                </p:txBody>
              </p:sp>
            </p:grpSp>
          </p:grpSp>
        </p:grpSp>
        <p:grpSp>
          <p:nvGrpSpPr>
            <p:cNvPr id="34" name="Group 33">
              <a:extLst>
                <a:ext uri="{FF2B5EF4-FFF2-40B4-BE49-F238E27FC236}">
                  <a16:creationId xmlns:a16="http://schemas.microsoft.com/office/drawing/2014/main" id="{85749573-69E7-4E33-A4FF-705928CB9B85}"/>
                </a:ext>
              </a:extLst>
            </p:cNvPr>
            <p:cNvGrpSpPr/>
            <p:nvPr/>
          </p:nvGrpSpPr>
          <p:grpSpPr>
            <a:xfrm>
              <a:off x="12979747" y="16382032"/>
              <a:ext cx="4680520" cy="2304256"/>
              <a:chOff x="12979747" y="16382032"/>
              <a:chExt cx="4680520" cy="2304256"/>
            </a:xfrm>
          </p:grpSpPr>
          <p:cxnSp>
            <p:nvCxnSpPr>
              <p:cNvPr id="14" name="Straight Connector 13">
                <a:extLst>
                  <a:ext uri="{FF2B5EF4-FFF2-40B4-BE49-F238E27FC236}">
                    <a16:creationId xmlns:a16="http://schemas.microsoft.com/office/drawing/2014/main" id="{2B177C5F-C6E0-436D-A03E-E09D6E9C1711}"/>
                  </a:ext>
                </a:extLst>
              </p:cNvPr>
              <p:cNvCxnSpPr>
                <a:cxnSpLocks/>
              </p:cNvCxnSpPr>
              <p:nvPr/>
            </p:nvCxnSpPr>
            <p:spPr>
              <a:xfrm>
                <a:off x="12979747" y="18686288"/>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8146D321-4331-4EEC-9130-B45E46EF2631}"/>
                  </a:ext>
                </a:extLst>
              </p:cNvPr>
              <p:cNvCxnSpPr>
                <a:cxnSpLocks/>
              </p:cNvCxnSpPr>
              <p:nvPr/>
            </p:nvCxnSpPr>
            <p:spPr>
              <a:xfrm>
                <a:off x="12979747" y="16382032"/>
                <a:ext cx="4680520" cy="0"/>
              </a:xfrm>
              <a:prstGeom prst="line">
                <a:avLst/>
              </a:prstGeom>
              <a:ln w="12700">
                <a:prstDash val="dash"/>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075462722"/>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572</TotalTime>
  <Words>1505</Words>
  <Application>Microsoft Office PowerPoint</Application>
  <PresentationFormat>Custom</PresentationFormat>
  <Paragraphs>57</Paragraphs>
  <Slides>2</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Cambria Math</vt:lpstr>
      <vt:lpstr>Logo</vt:lpstr>
      <vt:lpstr>Logo und Dreizeiler</vt:lpstr>
      <vt:lpstr>1_Logo und Dreizeiler</vt:lpstr>
      <vt:lpstr>Logo und Einzeiler</vt:lpstr>
      <vt:lpstr>Man is to Computer Programmer as Woman is to Homemaker? Debiasing Word Embeddings</vt:lpstr>
      <vt:lpstr>Man is to Computer Programmer as Woman is to Homemaker? Debiasing Word Embeddings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ge69foj</cp:lastModifiedBy>
  <cp:revision>36</cp:revision>
  <dcterms:created xsi:type="dcterms:W3CDTF">2018-05-16T07:00:24Z</dcterms:created>
  <dcterms:modified xsi:type="dcterms:W3CDTF">2018-05-20T17:11:08Z</dcterms:modified>
</cp:coreProperties>
</file>