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6"/>
  </p:notesMasterIdLst>
  <p:handoutMasterIdLst>
    <p:handoutMasterId r:id="rId7"/>
  </p:handoutMasterIdLst>
  <p:sldIdLst>
    <p:sldId id="260" r:id="rId5"/>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5141" autoAdjust="0"/>
  </p:normalViewPr>
  <p:slideViewPr>
    <p:cSldViewPr>
      <p:cViewPr varScale="1">
        <p:scale>
          <a:sx n="24" d="100"/>
          <a:sy n="24" d="100"/>
        </p:scale>
        <p:origin x="1104" y="42"/>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21.05.2018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21.05.2018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0.emf"/><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image" Target="../media/image2.jpeg"/><Relationship Id="rId21" Type="http://schemas.openxmlformats.org/officeDocument/2006/relationships/image" Target="../media/image16.png"/><Relationship Id="rId12" Type="http://schemas.openxmlformats.org/officeDocument/2006/relationships/image" Target="../media/image9.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100.PNG"/><Relationship Id="rId23" Type="http://schemas.openxmlformats.org/officeDocument/2006/relationships/image" Target="../media/image18.png"/><Relationship Id="rId28" Type="http://schemas.openxmlformats.org/officeDocument/2006/relationships/image" Target="../media/image23.png"/><Relationship Id="rId10" Type="http://schemas.openxmlformats.org/officeDocument/2006/relationships/image" Target="../media/image6.PNG"/><Relationship Id="rId19"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90.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rotWithShape="1">
          <a:blip r:embed="rId3" cstate="print">
            <a:extLst>
              <a:ext uri="{28A0092B-C50C-407E-A947-70E740481C1C}">
                <a14:useLocalDpi xmlns:a14="http://schemas.microsoft.com/office/drawing/2010/main" val="0"/>
              </a:ext>
            </a:extLst>
          </a:blip>
          <a:srcRect l="2467" r="2636"/>
          <a:stretch/>
        </p:blipFill>
        <p:spPr>
          <a:xfrm>
            <a:off x="1463220" y="14623171"/>
            <a:ext cx="7632849" cy="3854728"/>
          </a:xfrm>
          <a:ln w="3175">
            <a:solidFill>
              <a:schemeClr val="tx1"/>
            </a:solidFill>
          </a:ln>
        </p:spPr>
      </p:pic>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636616"/>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embeddings.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a:t>
                </a:r>
                <a:r>
                  <a:rPr lang="de-DE" i="1" dirty="0"/>
                  <a:t>word embedding</a:t>
                </a:r>
                <a:r>
                  <a:rPr lang="de-DE" dirty="0"/>
                  <a:t> represents each word </a:t>
                </a:r>
                <a14:m>
                  <m:oMath xmlns:m="http://schemas.openxmlformats.org/officeDocument/2006/math">
                    <m:r>
                      <a:rPr lang="de-DE" i="1" dirty="0" smtClean="0">
                        <a:latin typeface="Cambria Math" panose="02040503050406030204" pitchFamily="18" charset="0"/>
                      </a:rPr>
                      <m:t>𝑤</m:t>
                    </m:r>
                  </m:oMath>
                </a14:m>
                <a:r>
                  <a:rPr lang="de-DE" dirty="0"/>
                  <a:t> as a </a:t>
                </a:r>
                <a14:m>
                  <m:oMath xmlns:m="http://schemas.openxmlformats.org/officeDocument/2006/math">
                    <m:r>
                      <a:rPr lang="de-DE" i="1" dirty="0" smtClean="0">
                        <a:latin typeface="Cambria Math" panose="02040503050406030204" pitchFamily="18" charset="0"/>
                      </a:rPr>
                      <m:t>𝑑</m:t>
                    </m:r>
                  </m:oMath>
                </a14:m>
                <a:r>
                  <a:rPr lang="de-DE" dirty="0"/>
                  <a:t>-dimensional word vector </a:t>
                </a:r>
                <a14:m>
                  <m:oMath xmlns:m="http://schemas.openxmlformats.org/officeDocument/2006/math">
                    <m:acc>
                      <m:accPr>
                        <m:chr m:val="⃗"/>
                        <m:ctrlPr>
                          <a:rPr lang="de-DE" i="1" smtClean="0">
                            <a:latin typeface="Cambria Math" panose="02040503050406030204" pitchFamily="18" charset="0"/>
                          </a:rPr>
                        </m:ctrlPr>
                      </m:accPr>
                      <m:e>
                        <m:r>
                          <a:rPr lang="en-GB" b="0" i="1" smtClean="0">
                            <a:latin typeface="Cambria Math" panose="02040503050406030204" pitchFamily="18" charset="0"/>
                          </a:rPr>
                          <m:t>𝑤</m:t>
                        </m:r>
                      </m:e>
                    </m:acc>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These arithmetic properties can be used to solve analogy tasks, for example, ‘man is to brother as woman is to </a:t>
                </a:r>
                <a14:m>
                  <m:oMath xmlns:m="http://schemas.openxmlformats.org/officeDocument/2006/math">
                    <m:r>
                      <a:rPr lang="de-DE" i="1" dirty="0" smtClean="0">
                        <a:latin typeface="Cambria Math" panose="02040503050406030204" pitchFamily="18" charset="0"/>
                      </a:rPr>
                      <m:t>𝑋</m:t>
                    </m:r>
                  </m:oMath>
                </a14:m>
                <a:r>
                  <a:rPr lang="de-DE" dirty="0"/>
                  <a:t>?‘. The difference between the word vectors of ‘man‘ and ‘woman‘ should be similar to ‘brother‘ and </a:t>
                </a:r>
                <a14:m>
                  <m:oMath xmlns:m="http://schemas.openxmlformats.org/officeDocument/2006/math">
                    <m:r>
                      <a:rPr lang="de-DE" i="1" dirty="0" smtClean="0">
                        <a:latin typeface="Cambria Math" panose="02040503050406030204" pitchFamily="18" charset="0"/>
                      </a:rPr>
                      <m:t>𝑋</m:t>
                    </m:r>
                  </m:oMath>
                </a14:m>
                <a:r>
                  <a:rPr lang="de-DE" dirty="0"/>
                  <a:t> (e.g. ‘sister‘):</a:t>
                </a:r>
                <a:br>
                  <a:rPr lang="de-DE" dirty="0"/>
                </a:br>
                <a14:m>
                  <m:oMath xmlns:m="http://schemas.openxmlformats.org/officeDocument/2006/math">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𝑚𝑎𝑛</m:t>
                        </m:r>
                      </m:e>
                    </m:acc>
                    <m:r>
                      <a:rPr lang="de-DE" b="0" i="1" smtClean="0">
                        <a:latin typeface="Cambria Math" panose="02040503050406030204" pitchFamily="18" charset="0"/>
                      </a:rPr>
                      <m:t>−</m:t>
                    </m:r>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𝑤𝑜𝑚𝑎𝑛</m:t>
                        </m:r>
                      </m:e>
                    </m:acc>
                    <m:r>
                      <a:rPr lang="de-DE" i="1" smtClean="0">
                        <a:latin typeface="Cambria Math" panose="02040503050406030204" pitchFamily="18" charset="0"/>
                        <a:ea typeface="Cambria Math" panose="02040503050406030204" pitchFamily="18" charset="0"/>
                      </a:rPr>
                      <m:t>≈</m:t>
                    </m:r>
                    <m:acc>
                      <m:accPr>
                        <m:chr m:val="⃗"/>
                        <m:ctrlPr>
                          <a:rPr lang="de-DE"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𝑏𝑟𝑜𝑡h𝑒𝑟</m:t>
                        </m:r>
                      </m:e>
                    </m:acc>
                    <m:r>
                      <a:rPr lang="de-DE" b="0" i="1" smtClean="0">
                        <a:latin typeface="Cambria Math" panose="02040503050406030204" pitchFamily="18" charset="0"/>
                      </a:rPr>
                      <m:t> −</m:t>
                    </m:r>
                    <m:acc>
                      <m:accPr>
                        <m:chr m:val="⃗"/>
                        <m:ctrlPr>
                          <a:rPr lang="de-DE" b="0" i="1" smtClean="0">
                            <a:latin typeface="Cambria Math" panose="02040503050406030204" pitchFamily="18" charset="0"/>
                          </a:rPr>
                        </m:ctrlPr>
                      </m:accPr>
                      <m:e>
                        <m:r>
                          <a:rPr lang="en-GB" b="0" i="1" smtClean="0">
                            <a:latin typeface="Cambria Math" panose="02040503050406030204" pitchFamily="18" charset="0"/>
                          </a:rPr>
                          <m:t>𝑠𝑖𝑠𝑡𝑒𝑟</m:t>
                        </m:r>
                      </m:e>
                    </m:acc>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a:t>
                </a:r>
                <a14:m>
                  <m:oMath xmlns:m="http://schemas.openxmlformats.org/officeDocument/2006/math">
                    <m:r>
                      <a:rPr lang="de-DE" i="1" dirty="0" smtClean="0">
                        <a:latin typeface="Cambria Math" panose="02040503050406030204" pitchFamily="18" charset="0"/>
                      </a:rPr>
                      <m:t>𝑥</m:t>
                    </m:r>
                  </m:oMath>
                </a14:m>
                <a:r>
                  <a:rPr lang="de-DE" dirty="0"/>
                  <a:t>-axis) and their bias (</a:t>
                </a:r>
                <a14:m>
                  <m:oMath xmlns:m="http://schemas.openxmlformats.org/officeDocument/2006/math">
                    <m:r>
                      <a:rPr lang="de-DE" i="1" dirty="0" smtClean="0">
                        <a:latin typeface="Cambria Math" panose="02040503050406030204" pitchFamily="18" charset="0"/>
                      </a:rPr>
                      <m:t>𝑦</m:t>
                    </m:r>
                  </m:oMath>
                </a14:m>
                <a:r>
                  <a:rPr lang="de-DE" dirty="0"/>
                  <a:t>-axis).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636616"/>
                <a:ext cx="8047339" cy="10440854"/>
              </a:xfrm>
              <a:blipFill>
                <a:blip r:embed="rId4"/>
                <a:stretch>
                  <a:fillRect l="-2727" t="-1752" r="-2121" b="-23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6624960"/>
                <a:ext cx="8047339" cy="1062086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endParaRPr lang="de-DE" sz="2800" dirty="0"/>
              </a:p>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Analogies:</a:t>
                </a:r>
                <a:r>
                  <a:rPr lang="de-DE" dirty="0"/>
                  <a:t> Scored </a:t>
                </a:r>
                <a:r>
                  <a:rPr lang="de-DE" i="1" dirty="0"/>
                  <a:t>she-he</a:t>
                </a:r>
                <a:r>
                  <a:rPr lang="de-DE" dirty="0"/>
                  <a:t> analogies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b="1" i="1" spc="-150">
                        <a:latin typeface="Cambria Math" panose="02040503050406030204" pitchFamily="18" charset="0"/>
                      </a:rPr>
                      <m:t>𝒈</m:t>
                    </m:r>
                  </m:oMath>
                </a14:m>
                <a:r>
                  <a:rPr lang="de-DE" spc="-150" dirty="0"/>
                  <a:t>.</a:t>
                </a:r>
              </a:p>
              <a:p>
                <a:pPr lvl="1" algn="just"/>
                <a:endParaRPr lang="de-DE" dirty="0"/>
              </a:p>
              <a:p>
                <a:pPr lvl="1" algn="just"/>
                <a:r>
                  <a:rPr lang="de-DE" sz="2800" dirty="0"/>
                  <a:t>Debiasing Algorithm</a:t>
                </a:r>
              </a:p>
              <a:p>
                <a:pPr>
                  <a:lnSpc>
                    <a:spcPct val="100000"/>
                  </a:lnSpc>
                  <a:spcAft>
                    <a:spcPts val="0"/>
                  </a:spcAft>
                </a:pPr>
                <a:r>
                  <a:rPr lang="de-DE" dirty="0"/>
                  <a:t>Some definitions:</a:t>
                </a:r>
                <a:endParaRPr lang="de-DE" spc="-150" dirty="0"/>
              </a:p>
              <a:p>
                <a:pPr marL="342900" indent="-342900">
                  <a:lnSpc>
                    <a:spcPct val="100000"/>
                  </a:lnSpc>
                  <a:spcAft>
                    <a:spcPts val="0"/>
                  </a:spcAft>
                  <a:buFont typeface="Arial" panose="020B0604020202020204" pitchFamily="34" charset="0"/>
                  <a:buChar char="•"/>
                </a:pPr>
                <a:r>
                  <a:rPr lang="de-DE" spc="-150" dirty="0"/>
                  <a:t>Word set </a:t>
                </a:r>
                <a14:m>
                  <m:oMath xmlns:m="http://schemas.openxmlformats.org/officeDocument/2006/math">
                    <m:r>
                      <a:rPr lang="en-GB" b="0" i="1" spc="-150" smtClean="0">
                        <a:latin typeface="Cambria Math" panose="02040503050406030204" pitchFamily="18" charset="0"/>
                      </a:rPr>
                      <m:t>𝑊</m:t>
                    </m:r>
                    <m:r>
                      <a:rPr lang="en-GB" b="0" i="1" spc="-150" smtClean="0">
                        <a:latin typeface="Cambria Math" panose="02040503050406030204" pitchFamily="18" charset="0"/>
                      </a:rPr>
                      <m:t>=</m:t>
                    </m:r>
                    <m:r>
                      <a:rPr lang="en-GB" b="0" i="1" spc="-150" smtClean="0">
                        <a:latin typeface="Cambria Math" panose="02040503050406030204" pitchFamily="18" charset="0"/>
                      </a:rPr>
                      <m:t>𝑁</m:t>
                    </m:r>
                    <m:r>
                      <a:rPr lang="en-GB" b="0" i="1" spc="-150" smtClean="0">
                        <a:latin typeface="Cambria Math" panose="02040503050406030204" pitchFamily="18" charset="0"/>
                        <a:ea typeface="Cambria Math" panose="02040503050406030204" pitchFamily="18" charset="0"/>
                      </a:rPr>
                      <m:t>∪</m:t>
                    </m:r>
                    <m:r>
                      <a:rPr lang="en-GB" b="0" i="1" spc="-150" smtClean="0">
                        <a:latin typeface="Cambria Math" panose="02040503050406030204" pitchFamily="18" charset="0"/>
                        <a:ea typeface="Cambria Math" panose="02040503050406030204" pitchFamily="18" charset="0"/>
                      </a:rPr>
                      <m:t>𝑆</m:t>
                    </m:r>
                  </m:oMath>
                </a14:m>
                <a:r>
                  <a:rPr lang="de-DE" spc="-150" dirty="0"/>
                  <a:t>, </a:t>
                </a:r>
                <a14:m>
                  <m:oMath xmlns:m="http://schemas.openxmlformats.org/officeDocument/2006/math">
                    <m:r>
                      <a:rPr lang="de-DE" i="1" spc="-150" dirty="0" smtClean="0">
                        <a:latin typeface="Cambria Math" panose="02040503050406030204" pitchFamily="18" charset="0"/>
                      </a:rPr>
                      <m:t>𝑁</m:t>
                    </m:r>
                  </m:oMath>
                </a14:m>
                <a:r>
                  <a:rPr lang="de-DE" spc="-150" dirty="0"/>
                  <a:t> is gender neutral, </a:t>
                </a:r>
                <a14:m>
                  <m:oMath xmlns:m="http://schemas.openxmlformats.org/officeDocument/2006/math">
                    <m:r>
                      <a:rPr lang="de-DE" i="1" spc="-150" dirty="0" smtClean="0">
                        <a:latin typeface="Cambria Math" panose="02040503050406030204" pitchFamily="18" charset="0"/>
                      </a:rPr>
                      <m:t>𝑆</m:t>
                    </m:r>
                  </m:oMath>
                </a14:m>
                <a:r>
                  <a:rPr lang="de-DE" spc="-150" dirty="0"/>
                  <a:t> is gender specific set.</a:t>
                </a:r>
                <a:endParaRPr lang="de-DE" dirty="0"/>
              </a:p>
              <a:p>
                <a:pPr marL="342900" indent="-342900">
                  <a:lnSpc>
                    <a:spcPct val="100000"/>
                  </a:lnSpc>
                  <a:spcAft>
                    <a:spcPts val="0"/>
                  </a:spcAft>
                  <a:buFont typeface="Arial" panose="020B0604020202020204" pitchFamily="34" charset="0"/>
                  <a:buChar char="•"/>
                </a:pPr>
                <a:r>
                  <a:rPr lang="de-DE" dirty="0"/>
                  <a:t>Bias subspace </a:t>
                </a:r>
                <a14:m>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ea typeface="Cambria Math" panose="02040503050406030204" pitchFamily="18" charset="0"/>
                          </a:rPr>
                          <m:t>𝑑</m:t>
                        </m:r>
                      </m:sup>
                    </m:sSup>
                  </m:oMath>
                </a14:m>
                <a:r>
                  <a:rPr lang="de-DE" dirty="0"/>
                  <a:t> with </a:t>
                </a:r>
                <a14:m>
                  <m:oMath xmlns:m="http://schemas.openxmlformats.org/officeDocument/2006/math">
                    <m:r>
                      <a:rPr lang="en-GB" b="0" i="1" smtClean="0">
                        <a:latin typeface="Cambria Math" panose="02040503050406030204" pitchFamily="18" charset="0"/>
                      </a:rPr>
                      <m:t>𝑘</m:t>
                    </m:r>
                  </m:oMath>
                </a14:m>
                <a:r>
                  <a:rPr lang="de-DE" dirty="0"/>
                  <a:t> basis </a:t>
                </a:r>
                <a14:m>
                  <m:oMath xmlns:m="http://schemas.openxmlformats.org/officeDocument/2006/math">
                    <m:sSub>
                      <m:sSubPr>
                        <m:ctrlPr>
                          <a:rPr lang="en-GB" i="1">
                            <a:latin typeface="Cambria Math" panose="02040503050406030204" pitchFamily="18" charset="0"/>
                          </a:rPr>
                        </m:ctrlPr>
                      </m:sSubPr>
                      <m:e>
                        <m:r>
                          <a:rPr lang="en-GB" b="1" i="1">
                            <a:latin typeface="Cambria Math" panose="02040503050406030204" pitchFamily="18" charset="0"/>
                          </a:rPr>
                          <m:t>𝒃</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m:t>
                    </m:r>
                    <m:sSub>
                      <m:sSubPr>
                        <m:ctrlPr>
                          <a:rPr lang="en-GB" i="1">
                            <a:latin typeface="Cambria Math" panose="02040503050406030204" pitchFamily="18" charset="0"/>
                          </a:rPr>
                        </m:ctrlPr>
                      </m:sSubPr>
                      <m:e>
                        <m:r>
                          <a:rPr lang="en-GB" b="1" i="1">
                            <a:latin typeface="Cambria Math" panose="02040503050406030204" pitchFamily="18" charset="0"/>
                          </a:rPr>
                          <m:t>𝒃</m:t>
                        </m:r>
                      </m:e>
                      <m:sub>
                        <m:r>
                          <a:rPr lang="en-GB" i="1">
                            <a:latin typeface="Cambria Math" panose="02040503050406030204" pitchFamily="18" charset="0"/>
                          </a:rPr>
                          <m:t>𝑘</m:t>
                        </m:r>
                      </m:sub>
                    </m:sSub>
                  </m:oMath>
                </a14:m>
                <a:r>
                  <a:rPr lang="de-DE" dirty="0"/>
                  <a:t>.</a:t>
                </a:r>
              </a:p>
              <a:p>
                <a:pPr marL="342900" indent="-342900">
                  <a:lnSpc>
                    <a:spcPct val="100000"/>
                  </a:lnSpc>
                  <a:spcAft>
                    <a:spcPts val="0"/>
                  </a:spcAft>
                  <a:buFont typeface="Arial" panose="020B0604020202020204" pitchFamily="34" charset="0"/>
                  <a:buChar char="•"/>
                </a:pPr>
                <a:r>
                  <a:rPr lang="de-DE" dirty="0"/>
                  <a:t>Projection </a:t>
                </a:r>
                <a14:m>
                  <m:oMath xmlns:m="http://schemas.openxmlformats.org/officeDocument/2006/math">
                    <m:sSub>
                      <m:sSubPr>
                        <m:ctrlPr>
                          <a:rPr lang="de-DE" i="1" smtClean="0">
                            <a:latin typeface="Cambria Math" panose="02040503050406030204" pitchFamily="18" charset="0"/>
                          </a:rPr>
                        </m:ctrlPr>
                      </m:sSubPr>
                      <m:e>
                        <m:r>
                          <a:rPr lang="en-GB" b="1" i="1" smtClean="0">
                            <a:latin typeface="Cambria Math" panose="02040503050406030204" pitchFamily="18" charset="0"/>
                          </a:rPr>
                          <m:t>𝒗</m:t>
                        </m:r>
                      </m:e>
                      <m:sub>
                        <m:r>
                          <a:rPr lang="en-GB" b="0" i="1" smtClean="0">
                            <a:latin typeface="Cambria Math" panose="02040503050406030204" pitchFamily="18" charset="0"/>
                          </a:rPr>
                          <m:t>𝐵</m:t>
                        </m:r>
                      </m:sub>
                    </m:sSub>
                  </m:oMath>
                </a14:m>
                <a:r>
                  <a:rPr lang="de-DE" dirty="0"/>
                  <a:t> of vector </a:t>
                </a:r>
                <a14:m>
                  <m:oMath xmlns:m="http://schemas.openxmlformats.org/officeDocument/2006/math">
                    <m:r>
                      <a:rPr lang="en-GB" b="1" i="1" smtClean="0">
                        <a:latin typeface="Cambria Math" panose="02040503050406030204" pitchFamily="18" charset="0"/>
                      </a:rPr>
                      <m:t>𝒗</m:t>
                    </m:r>
                  </m:oMath>
                </a14:m>
                <a:r>
                  <a:rPr lang="de-DE" dirty="0"/>
                  <a:t> onto </a:t>
                </a:r>
                <a14:m>
                  <m:oMath xmlns:m="http://schemas.openxmlformats.org/officeDocument/2006/math">
                    <m:r>
                      <a:rPr lang="en-GB" b="0" i="1" smtClean="0">
                        <a:latin typeface="Cambria Math" panose="02040503050406030204" pitchFamily="18" charset="0"/>
                      </a:rPr>
                      <m:t>𝐵</m:t>
                    </m:r>
                  </m:oMath>
                </a14:m>
                <a:r>
                  <a:rPr lang="de-DE" dirty="0"/>
                  <a:t>.</a:t>
                </a:r>
              </a:p>
              <a:p>
                <a:pPr marL="342900" indent="-342900">
                  <a:lnSpc>
                    <a:spcPct val="100000"/>
                  </a:lnSpc>
                  <a:spcAft>
                    <a:spcPts val="0"/>
                  </a:spcAft>
                  <a:buFont typeface="Arial" panose="020B0604020202020204" pitchFamily="34" charset="0"/>
                  <a:buChar char="•"/>
                </a:pPr>
                <a:r>
                  <a:rPr lang="de-DE" dirty="0"/>
                  <a:t>Bias subspace defining sets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𝐷</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𝑛</m:t>
                        </m:r>
                      </m:sub>
                    </m:sSub>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de-DE" dirty="0"/>
                  <a:t>.</a:t>
                </a:r>
              </a:p>
              <a:p>
                <a:pPr marL="342900" indent="-342900">
                  <a:lnSpc>
                    <a:spcPct val="100000"/>
                  </a:lnSpc>
                  <a:spcAft>
                    <a:spcPts val="0"/>
                  </a:spcAft>
                  <a:buFont typeface="Arial" panose="020B0604020202020204" pitchFamily="34" charset="0"/>
                  <a:buChar char="•"/>
                </a:pPr>
                <a:r>
                  <a:rPr lang="de-DE" dirty="0"/>
                  <a:t>Equality sets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𝐸</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de-DE" dirty="0"/>
                  <a:t>.</a:t>
                </a:r>
              </a:p>
              <a:p>
                <a:pPr marL="342900" indent="-342900">
                  <a:lnSpc>
                    <a:spcPct val="100000"/>
                  </a:lnSpc>
                  <a:spcAft>
                    <a:spcPts val="0"/>
                  </a:spcAft>
                  <a:buFont typeface="Arial" panose="020B0604020202020204" pitchFamily="34" charset="0"/>
                  <a:buChar char="•"/>
                </a:pPr>
                <a:r>
                  <a:rPr lang="de-DE" dirty="0"/>
                  <a:t>Soft de-biasing transformation </a:t>
                </a:r>
                <a14:m>
                  <m:oMath xmlns:m="http://schemas.openxmlformats.org/officeDocument/2006/math">
                    <m:r>
                      <a:rPr lang="de-DE" i="1" dirty="0" smtClean="0">
                        <a:latin typeface="Cambria Math" panose="02040503050406030204" pitchFamily="18" charset="0"/>
                      </a:rPr>
                      <m:t>𝑇</m:t>
                    </m:r>
                  </m:oMath>
                </a14:m>
                <a:r>
                  <a:rPr lang="de-DE" dirty="0"/>
                  <a:t>.</a:t>
                </a:r>
              </a:p>
              <a:p>
                <a:pPr>
                  <a:lnSpc>
                    <a:spcPct val="100000"/>
                  </a:lnSpc>
                  <a:spcAft>
                    <a:spcPts val="0"/>
                  </a:spcAft>
                </a:pPr>
                <a:endParaRPr lang="de-DE" dirty="0"/>
              </a:p>
              <a:p>
                <a:pPr>
                  <a:lnSpc>
                    <a:spcPct val="100000"/>
                  </a:lnSpc>
                  <a:spcAft>
                    <a:spcPts val="0"/>
                  </a:spcAft>
                </a:pPr>
                <a:r>
                  <a:rPr lang="de-DE" dirty="0"/>
                  <a:t>The algorithm:</a:t>
                </a:r>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6624960"/>
                <a:ext cx="8047339" cy="10620862"/>
              </a:xfrm>
              <a:prstGeom prst="rect">
                <a:avLst/>
              </a:prstGeom>
              <a:blipFill>
                <a:blip r:embed="rId5"/>
                <a:stretch>
                  <a:fillRect l="-2652" r="-212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636616"/>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en-US" dirty="0"/>
                  <a:t>An </a:t>
                </a:r>
                <a:r>
                  <a:rPr lang="en-US" i="1" dirty="0"/>
                  <a:t>SVM</a:t>
                </a:r>
                <a:r>
                  <a:rPr lang="en-US" dirty="0"/>
                  <a:t> classifier was trained on a subset of the Google News data called </a:t>
                </a:r>
                <a:r>
                  <a:rPr lang="en-US" i="1" dirty="0"/>
                  <a:t>w2vNEWS</a:t>
                </a:r>
                <a:r>
                  <a:rPr lang="en-US" dirty="0"/>
                  <a:t> to identify gender-neutral words, then generalized to the rest of the dataset</a:t>
                </a:r>
                <a:r>
                  <a:rPr lang="en-AU" dirty="0"/>
                  <a:t>. </a:t>
                </a:r>
                <a14:m>
                  <m:oMath xmlns:m="http://schemas.openxmlformats.org/officeDocument/2006/math">
                    <m:r>
                      <a:rPr lang="en-AU" i="1" dirty="0" smtClean="0">
                        <a:latin typeface="Cambria Math" panose="02040503050406030204" pitchFamily="18" charset="0"/>
                      </a:rPr>
                      <m:t>10</m:t>
                    </m:r>
                  </m:oMath>
                </a14:m>
                <a:r>
                  <a:rPr lang="en-AU" dirty="0"/>
                  <a:t>-fold cross validation resulted in an </a:t>
                </a:r>
                <a:r>
                  <a:rPr lang="en-AU" i="1" dirty="0"/>
                  <a:t>F-Score</a:t>
                </a:r>
                <a:r>
                  <a:rPr lang="en-AU" dirty="0"/>
                  <a:t> of </a:t>
                </a:r>
                <a14:m>
                  <m:oMath xmlns:m="http://schemas.openxmlformats.org/officeDocument/2006/math">
                    <m:r>
                      <a:rPr lang="en-GB" b="0" i="1" smtClean="0">
                        <a:latin typeface="Cambria Math" panose="02040503050406030204" pitchFamily="18" charset="0"/>
                      </a:rPr>
                      <m:t>0.627</m:t>
                    </m:r>
                  </m:oMath>
                </a14:m>
                <a:r>
                  <a:rPr lang="en-AU" dirty="0"/>
                  <a:t>. Debiasing was also measured by having a crowd evaluate whether analogies generated from the embedding are appropriate or reflect gender stereotypes, with the hard debiased embedding having least stereotypical analogies (Figure 3) and most approved analogies (Figure 4).</a:t>
                </a:r>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endParaRPr lang="de-DE" sz="2800" dirty="0"/>
              </a:p>
              <a:p>
                <a:pPr lvl="1" algn="just"/>
                <a:r>
                  <a:rPr lang="de-DE" sz="2800" dirty="0"/>
                  <a:t>Discussion</a:t>
                </a:r>
              </a:p>
              <a:p>
                <a:pPr algn="just"/>
                <a:r>
                  <a:rPr lang="en-AU" dirty="0"/>
                  <a:t>Overall, a single direction was able to capture gender information. Hard debiasing was the most effective on the embedding, where placing neutral words orthogonal to the gender direction and paired word sets equidistant from neutralised words resulted in reduction of gender bias whilst still capturing appropriate analogies.</a:t>
                </a:r>
              </a:p>
              <a:p>
                <a:pPr algn="just"/>
                <a:endParaRPr lang="de-DE" dirty="0"/>
              </a:p>
            </p:txBody>
          </p:sp>
        </mc:Choice>
        <mc:Fallback>
          <p:sp>
            <p:nvSpPr>
              <p:cNvPr id="17" name="Text Placeholder 4">
                <a:extLst>
                  <a:ext uri="{FF2B5EF4-FFF2-40B4-BE49-F238E27FC236}">
                    <a16:creationId xmlns:a16="http://schemas.microsoft.com/office/drawing/2014/main" id="{80208A8B-70FF-4729-AA3D-10A2E92A566C}"/>
                  </a:ext>
                </a:extLst>
              </p:cNvPr>
              <p:cNvSpPr txBox="1">
                <a:spLocks noRot="1" noChangeAspect="1" noMove="1" noResize="1" noEditPoints="1" noAdjustHandles="1" noChangeArrowheads="1" noChangeShapeType="1" noTextEdit="1"/>
              </p:cNvSpPr>
              <p:nvPr/>
            </p:nvSpPr>
            <p:spPr>
              <a:xfrm>
                <a:off x="20968660" y="3636616"/>
                <a:ext cx="8047339" cy="14761334"/>
              </a:xfrm>
              <a:prstGeom prst="rect">
                <a:avLst/>
              </a:prstGeom>
              <a:blipFill>
                <a:blip r:embed="rId6"/>
                <a:stretch>
                  <a:fillRect l="-2727" t="-1239" r="-2121"/>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0C1AEB7B-AB40-4DE1-981D-D043E852B690}"/>
              </a:ext>
            </a:extLst>
          </p:cNvPr>
          <p:cNvGrpSpPr/>
          <p:nvPr/>
        </p:nvGrpSpPr>
        <p:grpSpPr>
          <a:xfrm>
            <a:off x="11087829" y="14260705"/>
            <a:ext cx="8069816" cy="6009759"/>
            <a:chOff x="11087829" y="14184643"/>
            <a:chExt cx="8069816" cy="6009759"/>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184643"/>
              <a:ext cx="8069816" cy="5909721"/>
              <a:chOff x="11087829" y="15301912"/>
              <a:chExt cx="8069816" cy="59097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ACC856-B243-45CE-884D-7AC6E0144FF6}"/>
                      </a:ext>
                    </a:extLst>
                  </p:cNvPr>
                  <p:cNvSpPr txBox="1"/>
                  <p:nvPr/>
                </p:nvSpPr>
                <p:spPr>
                  <a:xfrm>
                    <a:off x="12043643" y="15301912"/>
                    <a:ext cx="7114002" cy="586788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0" i="1">
                              <a:solidFill>
                                <a:prstClr val="black"/>
                              </a:solidFill>
                              <a:latin typeface="Cambria Math" panose="02040503050406030204" pitchFamily="18" charset="0"/>
                            </a:rPr>
                            <m:t>𝐶</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0" i="1">
                                <a:solidFill>
                                  <a:prstClr val="black"/>
                                </a:solidFill>
                                <a:latin typeface="Cambria Math" panose="02040503050406030204" pitchFamily="18" charset="0"/>
                              </a:rPr>
                              <m:t>𝐶</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m:t>
                          </m:r>
                          <m:r>
                            <a:rPr lang="en-GB" sz="2200" i="1" smtClean="0">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m:t>
                          </m:r>
                          <m:r>
                            <a:rPr lang="en-GB" sz="2200" b="0" i="1" smtClean="0">
                              <a:solidFill>
                                <a:prstClr val="black"/>
                              </a:solidFill>
                              <a:latin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e>
                          </m:d>
                          <m:r>
                            <a:rPr lang="en-GB" sz="2200" b="0" i="1" smtClean="0">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m:t>
                          </m:r>
                          <m:r>
                            <a:rPr lang="en-GB" sz="2200" b="0" i="1" smtClean="0">
                              <a:solidFill>
                                <a:prstClr val="black"/>
                              </a:solidFill>
                              <a:latin typeface="Cambria Math" panose="02040503050406030204" pitchFamily="18" charset="0"/>
                              <a:ea typeface="Cambria Math" panose="02040503050406030204" pitchFamily="18" charset="0"/>
                            </a:rPr>
                            <m:t> </m:t>
                          </m:r>
                          <m:r>
                            <a:rPr lang="en-GB" sz="2200" b="0" i="1" smtClean="0">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m:t>
                                              </m:r>
                                              <m:r>
                                                <a:rPr lang="en-GB" sz="2200" b="0" i="1" smtClean="0">
                                                  <a:solidFill>
                                                    <a:prstClr val="black"/>
                                                  </a:solidFill>
                                                  <a:latin typeface="Cambria Math" panose="02040503050406030204" pitchFamily="18" charset="0"/>
                                                  <a:ea typeface="Cambria Math" panose="02040503050406030204" pitchFamily="18" charset="0"/>
                                                </a:rPr>
                                                <m:t>𝑁</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3" y="15301912"/>
                    <a:ext cx="7114002" cy="586788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693697"/>
                <a:chOff x="11087829" y="15517936"/>
                <a:chExt cx="883806" cy="5693697"/>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612703"/>
                  <a:chOff x="11676979" y="15517936"/>
                  <a:chExt cx="294656" cy="5612703"/>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2014135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533738"/>
                  <a:chOff x="11087829" y="15677895"/>
                  <a:chExt cx="652094" cy="5533738"/>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20312829"/>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166008"/>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nvGrpSpPr>
            <p:cNvPr id="61" name="Group 60">
              <a:extLst>
                <a:ext uri="{FF2B5EF4-FFF2-40B4-BE49-F238E27FC236}">
                  <a16:creationId xmlns:a16="http://schemas.microsoft.com/office/drawing/2014/main" id="{27DFAE3A-282B-4235-9D7F-DF482C9F8682}"/>
                </a:ext>
              </a:extLst>
            </p:cNvPr>
            <p:cNvGrpSpPr/>
            <p:nvPr/>
          </p:nvGrpSpPr>
          <p:grpSpPr>
            <a:xfrm>
              <a:off x="12513031" y="18470264"/>
              <a:ext cx="6299363" cy="1724138"/>
              <a:chOff x="12513031" y="18470264"/>
              <a:chExt cx="6299363" cy="1724138"/>
            </a:xfrm>
          </p:grpSpPr>
          <p:grpSp>
            <p:nvGrpSpPr>
              <p:cNvPr id="58" name="Group 57">
                <a:extLst>
                  <a:ext uri="{FF2B5EF4-FFF2-40B4-BE49-F238E27FC236}">
                    <a16:creationId xmlns:a16="http://schemas.microsoft.com/office/drawing/2014/main" id="{EBDC5E78-EC13-4A51-9838-41AAB4ECFA2E}"/>
                  </a:ext>
                </a:extLst>
              </p:cNvPr>
              <p:cNvGrpSpPr/>
              <p:nvPr/>
            </p:nvGrpSpPr>
            <p:grpSpPr>
              <a:xfrm>
                <a:off x="12513031" y="18470264"/>
                <a:ext cx="2931042" cy="618523"/>
                <a:chOff x="12513031" y="18470264"/>
                <a:chExt cx="2931042" cy="618523"/>
              </a:xfrm>
            </p:grpSpPr>
            <p:grpSp>
              <p:nvGrpSpPr>
                <p:cNvPr id="54" name="Group 53">
                  <a:extLst>
                    <a:ext uri="{FF2B5EF4-FFF2-40B4-BE49-F238E27FC236}">
                      <a16:creationId xmlns:a16="http://schemas.microsoft.com/office/drawing/2014/main" id="{A56A7186-3787-4737-82DB-0D139B2D28CA}"/>
                    </a:ext>
                  </a:extLst>
                </p:cNvPr>
                <p:cNvGrpSpPr/>
                <p:nvPr/>
              </p:nvGrpSpPr>
              <p:grpSpPr>
                <a:xfrm>
                  <a:off x="13843843" y="18754008"/>
                  <a:ext cx="1600230" cy="334779"/>
                  <a:chOff x="13843843" y="18754008"/>
                  <a:chExt cx="1600230" cy="334779"/>
                </a:xfrm>
              </p:grpSpPr>
              <p:sp>
                <p:nvSpPr>
                  <p:cNvPr id="8" name="Left Bracket 7">
                    <a:extLst>
                      <a:ext uri="{FF2B5EF4-FFF2-40B4-BE49-F238E27FC236}">
                        <a16:creationId xmlns:a16="http://schemas.microsoft.com/office/drawing/2014/main" id="{2C1C915F-44C1-4700-A0FB-72CD23CBCD55}"/>
                      </a:ext>
                    </a:extLst>
                  </p:cNvPr>
                  <p:cNvSpPr/>
                  <p:nvPr/>
                </p:nvSpPr>
                <p:spPr>
                  <a:xfrm rot="5400000">
                    <a:off x="14641731" y="18286445"/>
                    <a:ext cx="145699" cy="1458985"/>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C0B1B259-6AC6-4A0F-8963-B1174CE7F39D}"/>
                      </a:ext>
                    </a:extLst>
                  </p:cNvPr>
                  <p:cNvCxnSpPr>
                    <a:cxnSpLocks/>
                  </p:cNvCxnSpPr>
                  <p:nvPr/>
                </p:nvCxnSpPr>
                <p:spPr>
                  <a:xfrm flipV="1">
                    <a:off x="14707939" y="18754008"/>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F280315-E1C7-4B8C-BF00-E294D4250452}"/>
                      </a:ext>
                    </a:extLst>
                  </p:cNvPr>
                  <p:cNvCxnSpPr>
                    <a:cxnSpLocks/>
                  </p:cNvCxnSpPr>
                  <p:nvPr/>
                </p:nvCxnSpPr>
                <p:spPr>
                  <a:xfrm>
                    <a:off x="13843843" y="18754008"/>
                    <a:ext cx="86653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2EC44839-9317-41B4-B34D-FBC4012BF538}"/>
                    </a:ext>
                  </a:extLst>
                </p:cNvPr>
                <p:cNvSpPr txBox="1"/>
                <p:nvPr/>
              </p:nvSpPr>
              <p:spPr>
                <a:xfrm>
                  <a:off x="12513031" y="18470264"/>
                  <a:ext cx="1402820" cy="584775"/>
                </a:xfrm>
                <a:prstGeom prst="rect">
                  <a:avLst/>
                </a:prstGeom>
                <a:noFill/>
              </p:spPr>
              <p:txBody>
                <a:bodyPr wrap="none" rtlCol="0">
                  <a:spAutoFit/>
                </a:bodyPr>
                <a:lstStyle/>
                <a:p>
                  <a:pPr algn="ctr"/>
                  <a:r>
                    <a:rPr lang="en-GB" sz="1600" dirty="0">
                      <a:solidFill>
                        <a:srgbClr val="C00000"/>
                      </a:solidFill>
                    </a:rPr>
                    <a:t>new par-wise</a:t>
                  </a:r>
                  <a:br>
                    <a:rPr lang="en-GB" sz="1600" dirty="0">
                      <a:solidFill>
                        <a:srgbClr val="C00000"/>
                      </a:solidFill>
                    </a:rPr>
                  </a:br>
                  <a:r>
                    <a:rPr lang="en-GB" sz="1600" dirty="0">
                      <a:solidFill>
                        <a:srgbClr val="C00000"/>
                      </a:solidFill>
                    </a:rPr>
                    <a:t>inner products</a:t>
                  </a:r>
                </a:p>
              </p:txBody>
            </p:sp>
          </p:grpSp>
          <p:grpSp>
            <p:nvGrpSpPr>
              <p:cNvPr id="59" name="Group 58">
                <a:extLst>
                  <a:ext uri="{FF2B5EF4-FFF2-40B4-BE49-F238E27FC236}">
                    <a16:creationId xmlns:a16="http://schemas.microsoft.com/office/drawing/2014/main" id="{951166C5-759F-4C1A-ADB5-5CA77869F105}"/>
                  </a:ext>
                </a:extLst>
              </p:cNvPr>
              <p:cNvGrpSpPr/>
              <p:nvPr/>
            </p:nvGrpSpPr>
            <p:grpSpPr>
              <a:xfrm>
                <a:off x="15757171" y="18470264"/>
                <a:ext cx="2297804" cy="618523"/>
                <a:chOff x="15757171" y="18470264"/>
                <a:chExt cx="2297804" cy="618523"/>
              </a:xfrm>
            </p:grpSpPr>
            <p:grpSp>
              <p:nvGrpSpPr>
                <p:cNvPr id="46" name="Group 45">
                  <a:extLst>
                    <a:ext uri="{FF2B5EF4-FFF2-40B4-BE49-F238E27FC236}">
                      <a16:creationId xmlns:a16="http://schemas.microsoft.com/office/drawing/2014/main" id="{4870B7F9-E992-4D47-A166-F7FBD91BD63A}"/>
                    </a:ext>
                  </a:extLst>
                </p:cNvPr>
                <p:cNvGrpSpPr/>
                <p:nvPr/>
              </p:nvGrpSpPr>
              <p:grpSpPr>
                <a:xfrm>
                  <a:off x="15757171" y="18758296"/>
                  <a:ext cx="966992" cy="330491"/>
                  <a:chOff x="15757171" y="18758296"/>
                  <a:chExt cx="966992" cy="330491"/>
                </a:xfrm>
              </p:grpSpPr>
              <p:sp>
                <p:nvSpPr>
                  <p:cNvPr id="36" name="Left Bracket 35">
                    <a:extLst>
                      <a:ext uri="{FF2B5EF4-FFF2-40B4-BE49-F238E27FC236}">
                        <a16:creationId xmlns:a16="http://schemas.microsoft.com/office/drawing/2014/main" id="{27B4CDDF-38E5-413A-BD3B-D07EFBCA8654}"/>
                      </a:ext>
                    </a:extLst>
                  </p:cNvPr>
                  <p:cNvSpPr/>
                  <p:nvPr/>
                </p:nvSpPr>
                <p:spPr>
                  <a:xfrm rot="5400000">
                    <a:off x="16064494" y="18635765"/>
                    <a:ext cx="145699" cy="760346"/>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41" name="Straight Connector 40">
                    <a:extLst>
                      <a:ext uri="{FF2B5EF4-FFF2-40B4-BE49-F238E27FC236}">
                        <a16:creationId xmlns:a16="http://schemas.microsoft.com/office/drawing/2014/main" id="{6CA0BA0F-FD3B-4F69-9AC5-5F70CA725115}"/>
                      </a:ext>
                    </a:extLst>
                  </p:cNvPr>
                  <p:cNvCxnSpPr>
                    <a:cxnSpLocks/>
                    <a:stCxn id="36" idx="1"/>
                  </p:cNvCxnSpPr>
                  <p:nvPr/>
                </p:nvCxnSpPr>
                <p:spPr>
                  <a:xfrm flipV="1">
                    <a:off x="16137344" y="18758296"/>
                    <a:ext cx="0" cy="184793"/>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654598-CFE5-4768-B634-23C54A87CA3D}"/>
                      </a:ext>
                    </a:extLst>
                  </p:cNvPr>
                  <p:cNvCxnSpPr>
                    <a:cxnSpLocks/>
                  </p:cNvCxnSpPr>
                  <p:nvPr/>
                </p:nvCxnSpPr>
                <p:spPr>
                  <a:xfrm>
                    <a:off x="16137344" y="18758296"/>
                    <a:ext cx="586819" cy="0"/>
                  </a:xfrm>
                  <a:prstGeom prst="line">
                    <a:avLst/>
                  </a:prstGeom>
                  <a:ln>
                    <a:solidFill>
                      <a:srgbClr val="C00000"/>
                    </a:solidFill>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0FDCAACF-9B02-4205-A85C-C178F360A0D2}"/>
                    </a:ext>
                  </a:extLst>
                </p:cNvPr>
                <p:cNvSpPr txBox="1"/>
                <p:nvPr/>
              </p:nvSpPr>
              <p:spPr>
                <a:xfrm>
                  <a:off x="16652155" y="18470264"/>
                  <a:ext cx="1402820" cy="584775"/>
                </a:xfrm>
                <a:prstGeom prst="rect">
                  <a:avLst/>
                </a:prstGeom>
                <a:noFill/>
              </p:spPr>
              <p:txBody>
                <a:bodyPr wrap="none" rtlCol="0">
                  <a:spAutoFit/>
                </a:bodyPr>
                <a:lstStyle/>
                <a:p>
                  <a:pPr algn="ctr"/>
                  <a:r>
                    <a:rPr lang="en-GB" sz="1600" dirty="0">
                      <a:solidFill>
                        <a:srgbClr val="C00000"/>
                      </a:solidFill>
                    </a:rPr>
                    <a:t>old par-wise</a:t>
                  </a:r>
                  <a:br>
                    <a:rPr lang="en-GB" sz="1600" dirty="0">
                      <a:solidFill>
                        <a:srgbClr val="C00000"/>
                      </a:solidFill>
                    </a:rPr>
                  </a:br>
                  <a:r>
                    <a:rPr lang="en-GB" sz="1600" dirty="0">
                      <a:solidFill>
                        <a:srgbClr val="C00000"/>
                      </a:solidFill>
                    </a:rPr>
                    <a:t>inner products</a:t>
                  </a:r>
                </a:p>
              </p:txBody>
            </p:sp>
          </p:grpSp>
          <p:grpSp>
            <p:nvGrpSpPr>
              <p:cNvPr id="60" name="Group 59">
                <a:extLst>
                  <a:ext uri="{FF2B5EF4-FFF2-40B4-BE49-F238E27FC236}">
                    <a16:creationId xmlns:a16="http://schemas.microsoft.com/office/drawing/2014/main" id="{082C396C-6261-4EF5-8535-3D9920BB8DF2}"/>
                  </a:ext>
                </a:extLst>
              </p:cNvPr>
              <p:cNvGrpSpPr/>
              <p:nvPr/>
            </p:nvGrpSpPr>
            <p:grpSpPr>
              <a:xfrm>
                <a:off x="17372235" y="19478377"/>
                <a:ext cx="1440159" cy="716025"/>
                <a:chOff x="17372235" y="19478377"/>
                <a:chExt cx="1440159" cy="716025"/>
              </a:xfrm>
            </p:grpSpPr>
            <p:sp>
              <p:nvSpPr>
                <p:cNvPr id="38" name="Left Bracket 37">
                  <a:extLst>
                    <a:ext uri="{FF2B5EF4-FFF2-40B4-BE49-F238E27FC236}">
                      <a16:creationId xmlns:a16="http://schemas.microsoft.com/office/drawing/2014/main" id="{4BF4C37D-E9CC-4F22-A5CF-3D575E507F10}"/>
                    </a:ext>
                  </a:extLst>
                </p:cNvPr>
                <p:cNvSpPr/>
                <p:nvPr/>
              </p:nvSpPr>
              <p:spPr>
                <a:xfrm rot="16200000">
                  <a:off x="18023537" y="18827075"/>
                  <a:ext cx="137555" cy="1440159"/>
                </a:xfrm>
                <a:prstGeom prst="leftBracket">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E698D0-F2BF-4030-BE1C-C072830A0CBE}"/>
                        </a:ext>
                      </a:extLst>
                    </p:cNvPr>
                    <p:cNvSpPr txBox="1"/>
                    <p:nvPr/>
                  </p:nvSpPr>
                  <p:spPr>
                    <a:xfrm>
                      <a:off x="17463844" y="19609627"/>
                      <a:ext cx="1256946" cy="584775"/>
                    </a:xfrm>
                    <a:prstGeom prst="rect">
                      <a:avLst/>
                    </a:prstGeom>
                    <a:noFill/>
                  </p:spPr>
                  <p:txBody>
                    <a:bodyPr wrap="none" rtlCol="0">
                      <a:spAutoFit/>
                    </a:bodyPr>
                    <a:lstStyle/>
                    <a:p>
                      <a:pPr algn="ctr"/>
                      <a:r>
                        <a:rPr lang="en-GB" sz="1600" dirty="0">
                          <a:solidFill>
                            <a:srgbClr val="C00000"/>
                          </a:solidFill>
                        </a:rPr>
                        <a:t>Projection of</a:t>
                      </a:r>
                      <a:br>
                        <a:rPr lang="en-GB" sz="1600" dirty="0">
                          <a:solidFill>
                            <a:srgbClr val="C00000"/>
                          </a:solidFill>
                        </a:rPr>
                      </a:br>
                      <a14:m>
                        <m:oMath xmlns:m="http://schemas.openxmlformats.org/officeDocument/2006/math">
                          <m:r>
                            <a:rPr lang="en-GB" sz="1600" i="1" dirty="0" smtClean="0">
                              <a:solidFill>
                                <a:srgbClr val="C00000"/>
                              </a:solidFill>
                              <a:latin typeface="Cambria Math" panose="02040503050406030204" pitchFamily="18" charset="0"/>
                            </a:rPr>
                            <m:t>𝑁</m:t>
                          </m:r>
                        </m:oMath>
                      </a14:m>
                      <a:r>
                        <a:rPr lang="en-GB" sz="1600" dirty="0">
                          <a:solidFill>
                            <a:srgbClr val="C00000"/>
                          </a:solidFill>
                        </a:rPr>
                        <a:t> onto </a:t>
                      </a:r>
                      <a14:m>
                        <m:oMath xmlns:m="http://schemas.openxmlformats.org/officeDocument/2006/math">
                          <m:r>
                            <a:rPr lang="en-GB" sz="1600" i="1" dirty="0" smtClean="0">
                              <a:solidFill>
                                <a:srgbClr val="C00000"/>
                              </a:solidFill>
                              <a:latin typeface="Cambria Math" panose="02040503050406030204" pitchFamily="18" charset="0"/>
                            </a:rPr>
                            <m:t>𝐵</m:t>
                          </m:r>
                        </m:oMath>
                      </a14:m>
                      <a:endParaRPr lang="en-GB" sz="1600" dirty="0">
                        <a:solidFill>
                          <a:srgbClr val="C00000"/>
                        </a:solidFill>
                      </a:endParaRPr>
                    </a:p>
                  </p:txBody>
                </p:sp>
              </mc:Choice>
              <mc:Fallback xmlns="">
                <p:sp>
                  <p:nvSpPr>
                    <p:cNvPr id="57" name="TextBox 56">
                      <a:extLst>
                        <a:ext uri="{FF2B5EF4-FFF2-40B4-BE49-F238E27FC236}">
                          <a16:creationId xmlns:a16="http://schemas.microsoft.com/office/drawing/2014/main" id="{39E698D0-F2BF-4030-BE1C-C072830A0CBE}"/>
                        </a:ext>
                      </a:extLst>
                    </p:cNvPr>
                    <p:cNvSpPr txBox="1">
                      <a:spLocks noRot="1" noChangeAspect="1" noMove="1" noResize="1" noEditPoints="1" noAdjustHandles="1" noChangeArrowheads="1" noChangeShapeType="1" noTextEdit="1"/>
                    </p:cNvSpPr>
                    <p:nvPr/>
                  </p:nvSpPr>
                  <p:spPr>
                    <a:xfrm>
                      <a:off x="17463844" y="19609627"/>
                      <a:ext cx="1256946" cy="584775"/>
                    </a:xfrm>
                    <a:prstGeom prst="rect">
                      <a:avLst/>
                    </a:prstGeom>
                    <a:blipFill>
                      <a:blip r:embed="rId9"/>
                      <a:stretch>
                        <a:fillRect l="-2427" t="-3125" r="-1456" b="-12500"/>
                      </a:stretch>
                    </a:blipFill>
                  </p:spPr>
                  <p:txBody>
                    <a:bodyPr/>
                    <a:lstStyle/>
                    <a:p>
                      <a:r>
                        <a:rPr lang="en-GB">
                          <a:noFill/>
                        </a:rPr>
                        <a:t> </a:t>
                      </a:r>
                    </a:p>
                  </p:txBody>
                </p:sp>
              </mc:Fallback>
            </mc:AlternateContent>
          </p:grpSp>
        </p:grpSp>
      </p:grpSp>
      <p:sp>
        <p:nvSpPr>
          <p:cNvPr id="84" name="Titel 9">
            <a:extLst>
              <a:ext uri="{FF2B5EF4-FFF2-40B4-BE49-F238E27FC236}">
                <a16:creationId xmlns:a16="http://schemas.microsoft.com/office/drawing/2014/main" id="{73497CD1-15E0-4998-AE2D-52B9CEABACB8}"/>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
        <p:nvSpPr>
          <p:cNvPr id="85" name="Textplatzhalter 17">
            <a:extLst>
              <a:ext uri="{FF2B5EF4-FFF2-40B4-BE49-F238E27FC236}">
                <a16:creationId xmlns:a16="http://schemas.microsoft.com/office/drawing/2014/main" id="{33FD7E3A-83B6-436A-88D4-F1C8C57F96E7}"/>
              </a:ext>
            </a:extLst>
          </p:cNvPr>
          <p:cNvSpPr txBox="1">
            <a:spLocks/>
          </p:cNvSpPr>
          <p:nvPr/>
        </p:nvSpPr>
        <p:spPr>
          <a:xfrm>
            <a:off x="1259999" y="2661902"/>
            <a:ext cx="27756000" cy="470658"/>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3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sz="3200"/>
              <a:t>Nico Hertel, Seth Siriya, Thomas Decker, Uzair Akbar, Zhenchen Liao</a:t>
            </a:r>
            <a:endParaRPr lang="de-DE" sz="3200" dirty="0"/>
          </a:p>
        </p:txBody>
      </p:sp>
      <p:pic>
        <p:nvPicPr>
          <p:cNvPr id="13" name="Picture 12">
            <a:extLst>
              <a:ext uri="{FF2B5EF4-FFF2-40B4-BE49-F238E27FC236}">
                <a16:creationId xmlns:a16="http://schemas.microsoft.com/office/drawing/2014/main" id="{95318EE7-4996-4E53-83D0-44BA9BE447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87829" y="3636616"/>
            <a:ext cx="8069816" cy="2342246"/>
          </a:xfrm>
          <a:prstGeom prst="rect">
            <a:avLst/>
          </a:prstGeom>
          <a:ln w="3175">
            <a:solidFill>
              <a:schemeClr val="tx1"/>
            </a:solidFill>
          </a:ln>
        </p:spPr>
      </p:pic>
      <p:sp>
        <p:nvSpPr>
          <p:cNvPr id="87" name="Text Placeholder 2">
            <a:extLst>
              <a:ext uri="{FF2B5EF4-FFF2-40B4-BE49-F238E27FC236}">
                <a16:creationId xmlns:a16="http://schemas.microsoft.com/office/drawing/2014/main" id="{D9790A14-EE74-4E9B-8703-9A5378FCFCE8}"/>
              </a:ext>
            </a:extLst>
          </p:cNvPr>
          <p:cNvSpPr txBox="1">
            <a:spLocks/>
          </p:cNvSpPr>
          <p:nvPr/>
        </p:nvSpPr>
        <p:spPr>
          <a:xfrm>
            <a:off x="21031433" y="13594710"/>
            <a:ext cx="4162556" cy="951707"/>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endParaRPr lang="de-DE" dirty="0"/>
          </a:p>
        </p:txBody>
      </p:sp>
      <p:sp>
        <p:nvSpPr>
          <p:cNvPr id="90" name="Text Placeholder 2">
            <a:extLst>
              <a:ext uri="{FF2B5EF4-FFF2-40B4-BE49-F238E27FC236}">
                <a16:creationId xmlns:a16="http://schemas.microsoft.com/office/drawing/2014/main" id="{51D41685-D9E7-4E80-B11B-42AE55F5A620}"/>
              </a:ext>
            </a:extLst>
          </p:cNvPr>
          <p:cNvSpPr txBox="1">
            <a:spLocks/>
          </p:cNvSpPr>
          <p:nvPr/>
        </p:nvSpPr>
        <p:spPr>
          <a:xfrm>
            <a:off x="25505127" y="14379094"/>
            <a:ext cx="3286809" cy="485350"/>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endParaRPr lang="de-DE" dirty="0"/>
          </a:p>
        </p:txBody>
      </p:sp>
      <p:sp>
        <p:nvSpPr>
          <p:cNvPr id="4" name="TextBox 3">
            <a:extLst>
              <a:ext uri="{FF2B5EF4-FFF2-40B4-BE49-F238E27FC236}">
                <a16:creationId xmlns:a16="http://schemas.microsoft.com/office/drawing/2014/main" id="{C9E744BD-1AC4-49CF-B19D-FAA30997D59D}"/>
              </a:ext>
            </a:extLst>
          </p:cNvPr>
          <p:cNvSpPr txBox="1"/>
          <p:nvPr/>
        </p:nvSpPr>
        <p:spPr>
          <a:xfrm>
            <a:off x="11087829" y="5978629"/>
            <a:ext cx="8069816" cy="646331"/>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Figure 2:</a:t>
            </a:r>
            <a:r>
              <a:rPr lang="en-US" sz="1200" dirty="0">
                <a:latin typeface="Arial" panose="020B0604020202020204" pitchFamily="34" charset="0"/>
                <a:cs typeface="Arial" panose="020B0604020202020204" pitchFamily="34" charset="0"/>
              </a:rPr>
              <a:t> Left: Ten word pairs used to define gender, and agreement with definition and stereotype sets from crowd. Center: Variance explained by PCA for 10 pairs of gender words and random words.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Right: Performance of w2vNEWS embedding before and after de-biasing on coherence &amp; analogy-solving metrics.</a:t>
            </a:r>
            <a:endParaRPr lang="en-GB" sz="1200" dirty="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7BF7044A-1DA4-48FD-9D48-6CED1EB87AC1}"/>
              </a:ext>
            </a:extLst>
          </p:cNvPr>
          <p:cNvSpPr txBox="1"/>
          <p:nvPr/>
        </p:nvSpPr>
        <p:spPr>
          <a:xfrm>
            <a:off x="1255975" y="18477899"/>
            <a:ext cx="8047337" cy="287726"/>
          </a:xfrm>
          <a:prstGeom prst="rect">
            <a:avLst/>
          </a:prstGeom>
          <a:noFill/>
        </p:spPr>
        <p:txBody>
          <a:bodyPr wrap="square" rtlCol="0">
            <a:spAutoFit/>
          </a:bodyPr>
          <a:lstStyle/>
          <a:p>
            <a:pPr algn="ctr"/>
            <a:r>
              <a:rPr lang="de-DE" sz="1200" i="1" dirty="0"/>
              <a:t>Figure 1:</a:t>
            </a:r>
            <a:r>
              <a:rPr lang="de-DE" sz="1200" dirty="0"/>
              <a:t> Selected words projected along gender (x) and neutrality (y) axis.</a:t>
            </a:r>
          </a:p>
        </p:txBody>
      </p:sp>
      <p:grpSp>
        <p:nvGrpSpPr>
          <p:cNvPr id="20" name="Group 19">
            <a:extLst>
              <a:ext uri="{FF2B5EF4-FFF2-40B4-BE49-F238E27FC236}">
                <a16:creationId xmlns:a16="http://schemas.microsoft.com/office/drawing/2014/main" id="{D53D001B-B31F-4D3D-8CDC-A67C5FCBDC2B}"/>
              </a:ext>
            </a:extLst>
          </p:cNvPr>
          <p:cNvGrpSpPr/>
          <p:nvPr/>
        </p:nvGrpSpPr>
        <p:grpSpPr>
          <a:xfrm>
            <a:off x="21050898" y="7390490"/>
            <a:ext cx="4162556" cy="3378155"/>
            <a:chOff x="21050898" y="7511052"/>
            <a:chExt cx="4162556" cy="3378155"/>
          </a:xfrm>
        </p:grpSpPr>
        <p:pic>
          <p:nvPicPr>
            <p:cNvPr id="25" name="Picture 24">
              <a:extLst>
                <a:ext uri="{FF2B5EF4-FFF2-40B4-BE49-F238E27FC236}">
                  <a16:creationId xmlns:a16="http://schemas.microsoft.com/office/drawing/2014/main" id="{9A85BF12-FEF1-42E7-A767-C1AFD6EF56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050898" y="7511052"/>
              <a:ext cx="4162556" cy="2861757"/>
            </a:xfrm>
            <a:prstGeom prst="rect">
              <a:avLst/>
            </a:prstGeom>
          </p:spPr>
        </p:pic>
        <p:sp>
          <p:nvSpPr>
            <p:cNvPr id="11" name="TextBox 10">
              <a:extLst>
                <a:ext uri="{FF2B5EF4-FFF2-40B4-BE49-F238E27FC236}">
                  <a16:creationId xmlns:a16="http://schemas.microsoft.com/office/drawing/2014/main" id="{DC67A6F6-85B7-4145-BF96-00FFFEA50AEE}"/>
                </a:ext>
              </a:extLst>
            </p:cNvPr>
            <p:cNvSpPr txBox="1"/>
            <p:nvPr/>
          </p:nvSpPr>
          <p:spPr>
            <a:xfrm>
              <a:off x="21050898" y="10427542"/>
              <a:ext cx="4143091"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Figure 3:</a:t>
              </a:r>
              <a:r>
                <a:rPr lang="en-US" sz="1200" dirty="0">
                  <a:latin typeface="Arial" panose="020B0604020202020204" pitchFamily="34" charset="0"/>
                  <a:cs typeface="Arial" panose="020B0604020202020204" pitchFamily="34" charset="0"/>
                </a:rPr>
                <a:t> Number of stereotypical analogies generated by word embedding before and after de-biasing.</a:t>
              </a:r>
              <a:endParaRPr lang="en-GB" sz="1200" dirty="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E297AB1C-85E3-4D44-8F6D-9ADB2AFB8C05}"/>
              </a:ext>
            </a:extLst>
          </p:cNvPr>
          <p:cNvGrpSpPr/>
          <p:nvPr/>
        </p:nvGrpSpPr>
        <p:grpSpPr>
          <a:xfrm>
            <a:off x="21050898" y="11130374"/>
            <a:ext cx="4166400" cy="3331759"/>
            <a:chOff x="21050898" y="11408948"/>
            <a:chExt cx="4166400" cy="3331759"/>
          </a:xfrm>
        </p:grpSpPr>
        <p:pic>
          <p:nvPicPr>
            <p:cNvPr id="42" name="Picture 41">
              <a:extLst>
                <a:ext uri="{FF2B5EF4-FFF2-40B4-BE49-F238E27FC236}">
                  <a16:creationId xmlns:a16="http://schemas.microsoft.com/office/drawing/2014/main" id="{4C00CA4A-3BA2-4BF2-81F3-D4288CD8AE2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50898" y="11408948"/>
              <a:ext cx="4166400" cy="2870400"/>
            </a:xfrm>
            <a:prstGeom prst="rect">
              <a:avLst/>
            </a:prstGeom>
          </p:spPr>
        </p:pic>
        <p:sp>
          <p:nvSpPr>
            <p:cNvPr id="92" name="TextBox 91">
              <a:extLst>
                <a:ext uri="{FF2B5EF4-FFF2-40B4-BE49-F238E27FC236}">
                  <a16:creationId xmlns:a16="http://schemas.microsoft.com/office/drawing/2014/main" id="{90E42C0C-1024-472C-9421-543128992BE8}"/>
                </a:ext>
              </a:extLst>
            </p:cNvPr>
            <p:cNvSpPr txBox="1"/>
            <p:nvPr/>
          </p:nvSpPr>
          <p:spPr>
            <a:xfrm>
              <a:off x="21050899" y="14279042"/>
              <a:ext cx="4143090"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Figure 4:</a:t>
              </a:r>
              <a:r>
                <a:rPr lang="en-US" sz="1200" dirty="0">
                  <a:latin typeface="Arial" panose="020B0604020202020204" pitchFamily="34" charset="0"/>
                  <a:cs typeface="Arial" panose="020B0604020202020204" pitchFamily="34" charset="0"/>
                </a:rPr>
                <a:t> Number of appropriate analogies generated by word embedding before and after de-biasing.</a:t>
              </a:r>
            </a:p>
          </p:txBody>
        </p:sp>
      </p:grpSp>
      <p:grpSp>
        <p:nvGrpSpPr>
          <p:cNvPr id="12" name="Group 11">
            <a:extLst>
              <a:ext uri="{FF2B5EF4-FFF2-40B4-BE49-F238E27FC236}">
                <a16:creationId xmlns:a16="http://schemas.microsoft.com/office/drawing/2014/main" id="{4F6E9296-145E-44F9-95C9-9DE323CBA92E}"/>
              </a:ext>
            </a:extLst>
          </p:cNvPr>
          <p:cNvGrpSpPr/>
          <p:nvPr/>
        </p:nvGrpSpPr>
        <p:grpSpPr>
          <a:xfrm>
            <a:off x="25110061" y="7237016"/>
            <a:ext cx="4076940" cy="7226201"/>
            <a:chOff x="25110061" y="7515590"/>
            <a:chExt cx="4076940" cy="7226201"/>
          </a:xfrm>
        </p:grpSpPr>
        <p:grpSp>
          <p:nvGrpSpPr>
            <p:cNvPr id="66" name="Group 65">
              <a:extLst>
                <a:ext uri="{FF2B5EF4-FFF2-40B4-BE49-F238E27FC236}">
                  <a16:creationId xmlns:a16="http://schemas.microsoft.com/office/drawing/2014/main" id="{05B858B9-FC2F-4064-85D1-FB9FE7264CE1}"/>
                </a:ext>
              </a:extLst>
            </p:cNvPr>
            <p:cNvGrpSpPr/>
            <p:nvPr/>
          </p:nvGrpSpPr>
          <p:grpSpPr>
            <a:xfrm>
              <a:off x="25581147" y="7515590"/>
              <a:ext cx="3143636" cy="6768537"/>
              <a:chOff x="4399226" y="7123852"/>
              <a:chExt cx="3143636" cy="6768537"/>
            </a:xfrm>
          </p:grpSpPr>
          <p:pic>
            <p:nvPicPr>
              <p:cNvPr id="67" name="Picture 66">
                <a:extLst>
                  <a:ext uri="{FF2B5EF4-FFF2-40B4-BE49-F238E27FC236}">
                    <a16:creationId xmlns:a16="http://schemas.microsoft.com/office/drawing/2014/main" id="{EA2E3C3E-098C-434A-8F10-483FF5EE524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99226" y="7123852"/>
                <a:ext cx="3143636" cy="6768537"/>
              </a:xfrm>
              <a:prstGeom prst="rect">
                <a:avLst/>
              </a:prstGeom>
            </p:spPr>
          </p:pic>
          <p:grpSp>
            <p:nvGrpSpPr>
              <p:cNvPr id="68" name="Group 67">
                <a:extLst>
                  <a:ext uri="{FF2B5EF4-FFF2-40B4-BE49-F238E27FC236}">
                    <a16:creationId xmlns:a16="http://schemas.microsoft.com/office/drawing/2014/main" id="{E6676D24-846B-4936-A948-213BF37F2ACF}"/>
                  </a:ext>
                </a:extLst>
              </p:cNvPr>
              <p:cNvGrpSpPr/>
              <p:nvPr/>
            </p:nvGrpSpPr>
            <p:grpSpPr>
              <a:xfrm>
                <a:off x="4664919" y="8128498"/>
                <a:ext cx="2604267" cy="5693797"/>
                <a:chOff x="4664919" y="8128498"/>
                <a:chExt cx="2604267" cy="5693797"/>
              </a:xfrm>
            </p:grpSpPr>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35AE9D3-5D3F-458A-B9DE-07516BCC63E3}"/>
                        </a:ext>
                      </a:extLst>
                    </p:cNvPr>
                    <p:cNvSpPr txBox="1"/>
                    <p:nvPr/>
                  </p:nvSpPr>
                  <p:spPr>
                    <a:xfrm>
                      <a:off x="6009517" y="8128498"/>
                      <a:ext cx="776944" cy="215444"/>
                    </a:xfrm>
                    <a:prstGeom prst="rect">
                      <a:avLst/>
                    </a:prstGeom>
                    <a:noFill/>
                  </p:spPr>
                  <p:txBody>
                    <a:bodyPr wrap="none" lIns="0" tIns="0" rIns="0" bIns="0" rtlCol="0">
                      <a:spAutoFit/>
                    </a:bodyPr>
                    <a:lstStyle/>
                    <a:p>
                      <a14:m>
                        <m:oMath xmlns:m="http://schemas.openxmlformats.org/officeDocument/2006/math">
                          <m:d>
                            <m:dPr>
                              <m:begChr m:val="|"/>
                              <m:endChr m:val="|"/>
                              <m:ctrlPr>
                                <a:rPr lang="en-GB" sz="1400" i="1" smtClean="0">
                                  <a:latin typeface="Cambria Math" panose="02040503050406030204" pitchFamily="18" charset="0"/>
                                </a:rPr>
                              </m:ctrlPr>
                            </m:dPr>
                            <m:e>
                              <m:r>
                                <a:rPr lang="en-GB" sz="1400" b="0" i="1" smtClean="0">
                                  <a:latin typeface="Cambria Math" panose="02040503050406030204" pitchFamily="18" charset="0"/>
                                </a:rPr>
                                <m:t>𝑊</m:t>
                              </m:r>
                            </m:e>
                          </m:d>
                        </m:oMath>
                      </a14:m>
                      <a:r>
                        <a:rPr lang="en-GB" sz="1400" dirty="0"/>
                        <a:t> words</a:t>
                      </a:r>
                    </a:p>
                  </p:txBody>
                </p:sp>
              </mc:Choice>
              <mc:Fallback xmlns="">
                <p:sp>
                  <p:nvSpPr>
                    <p:cNvPr id="69" name="TextBox 68">
                      <a:extLst>
                        <a:ext uri="{FF2B5EF4-FFF2-40B4-BE49-F238E27FC236}">
                          <a16:creationId xmlns:a16="http://schemas.microsoft.com/office/drawing/2014/main" id="{835AE9D3-5D3F-458A-B9DE-07516BCC63E3}"/>
                        </a:ext>
                      </a:extLst>
                    </p:cNvPr>
                    <p:cNvSpPr txBox="1">
                      <a:spLocks noRot="1" noChangeAspect="1" noMove="1" noResize="1" noEditPoints="1" noAdjustHandles="1" noChangeArrowheads="1" noChangeShapeType="1" noTextEdit="1"/>
                    </p:cNvSpPr>
                    <p:nvPr/>
                  </p:nvSpPr>
                  <p:spPr>
                    <a:xfrm>
                      <a:off x="6009517" y="8128498"/>
                      <a:ext cx="776944" cy="215444"/>
                    </a:xfrm>
                    <a:prstGeom prst="rect">
                      <a:avLst/>
                    </a:prstGeom>
                    <a:blipFill>
                      <a:blip r:embed="rId14"/>
                      <a:stretch>
                        <a:fillRect l="-787" t="-28571" r="-13386" b="-5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8D7D433-875E-4EDE-B58B-05B3486CFE44}"/>
                        </a:ext>
                      </a:extLst>
                    </p:cNvPr>
                    <p:cNvSpPr txBox="1"/>
                    <p:nvPr/>
                  </p:nvSpPr>
                  <p:spPr>
                    <a:xfrm>
                      <a:off x="5070855" y="9152657"/>
                      <a:ext cx="6699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𝑊</m:t>
                            </m:r>
                          </m:oMath>
                        </m:oMathPara>
                      </a14:m>
                      <a:endParaRPr lang="en-GB" sz="1400" dirty="0"/>
                    </a:p>
                  </p:txBody>
                </p:sp>
              </mc:Choice>
              <mc:Fallback xmlns="">
                <p:sp>
                  <p:nvSpPr>
                    <p:cNvPr id="70" name="TextBox 69">
                      <a:extLst>
                        <a:ext uri="{FF2B5EF4-FFF2-40B4-BE49-F238E27FC236}">
                          <a16:creationId xmlns:a16="http://schemas.microsoft.com/office/drawing/2014/main" id="{88D7D433-875E-4EDE-B58B-05B3486CFE44}"/>
                        </a:ext>
                      </a:extLst>
                    </p:cNvPr>
                    <p:cNvSpPr txBox="1">
                      <a:spLocks noRot="1" noChangeAspect="1" noMove="1" noResize="1" noEditPoints="1" noAdjustHandles="1" noChangeArrowheads="1" noChangeShapeType="1" noTextEdit="1"/>
                    </p:cNvSpPr>
                    <p:nvPr/>
                  </p:nvSpPr>
                  <p:spPr>
                    <a:xfrm>
                      <a:off x="5070855" y="9152657"/>
                      <a:ext cx="669992" cy="215444"/>
                    </a:xfrm>
                    <a:prstGeom prst="rect">
                      <a:avLst/>
                    </a:prstGeom>
                    <a:blipFill>
                      <a:blip r:embed="rId15"/>
                      <a:stretch>
                        <a:fillRect l="-5505" r="-5505"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ADFD5C6-79E5-4609-84C1-270FC3FC519F}"/>
                        </a:ext>
                      </a:extLst>
                    </p:cNvPr>
                    <p:cNvSpPr txBox="1"/>
                    <p:nvPr/>
                  </p:nvSpPr>
                  <p:spPr>
                    <a:xfrm rot="16200000">
                      <a:off x="4514269" y="9614977"/>
                      <a:ext cx="51674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𝑊</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1" name="TextBox 70">
                      <a:extLst>
                        <a:ext uri="{FF2B5EF4-FFF2-40B4-BE49-F238E27FC236}">
                          <a16:creationId xmlns:a16="http://schemas.microsoft.com/office/drawing/2014/main" id="{DADFD5C6-79E5-4609-84C1-270FC3FC519F}"/>
                        </a:ext>
                      </a:extLst>
                    </p:cNvPr>
                    <p:cNvSpPr txBox="1">
                      <a:spLocks noRot="1" noChangeAspect="1" noMove="1" noResize="1" noEditPoints="1" noAdjustHandles="1" noChangeArrowheads="1" noChangeShapeType="1" noTextEdit="1"/>
                    </p:cNvSpPr>
                    <p:nvPr/>
                  </p:nvSpPr>
                  <p:spPr>
                    <a:xfrm rot="16200000">
                      <a:off x="4514269" y="9614977"/>
                      <a:ext cx="516744" cy="215444"/>
                    </a:xfrm>
                    <a:prstGeom prst="rect">
                      <a:avLst/>
                    </a:prstGeom>
                    <a:blipFill>
                      <a:blip r:embed="rId16"/>
                      <a:stretch>
                        <a:fillRect t="-1176" r="-31429" b="-70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5AB314B1-A92D-48C9-A122-2B6CAC8AF238}"/>
                        </a:ext>
                      </a:extLst>
                    </p:cNvPr>
                    <p:cNvSpPr txBox="1"/>
                    <p:nvPr/>
                  </p:nvSpPr>
                  <p:spPr>
                    <a:xfrm>
                      <a:off x="7050708" y="9820359"/>
                      <a:ext cx="21403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𝑆</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2" name="TextBox 71">
                      <a:extLst>
                        <a:ext uri="{FF2B5EF4-FFF2-40B4-BE49-F238E27FC236}">
                          <a16:creationId xmlns:a16="http://schemas.microsoft.com/office/drawing/2014/main" id="{5AB314B1-A92D-48C9-A122-2B6CAC8AF238}"/>
                        </a:ext>
                      </a:extLst>
                    </p:cNvPr>
                    <p:cNvSpPr txBox="1">
                      <a:spLocks noRot="1" noChangeAspect="1" noMove="1" noResize="1" noEditPoints="1" noAdjustHandles="1" noChangeArrowheads="1" noChangeShapeType="1" noTextEdit="1"/>
                    </p:cNvSpPr>
                    <p:nvPr/>
                  </p:nvSpPr>
                  <p:spPr>
                    <a:xfrm>
                      <a:off x="7050708" y="9820359"/>
                      <a:ext cx="214033" cy="215444"/>
                    </a:xfrm>
                    <a:prstGeom prst="rect">
                      <a:avLst/>
                    </a:prstGeom>
                    <a:blipFill>
                      <a:blip r:embed="rId17"/>
                      <a:stretch>
                        <a:fillRect l="-20000"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90D27B2-5A57-4EDC-950F-3C0A17C401FF}"/>
                        </a:ext>
                      </a:extLst>
                    </p:cNvPr>
                    <p:cNvSpPr txBox="1"/>
                    <p:nvPr/>
                  </p:nvSpPr>
                  <p:spPr>
                    <a:xfrm>
                      <a:off x="5989638" y="10299452"/>
                      <a:ext cx="24391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𝑁</m:t>
                                </m:r>
                              </m:e>
                              <m:sub>
                                <m:r>
                                  <a:rPr lang="en-GB" sz="1400" b="0" i="1" smtClean="0">
                                    <a:latin typeface="Cambria Math" panose="02040503050406030204" pitchFamily="18" charset="0"/>
                                  </a:rPr>
                                  <m:t>𝑜</m:t>
                                </m:r>
                              </m:sub>
                            </m:sSub>
                          </m:oMath>
                        </m:oMathPara>
                      </a14:m>
                      <a:endParaRPr lang="en-GB" sz="1400" dirty="0"/>
                    </a:p>
                  </p:txBody>
                </p:sp>
              </mc:Choice>
              <mc:Fallback xmlns="">
                <p:sp>
                  <p:nvSpPr>
                    <p:cNvPr id="73" name="TextBox 72">
                      <a:extLst>
                        <a:ext uri="{FF2B5EF4-FFF2-40B4-BE49-F238E27FC236}">
                          <a16:creationId xmlns:a16="http://schemas.microsoft.com/office/drawing/2014/main" id="{C90D27B2-5A57-4EDC-950F-3C0A17C401FF}"/>
                        </a:ext>
                      </a:extLst>
                    </p:cNvPr>
                    <p:cNvSpPr txBox="1">
                      <a:spLocks noRot="1" noChangeAspect="1" noMove="1" noResize="1" noEditPoints="1" noAdjustHandles="1" noChangeArrowheads="1" noChangeShapeType="1" noTextEdit="1"/>
                    </p:cNvSpPr>
                    <p:nvPr/>
                  </p:nvSpPr>
                  <p:spPr>
                    <a:xfrm>
                      <a:off x="5989638" y="10299452"/>
                      <a:ext cx="243913" cy="215444"/>
                    </a:xfrm>
                    <a:prstGeom prst="rect">
                      <a:avLst/>
                    </a:prstGeom>
                    <a:blipFill>
                      <a:blip r:embed="rId18"/>
                      <a:stretch>
                        <a:fillRect l="-17500" b="-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AAC7A28-80CB-46B1-B057-8396DCD029DB}"/>
                        </a:ext>
                      </a:extLst>
                    </p:cNvPr>
                    <p:cNvSpPr txBox="1"/>
                    <p:nvPr/>
                  </p:nvSpPr>
                  <p:spPr>
                    <a:xfrm>
                      <a:off x="4717877" y="11188511"/>
                      <a:ext cx="1758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𝑁</m:t>
                            </m:r>
                          </m:oMath>
                        </m:oMathPara>
                      </a14:m>
                      <a:endParaRPr lang="en-GB" sz="1400" dirty="0"/>
                    </a:p>
                  </p:txBody>
                </p:sp>
              </mc:Choice>
              <mc:Fallback xmlns="">
                <p:sp>
                  <p:nvSpPr>
                    <p:cNvPr id="74" name="TextBox 73">
                      <a:extLst>
                        <a:ext uri="{FF2B5EF4-FFF2-40B4-BE49-F238E27FC236}">
                          <a16:creationId xmlns:a16="http://schemas.microsoft.com/office/drawing/2014/main" id="{CAAC7A28-80CB-46B1-B057-8396DCD029DB}"/>
                        </a:ext>
                      </a:extLst>
                    </p:cNvPr>
                    <p:cNvSpPr txBox="1">
                      <a:spLocks noRot="1" noChangeAspect="1" noMove="1" noResize="1" noEditPoints="1" noAdjustHandles="1" noChangeArrowheads="1" noChangeShapeType="1" noTextEdit="1"/>
                    </p:cNvSpPr>
                    <p:nvPr/>
                  </p:nvSpPr>
                  <p:spPr>
                    <a:xfrm>
                      <a:off x="4717877" y="11188511"/>
                      <a:ext cx="175882" cy="215444"/>
                    </a:xfrm>
                    <a:prstGeom prst="rect">
                      <a:avLst/>
                    </a:prstGeom>
                    <a:blipFill>
                      <a:blip r:embed="rId19"/>
                      <a:stretch>
                        <a:fillRect l="-24138" r="-17241"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5F5F0D0-5AF8-49F1-85D7-29FC1E035D82}"/>
                        </a:ext>
                      </a:extLst>
                    </p:cNvPr>
                    <p:cNvSpPr txBox="1"/>
                    <p:nvPr/>
                  </p:nvSpPr>
                  <p:spPr>
                    <a:xfrm>
                      <a:off x="7036991" y="11185424"/>
                      <a:ext cx="13817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𝑆</m:t>
                            </m:r>
                          </m:oMath>
                        </m:oMathPara>
                      </a14:m>
                      <a:endParaRPr lang="en-GB" sz="1400" dirty="0"/>
                    </a:p>
                  </p:txBody>
                </p:sp>
              </mc:Choice>
              <mc:Fallback xmlns="">
                <p:sp>
                  <p:nvSpPr>
                    <p:cNvPr id="75" name="TextBox 74">
                      <a:extLst>
                        <a:ext uri="{FF2B5EF4-FFF2-40B4-BE49-F238E27FC236}">
                          <a16:creationId xmlns:a16="http://schemas.microsoft.com/office/drawing/2014/main" id="{F5F5F0D0-5AF8-49F1-85D7-29FC1E035D82}"/>
                        </a:ext>
                      </a:extLst>
                    </p:cNvPr>
                    <p:cNvSpPr txBox="1">
                      <a:spLocks noRot="1" noChangeAspect="1" noMove="1" noResize="1" noEditPoints="1" noAdjustHandles="1" noChangeArrowheads="1" noChangeShapeType="1" noTextEdit="1"/>
                    </p:cNvSpPr>
                    <p:nvPr/>
                  </p:nvSpPr>
                  <p:spPr>
                    <a:xfrm>
                      <a:off x="7036991" y="11185424"/>
                      <a:ext cx="138178" cy="215444"/>
                    </a:xfrm>
                    <a:prstGeom prst="rect">
                      <a:avLst/>
                    </a:prstGeom>
                    <a:blipFill>
                      <a:blip r:embed="rId20"/>
                      <a:stretch>
                        <a:fillRect l="-30435" r="-2173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0E15E86-5ACC-4613-A3B8-CF3F6A01C705}"/>
                        </a:ext>
                      </a:extLst>
                    </p:cNvPr>
                    <p:cNvSpPr txBox="1"/>
                    <p:nvPr/>
                  </p:nvSpPr>
                  <p:spPr>
                    <a:xfrm>
                      <a:off x="4854875" y="12848385"/>
                      <a:ext cx="1758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𝑁</m:t>
                                </m:r>
                              </m:e>
                            </m:acc>
                          </m:oMath>
                        </m:oMathPara>
                      </a14:m>
                      <a:endParaRPr lang="en-GB" sz="1400" dirty="0"/>
                    </a:p>
                  </p:txBody>
                </p:sp>
              </mc:Choice>
              <mc:Fallback xmlns="">
                <p:sp>
                  <p:nvSpPr>
                    <p:cNvPr id="76" name="TextBox 75">
                      <a:extLst>
                        <a:ext uri="{FF2B5EF4-FFF2-40B4-BE49-F238E27FC236}">
                          <a16:creationId xmlns:a16="http://schemas.microsoft.com/office/drawing/2014/main" id="{E0E15E86-5ACC-4613-A3B8-CF3F6A01C705}"/>
                        </a:ext>
                      </a:extLst>
                    </p:cNvPr>
                    <p:cNvSpPr txBox="1">
                      <a:spLocks noRot="1" noChangeAspect="1" noMove="1" noResize="1" noEditPoints="1" noAdjustHandles="1" noChangeArrowheads="1" noChangeShapeType="1" noTextEdit="1"/>
                    </p:cNvSpPr>
                    <p:nvPr/>
                  </p:nvSpPr>
                  <p:spPr>
                    <a:xfrm>
                      <a:off x="4854875" y="12848385"/>
                      <a:ext cx="175882" cy="221279"/>
                    </a:xfrm>
                    <a:prstGeom prst="rect">
                      <a:avLst/>
                    </a:prstGeom>
                    <a:blipFill>
                      <a:blip r:embed="rId21"/>
                      <a:stretch>
                        <a:fillRect l="-24138" t="-25000" r="-65517"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39D2EE3-64D3-4E75-A259-07EF710F8D9A}"/>
                        </a:ext>
                      </a:extLst>
                    </p:cNvPr>
                    <p:cNvSpPr txBox="1"/>
                    <p:nvPr/>
                  </p:nvSpPr>
                  <p:spPr>
                    <a:xfrm>
                      <a:off x="6902500" y="12822847"/>
                      <a:ext cx="138178" cy="2227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𝑆</m:t>
                                </m:r>
                              </m:e>
                            </m:acc>
                          </m:oMath>
                        </m:oMathPara>
                      </a14:m>
                      <a:endParaRPr lang="en-GB" sz="1400" dirty="0"/>
                    </a:p>
                  </p:txBody>
                </p:sp>
              </mc:Choice>
              <mc:Fallback xmlns="">
                <p:sp>
                  <p:nvSpPr>
                    <p:cNvPr id="77" name="TextBox 76">
                      <a:extLst>
                        <a:ext uri="{FF2B5EF4-FFF2-40B4-BE49-F238E27FC236}">
                          <a16:creationId xmlns:a16="http://schemas.microsoft.com/office/drawing/2014/main" id="{839D2EE3-64D3-4E75-A259-07EF710F8D9A}"/>
                        </a:ext>
                      </a:extLst>
                    </p:cNvPr>
                    <p:cNvSpPr txBox="1">
                      <a:spLocks noRot="1" noChangeAspect="1" noMove="1" noResize="1" noEditPoints="1" noAdjustHandles="1" noChangeArrowheads="1" noChangeShapeType="1" noTextEdit="1"/>
                    </p:cNvSpPr>
                    <p:nvPr/>
                  </p:nvSpPr>
                  <p:spPr>
                    <a:xfrm>
                      <a:off x="6902500" y="12822847"/>
                      <a:ext cx="138178" cy="222753"/>
                    </a:xfrm>
                    <a:prstGeom prst="rect">
                      <a:avLst/>
                    </a:prstGeom>
                    <a:blipFill>
                      <a:blip r:embed="rId22"/>
                      <a:stretch>
                        <a:fillRect l="-30435" t="-16667" r="-78261"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67E6958-C9CE-4FF2-9D03-6A0276230581}"/>
                        </a:ext>
                      </a:extLst>
                    </p:cNvPr>
                    <p:cNvSpPr txBox="1"/>
                    <p:nvPr/>
                  </p:nvSpPr>
                  <p:spPr>
                    <a:xfrm>
                      <a:off x="6011429" y="13601016"/>
                      <a:ext cx="216982" cy="221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rPr>
                                </m:ctrlPr>
                              </m:accPr>
                              <m:e>
                                <m:r>
                                  <a:rPr lang="en-GB" sz="1400" b="0" i="1" smtClean="0">
                                    <a:latin typeface="Cambria Math" panose="02040503050406030204" pitchFamily="18" charset="0"/>
                                  </a:rPr>
                                  <m:t>𝑊</m:t>
                                </m:r>
                              </m:e>
                            </m:acc>
                          </m:oMath>
                        </m:oMathPara>
                      </a14:m>
                      <a:endParaRPr lang="en-GB" sz="1400" dirty="0"/>
                    </a:p>
                  </p:txBody>
                </p:sp>
              </mc:Choice>
              <mc:Fallback xmlns="">
                <p:sp>
                  <p:nvSpPr>
                    <p:cNvPr id="78" name="TextBox 77">
                      <a:extLst>
                        <a:ext uri="{FF2B5EF4-FFF2-40B4-BE49-F238E27FC236}">
                          <a16:creationId xmlns:a16="http://schemas.microsoft.com/office/drawing/2014/main" id="{467E6958-C9CE-4FF2-9D03-6A0276230581}"/>
                        </a:ext>
                      </a:extLst>
                    </p:cNvPr>
                    <p:cNvSpPr txBox="1">
                      <a:spLocks noRot="1" noChangeAspect="1" noMove="1" noResize="1" noEditPoints="1" noAdjustHandles="1" noChangeArrowheads="1" noChangeShapeType="1" noTextEdit="1"/>
                    </p:cNvSpPr>
                    <p:nvPr/>
                  </p:nvSpPr>
                  <p:spPr>
                    <a:xfrm>
                      <a:off x="6011429" y="13601016"/>
                      <a:ext cx="216982" cy="221279"/>
                    </a:xfrm>
                    <a:prstGeom prst="rect">
                      <a:avLst/>
                    </a:prstGeom>
                    <a:blipFill>
                      <a:blip r:embed="rId23"/>
                      <a:stretch>
                        <a:fillRect l="-20000" t="-21622" r="-57143" b="-54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F2FD458-1659-4AC5-B4D2-B431EF9B496B}"/>
                        </a:ext>
                      </a:extLst>
                    </p:cNvPr>
                    <p:cNvSpPr txBox="1"/>
                    <p:nvPr/>
                  </p:nvSpPr>
                  <p:spPr>
                    <a:xfrm>
                      <a:off x="5771489" y="12361616"/>
                      <a:ext cx="1635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𝐵</m:t>
                            </m:r>
                          </m:oMath>
                        </m:oMathPara>
                      </a14:m>
                      <a:endParaRPr lang="en-GB" sz="1400" dirty="0"/>
                    </a:p>
                  </p:txBody>
                </p:sp>
              </mc:Choice>
              <mc:Fallback xmlns="">
                <p:sp>
                  <p:nvSpPr>
                    <p:cNvPr id="79" name="TextBox 78">
                      <a:extLst>
                        <a:ext uri="{FF2B5EF4-FFF2-40B4-BE49-F238E27FC236}">
                          <a16:creationId xmlns:a16="http://schemas.microsoft.com/office/drawing/2014/main" id="{2F2FD458-1659-4AC5-B4D2-B431EF9B496B}"/>
                        </a:ext>
                      </a:extLst>
                    </p:cNvPr>
                    <p:cNvSpPr txBox="1">
                      <a:spLocks noRot="1" noChangeAspect="1" noMove="1" noResize="1" noEditPoints="1" noAdjustHandles="1" noChangeArrowheads="1" noChangeShapeType="1" noTextEdit="1"/>
                    </p:cNvSpPr>
                    <p:nvPr/>
                  </p:nvSpPr>
                  <p:spPr>
                    <a:xfrm>
                      <a:off x="5771489" y="12361616"/>
                      <a:ext cx="163506" cy="215444"/>
                    </a:xfrm>
                    <a:prstGeom prst="rect">
                      <a:avLst/>
                    </a:prstGeom>
                    <a:blipFill>
                      <a:blip r:embed="rId24"/>
                      <a:stretch>
                        <a:fillRect l="-25926" r="-18519" b="-571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D58EBB9-6465-487F-86F3-9D386DC92DB6}"/>
                        </a:ext>
                      </a:extLst>
                    </p:cNvPr>
                    <p:cNvSpPr txBox="1"/>
                    <p:nvPr/>
                  </p:nvSpPr>
                  <p:spPr>
                    <a:xfrm>
                      <a:off x="5415146" y="11216506"/>
                      <a:ext cx="110293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𝐷</m:t>
                                </m:r>
                              </m:e>
                              <m:sub>
                                <m:r>
                                  <a:rPr lang="en-GB" sz="1200" b="0" i="1" smtClean="0">
                                    <a:latin typeface="Cambria Math" panose="02040503050406030204" pitchFamily="18" charset="0"/>
                                  </a:rPr>
                                  <m:t>𝑖</m:t>
                                </m:r>
                              </m:sub>
                            </m:sSub>
                            <m:r>
                              <a:rPr lang="en-GB" sz="120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𝑛</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0" name="TextBox 79">
                      <a:extLst>
                        <a:ext uri="{FF2B5EF4-FFF2-40B4-BE49-F238E27FC236}">
                          <a16:creationId xmlns:a16="http://schemas.microsoft.com/office/drawing/2014/main" id="{AD58EBB9-6465-487F-86F3-9D386DC92DB6}"/>
                        </a:ext>
                      </a:extLst>
                    </p:cNvPr>
                    <p:cNvSpPr txBox="1">
                      <a:spLocks noRot="1" noChangeAspect="1" noMove="1" noResize="1" noEditPoints="1" noAdjustHandles="1" noChangeArrowheads="1" noChangeShapeType="1" noTextEdit="1"/>
                    </p:cNvSpPr>
                    <p:nvPr/>
                  </p:nvSpPr>
                  <p:spPr>
                    <a:xfrm>
                      <a:off x="5415146" y="11216506"/>
                      <a:ext cx="1102931" cy="184666"/>
                    </a:xfrm>
                    <a:prstGeom prst="rect">
                      <a:avLst/>
                    </a:prstGeom>
                    <a:blipFill>
                      <a:blip r:embed="rId25"/>
                      <a:stretch>
                        <a:fillRect l="-2762" t="-3226" r="-4972" b="-354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5E19EAA-E568-4E7C-A240-33E280A5F765}"/>
                        </a:ext>
                      </a:extLst>
                    </p:cNvPr>
                    <p:cNvSpPr/>
                    <p:nvPr/>
                  </p:nvSpPr>
                  <p:spPr>
                    <a:xfrm rot="5400000">
                      <a:off x="6759047" y="11767436"/>
                      <a:ext cx="74328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𝐸</m:t>
                                </m:r>
                              </m:e>
                              <m:sub>
                                <m:r>
                                  <a:rPr lang="en-GB" sz="1200" i="1">
                                    <a:latin typeface="Cambria Math" panose="02040503050406030204" pitchFamily="18" charset="0"/>
                                  </a:rPr>
                                  <m:t>𝑖</m:t>
                                </m:r>
                              </m:sub>
                            </m:sSub>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𝑆</m:t>
                            </m:r>
                            <m:r>
                              <a:rPr lang="en-GB" sz="1200" b="0" i="1" smtClean="0">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1" name="Rectangle 80">
                      <a:extLst>
                        <a:ext uri="{FF2B5EF4-FFF2-40B4-BE49-F238E27FC236}">
                          <a16:creationId xmlns:a16="http://schemas.microsoft.com/office/drawing/2014/main" id="{55E19EAA-E568-4E7C-A240-33E280A5F765}"/>
                        </a:ext>
                      </a:extLst>
                    </p:cNvPr>
                    <p:cNvSpPr>
                      <a:spLocks noRot="1" noChangeAspect="1" noMove="1" noResize="1" noEditPoints="1" noAdjustHandles="1" noChangeArrowheads="1" noChangeShapeType="1" noTextEdit="1"/>
                    </p:cNvSpPr>
                    <p:nvPr/>
                  </p:nvSpPr>
                  <p:spPr>
                    <a:xfrm rot="5400000">
                      <a:off x="6759047" y="11767436"/>
                      <a:ext cx="743280" cy="276999"/>
                    </a:xfrm>
                    <a:prstGeom prst="rect">
                      <a:avLst/>
                    </a:prstGeom>
                    <a:blipFill>
                      <a:blip r:embed="rId2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2344B8-9F56-490D-8B65-4F34246B1CFE}"/>
                        </a:ext>
                      </a:extLst>
                    </p:cNvPr>
                    <p:cNvSpPr txBox="1"/>
                    <p:nvPr/>
                  </p:nvSpPr>
                  <p:spPr>
                    <a:xfrm>
                      <a:off x="4679777" y="8749184"/>
                      <a:ext cx="21698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𝑊</m:t>
                            </m:r>
                          </m:oMath>
                        </m:oMathPara>
                      </a14:m>
                      <a:endParaRPr lang="en-GB" sz="1400" dirty="0"/>
                    </a:p>
                  </p:txBody>
                </p:sp>
              </mc:Choice>
              <mc:Fallback xmlns="">
                <p:sp>
                  <p:nvSpPr>
                    <p:cNvPr id="82" name="TextBox 81">
                      <a:extLst>
                        <a:ext uri="{FF2B5EF4-FFF2-40B4-BE49-F238E27FC236}">
                          <a16:creationId xmlns:a16="http://schemas.microsoft.com/office/drawing/2014/main" id="{F12344B8-9F56-490D-8B65-4F34246B1CFE}"/>
                        </a:ext>
                      </a:extLst>
                    </p:cNvPr>
                    <p:cNvSpPr txBox="1">
                      <a:spLocks noRot="1" noChangeAspect="1" noMove="1" noResize="1" noEditPoints="1" noAdjustHandles="1" noChangeArrowheads="1" noChangeShapeType="1" noTextEdit="1"/>
                    </p:cNvSpPr>
                    <p:nvPr/>
                  </p:nvSpPr>
                  <p:spPr>
                    <a:xfrm>
                      <a:off x="4679777" y="8749184"/>
                      <a:ext cx="216982" cy="215444"/>
                    </a:xfrm>
                    <a:prstGeom prst="rect">
                      <a:avLst/>
                    </a:prstGeom>
                    <a:blipFill>
                      <a:blip r:embed="rId27"/>
                      <a:stretch>
                        <a:fillRect l="-19444" r="-13889" b="-2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EEC260D-4F88-48F7-8286-E642A96AAD4F}"/>
                        </a:ext>
                      </a:extLst>
                    </p:cNvPr>
                    <p:cNvSpPr/>
                    <p:nvPr/>
                  </p:nvSpPr>
                  <p:spPr>
                    <a:xfrm rot="5400000">
                      <a:off x="6483923" y="11931258"/>
                      <a:ext cx="837152"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200" i="1">
                                <a:latin typeface="Cambria Math" panose="02040503050406030204" pitchFamily="18" charset="0"/>
                                <a:ea typeface="Cambria Math" panose="02040503050406030204" pitchFamily="18" charset="0"/>
                              </a:rPr>
                              <m:t>𝑖</m:t>
                            </m:r>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𝑚</m:t>
                            </m:r>
                            <m:r>
                              <a:rPr lang="en-GB" sz="1200" i="1">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83" name="Rectangle 82">
                      <a:extLst>
                        <a:ext uri="{FF2B5EF4-FFF2-40B4-BE49-F238E27FC236}">
                          <a16:creationId xmlns:a16="http://schemas.microsoft.com/office/drawing/2014/main" id="{BEEC260D-4F88-48F7-8286-E642A96AAD4F}"/>
                        </a:ext>
                      </a:extLst>
                    </p:cNvPr>
                    <p:cNvSpPr>
                      <a:spLocks noRot="1" noChangeAspect="1" noMove="1" noResize="1" noEditPoints="1" noAdjustHandles="1" noChangeArrowheads="1" noChangeShapeType="1" noTextEdit="1"/>
                    </p:cNvSpPr>
                    <p:nvPr/>
                  </p:nvSpPr>
                  <p:spPr>
                    <a:xfrm rot="5400000">
                      <a:off x="6483923" y="11931258"/>
                      <a:ext cx="837152" cy="276999"/>
                    </a:xfrm>
                    <a:prstGeom prst="rect">
                      <a:avLst/>
                    </a:prstGeom>
                    <a:blipFill>
                      <a:blip r:embed="rId28"/>
                      <a:stretch>
                        <a:fillRect l="-6522"/>
                      </a:stretch>
                    </a:blipFill>
                  </p:spPr>
                  <p:txBody>
                    <a:bodyPr/>
                    <a:lstStyle/>
                    <a:p>
                      <a:r>
                        <a:rPr lang="en-GB">
                          <a:noFill/>
                        </a:rPr>
                        <a:t> </a:t>
                      </a:r>
                    </a:p>
                  </p:txBody>
                </p:sp>
              </mc:Fallback>
            </mc:AlternateContent>
          </p:grpSp>
        </p:grpSp>
        <p:sp>
          <p:nvSpPr>
            <p:cNvPr id="93" name="TextBox 92">
              <a:extLst>
                <a:ext uri="{FF2B5EF4-FFF2-40B4-BE49-F238E27FC236}">
                  <a16:creationId xmlns:a16="http://schemas.microsoft.com/office/drawing/2014/main" id="{6121C923-EC55-420E-B80E-89E81C2A1D8D}"/>
                </a:ext>
              </a:extLst>
            </p:cNvPr>
            <p:cNvSpPr txBox="1"/>
            <p:nvPr/>
          </p:nvSpPr>
          <p:spPr>
            <a:xfrm>
              <a:off x="25110061" y="14280126"/>
              <a:ext cx="4076940" cy="461665"/>
            </a:xfrm>
            <a:prstGeom prst="rect">
              <a:avLst/>
            </a:prstGeom>
            <a:noFill/>
          </p:spPr>
          <p:txBody>
            <a:bodyPr wrap="square" rtlCol="0">
              <a:spAutoFit/>
            </a:bodyPr>
            <a:lstStyle/>
            <a:p>
              <a:pPr algn="ctr"/>
              <a:r>
                <a:rPr lang="en-US" sz="1200" i="1" dirty="0">
                  <a:latin typeface="Arial" panose="020B0604020202020204" pitchFamily="34" charset="0"/>
                  <a:cs typeface="Arial" panose="020B0604020202020204" pitchFamily="34" charset="0"/>
                </a:rPr>
                <a:t>Figure 5:</a:t>
              </a:r>
              <a:r>
                <a:rPr lang="en-US" sz="1200" dirty="0">
                  <a:latin typeface="Arial" panose="020B0604020202020204" pitchFamily="34" charset="0"/>
                  <a:cs typeface="Arial" panose="020B0604020202020204" pitchFamily="34" charset="0"/>
                </a:rPr>
                <a:t> Flow chart of process from text corpus to hard de-biased word embedding.</a:t>
              </a:r>
            </a:p>
          </p:txBody>
        </p:sp>
      </p:grpSp>
      <p:sp>
        <p:nvSpPr>
          <p:cNvPr id="22" name="TextBox 21">
            <a:extLst>
              <a:ext uri="{FF2B5EF4-FFF2-40B4-BE49-F238E27FC236}">
                <a16:creationId xmlns:a16="http://schemas.microsoft.com/office/drawing/2014/main" id="{0816EFC4-9135-4D3D-B223-F74DEA4F8D94}"/>
              </a:ext>
            </a:extLst>
          </p:cNvPr>
          <p:cNvSpPr txBox="1"/>
          <p:nvPr/>
        </p:nvSpPr>
        <p:spPr>
          <a:xfrm>
            <a:off x="20968660" y="19038777"/>
            <a:ext cx="8043312" cy="1015663"/>
          </a:xfrm>
          <a:prstGeom prst="rect">
            <a:avLst/>
          </a:prstGeom>
          <a:noFill/>
        </p:spPr>
        <p:txBody>
          <a:bodyPr wrap="square" rtlCol="0">
            <a:spAutoFit/>
          </a:bodyPr>
          <a:lstStyle/>
          <a:p>
            <a:pPr algn="just"/>
            <a:r>
              <a:rPr lang="en-GB" sz="1200" b="1" dirty="0"/>
              <a:t>Disclaimer:</a:t>
            </a:r>
            <a:r>
              <a:rPr lang="en-GB" sz="1200" dirty="0"/>
              <a:t> This poster presentation is based off of the following work:</a:t>
            </a:r>
          </a:p>
          <a:p>
            <a:pPr algn="just"/>
            <a:r>
              <a:rPr lang="en-GB" sz="1200" dirty="0"/>
              <a:t>T. </a:t>
            </a:r>
            <a:r>
              <a:rPr lang="en-GB" sz="1200" dirty="0" err="1"/>
              <a:t>Bolukbasi</a:t>
            </a:r>
            <a:r>
              <a:rPr lang="en-GB" sz="1200" dirty="0"/>
              <a:t>, K.-W. Chang, J. Zou, V. </a:t>
            </a:r>
            <a:r>
              <a:rPr lang="en-GB" sz="1200" dirty="0" err="1"/>
              <a:t>Saligrama</a:t>
            </a:r>
            <a:r>
              <a:rPr lang="en-GB" sz="1200" dirty="0"/>
              <a:t>, and A. </a:t>
            </a:r>
            <a:r>
              <a:rPr lang="en-GB" sz="1200" dirty="0" err="1"/>
              <a:t>Kalai</a:t>
            </a:r>
            <a:r>
              <a:rPr lang="en-GB" sz="1200" dirty="0"/>
              <a:t>, “Man is to Computer Programmer as Woman is to Homemaker? Debiasing Word Embeddings,” arXiv:1607.06520 [</a:t>
            </a:r>
            <a:r>
              <a:rPr lang="en-GB" sz="1200" dirty="0" err="1"/>
              <a:t>cs</a:t>
            </a:r>
            <a:r>
              <a:rPr lang="en-GB" sz="1200" dirty="0"/>
              <a:t>, stat], Jul. 2016.</a:t>
            </a:r>
          </a:p>
          <a:p>
            <a:pPr algn="just"/>
            <a:r>
              <a:rPr lang="en-GB" sz="1200" dirty="0"/>
              <a:t>We do not claim any credit for the aforementioned work and are only presenting this work as part of our ‘Information Retrieval in High Dimensional Data’ course-work (Summer Semester 2018) at the Technical University of Munich (TUM).</a:t>
            </a:r>
          </a:p>
        </p:txBody>
      </p:sp>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1289</TotalTime>
  <Words>825</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 </cp:lastModifiedBy>
  <cp:revision>80</cp:revision>
  <dcterms:created xsi:type="dcterms:W3CDTF">2018-05-16T07:00:24Z</dcterms:created>
  <dcterms:modified xsi:type="dcterms:W3CDTF">2018-05-21T21:52:49Z</dcterms:modified>
</cp:coreProperties>
</file>