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7" r:id="rId5"/>
    <p:sldId id="268" r:id="rId6"/>
    <p:sldId id="257" r:id="rId7"/>
    <p:sldId id="258" r:id="rId8"/>
    <p:sldId id="259" r:id="rId9"/>
    <p:sldId id="260" r:id="rId10"/>
    <p:sldId id="264" r:id="rId11"/>
    <p:sldId id="270" r:id="rId12"/>
    <p:sldId id="261" r:id="rId13"/>
    <p:sldId id="263" r:id="rId14"/>
    <p:sldId id="271" r:id="rId15"/>
    <p:sldId id="272" r:id="rId16"/>
    <p:sldId id="273" r:id="rId17"/>
    <p:sldId id="274"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71" autoAdjust="0"/>
    <p:restoredTop sz="94660"/>
  </p:normalViewPr>
  <p:slideViewPr>
    <p:cSldViewPr snapToGrid="0">
      <p:cViewPr varScale="1">
        <p:scale>
          <a:sx n="85" d="100"/>
          <a:sy n="85" d="100"/>
        </p:scale>
        <p:origin x="50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12/1/2024</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12/1/2024</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12/1/2024</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12/1/2024</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12/1/2024</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12/1/2024</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12/1/2024</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12/1/2024</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12/1/2024</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12/1/2024</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12/1/2024</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12/1/2024</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umairnasir14/population-growth-of-top-25-countries" TargetMode="External"/><Relationship Id="rId2" Type="http://schemas.openxmlformats.org/officeDocument/2006/relationships/hyperlink" Target="https://www.kaggle.com/datasets/mutindafestus/world-statistics-dataset-from-world-bank?resource=download"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39CA4555-C252-4D9A-B97D-C05184C23BBC}"/>
              </a:ext>
            </a:extLst>
          </p:cNvPr>
          <p:cNvSpPr>
            <a:spLocks noGrp="1"/>
          </p:cNvSpPr>
          <p:nvPr>
            <p:ph type="ctrTitle"/>
          </p:nvPr>
        </p:nvSpPr>
        <p:spPr>
          <a:xfrm>
            <a:off x="313765" y="1122363"/>
            <a:ext cx="11519647" cy="2387600"/>
          </a:xfrm>
        </p:spPr>
        <p:txBody>
          <a:bodyPr>
            <a:normAutofit/>
          </a:bodyPr>
          <a:lstStyle/>
          <a:p>
            <a:r>
              <a:rPr lang="en-US" sz="8000" dirty="0">
                <a:latin typeface="Arial Black" panose="020B0A04020102020204" pitchFamily="34" charset="0"/>
              </a:rPr>
              <a:t>WORLD STATISTICS DATA</a:t>
            </a:r>
            <a:endParaRPr sz="8000" dirty="0"/>
          </a:p>
        </p:txBody>
      </p:sp>
      <p:sp>
        <p:nvSpPr>
          <p:cNvPr id="3" name="slide1">
            <a:extLst>
              <a:ext uri="{FF2B5EF4-FFF2-40B4-BE49-F238E27FC236}">
                <a16:creationId xmlns:a16="http://schemas.microsoft.com/office/drawing/2014/main" id="{234FE4AC-5D02-453C-81E5-D6D2B6C54E19}"/>
              </a:ext>
            </a:extLst>
          </p:cNvPr>
          <p:cNvSpPr>
            <a:spLocks noGrp="1"/>
          </p:cNvSpPr>
          <p:nvPr>
            <p:ph type="subTitle" idx="1"/>
          </p:nvPr>
        </p:nvSpPr>
        <p:spPr>
          <a:xfrm>
            <a:off x="1524000" y="4220602"/>
            <a:ext cx="9144000" cy="2063656"/>
          </a:xfrm>
        </p:spPr>
        <p:txBody>
          <a:bodyPr>
            <a:normAutofit fontScale="70000" lnSpcReduction="20000"/>
          </a:bodyPr>
          <a:lstStyle/>
          <a:p>
            <a:r>
              <a:rPr lang="en-US" sz="5100" b="1" dirty="0"/>
              <a:t>SUBMITTED BY:</a:t>
            </a:r>
          </a:p>
          <a:p>
            <a:pPr>
              <a:spcBef>
                <a:spcPts val="600"/>
              </a:spcBef>
            </a:pPr>
            <a:r>
              <a:rPr lang="en-US" sz="3800" b="1" dirty="0"/>
              <a:t>Shivani Bokka</a:t>
            </a:r>
          </a:p>
          <a:p>
            <a:pPr>
              <a:spcBef>
                <a:spcPts val="600"/>
              </a:spcBef>
            </a:pPr>
            <a:r>
              <a:rPr lang="en-US" sz="3800" b="1" dirty="0"/>
              <a:t>Rohith </a:t>
            </a:r>
            <a:r>
              <a:rPr lang="en-US" sz="3800" b="1" dirty="0" err="1"/>
              <a:t>Gannoju</a:t>
            </a:r>
            <a:endParaRPr lang="en-US" sz="3800" b="1" dirty="0"/>
          </a:p>
          <a:p>
            <a:pPr>
              <a:spcBef>
                <a:spcPts val="600"/>
              </a:spcBef>
            </a:pPr>
            <a:r>
              <a:rPr lang="en-US" sz="3800" b="1" dirty="0"/>
              <a:t>Jaideep Reddy Gade</a:t>
            </a:r>
          </a:p>
          <a:p>
            <a:pPr>
              <a:spcBef>
                <a:spcPts val="600"/>
              </a:spcBef>
            </a:pPr>
            <a:r>
              <a:rPr lang="en-US" sz="3800" b="1" dirty="0"/>
              <a:t>Indra Charan Reddy</a:t>
            </a:r>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7" descr="Line Graph">
            <a:extLst>
              <a:ext uri="{FF2B5EF4-FFF2-40B4-BE49-F238E27FC236}">
                <a16:creationId xmlns:a16="http://schemas.microsoft.com/office/drawing/2014/main" id="{6235B644-D3F4-E1FE-4109-F5D3A2E9F4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495" y="270005"/>
            <a:ext cx="11161058" cy="6458043"/>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8" descr="Total Population 1995">
            <a:extLst>
              <a:ext uri="{FF2B5EF4-FFF2-40B4-BE49-F238E27FC236}">
                <a16:creationId xmlns:a16="http://schemas.microsoft.com/office/drawing/2014/main" id="{46EDBDAD-97B6-502C-D2B4-B1C78F2153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306" y="213336"/>
            <a:ext cx="11122852" cy="6312970"/>
          </a:xfrm>
          <a:prstGeom prst="rect">
            <a:avLst/>
          </a:prstGeom>
        </p:spPr>
      </p:pic>
    </p:spTree>
    <p:extLst>
      <p:ext uri="{BB962C8B-B14F-4D97-AF65-F5344CB8AC3E}">
        <p14:creationId xmlns:p14="http://schemas.microsoft.com/office/powerpoint/2010/main" val="496527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Total Population 2015">
            <a:extLst>
              <a:ext uri="{FF2B5EF4-FFF2-40B4-BE49-F238E27FC236}">
                <a16:creationId xmlns:a16="http://schemas.microsoft.com/office/drawing/2014/main" id="{69DCEADB-DC88-4BC8-881C-422BF9B696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097" y="0"/>
            <a:ext cx="11821805"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6" descr="Bubble Chart">
            <a:extLst>
              <a:ext uri="{FF2B5EF4-FFF2-40B4-BE49-F238E27FC236}">
                <a16:creationId xmlns:a16="http://schemas.microsoft.com/office/drawing/2014/main" id="{89217BFC-FDCD-5E40-B0EF-567128740E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458" y="239130"/>
            <a:ext cx="10730753" cy="6280056"/>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D9EA0E-9E40-B333-588F-5A49DFD9C1C4}"/>
              </a:ext>
            </a:extLst>
          </p:cNvPr>
          <p:cNvSpPr txBox="1"/>
          <p:nvPr/>
        </p:nvSpPr>
        <p:spPr>
          <a:xfrm>
            <a:off x="430306" y="439271"/>
            <a:ext cx="11340353" cy="3200876"/>
          </a:xfrm>
          <a:prstGeom prst="rect">
            <a:avLst/>
          </a:prstGeom>
          <a:noFill/>
        </p:spPr>
        <p:txBody>
          <a:bodyPr wrap="square" rtlCol="0">
            <a:spAutoFit/>
          </a:bodyPr>
          <a:lstStyle/>
          <a:p>
            <a:pPr>
              <a:spcBef>
                <a:spcPts val="600"/>
              </a:spcBef>
              <a:spcAft>
                <a:spcPts val="600"/>
              </a:spcAft>
            </a:pPr>
            <a:r>
              <a:rPr lang="en-US" sz="2800" b="1" dirty="0">
                <a:latin typeface="Arial Black" panose="020B0A04020102020204" pitchFamily="34" charset="0"/>
              </a:rPr>
              <a:t>DASHBOARD SLIDES</a:t>
            </a:r>
          </a:p>
          <a:p>
            <a:pPr marL="285750" indent="-285750">
              <a:spcBef>
                <a:spcPts val="600"/>
              </a:spcBef>
              <a:spcAft>
                <a:spcPts val="600"/>
              </a:spcAft>
              <a:buFont typeface="Wingdings" panose="05000000000000000000" pitchFamily="2" charset="2"/>
              <a:buChar char="q"/>
            </a:pPr>
            <a:r>
              <a:rPr lang="en-US" sz="2400" b="1" dirty="0"/>
              <a:t>Population Dashboard: </a:t>
            </a:r>
            <a:r>
              <a:rPr lang="en-US" sz="2400" dirty="0"/>
              <a:t>This dashboard links the two variables—total population and the change in rural population—for each country.</a:t>
            </a:r>
          </a:p>
          <a:p>
            <a:pPr marL="285750" indent="-285750">
              <a:spcBef>
                <a:spcPts val="600"/>
              </a:spcBef>
              <a:spcAft>
                <a:spcPts val="600"/>
              </a:spcAft>
              <a:buFont typeface="Wingdings" panose="05000000000000000000" pitchFamily="2" charset="2"/>
              <a:buChar char="q"/>
            </a:pPr>
            <a:r>
              <a:rPr lang="en-US" sz="2400" b="1" dirty="0"/>
              <a:t>Birth, Death Mortality Rate Dashboard:</a:t>
            </a:r>
            <a:r>
              <a:rPr lang="en-US" sz="2400" dirty="0"/>
              <a:t> This dashboard connects the variables of birth rate, death rate, and infant mortality rate for each country.</a:t>
            </a:r>
          </a:p>
          <a:p>
            <a:pPr marL="285750" indent="-285750">
              <a:spcBef>
                <a:spcPts val="600"/>
              </a:spcBef>
              <a:spcAft>
                <a:spcPts val="600"/>
              </a:spcAft>
              <a:buFont typeface="Wingdings" panose="05000000000000000000" pitchFamily="2" charset="2"/>
              <a:buChar char="q"/>
            </a:pPr>
            <a:r>
              <a:rPr lang="en-US" sz="2400" b="1" dirty="0"/>
              <a:t>Surface Area Dashboard: </a:t>
            </a:r>
            <a:r>
              <a:rPr lang="en-US" sz="2400" dirty="0"/>
              <a:t>his dashboard connects the variables of average population, surface area, and agricultural land use.</a:t>
            </a:r>
          </a:p>
        </p:txBody>
      </p:sp>
    </p:spTree>
    <p:extLst>
      <p:ext uri="{BB962C8B-B14F-4D97-AF65-F5344CB8AC3E}">
        <p14:creationId xmlns:p14="http://schemas.microsoft.com/office/powerpoint/2010/main" val="337500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9" descr="Population Dashboard">
            <a:extLst>
              <a:ext uri="{FF2B5EF4-FFF2-40B4-BE49-F238E27FC236}">
                <a16:creationId xmlns:a16="http://schemas.microsoft.com/office/drawing/2014/main" id="{6FE9CF1B-7FD3-1301-944F-0F5242245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788" y="0"/>
            <a:ext cx="10416988" cy="6858000"/>
          </a:xfrm>
          <a:prstGeom prst="rect">
            <a:avLst/>
          </a:prstGeom>
        </p:spPr>
      </p:pic>
    </p:spTree>
    <p:extLst>
      <p:ext uri="{BB962C8B-B14F-4D97-AF65-F5344CB8AC3E}">
        <p14:creationId xmlns:p14="http://schemas.microsoft.com/office/powerpoint/2010/main" val="2037071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11" descr="Birth,Death &amp;amp; Mortality Rate">
            <a:extLst>
              <a:ext uri="{FF2B5EF4-FFF2-40B4-BE49-F238E27FC236}">
                <a16:creationId xmlns:a16="http://schemas.microsoft.com/office/drawing/2014/main" id="{D189317E-6E9F-BADB-E263-9DFEB98833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059" y="0"/>
            <a:ext cx="9798423" cy="6858000"/>
          </a:xfrm>
          <a:prstGeom prst="rect">
            <a:avLst/>
          </a:prstGeom>
        </p:spPr>
      </p:pic>
    </p:spTree>
    <p:extLst>
      <p:ext uri="{BB962C8B-B14F-4D97-AF65-F5344CB8AC3E}">
        <p14:creationId xmlns:p14="http://schemas.microsoft.com/office/powerpoint/2010/main" val="3799063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12" descr="Area Dashboard">
            <a:extLst>
              <a:ext uri="{FF2B5EF4-FFF2-40B4-BE49-F238E27FC236}">
                <a16:creationId xmlns:a16="http://schemas.microsoft.com/office/drawing/2014/main" id="{76523973-37C6-E674-6FB1-65DAB33BAD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189" y="0"/>
            <a:ext cx="10372164" cy="6858000"/>
          </a:xfrm>
          <a:prstGeom prst="rect">
            <a:avLst/>
          </a:prstGeom>
        </p:spPr>
      </p:pic>
    </p:spTree>
    <p:extLst>
      <p:ext uri="{BB962C8B-B14F-4D97-AF65-F5344CB8AC3E}">
        <p14:creationId xmlns:p14="http://schemas.microsoft.com/office/powerpoint/2010/main" val="2950419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33CE4-0E7E-9356-01B2-C8B90E730D4A}"/>
              </a:ext>
            </a:extLst>
          </p:cNvPr>
          <p:cNvSpPr txBox="1"/>
          <p:nvPr/>
        </p:nvSpPr>
        <p:spPr>
          <a:xfrm>
            <a:off x="340658" y="367553"/>
            <a:ext cx="11474823" cy="4308872"/>
          </a:xfrm>
          <a:prstGeom prst="rect">
            <a:avLst/>
          </a:prstGeom>
          <a:noFill/>
        </p:spPr>
        <p:txBody>
          <a:bodyPr wrap="square" rtlCol="0">
            <a:spAutoFit/>
          </a:bodyPr>
          <a:lstStyle/>
          <a:p>
            <a:pPr>
              <a:spcBef>
                <a:spcPts val="600"/>
              </a:spcBef>
              <a:spcAft>
                <a:spcPts val="600"/>
              </a:spcAft>
            </a:pPr>
            <a:r>
              <a:rPr lang="en-US" sz="2800" b="1" dirty="0">
                <a:latin typeface="Arial Black" panose="020B0A04020102020204" pitchFamily="34" charset="0"/>
              </a:rPr>
              <a:t>CONCLUSION:</a:t>
            </a:r>
          </a:p>
          <a:p>
            <a:pPr marL="342900" indent="-342900">
              <a:spcBef>
                <a:spcPts val="600"/>
              </a:spcBef>
              <a:spcAft>
                <a:spcPts val="600"/>
              </a:spcAft>
              <a:buFont typeface="Wingdings" panose="05000000000000000000" pitchFamily="2" charset="2"/>
              <a:buChar char="q"/>
            </a:pPr>
            <a:r>
              <a:rPr lang="en-US" sz="2400" dirty="0"/>
              <a:t>The visualizations present various statistics across different countries, comparing key factors such as GDP, birth rate, death rate, and more using diverse graph types. These visual representations simplify the understanding of multiple variables and country-specific data. The use of color and varying graph sizes enhances pre-attentive processing, making the information easy to grasp at a glance.</a:t>
            </a:r>
          </a:p>
          <a:p>
            <a:pPr marL="342900" indent="-342900">
              <a:spcBef>
                <a:spcPts val="600"/>
              </a:spcBef>
              <a:spcAft>
                <a:spcPts val="600"/>
              </a:spcAft>
              <a:buFont typeface="Wingdings" panose="05000000000000000000" pitchFamily="2" charset="2"/>
              <a:buChar char="q"/>
            </a:pPr>
            <a:r>
              <a:rPr lang="en-US" sz="2400" dirty="0"/>
              <a:t>The interactive dashboard allows users to view the values of all variables simultaneously for any selected country.</a:t>
            </a:r>
          </a:p>
          <a:p>
            <a:pPr marL="342900" indent="-342900">
              <a:spcBef>
                <a:spcPts val="600"/>
              </a:spcBef>
              <a:spcAft>
                <a:spcPts val="600"/>
              </a:spcAft>
              <a:buFont typeface="Wingdings" panose="05000000000000000000" pitchFamily="2" charset="2"/>
              <a:buChar char="q"/>
            </a:pPr>
            <a:r>
              <a:rPr lang="en-US" sz="2400" dirty="0"/>
              <a:t>Our primary goal with this visualization is to simplify the interpretation of these variables and provide insight into how countries are progressing across various fields.</a:t>
            </a:r>
          </a:p>
        </p:txBody>
      </p:sp>
    </p:spTree>
    <p:extLst>
      <p:ext uri="{BB962C8B-B14F-4D97-AF65-F5344CB8AC3E}">
        <p14:creationId xmlns:p14="http://schemas.microsoft.com/office/powerpoint/2010/main" val="4227186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509C1F-F2AC-BF63-4FD3-807482BA1DF3}"/>
              </a:ext>
            </a:extLst>
          </p:cNvPr>
          <p:cNvSpPr txBox="1"/>
          <p:nvPr/>
        </p:nvSpPr>
        <p:spPr>
          <a:xfrm>
            <a:off x="331694" y="394447"/>
            <a:ext cx="11681012" cy="5885970"/>
          </a:xfrm>
          <a:prstGeom prst="rect">
            <a:avLst/>
          </a:prstGeom>
          <a:noFill/>
        </p:spPr>
        <p:txBody>
          <a:bodyPr wrap="square" rtlCol="0">
            <a:spAutoFit/>
          </a:bodyPr>
          <a:lstStyle/>
          <a:p>
            <a:pPr marL="0" marR="0">
              <a:lnSpc>
                <a:spcPct val="107000"/>
              </a:lnSpc>
              <a:spcAft>
                <a:spcPts val="800"/>
              </a:spcAft>
            </a:pPr>
            <a:r>
              <a:rPr lang="en-US" sz="2800" b="1" kern="100" dirty="0">
                <a:effectLst/>
                <a:latin typeface="Arial Black" panose="020B0A04020102020204" pitchFamily="34" charset="0"/>
                <a:ea typeface="Calibri" panose="020F0502020204030204" pitchFamily="34" charset="0"/>
                <a:cs typeface="Times New Roman" panose="02020603050405020304" pitchFamily="18" charset="0"/>
              </a:rPr>
              <a:t>DATASET LINK:</a:t>
            </a:r>
          </a:p>
          <a:p>
            <a:pPr marL="342900" marR="0" lvl="0" indent="-342900">
              <a:lnSpc>
                <a:spcPct val="107000"/>
              </a:lnSpc>
              <a:spcBef>
                <a:spcPts val="1200"/>
              </a:spcBef>
              <a:spcAft>
                <a:spcPts val="800"/>
              </a:spcAft>
              <a:buFont typeface="Wingdings" panose="05000000000000000000" pitchFamily="2" charset="2"/>
              <a:buChar char="q"/>
            </a:pPr>
            <a:r>
              <a:rPr lang="en-US" sz="2400" u="sng" kern="100"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2"/>
              </a:rPr>
              <a:t>https://www.kaggle.com/datasets/mutindafestus/world-statistics-dataset-from-world-bank?resource=download</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r>
              <a:rPr lang="en-US" sz="24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3"/>
              </a:rPr>
              <a:t>https://www.kaggle.com/datasets/umairnasir14/population-growth-of-top-25-countries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2800" kern="100" dirty="0">
                <a:effectLst/>
                <a:latin typeface="Arial Black" panose="020B0A04020102020204" pitchFamily="34" charset="0"/>
                <a:ea typeface="Calibri" panose="020F0502020204030204" pitchFamily="34" charset="0"/>
                <a:cs typeface="Times New Roman" panose="02020603050405020304" pitchFamily="18" charset="0"/>
              </a:rPr>
              <a:t>DATASET DESCRIPTION:</a:t>
            </a:r>
          </a:p>
          <a:p>
            <a:pPr marL="342900" marR="0" lvl="0" indent="-342900">
              <a:lnSpc>
                <a:spcPct val="107000"/>
              </a:lnSpc>
              <a:spcAft>
                <a:spcPts val="800"/>
              </a:spcAft>
              <a:buFont typeface="Wingdings" panose="05000000000000000000" pitchFamily="2" charset="2"/>
              <a:buChar char="q"/>
            </a:pPr>
            <a:r>
              <a:rPr lang="en-US" sz="2400" dirty="0"/>
              <a:t>The dataset used in this project was created by combining two sources: the World Bank's World Statistics data and a dataset ranking countries by population</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The final dataset was created by merging the two data sources and thoroughly cleaning and pre-processing it using Python and Tableau Prep Builder</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Font typeface="Wingdings" panose="05000000000000000000" pitchFamily="2" charset="2"/>
              <a:buChar char="q"/>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The goal of this dataset is to visualize various general statistics, including birth rate, death rate, population growth, agricultural land use, and more, over the period of 1995-2015.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Post-preprocessing, the data is structured in Excel to allow easy access and manipulation. </a:t>
            </a:r>
          </a:p>
        </p:txBody>
      </p:sp>
    </p:spTree>
    <p:extLst>
      <p:ext uri="{BB962C8B-B14F-4D97-AF65-F5344CB8AC3E}">
        <p14:creationId xmlns:p14="http://schemas.microsoft.com/office/powerpoint/2010/main" val="3438713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C9F30A-707D-F4BE-A5D8-9E674B5BE014}"/>
              </a:ext>
            </a:extLst>
          </p:cNvPr>
          <p:cNvSpPr txBox="1"/>
          <p:nvPr/>
        </p:nvSpPr>
        <p:spPr>
          <a:xfrm>
            <a:off x="215153" y="331694"/>
            <a:ext cx="11743765" cy="6232475"/>
          </a:xfrm>
          <a:prstGeom prst="rect">
            <a:avLst/>
          </a:prstGeom>
          <a:noFill/>
        </p:spPr>
        <p:txBody>
          <a:bodyPr wrap="square" rtlCol="0">
            <a:spAutoFit/>
          </a:bodyPr>
          <a:lstStyle/>
          <a:p>
            <a:r>
              <a:rPr lang="en-US" sz="2800" b="1" dirty="0">
                <a:effectLst/>
                <a:latin typeface="Arial Black" panose="020B0A04020102020204" pitchFamily="34" charset="0"/>
                <a:ea typeface="Calibri" panose="020F0502020204030204" pitchFamily="34" charset="0"/>
                <a:cs typeface="Times New Roman" panose="02020603050405020304" pitchFamily="18" charset="0"/>
              </a:rPr>
              <a:t>SYSTEM ARCHITECTURE AND DESCRIPTION:</a:t>
            </a:r>
          </a:p>
          <a:p>
            <a:pPr>
              <a:spcBef>
                <a:spcPts val="600"/>
              </a:spcBef>
              <a:spcAft>
                <a:spcPts val="600"/>
              </a:spcAft>
            </a:pPr>
            <a:r>
              <a:rPr lang="en-US" sz="2400" dirty="0"/>
              <a:t>Data from 18 countries has been analyzed, covering statistics over a 20-year period from 1995 to 2015</a:t>
            </a:r>
            <a:endParaRPr lang="en-US" sz="2400" b="1" dirty="0">
              <a:effectLst/>
              <a:latin typeface="Arial Black" panose="020B0A04020102020204" pitchFamily="34" charset="0"/>
              <a:ea typeface="Calibri" panose="020F0502020204030204" pitchFamily="34" charset="0"/>
              <a:cs typeface="Times New Roman" panose="02020603050405020304" pitchFamily="18" charset="0"/>
            </a:endParaRPr>
          </a:p>
          <a:p>
            <a:pPr marL="285750" indent="-285750">
              <a:spcBef>
                <a:spcPts val="600"/>
              </a:spcBef>
              <a:spcAft>
                <a:spcPts val="600"/>
              </a:spcAft>
              <a:buFont typeface="Wingdings" panose="05000000000000000000" pitchFamily="2" charset="2"/>
              <a:buChar char="q"/>
            </a:pPr>
            <a:r>
              <a:rPr lang="en-US" sz="2400" b="1" dirty="0"/>
              <a:t>Birth Rate and Death Rate (Country-wise): </a:t>
            </a:r>
            <a:r>
              <a:rPr lang="en-US" sz="2400" dirty="0"/>
              <a:t>A comparative histogram bar graph illustrates the relationship between the average birth rate and death rate, using green for birth rate and red for death rate to enhance pre-attentive processing. To further aid quick comprehension, the corresponding values are displayed above each bar for easy reading.</a:t>
            </a:r>
          </a:p>
          <a:p>
            <a:pPr marL="285750" indent="-285750">
              <a:spcBef>
                <a:spcPts val="600"/>
              </a:spcBef>
              <a:spcAft>
                <a:spcPts val="600"/>
              </a:spcAft>
              <a:buFont typeface="Wingdings" panose="05000000000000000000" pitchFamily="2" charset="2"/>
              <a:buChar char="q"/>
            </a:pPr>
            <a:r>
              <a:rPr lang="en-US" sz="2400" b="1" dirty="0"/>
              <a:t>GDP per Capita: </a:t>
            </a:r>
            <a:r>
              <a:rPr lang="en-US" sz="2400" dirty="0"/>
              <a:t>A world map visualizes GDP per capita by country, using varying shades of the same color to enable instant comparison of GDP intensity across countries. For enhanced pre-attentive processing, the labels display both the values and corresponding country names.</a:t>
            </a:r>
          </a:p>
          <a:p>
            <a:pPr marL="285750" indent="-285750">
              <a:spcBef>
                <a:spcPts val="600"/>
              </a:spcBef>
              <a:spcAft>
                <a:spcPts val="600"/>
              </a:spcAft>
              <a:buFont typeface="Wingdings" panose="05000000000000000000" pitchFamily="2" charset="2"/>
              <a:buChar char="q"/>
            </a:pPr>
            <a:r>
              <a:rPr lang="en-US" sz="2400" b="1" dirty="0"/>
              <a:t>Agricultural Land Use: </a:t>
            </a:r>
            <a:r>
              <a:rPr lang="en-US" sz="2400" dirty="0"/>
              <a:t>A tree-map with heat mapping is used to display the average agricultural land area for each country, with labels showing the country name and its agricultural land area. The tree-map enables instant pre-attentive processing, as the size of each block visually represents the area.</a:t>
            </a:r>
          </a:p>
        </p:txBody>
      </p:sp>
    </p:spTree>
    <p:extLst>
      <p:ext uri="{BB962C8B-B14F-4D97-AF65-F5344CB8AC3E}">
        <p14:creationId xmlns:p14="http://schemas.microsoft.com/office/powerpoint/2010/main" val="4113159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C9FF6D-6931-E0AE-3D9D-2E7DC914C0B4}"/>
              </a:ext>
            </a:extLst>
          </p:cNvPr>
          <p:cNvSpPr txBox="1"/>
          <p:nvPr/>
        </p:nvSpPr>
        <p:spPr>
          <a:xfrm>
            <a:off x="242047" y="439271"/>
            <a:ext cx="11698941" cy="6093976"/>
          </a:xfrm>
          <a:prstGeom prst="rect">
            <a:avLst/>
          </a:prstGeom>
          <a:noFill/>
        </p:spPr>
        <p:txBody>
          <a:bodyPr wrap="square" rtlCol="0">
            <a:spAutoFit/>
          </a:bodyPr>
          <a:lstStyle/>
          <a:p>
            <a:pPr marL="285750" indent="-285750">
              <a:spcBef>
                <a:spcPts val="600"/>
              </a:spcBef>
              <a:spcAft>
                <a:spcPts val="600"/>
              </a:spcAft>
              <a:buFont typeface="Wingdings" panose="05000000000000000000" pitchFamily="2" charset="2"/>
              <a:buChar char="q"/>
            </a:pPr>
            <a:r>
              <a:rPr lang="en-US" sz="2400" b="1" dirty="0"/>
              <a:t>Change in Rural Population: </a:t>
            </a:r>
            <a:r>
              <a:rPr lang="en-US" sz="2400" dirty="0"/>
              <a:t>A bar graph is used to illustrate the rate of change in the rural population, with values represented as both positive and negative. To enhance immediate pre-attentive processing, the values are also labeled on the graph.</a:t>
            </a:r>
          </a:p>
          <a:p>
            <a:pPr marL="285750" indent="-285750">
              <a:spcBef>
                <a:spcPts val="600"/>
              </a:spcBef>
              <a:spcAft>
                <a:spcPts val="600"/>
              </a:spcAft>
              <a:buFont typeface="Wingdings" panose="05000000000000000000" pitchFamily="2" charset="2"/>
              <a:buChar char="q"/>
            </a:pPr>
            <a:r>
              <a:rPr lang="en-US" sz="2400" b="1" dirty="0"/>
              <a:t>Comparing Average Population to the Surface Area: </a:t>
            </a:r>
            <a:r>
              <a:rPr lang="en-US" sz="2400" dirty="0"/>
              <a:t>Two line-graphs are used to compare the total average population with the surface area of each country. Together, they highlight which countries have a higher population density by examining both graphs separately. For enhanced pre-attentive processing, the countries and their respective values are labeled.</a:t>
            </a:r>
          </a:p>
          <a:p>
            <a:pPr marL="285750" indent="-285750">
              <a:spcBef>
                <a:spcPts val="600"/>
              </a:spcBef>
              <a:spcAft>
                <a:spcPts val="600"/>
              </a:spcAft>
              <a:buFont typeface="Wingdings" panose="05000000000000000000" pitchFamily="2" charset="2"/>
              <a:buChar char="q"/>
            </a:pPr>
            <a:r>
              <a:rPr lang="en-US" sz="2400" b="1" dirty="0"/>
              <a:t>Total Population 1995 and 2015: </a:t>
            </a:r>
            <a:r>
              <a:rPr lang="en-US" sz="2400" dirty="0"/>
              <a:t>A pie chart is used to display a single variable—the total population of each country in 2015. The size of each pie segment clearly highlights which countries have the largest populations. For instant comprehension, the countries and their respective population values are labeled.</a:t>
            </a:r>
          </a:p>
          <a:p>
            <a:pPr marL="285750" indent="-285750">
              <a:spcBef>
                <a:spcPts val="600"/>
              </a:spcBef>
              <a:spcAft>
                <a:spcPts val="600"/>
              </a:spcAft>
              <a:buFont typeface="Wingdings" panose="05000000000000000000" pitchFamily="2" charset="2"/>
              <a:buChar char="q"/>
            </a:pPr>
            <a:r>
              <a:rPr lang="en-US" sz="2400" b="1" dirty="0"/>
              <a:t>Infant Mortality Rate: </a:t>
            </a:r>
            <a:r>
              <a:rPr lang="en-US" sz="2400" dirty="0"/>
              <a:t>A bubble chart with varying color intensity is used to visualize the infant mortality rate. Both the size of the bubbles and the color shading enhance pre-attentive processing for quick interpretation. For easy comprehension, the mortality rates and country names are also labeled.</a:t>
            </a:r>
          </a:p>
        </p:txBody>
      </p:sp>
    </p:spTree>
    <p:extLst>
      <p:ext uri="{BB962C8B-B14F-4D97-AF65-F5344CB8AC3E}">
        <p14:creationId xmlns:p14="http://schemas.microsoft.com/office/powerpoint/2010/main" val="3989088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21149F-8B92-50EB-FE99-178ABE4F2FD6}"/>
              </a:ext>
            </a:extLst>
          </p:cNvPr>
          <p:cNvSpPr txBox="1"/>
          <p:nvPr/>
        </p:nvSpPr>
        <p:spPr>
          <a:xfrm>
            <a:off x="286870" y="2797477"/>
            <a:ext cx="11618259" cy="1107996"/>
          </a:xfrm>
          <a:prstGeom prst="rect">
            <a:avLst/>
          </a:prstGeom>
          <a:noFill/>
        </p:spPr>
        <p:txBody>
          <a:bodyPr wrap="square" rtlCol="0">
            <a:spAutoFit/>
          </a:bodyPr>
          <a:lstStyle/>
          <a:p>
            <a:pPr algn="ctr"/>
            <a:r>
              <a:rPr lang="en-US" sz="6600" b="1" dirty="0">
                <a:latin typeface="Arial Black" panose="020B0A04020102020204" pitchFamily="34" charset="0"/>
              </a:rPr>
              <a:t>VISUALIZATION SLIDES</a:t>
            </a:r>
          </a:p>
        </p:txBody>
      </p:sp>
    </p:spTree>
    <p:extLst>
      <p:ext uri="{BB962C8B-B14F-4D97-AF65-F5344CB8AC3E}">
        <p14:creationId xmlns:p14="http://schemas.microsoft.com/office/powerpoint/2010/main" val="3583271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2" descr="Clustered Bar Chart">
            <a:extLst>
              <a:ext uri="{FF2B5EF4-FFF2-40B4-BE49-F238E27FC236}">
                <a16:creationId xmlns:a16="http://schemas.microsoft.com/office/drawing/2014/main" id="{AC2701EE-EDC1-8B97-CBCF-C38B08FA82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730" y="174129"/>
            <a:ext cx="11788587" cy="6683871"/>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World Map">
            <a:extLst>
              <a:ext uri="{FF2B5EF4-FFF2-40B4-BE49-F238E27FC236}">
                <a16:creationId xmlns:a16="http://schemas.microsoft.com/office/drawing/2014/main" id="{26BE6E81-0BA5-4C95-BA62-698253153F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519" y="0"/>
            <a:ext cx="11694961"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4" descr="Tree Map">
            <a:extLst>
              <a:ext uri="{FF2B5EF4-FFF2-40B4-BE49-F238E27FC236}">
                <a16:creationId xmlns:a16="http://schemas.microsoft.com/office/drawing/2014/main" id="{F7D904FD-F4D3-3B3A-9E3C-F10D817128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412" y="103392"/>
            <a:ext cx="11214847" cy="6551709"/>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5" descr="Bar Graph">
            <a:extLst>
              <a:ext uri="{FF2B5EF4-FFF2-40B4-BE49-F238E27FC236}">
                <a16:creationId xmlns:a16="http://schemas.microsoft.com/office/drawing/2014/main" id="{EF25FB53-90C7-7823-E456-1B60BF906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094" y="243864"/>
            <a:ext cx="11178988" cy="6344831"/>
          </a:xfrm>
          <a:prstGeom prst="rect">
            <a:avLst/>
          </a:prstGeom>
        </p:spPr>
      </p:pic>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725</Words>
  <Application>Microsoft Office PowerPoint</Application>
  <PresentationFormat>Widescreen</PresentationFormat>
  <Paragraphs>31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Black</vt:lpstr>
      <vt:lpstr>Calibri</vt:lpstr>
      <vt:lpstr>Calibri Light</vt:lpstr>
      <vt:lpstr>Wingdings</vt:lpstr>
      <vt:lpstr>Office Theme</vt:lpstr>
      <vt:lpstr>WORLD STATISTICS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Sairam Bokka</dc:creator>
  <cp:lastModifiedBy>Sairam Bokka</cp:lastModifiedBy>
  <cp:revision>4</cp:revision>
  <dcterms:created xsi:type="dcterms:W3CDTF">2024-12-01T21:49:39Z</dcterms:created>
  <dcterms:modified xsi:type="dcterms:W3CDTF">2024-12-02T01:04:50Z</dcterms:modified>
</cp:coreProperties>
</file>