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24AFF-F8F8-4391-A62C-64BD31EE2010}" type="datetimeFigureOut">
              <a:rPr lang="en-IN" smtClean="0"/>
              <a:t>10/12/24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62A06-94E5-4115-A3DF-39EA4CD7F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86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9BC6-23F0-4EF9-84BA-6DA1914AACED}" type="datetimeFigureOut">
              <a:rPr lang="en-IN" smtClean="0"/>
              <a:t>10/12/24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F278-0053-4B7E-ABB4-04CF2E36A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81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9BC6-23F0-4EF9-84BA-6DA1914AACED}" type="datetimeFigureOut">
              <a:rPr lang="en-IN" smtClean="0"/>
              <a:t>10/12/24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F278-0053-4B7E-ABB4-04CF2E36A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9BC6-23F0-4EF9-84BA-6DA1914AACED}" type="datetimeFigureOut">
              <a:rPr lang="en-IN" smtClean="0"/>
              <a:t>10/12/24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F278-0053-4B7E-ABB4-04CF2E36A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42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9BC6-23F0-4EF9-84BA-6DA1914AACED}" type="datetimeFigureOut">
              <a:rPr lang="en-IN" smtClean="0"/>
              <a:t>10/12/24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F278-0053-4B7E-ABB4-04CF2E36A28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9632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9BC6-23F0-4EF9-84BA-6DA1914AACED}" type="datetimeFigureOut">
              <a:rPr lang="en-IN" smtClean="0"/>
              <a:t>10/12/24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F278-0053-4B7E-ABB4-04CF2E36A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056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9BC6-23F0-4EF9-84BA-6DA1914AACED}" type="datetimeFigureOut">
              <a:rPr lang="en-IN" smtClean="0"/>
              <a:t>10/12/24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F278-0053-4B7E-ABB4-04CF2E36A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054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9BC6-23F0-4EF9-84BA-6DA1914AACED}" type="datetimeFigureOut">
              <a:rPr lang="en-IN" smtClean="0"/>
              <a:t>10/12/24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F278-0053-4B7E-ABB4-04CF2E36A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440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9BC6-23F0-4EF9-84BA-6DA1914AACED}" type="datetimeFigureOut">
              <a:rPr lang="en-IN" smtClean="0"/>
              <a:t>10/12/24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F278-0053-4B7E-ABB4-04CF2E36A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98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9BC6-23F0-4EF9-84BA-6DA1914AACED}" type="datetimeFigureOut">
              <a:rPr lang="en-IN" smtClean="0"/>
              <a:t>10/12/24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F278-0053-4B7E-ABB4-04CF2E36A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9BC6-23F0-4EF9-84BA-6DA1914AACED}" type="datetimeFigureOut">
              <a:rPr lang="en-IN" smtClean="0"/>
              <a:t>10/12/24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F278-0053-4B7E-ABB4-04CF2E36A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22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9BC6-23F0-4EF9-84BA-6DA1914AACED}" type="datetimeFigureOut">
              <a:rPr lang="en-IN" smtClean="0"/>
              <a:t>10/12/24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F278-0053-4B7E-ABB4-04CF2E36A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20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9BC6-23F0-4EF9-84BA-6DA1914AACED}" type="datetimeFigureOut">
              <a:rPr lang="en-IN" smtClean="0"/>
              <a:t>10/12/24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F278-0053-4B7E-ABB4-04CF2E36A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3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9BC6-23F0-4EF9-84BA-6DA1914AACED}" type="datetimeFigureOut">
              <a:rPr lang="en-IN" smtClean="0"/>
              <a:t>10/12/24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F278-0053-4B7E-ABB4-04CF2E36A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2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9BC6-23F0-4EF9-84BA-6DA1914AACED}" type="datetimeFigureOut">
              <a:rPr lang="en-IN" smtClean="0"/>
              <a:t>10/12/24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F278-0053-4B7E-ABB4-04CF2E36A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9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9BC6-23F0-4EF9-84BA-6DA1914AACED}" type="datetimeFigureOut">
              <a:rPr lang="en-IN" smtClean="0"/>
              <a:t>10/12/24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F278-0053-4B7E-ABB4-04CF2E36A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99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9BC6-23F0-4EF9-84BA-6DA1914AACED}" type="datetimeFigureOut">
              <a:rPr lang="en-IN" smtClean="0"/>
              <a:t>10/12/24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F278-0053-4B7E-ABB4-04CF2E36A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36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9BC6-23F0-4EF9-84BA-6DA1914AACED}" type="datetimeFigureOut">
              <a:rPr lang="en-IN" smtClean="0"/>
              <a:t>10/12/24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F278-0053-4B7E-ABB4-04CF2E36A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72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9BC6-23F0-4EF9-84BA-6DA1914AACED}" type="datetimeFigureOut">
              <a:rPr lang="en-IN" smtClean="0"/>
              <a:t>10/12/24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AF278-0053-4B7E-ABB4-04CF2E36A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389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/>
          <p:cNvSpPr/>
          <p:nvPr/>
        </p:nvSpPr>
        <p:spPr>
          <a:xfrm>
            <a:off x="1250990" y="98479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GymApp: Swift-based Fitness Application</a:t>
            </a:r>
            <a:endParaRPr lang="en-US" sz="4450" dirty="0"/>
          </a:p>
        </p:txBody>
      </p:sp>
      <p:sp>
        <p:nvSpPr>
          <p:cNvPr id="17" name="Text 1"/>
          <p:cNvSpPr/>
          <p:nvPr/>
        </p:nvSpPr>
        <p:spPr>
          <a:xfrm>
            <a:off x="2509599" y="271507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Welcome to GymApp, a iOS fitness application built using Swift and MVVM architecture. This presentation will showcase its features, architecture, and future potential.</a:t>
            </a:r>
            <a:endParaRPr lang="en-US" sz="1750" dirty="0"/>
          </a:p>
        </p:txBody>
      </p:sp>
      <p:sp>
        <p:nvSpPr>
          <p:cNvPr id="20" name="Text 3"/>
          <p:cNvSpPr/>
          <p:nvPr/>
        </p:nvSpPr>
        <p:spPr>
          <a:xfrm>
            <a:off x="1" y="5419611"/>
            <a:ext cx="12192000" cy="1223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E0D6DE"/>
                </a:solidFill>
                <a:latin typeface="Copperplate Gothic Light" panose="020E0507020206020404" pitchFamily="34" charset="0"/>
                <a:ea typeface="Fira Sans Bold" pitchFamily="34" charset="-122"/>
                <a:cs typeface="Fira Sans Bold" pitchFamily="34" charset="-120"/>
              </a:rPr>
              <a:t>by </a:t>
            </a:r>
            <a:br>
              <a:rPr lang="en-US" sz="2200" b="1" kern="0" spc="-36" dirty="0">
                <a:solidFill>
                  <a:srgbClr val="E0D6DE"/>
                </a:solidFill>
                <a:latin typeface="Copperplate Gothic Light" panose="020E0507020206020404" pitchFamily="34" charset="0"/>
                <a:ea typeface="Fira Sans Bold" pitchFamily="34" charset="-122"/>
                <a:cs typeface="Fira Sans Bold" pitchFamily="34" charset="-120"/>
              </a:rPr>
            </a:br>
            <a:r>
              <a:rPr lang="en-US" sz="2200" b="1" kern="0" spc="-36" dirty="0">
                <a:solidFill>
                  <a:srgbClr val="E0D6DE"/>
                </a:solidFill>
                <a:latin typeface="Copperplate Gothic Light" panose="020E0507020206020404" pitchFamily="34" charset="0"/>
                <a:ea typeface="Fira Sans Bold" pitchFamily="34" charset="-122"/>
                <a:cs typeface="Fira Sans Bold" pitchFamily="34" charset="-120"/>
              </a:rPr>
              <a:t>JAI DEEP REDDY(id- 924283318)</a:t>
            </a:r>
            <a:br>
              <a:rPr lang="en-US" sz="2200" b="1" kern="0" spc="-36" dirty="0">
                <a:solidFill>
                  <a:srgbClr val="E0D6DE"/>
                </a:solidFill>
                <a:latin typeface="Copperplate Gothic Light" panose="020E0507020206020404" pitchFamily="34" charset="0"/>
                <a:ea typeface="Fira Sans Bold" pitchFamily="34" charset="-122"/>
                <a:cs typeface="Fira Sans Bold" pitchFamily="34" charset="-120"/>
              </a:rPr>
            </a:br>
            <a:r>
              <a:rPr lang="en-US" sz="2200" b="1" kern="0" spc="-36" dirty="0">
                <a:solidFill>
                  <a:srgbClr val="E0D6DE"/>
                </a:solidFill>
                <a:latin typeface="Copperplate Gothic Light" panose="020E0507020206020404" pitchFamily="34" charset="0"/>
                <a:ea typeface="Fira Sans Bold" pitchFamily="34" charset="-122"/>
                <a:cs typeface="Fira Sans Bold" pitchFamily="34" charset="-120"/>
              </a:rPr>
              <a:t>INDRA CHARAN REDDY(ID - 924305548)</a:t>
            </a:r>
            <a:endParaRPr lang="en-US" sz="22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0585" y="147733"/>
            <a:ext cx="4435834" cy="702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4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Key Features of GymApp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110585" y="1440990"/>
            <a:ext cx="310473" cy="393621"/>
          </a:xfrm>
          <a:prstGeom prst="roundRect">
            <a:avLst>
              <a:gd name="adj" fmla="val 8572"/>
            </a:avLst>
          </a:prstGeom>
          <a:solidFill>
            <a:schemeClr val="tx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729115" y="1440990"/>
            <a:ext cx="2217917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User-friendly Interface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29115" y="1927360"/>
            <a:ext cx="4572476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Intuitive design tailored for gym enthusiasts, ensuring easy navigation and interaction.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369588" y="1440990"/>
            <a:ext cx="2217917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Workout Management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369588" y="1927360"/>
            <a:ext cx="4572476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Comprehensive system for displaying and managing workout schedules and routines.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10585" y="3124891"/>
            <a:ext cx="310473" cy="393621"/>
          </a:xfrm>
          <a:prstGeom prst="roundRect">
            <a:avLst>
              <a:gd name="adj" fmla="val 8572"/>
            </a:avLst>
          </a:prstGeom>
          <a:solidFill>
            <a:schemeClr val="tx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729115" y="3124891"/>
            <a:ext cx="2217917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Progress Tracking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29115" y="3611261"/>
            <a:ext cx="4572476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Advanced tools to monitor fitness progress and set achievable goals.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6751058" y="3124891"/>
            <a:ext cx="310473" cy="393621"/>
          </a:xfrm>
          <a:prstGeom prst="roundRect">
            <a:avLst>
              <a:gd name="adj" fmla="val 8572"/>
            </a:avLst>
          </a:prstGeom>
          <a:solidFill>
            <a:schemeClr val="tx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369588" y="3124891"/>
            <a:ext cx="2217917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MVVM Architecture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369588" y="3611261"/>
            <a:ext cx="4572476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Utilizes Model-View-ViewModel for efficient code separation and maintainability.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6751057" y="1504379"/>
            <a:ext cx="310473" cy="393621"/>
          </a:xfrm>
          <a:prstGeom prst="roundRect">
            <a:avLst>
              <a:gd name="adj" fmla="val 8572"/>
            </a:avLst>
          </a:prstGeom>
          <a:solidFill>
            <a:schemeClr val="tx1"/>
          </a:solidFill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0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0"/>
          <p:cNvSpPr/>
          <p:nvPr/>
        </p:nvSpPr>
        <p:spPr>
          <a:xfrm>
            <a:off x="473750" y="329589"/>
            <a:ext cx="68307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5550"/>
              </a:lnSpc>
            </a:pPr>
            <a:r>
              <a:rPr lang="en-US" sz="4450" kern="0" spc="-4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GymApp Architecture Overview</a:t>
            </a:r>
            <a:endParaRPr lang="en-US" sz="445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5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308" y="1491996"/>
            <a:ext cx="2152055" cy="1306949"/>
          </a:xfrm>
          <a:prstGeom prst="rect">
            <a:avLst/>
          </a:prstGeom>
        </p:spPr>
      </p:pic>
      <p:sp>
        <p:nvSpPr>
          <p:cNvPr id="36" name="Text 1"/>
          <p:cNvSpPr/>
          <p:nvPr/>
        </p:nvSpPr>
        <p:spPr>
          <a:xfrm>
            <a:off x="3688913" y="2080641"/>
            <a:ext cx="9084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defTabSz="914400">
              <a:lnSpc>
                <a:spcPts val="3550"/>
              </a:lnSpc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Text 2"/>
          <p:cNvSpPr/>
          <p:nvPr/>
        </p:nvSpPr>
        <p:spPr>
          <a:xfrm>
            <a:off x="5037177" y="17188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750"/>
              </a:lnSpc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View</a:t>
            </a:r>
            <a:endParaRPr lang="en-US" sz="2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Text 3"/>
          <p:cNvSpPr/>
          <p:nvPr/>
        </p:nvSpPr>
        <p:spPr>
          <a:xfrm>
            <a:off x="5037177" y="2209229"/>
            <a:ext cx="33653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850"/>
              </a:lnSpc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UI components defined in the app</a:t>
            </a:r>
            <a:endParaRPr lang="en-US" sz="17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Shape 4"/>
          <p:cNvSpPr/>
          <p:nvPr/>
        </p:nvSpPr>
        <p:spPr>
          <a:xfrm flipV="1">
            <a:off x="4867037" y="2766322"/>
            <a:ext cx="7084171" cy="45719"/>
          </a:xfrm>
          <a:prstGeom prst="roundRect">
            <a:avLst>
              <a:gd name="adj" fmla="val 223256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0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341" y="2855619"/>
            <a:ext cx="4304109" cy="1306949"/>
          </a:xfrm>
          <a:prstGeom prst="rect">
            <a:avLst/>
          </a:prstGeom>
        </p:spPr>
      </p:pic>
      <p:sp>
        <p:nvSpPr>
          <p:cNvPr id="41" name="Text 5"/>
          <p:cNvSpPr/>
          <p:nvPr/>
        </p:nvSpPr>
        <p:spPr>
          <a:xfrm>
            <a:off x="3665696" y="3282339"/>
            <a:ext cx="13727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defTabSz="914400">
              <a:lnSpc>
                <a:spcPts val="3550"/>
              </a:lnSpc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Text 6"/>
          <p:cNvSpPr/>
          <p:nvPr/>
        </p:nvSpPr>
        <p:spPr>
          <a:xfrm>
            <a:off x="6113264" y="3082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750"/>
              </a:lnSpc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ViewModel</a:t>
            </a:r>
            <a:endParaRPr lang="en-US" sz="2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Text 7"/>
          <p:cNvSpPr/>
          <p:nvPr/>
        </p:nvSpPr>
        <p:spPr>
          <a:xfrm>
            <a:off x="6113264" y="3572851"/>
            <a:ext cx="4435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850"/>
              </a:lnSpc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Handles business logic and updates the View</a:t>
            </a:r>
            <a:endParaRPr lang="en-US" sz="17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Shape 8"/>
          <p:cNvSpPr/>
          <p:nvPr/>
        </p:nvSpPr>
        <p:spPr>
          <a:xfrm>
            <a:off x="5943125" y="4175664"/>
            <a:ext cx="6008084" cy="45719"/>
          </a:xfrm>
          <a:prstGeom prst="roundRect">
            <a:avLst>
              <a:gd name="adj" fmla="val 223256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54" y="4219242"/>
            <a:ext cx="6456164" cy="1306949"/>
          </a:xfrm>
          <a:prstGeom prst="rect">
            <a:avLst/>
          </a:prstGeom>
        </p:spPr>
      </p:pic>
      <p:sp>
        <p:nvSpPr>
          <p:cNvPr id="46" name="Text 9"/>
          <p:cNvSpPr/>
          <p:nvPr/>
        </p:nvSpPr>
        <p:spPr>
          <a:xfrm>
            <a:off x="3665577" y="4645962"/>
            <a:ext cx="13727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defTabSz="914400">
              <a:lnSpc>
                <a:spcPts val="3550"/>
              </a:lnSpc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Text 10"/>
          <p:cNvSpPr/>
          <p:nvPr/>
        </p:nvSpPr>
        <p:spPr>
          <a:xfrm>
            <a:off x="7189232" y="44460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750"/>
              </a:lnSpc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Model</a:t>
            </a:r>
            <a:endParaRPr lang="en-US" sz="2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Text 11"/>
          <p:cNvSpPr/>
          <p:nvPr/>
        </p:nvSpPr>
        <p:spPr>
          <a:xfrm>
            <a:off x="7189232" y="4936474"/>
            <a:ext cx="41305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850"/>
              </a:lnSpc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Represents fitness data and user progress</a:t>
            </a:r>
            <a:endParaRPr lang="en-US" sz="17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Text 12"/>
          <p:cNvSpPr/>
          <p:nvPr/>
        </p:nvSpPr>
        <p:spPr>
          <a:xfrm>
            <a:off x="473750" y="57813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850"/>
              </a:lnSpc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MVVM architecture ensures clear separation of concerns, enhancing code maintainability and testability.</a:t>
            </a:r>
            <a:endParaRPr lang="en-US" sz="175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723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028" y="407908"/>
            <a:ext cx="4298196" cy="6450092"/>
          </a:xfrm>
          <a:prstGeom prst="rect">
            <a:avLst/>
          </a:prstGeom>
        </p:spPr>
      </p:pic>
      <p:pic>
        <p:nvPicPr>
          <p:cNvPr id="1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651" y="407909"/>
            <a:ext cx="2865287" cy="6249234"/>
          </a:xfrm>
          <a:prstGeom prst="rect">
            <a:avLst/>
          </a:prstGeom>
        </p:spPr>
      </p:pic>
      <p:sp>
        <p:nvSpPr>
          <p:cNvPr id="17" name="Text 0"/>
          <p:cNvSpPr/>
          <p:nvPr/>
        </p:nvSpPr>
        <p:spPr>
          <a:xfrm>
            <a:off x="749379" y="588764"/>
            <a:ext cx="5353407" cy="669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5250"/>
              </a:lnSpc>
            </a:pPr>
            <a:r>
              <a:rPr lang="en-US" sz="4200" kern="0" spc="-4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User Interface Showcase</a:t>
            </a:r>
            <a:endParaRPr lang="en-US" sz="4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 1"/>
          <p:cNvSpPr/>
          <p:nvPr/>
        </p:nvSpPr>
        <p:spPr>
          <a:xfrm>
            <a:off x="749379" y="1579007"/>
            <a:ext cx="7645241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914400">
              <a:lnSpc>
                <a:spcPts val="2650"/>
              </a:lnSpc>
            </a:pPr>
            <a:r>
              <a:rPr lang="en-US" sz="1650" kern="0" spc="-3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GymApp features a sleek, user-friendly interface designed for optimal user experience.</a:t>
            </a:r>
            <a:endParaRPr lang="en-US" sz="165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79" y="2505195"/>
            <a:ext cx="667941" cy="1068765"/>
          </a:xfrm>
          <a:prstGeom prst="rect">
            <a:avLst/>
          </a:prstGeom>
        </p:spPr>
      </p:pic>
      <p:sp>
        <p:nvSpPr>
          <p:cNvPr id="20" name="Text 2"/>
          <p:cNvSpPr/>
          <p:nvPr/>
        </p:nvSpPr>
        <p:spPr>
          <a:xfrm>
            <a:off x="2141101" y="2719268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600"/>
              </a:lnSpc>
            </a:pPr>
            <a:r>
              <a:rPr lang="en-US" sz="2100" kern="0" spc="-21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Home Screen</a:t>
            </a: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 3"/>
          <p:cNvSpPr/>
          <p:nvPr/>
        </p:nvSpPr>
        <p:spPr>
          <a:xfrm>
            <a:off x="2141101" y="3182303"/>
            <a:ext cx="6253520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650"/>
              </a:lnSpc>
            </a:pPr>
            <a:r>
              <a:rPr lang="en-US" sz="1650" kern="0" spc="-3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Quick access to main features and daily overview</a:t>
            </a:r>
            <a:endParaRPr lang="en-US" sz="165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2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79" y="4218266"/>
            <a:ext cx="667941" cy="1068765"/>
          </a:xfrm>
          <a:prstGeom prst="rect">
            <a:avLst/>
          </a:prstGeom>
        </p:spPr>
      </p:pic>
      <p:sp>
        <p:nvSpPr>
          <p:cNvPr id="23" name="Text 4"/>
          <p:cNvSpPr/>
          <p:nvPr/>
        </p:nvSpPr>
        <p:spPr>
          <a:xfrm>
            <a:off x="2141101" y="4432340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600"/>
              </a:lnSpc>
            </a:pPr>
            <a:r>
              <a:rPr lang="en-US" sz="2100" kern="0" spc="-21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Workout Planner</a:t>
            </a: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Text 5"/>
          <p:cNvSpPr/>
          <p:nvPr/>
        </p:nvSpPr>
        <p:spPr>
          <a:xfrm>
            <a:off x="2141101" y="4895374"/>
            <a:ext cx="6253520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650"/>
              </a:lnSpc>
            </a:pPr>
            <a:r>
              <a:rPr lang="en-US" sz="1650" kern="0" spc="-3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Customizable workout schedules and routines</a:t>
            </a:r>
            <a:endParaRPr lang="en-US" sz="165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25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79" y="5795712"/>
            <a:ext cx="667941" cy="1068765"/>
          </a:xfrm>
          <a:prstGeom prst="rect">
            <a:avLst/>
          </a:prstGeom>
        </p:spPr>
      </p:pic>
      <p:sp>
        <p:nvSpPr>
          <p:cNvPr id="26" name="Text 6"/>
          <p:cNvSpPr/>
          <p:nvPr/>
        </p:nvSpPr>
        <p:spPr>
          <a:xfrm>
            <a:off x="2087760" y="5850160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600"/>
              </a:lnSpc>
            </a:pPr>
            <a:r>
              <a:rPr lang="en-US" sz="2100" kern="0" spc="-21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Progress Tracker</a:t>
            </a: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Text 7"/>
          <p:cNvSpPr/>
          <p:nvPr/>
        </p:nvSpPr>
        <p:spPr>
          <a:xfrm>
            <a:off x="1994186" y="6314480"/>
            <a:ext cx="6253520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650"/>
              </a:lnSpc>
            </a:pPr>
            <a:r>
              <a:rPr lang="en-US" sz="1650" kern="0" spc="-3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Visual representation of fitness goals and achievements</a:t>
            </a:r>
            <a:endParaRPr lang="en-US" sz="165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578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/>
          <p:cNvSpPr/>
          <p:nvPr/>
        </p:nvSpPr>
        <p:spPr>
          <a:xfrm>
            <a:off x="411481" y="323255"/>
            <a:ext cx="2481206" cy="224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850"/>
              </a:lnSpc>
            </a:pPr>
            <a:r>
              <a:rPr lang="en-US" sz="2300" kern="0" spc="-23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Detailed Screen Views</a:t>
            </a:r>
            <a:endParaRPr lang="en-US" sz="23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 1"/>
          <p:cNvSpPr/>
          <p:nvPr/>
        </p:nvSpPr>
        <p:spPr>
          <a:xfrm>
            <a:off x="411480" y="984528"/>
            <a:ext cx="1240603" cy="112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1400"/>
              </a:lnSpc>
            </a:pPr>
            <a:r>
              <a:rPr lang="en-US" sz="1150" kern="0" spc="-1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Workout Details</a:t>
            </a:r>
            <a:endParaRPr lang="en-US" sz="11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Text 2"/>
          <p:cNvSpPr/>
          <p:nvPr/>
        </p:nvSpPr>
        <p:spPr>
          <a:xfrm>
            <a:off x="411481" y="1285757"/>
            <a:ext cx="5706070" cy="114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1450"/>
              </a:lnSpc>
            </a:pPr>
            <a:r>
              <a:rPr lang="en-US" sz="900" kern="0" spc="-1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Users can view and modify specific workout routines, including exercise sets, reps, and rest periods.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1" y="1606154"/>
            <a:ext cx="2388148" cy="5208422"/>
          </a:xfrm>
          <a:prstGeom prst="rect">
            <a:avLst/>
          </a:prstGeom>
        </p:spPr>
      </p:pic>
      <p:sp>
        <p:nvSpPr>
          <p:cNvPr id="13" name="Text 3"/>
          <p:cNvSpPr/>
          <p:nvPr/>
        </p:nvSpPr>
        <p:spPr>
          <a:xfrm>
            <a:off x="7466171" y="984528"/>
            <a:ext cx="1240603" cy="112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1400"/>
              </a:lnSpc>
            </a:pPr>
            <a:r>
              <a:rPr lang="en-US" sz="1150" kern="0" spc="-1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Progress Visualization</a:t>
            </a:r>
            <a:endParaRPr lang="en-US" sz="11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Text 4"/>
          <p:cNvSpPr/>
          <p:nvPr/>
        </p:nvSpPr>
        <p:spPr>
          <a:xfrm>
            <a:off x="7466172" y="1285757"/>
            <a:ext cx="5706070" cy="114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1450"/>
              </a:lnSpc>
            </a:pPr>
            <a:r>
              <a:rPr lang="en-US" sz="900" kern="0" spc="-1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Interactive charts and graphs provide a clear view of user's fitness journey over time.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171" y="1606153"/>
            <a:ext cx="2381917" cy="519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0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0"/>
          <p:cNvSpPr/>
          <p:nvPr/>
        </p:nvSpPr>
        <p:spPr>
          <a:xfrm>
            <a:off x="681990" y="535900"/>
            <a:ext cx="4872157" cy="6090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4750"/>
              </a:lnSpc>
            </a:pPr>
            <a:r>
              <a:rPr lang="en-US" sz="3800" kern="0" spc="-38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GymApp Summary</a:t>
            </a:r>
            <a:endParaRPr lang="en-US" sz="38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40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" y="1437203"/>
            <a:ext cx="487204" cy="487204"/>
          </a:xfrm>
          <a:prstGeom prst="rect">
            <a:avLst/>
          </a:prstGeom>
        </p:spPr>
      </p:pic>
      <p:sp>
        <p:nvSpPr>
          <p:cNvPr id="41" name="Text 1"/>
          <p:cNvSpPr/>
          <p:nvPr/>
        </p:nvSpPr>
        <p:spPr>
          <a:xfrm>
            <a:off x="681990" y="2119193"/>
            <a:ext cx="2436019" cy="304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350"/>
              </a:lnSpc>
            </a:pPr>
            <a:r>
              <a:rPr lang="en-US" sz="1900" kern="0" spc="-19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Modern iOS App</a:t>
            </a:r>
            <a:endParaRPr lang="en-US" sz="1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Text 2"/>
          <p:cNvSpPr/>
          <p:nvPr/>
        </p:nvSpPr>
        <p:spPr>
          <a:xfrm>
            <a:off x="681990" y="2474834"/>
            <a:ext cx="9608820" cy="311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450"/>
              </a:lnSpc>
            </a:pPr>
            <a:r>
              <a:rPr lang="en-US" sz="1500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Built using Swift for optimal performance on iOS devices</a:t>
            </a:r>
            <a:endParaRPr lang="en-US" sz="15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43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" y="3071575"/>
            <a:ext cx="487204" cy="487204"/>
          </a:xfrm>
          <a:prstGeom prst="rect">
            <a:avLst/>
          </a:prstGeom>
        </p:spPr>
      </p:pic>
      <p:sp>
        <p:nvSpPr>
          <p:cNvPr id="44" name="Text 3"/>
          <p:cNvSpPr/>
          <p:nvPr/>
        </p:nvSpPr>
        <p:spPr>
          <a:xfrm>
            <a:off x="745998" y="3753565"/>
            <a:ext cx="2436019" cy="304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350"/>
              </a:lnSpc>
            </a:pPr>
            <a:r>
              <a:rPr lang="en-US" sz="1900" kern="0" spc="-19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MVVM Architecture</a:t>
            </a:r>
            <a:endParaRPr lang="en-US" sz="1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Text 4"/>
          <p:cNvSpPr/>
          <p:nvPr/>
        </p:nvSpPr>
        <p:spPr>
          <a:xfrm>
            <a:off x="749737" y="4043529"/>
            <a:ext cx="9608820" cy="311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450"/>
              </a:lnSpc>
            </a:pPr>
            <a:r>
              <a:rPr lang="en-US" sz="1500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Ensures scalability and maintainability of the codebase</a:t>
            </a:r>
            <a:endParaRPr lang="en-US" sz="15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46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98" y="4739996"/>
            <a:ext cx="487204" cy="487204"/>
          </a:xfrm>
          <a:prstGeom prst="rect">
            <a:avLst/>
          </a:prstGeom>
        </p:spPr>
      </p:pic>
      <p:sp>
        <p:nvSpPr>
          <p:cNvPr id="47" name="Text 5"/>
          <p:cNvSpPr/>
          <p:nvPr/>
        </p:nvSpPr>
        <p:spPr>
          <a:xfrm>
            <a:off x="745997" y="5294172"/>
            <a:ext cx="2436019" cy="304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350"/>
              </a:lnSpc>
            </a:pPr>
            <a:r>
              <a:rPr lang="en-US" sz="1900" kern="0" spc="-19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User-Centric Design</a:t>
            </a:r>
            <a:endParaRPr lang="en-US" sz="1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Text 6"/>
          <p:cNvSpPr/>
          <p:nvPr/>
        </p:nvSpPr>
        <p:spPr>
          <a:xfrm>
            <a:off x="745997" y="5681424"/>
            <a:ext cx="9608820" cy="311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450"/>
              </a:lnSpc>
            </a:pPr>
            <a:r>
              <a:rPr lang="en-US" sz="1500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Intuitive interface for seamless user experience</a:t>
            </a:r>
            <a:endParaRPr lang="en-US" sz="15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Text 7"/>
          <p:cNvSpPr/>
          <p:nvPr/>
        </p:nvSpPr>
        <p:spPr>
          <a:xfrm>
            <a:off x="681990" y="6090747"/>
            <a:ext cx="9608820" cy="623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914400">
              <a:lnSpc>
                <a:spcPts val="2450"/>
              </a:lnSpc>
            </a:pPr>
            <a:r>
              <a:rPr lang="en-US" sz="1500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GymApp combines cutting-edge technology with user-friendly design to deliver a comprehensive fitness tracking solution.</a:t>
            </a:r>
            <a:endParaRPr lang="en-US" sz="15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2650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062633"/>
          </a:xfrm>
          <a:prstGeom prst="rect">
            <a:avLst/>
          </a:prstGeom>
        </p:spPr>
      </p:pic>
      <p:sp>
        <p:nvSpPr>
          <p:cNvPr id="17" name="Text 0"/>
          <p:cNvSpPr/>
          <p:nvPr/>
        </p:nvSpPr>
        <p:spPr>
          <a:xfrm>
            <a:off x="71413" y="2920080"/>
            <a:ext cx="4725491" cy="477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5550"/>
              </a:lnSpc>
            </a:pPr>
            <a:r>
              <a:rPr lang="en-US" sz="4450" kern="0" spc="-4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Current Limitations</a:t>
            </a:r>
            <a:endParaRPr lang="en-US" sz="44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Shape 1"/>
          <p:cNvSpPr/>
          <p:nvPr/>
        </p:nvSpPr>
        <p:spPr>
          <a:xfrm>
            <a:off x="71415" y="3969021"/>
            <a:ext cx="5268682" cy="1151618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2"/>
          <p:cNvSpPr/>
          <p:nvPr/>
        </p:nvSpPr>
        <p:spPr>
          <a:xfrm>
            <a:off x="298228" y="4195834"/>
            <a:ext cx="2362695" cy="238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750"/>
              </a:lnSpc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Limited Features</a:t>
            </a:r>
            <a:endParaRPr lang="en-US" sz="2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Text 3"/>
          <p:cNvSpPr/>
          <p:nvPr/>
        </p:nvSpPr>
        <p:spPr>
          <a:xfrm>
            <a:off x="298228" y="4686253"/>
            <a:ext cx="4962029" cy="244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850"/>
              </a:lnSpc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Basic workout tracking without advanced analytics</a:t>
            </a:r>
            <a:endParaRPr lang="en-US" sz="17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Shape 4"/>
          <p:cNvSpPr/>
          <p:nvPr/>
        </p:nvSpPr>
        <p:spPr>
          <a:xfrm>
            <a:off x="6706291" y="3969020"/>
            <a:ext cx="5485709" cy="115161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5"/>
          <p:cNvSpPr/>
          <p:nvPr/>
        </p:nvSpPr>
        <p:spPr>
          <a:xfrm>
            <a:off x="6933105" y="4195834"/>
            <a:ext cx="2362695" cy="238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750"/>
              </a:lnSpc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No User Authentication</a:t>
            </a:r>
            <a:endParaRPr lang="en-US" sz="2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Text 6"/>
          <p:cNvSpPr/>
          <p:nvPr/>
        </p:nvSpPr>
        <p:spPr>
          <a:xfrm>
            <a:off x="6933105" y="4686253"/>
            <a:ext cx="4962029" cy="244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850"/>
              </a:lnSpc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Lack of user profiles and secure login functionality</a:t>
            </a:r>
            <a:endParaRPr lang="en-US" sz="17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Shape 7"/>
          <p:cNvSpPr/>
          <p:nvPr/>
        </p:nvSpPr>
        <p:spPr>
          <a:xfrm>
            <a:off x="71414" y="5502784"/>
            <a:ext cx="5340053" cy="1080896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Text 8"/>
          <p:cNvSpPr/>
          <p:nvPr/>
        </p:nvSpPr>
        <p:spPr>
          <a:xfrm>
            <a:off x="298228" y="5729597"/>
            <a:ext cx="2362695" cy="238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750"/>
              </a:lnSpc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iOS Only</a:t>
            </a:r>
            <a:endParaRPr lang="en-US" sz="2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Text 9"/>
          <p:cNvSpPr/>
          <p:nvPr/>
        </p:nvSpPr>
        <p:spPr>
          <a:xfrm>
            <a:off x="298228" y="6220017"/>
            <a:ext cx="4962029" cy="244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850"/>
              </a:lnSpc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Currently optimized for iOS devices, limiting user base</a:t>
            </a:r>
            <a:endParaRPr lang="en-US" sz="17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Shape 10"/>
          <p:cNvSpPr/>
          <p:nvPr/>
        </p:nvSpPr>
        <p:spPr>
          <a:xfrm>
            <a:off x="6706291" y="5502784"/>
            <a:ext cx="5485709" cy="1080896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8" name="Text 11"/>
          <p:cNvSpPr/>
          <p:nvPr/>
        </p:nvSpPr>
        <p:spPr>
          <a:xfrm>
            <a:off x="6933105" y="5729597"/>
            <a:ext cx="2362695" cy="238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750"/>
              </a:lnSpc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Internet Dependency</a:t>
            </a:r>
            <a:endParaRPr lang="en-US" sz="2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Text 12"/>
          <p:cNvSpPr/>
          <p:nvPr/>
        </p:nvSpPr>
        <p:spPr>
          <a:xfrm>
            <a:off x="6933105" y="6220017"/>
            <a:ext cx="4962029" cy="244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850"/>
              </a:lnSpc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Some features require active internet connection</a:t>
            </a:r>
            <a:endParaRPr lang="en-US" sz="175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6213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21" y="-15981"/>
            <a:ext cx="4572031" cy="6858047"/>
          </a:xfrm>
          <a:prstGeom prst="rect">
            <a:avLst/>
          </a:prstGeom>
        </p:spPr>
      </p:pic>
      <p:sp>
        <p:nvSpPr>
          <p:cNvPr id="26" name="Text 0"/>
          <p:cNvSpPr/>
          <p:nvPr/>
        </p:nvSpPr>
        <p:spPr>
          <a:xfrm>
            <a:off x="4916659" y="-31368"/>
            <a:ext cx="6097310" cy="653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5100"/>
              </a:lnSpc>
            </a:pPr>
            <a:r>
              <a:rPr lang="en-US" sz="4100" kern="0" spc="-4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Future Development Roadmap</a:t>
            </a:r>
            <a:endParaRPr lang="en-US" sz="4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Shape 1"/>
          <p:cNvSpPr/>
          <p:nvPr/>
        </p:nvSpPr>
        <p:spPr>
          <a:xfrm>
            <a:off x="5218721" y="935300"/>
            <a:ext cx="22860" cy="5778103"/>
          </a:xfrm>
          <a:prstGeom prst="roundRect">
            <a:avLst>
              <a:gd name="adj" fmla="val 137154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8" name="Shape 2"/>
          <p:cNvSpPr/>
          <p:nvPr/>
        </p:nvSpPr>
        <p:spPr>
          <a:xfrm>
            <a:off x="5442439" y="1394167"/>
            <a:ext cx="731520" cy="22860"/>
          </a:xfrm>
          <a:prstGeom prst="roundRect">
            <a:avLst>
              <a:gd name="adj" fmla="val 137154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9" name="Shape 3"/>
          <p:cNvSpPr/>
          <p:nvPr/>
        </p:nvSpPr>
        <p:spPr>
          <a:xfrm>
            <a:off x="4995002" y="1170449"/>
            <a:ext cx="470297" cy="470297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0" name="Text 4"/>
          <p:cNvSpPr/>
          <p:nvPr/>
        </p:nvSpPr>
        <p:spPr>
          <a:xfrm>
            <a:off x="5179906" y="1248792"/>
            <a:ext cx="100489" cy="313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defTabSz="914400">
              <a:lnSpc>
                <a:spcPts val="2450"/>
              </a:lnSpc>
            </a:pPr>
            <a:r>
              <a:rPr lang="en-US" sz="2450" kern="0" spc="-25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4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Text 5"/>
          <p:cNvSpPr/>
          <p:nvPr/>
        </p:nvSpPr>
        <p:spPr>
          <a:xfrm>
            <a:off x="6379699" y="1144255"/>
            <a:ext cx="261270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550"/>
              </a:lnSpc>
            </a:pPr>
            <a:r>
              <a:rPr lang="en-US" sz="2050" kern="0" spc="-21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Advanced Analytics</a:t>
            </a:r>
            <a:endParaRPr lang="en-US" sz="20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Text 6"/>
          <p:cNvSpPr/>
          <p:nvPr/>
        </p:nvSpPr>
        <p:spPr>
          <a:xfrm>
            <a:off x="6379699" y="1596097"/>
            <a:ext cx="6217920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914400">
              <a:lnSpc>
                <a:spcPts val="2600"/>
              </a:lnSpc>
            </a:pPr>
            <a:r>
              <a:rPr lang="en-US" sz="1600" kern="0" spc="-3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Implement AI for personalized workout suggestions and in-depth performance analysis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Shape 7"/>
          <p:cNvSpPr/>
          <p:nvPr/>
        </p:nvSpPr>
        <p:spPr>
          <a:xfrm>
            <a:off x="5442439" y="3141766"/>
            <a:ext cx="731520" cy="22860"/>
          </a:xfrm>
          <a:prstGeom prst="roundRect">
            <a:avLst>
              <a:gd name="adj" fmla="val 137154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4" name="Shape 8"/>
          <p:cNvSpPr/>
          <p:nvPr/>
        </p:nvSpPr>
        <p:spPr>
          <a:xfrm>
            <a:off x="4995002" y="2918048"/>
            <a:ext cx="470297" cy="470297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5" name="Text 9"/>
          <p:cNvSpPr/>
          <p:nvPr/>
        </p:nvSpPr>
        <p:spPr>
          <a:xfrm>
            <a:off x="5154189" y="2996391"/>
            <a:ext cx="151805" cy="313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defTabSz="914400">
              <a:lnSpc>
                <a:spcPts val="2450"/>
              </a:lnSpc>
            </a:pPr>
            <a:r>
              <a:rPr lang="en-US" sz="2450" kern="0" spc="-25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4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Text 10"/>
          <p:cNvSpPr/>
          <p:nvPr/>
        </p:nvSpPr>
        <p:spPr>
          <a:xfrm>
            <a:off x="6379699" y="2891854"/>
            <a:ext cx="261270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550"/>
              </a:lnSpc>
            </a:pPr>
            <a:r>
              <a:rPr lang="en-US" sz="2050" kern="0" spc="-21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User Authentication</a:t>
            </a:r>
            <a:endParaRPr lang="en-US" sz="20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Text 11"/>
          <p:cNvSpPr/>
          <p:nvPr/>
        </p:nvSpPr>
        <p:spPr>
          <a:xfrm>
            <a:off x="6379699" y="3343696"/>
            <a:ext cx="6217920" cy="334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600"/>
              </a:lnSpc>
            </a:pPr>
            <a:r>
              <a:rPr lang="en-US" sz="1600" kern="0" spc="-3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Add secure login and user profiles for personalized experience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Shape 12"/>
          <p:cNvSpPr/>
          <p:nvPr/>
        </p:nvSpPr>
        <p:spPr>
          <a:xfrm>
            <a:off x="5442439" y="4554919"/>
            <a:ext cx="731520" cy="22860"/>
          </a:xfrm>
          <a:prstGeom prst="roundRect">
            <a:avLst>
              <a:gd name="adj" fmla="val 137154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9" name="Shape 13"/>
          <p:cNvSpPr/>
          <p:nvPr/>
        </p:nvSpPr>
        <p:spPr>
          <a:xfrm>
            <a:off x="4995002" y="4331201"/>
            <a:ext cx="470297" cy="470297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0" name="Text 14"/>
          <p:cNvSpPr/>
          <p:nvPr/>
        </p:nvSpPr>
        <p:spPr>
          <a:xfrm>
            <a:off x="5154189" y="4409544"/>
            <a:ext cx="151805" cy="313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defTabSz="914400">
              <a:lnSpc>
                <a:spcPts val="2450"/>
              </a:lnSpc>
            </a:pPr>
            <a:r>
              <a:rPr lang="en-US" sz="2450" kern="0" spc="-25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4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1" name="Text 15"/>
          <p:cNvSpPr/>
          <p:nvPr/>
        </p:nvSpPr>
        <p:spPr>
          <a:xfrm>
            <a:off x="6379699" y="4305007"/>
            <a:ext cx="261270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550"/>
              </a:lnSpc>
            </a:pPr>
            <a:r>
              <a:rPr lang="en-US" sz="2050" kern="0" spc="-21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Cross-Platform Support</a:t>
            </a:r>
            <a:endParaRPr lang="en-US" sz="20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Text 16"/>
          <p:cNvSpPr/>
          <p:nvPr/>
        </p:nvSpPr>
        <p:spPr>
          <a:xfrm>
            <a:off x="6379699" y="4756849"/>
            <a:ext cx="6217920" cy="334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600"/>
              </a:lnSpc>
            </a:pPr>
            <a:r>
              <a:rPr lang="en-US" sz="1600" kern="0" spc="-3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Expand to Android devices to reach a wider audience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Shape 17"/>
          <p:cNvSpPr/>
          <p:nvPr/>
        </p:nvSpPr>
        <p:spPr>
          <a:xfrm>
            <a:off x="5442439" y="5968072"/>
            <a:ext cx="731520" cy="22860"/>
          </a:xfrm>
          <a:prstGeom prst="roundRect">
            <a:avLst>
              <a:gd name="adj" fmla="val 137154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4" name="Shape 18"/>
          <p:cNvSpPr/>
          <p:nvPr/>
        </p:nvSpPr>
        <p:spPr>
          <a:xfrm>
            <a:off x="4995002" y="5744354"/>
            <a:ext cx="470297" cy="470297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5" name="Text 19"/>
          <p:cNvSpPr/>
          <p:nvPr/>
        </p:nvSpPr>
        <p:spPr>
          <a:xfrm>
            <a:off x="5154189" y="5822697"/>
            <a:ext cx="151805" cy="313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defTabSz="914400">
              <a:lnSpc>
                <a:spcPts val="2450"/>
              </a:lnSpc>
            </a:pPr>
            <a:r>
              <a:rPr lang="en-US" sz="2450" kern="0" spc="-25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4</a:t>
            </a:r>
            <a:endParaRPr lang="en-US" sz="24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Text 20"/>
          <p:cNvSpPr/>
          <p:nvPr/>
        </p:nvSpPr>
        <p:spPr>
          <a:xfrm>
            <a:off x="6379699" y="5718160"/>
            <a:ext cx="261270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550"/>
              </a:lnSpc>
            </a:pPr>
            <a:r>
              <a:rPr lang="en-US" sz="2050" kern="0" spc="-21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Offline Mode</a:t>
            </a:r>
            <a:endParaRPr lang="en-US" sz="20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Text 21"/>
          <p:cNvSpPr/>
          <p:nvPr/>
        </p:nvSpPr>
        <p:spPr>
          <a:xfrm>
            <a:off x="6379699" y="6170002"/>
            <a:ext cx="6217920" cy="334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914400">
              <a:lnSpc>
                <a:spcPts val="2600"/>
              </a:lnSpc>
            </a:pPr>
            <a:r>
              <a:rPr lang="en-US" sz="1600" kern="0" spc="-3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Enable core features to function without internet connection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5168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005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138</TotalTime>
  <Words>370</Words>
  <Application>Microsoft Macintosh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Anton</vt:lpstr>
      <vt:lpstr>Arial</vt:lpstr>
      <vt:lpstr>Bookman Old Style</vt:lpstr>
      <vt:lpstr>Calibri</vt:lpstr>
      <vt:lpstr>Copperplate Gothic Light</vt:lpstr>
      <vt:lpstr>Fira Sans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Jaitej Reddy Gade</dc:creator>
  <cp:lastModifiedBy>Jaideep Reddy Gade</cp:lastModifiedBy>
  <cp:revision>5</cp:revision>
  <dcterms:created xsi:type="dcterms:W3CDTF">2024-12-11T01:24:13Z</dcterms:created>
  <dcterms:modified xsi:type="dcterms:W3CDTF">2024-12-11T05:09:33Z</dcterms:modified>
</cp:coreProperties>
</file>