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68" d="100"/>
          <a:sy n="68"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46C117F-5CCF-4837-BE5F-2B92066CAFAF}"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84EB90BD-B6CE-46B7-997F-7313B992CCDC}"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CDB9D11F-B188-461D-B23F-39381795C052}"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2E6D8D9-55A2-4063-B0F3-121F44549695}"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D4B24536-994D-4021-A283-9F449C0DB509}"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3CBBBB78-C96F-47B7-AB17-D852CA960AC9}"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30578ACC-22D6-47C1-A373-4FD133E34F3C}"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0322" y="3030008"/>
            <a:ext cx="4698355"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594123" y="3030008"/>
            <a:ext cx="4700059" cy="290617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t-PT"/>
              <a:t>Clique para editar o estilo de título do Modelo Global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E331444B-B92B-4E27-8C94-BB93EAF5CB18}"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363EFA5E-FA76-400D-B3DC-F0BA90E6D107}"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shade val="100000"/>
                <a:hueMod val="100000"/>
                <a:satMod val="110000"/>
                <a:lumMod val="79000"/>
                <a:lumOff val="21000"/>
              </a:schemeClr>
            </a:gs>
            <a:gs pos="100000">
              <a:schemeClr val="bg2">
                <a:shade val="78000"/>
                <a:hueMod val="44000"/>
                <a:satMod val="200000"/>
                <a:lumMod val="70000"/>
              </a:schemeClr>
            </a:gs>
          </a:gsLst>
          <a:lin ang="0" scaled="1"/>
          <a:tileRect/>
        </a:gra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8B1B45BD-D05B-47CB-97E5-994F293A1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57BDE151-4F7A-4E95-939F-18B2F607C7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50DAB19-025D-4DE5-BF66-74E2E80ED72C}"/>
              </a:ext>
            </a:extLst>
          </p:cNvPr>
          <p:cNvSpPr>
            <a:spLocks noGrp="1"/>
          </p:cNvSpPr>
          <p:nvPr>
            <p:ph type="ctrTitle"/>
          </p:nvPr>
        </p:nvSpPr>
        <p:spPr>
          <a:xfrm>
            <a:off x="965200" y="643467"/>
            <a:ext cx="8133812" cy="3603022"/>
          </a:xfrm>
        </p:spPr>
        <p:txBody>
          <a:bodyPr>
            <a:normAutofit/>
          </a:bodyPr>
          <a:lstStyle/>
          <a:p>
            <a:pPr algn="l"/>
            <a:r>
              <a:rPr lang="pt-PT" sz="8000" dirty="0"/>
              <a:t>LAPR4 – Projeto Integrador</a:t>
            </a:r>
            <a:br>
              <a:rPr lang="pt-PT" sz="8000" dirty="0"/>
            </a:br>
            <a:r>
              <a:rPr lang="pt-PT" sz="8000" dirty="0"/>
              <a:t>Sprint B</a:t>
            </a:r>
          </a:p>
        </p:txBody>
      </p:sp>
      <p:sp>
        <p:nvSpPr>
          <p:cNvPr id="12" name="Rectangle 11">
            <a:extLst>
              <a:ext uri="{FF2B5EF4-FFF2-40B4-BE49-F238E27FC236}">
                <a16:creationId xmlns:a16="http://schemas.microsoft.com/office/drawing/2014/main" id="{2D3E1E67-68B8-49AF-8DBA-E7E08CD3F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68225"/>
            <a:ext cx="12188824" cy="2289774"/>
          </a:xfrm>
          <a:prstGeom prst="rect">
            <a:avLst/>
          </a:prstGeom>
          <a:solidFill>
            <a:srgbClr val="181717">
              <a:alpha val="8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6D185019-0EA3-40E7-BD4C-23DBCACF5D00}"/>
              </a:ext>
            </a:extLst>
          </p:cNvPr>
          <p:cNvSpPr>
            <a:spLocks noGrp="1"/>
          </p:cNvSpPr>
          <p:nvPr>
            <p:ph type="subTitle" idx="1"/>
          </p:nvPr>
        </p:nvSpPr>
        <p:spPr>
          <a:xfrm>
            <a:off x="681750" y="4889956"/>
            <a:ext cx="8417262" cy="1925438"/>
          </a:xfrm>
        </p:spPr>
        <p:txBody>
          <a:bodyPr anchor="ctr">
            <a:normAutofit fontScale="70000" lnSpcReduction="20000"/>
          </a:bodyPr>
          <a:lstStyle/>
          <a:p>
            <a:pPr algn="ctr"/>
            <a:r>
              <a:rPr lang="pt-PT" sz="3100" b="1" dirty="0">
                <a:latin typeface="+mj-lt"/>
              </a:rPr>
              <a:t>Turma </a:t>
            </a:r>
            <a:r>
              <a:rPr lang="pt-PT" sz="3100" b="1" cap="none" dirty="0">
                <a:latin typeface="+mj-lt"/>
              </a:rPr>
              <a:t>2DL Grupo 2:</a:t>
            </a:r>
            <a:br>
              <a:rPr lang="pt-PT" sz="3100" b="1" cap="none" dirty="0">
                <a:latin typeface="+mj-lt"/>
              </a:rPr>
            </a:br>
            <a:endParaRPr lang="pt-PT" sz="3100" b="1" cap="none" dirty="0">
              <a:latin typeface="+mj-lt"/>
            </a:endParaRPr>
          </a:p>
          <a:p>
            <a:pPr marL="457200" indent="-457200" algn="ctr">
              <a:buFont typeface="Arial" panose="020B0604020202020204" pitchFamily="34" charset="0"/>
              <a:buChar char="•"/>
            </a:pPr>
            <a:r>
              <a:rPr lang="pt-PT" sz="2800" b="1" cap="none" dirty="0">
                <a:latin typeface="+mj-lt"/>
              </a:rPr>
              <a:t>Bruno Silva (1190447)</a:t>
            </a:r>
          </a:p>
          <a:p>
            <a:pPr marL="457200" indent="-457200" algn="ctr">
              <a:buFont typeface="Arial" panose="020B0604020202020204" pitchFamily="34" charset="0"/>
              <a:buChar char="•"/>
            </a:pPr>
            <a:r>
              <a:rPr lang="pt-PT" sz="2800" b="1" cap="none" dirty="0">
                <a:latin typeface="+mj-lt"/>
              </a:rPr>
              <a:t>Diogo Domingues(1190523)</a:t>
            </a:r>
          </a:p>
          <a:p>
            <a:pPr marL="457200" indent="-457200" algn="ctr">
              <a:buFont typeface="Arial" panose="020B0604020202020204" pitchFamily="34" charset="0"/>
              <a:buChar char="•"/>
            </a:pPr>
            <a:r>
              <a:rPr lang="pt-PT" sz="2800" b="1" cap="none" dirty="0">
                <a:latin typeface="+mj-lt"/>
              </a:rPr>
              <a:t>Gonçalo Jordão(1190633)</a:t>
            </a:r>
          </a:p>
          <a:p>
            <a:pPr marL="457200" indent="-457200" algn="ctr">
              <a:buFont typeface="Arial" panose="020B0604020202020204" pitchFamily="34" charset="0"/>
              <a:buChar char="•"/>
            </a:pPr>
            <a:r>
              <a:rPr lang="pt-PT" sz="2800" b="1" cap="none" dirty="0">
                <a:latin typeface="+mj-lt"/>
              </a:rPr>
              <a:t>Ricardo Mesquita (1190995) </a:t>
            </a:r>
          </a:p>
          <a:p>
            <a:endParaRPr lang="pt-PT" sz="2800" dirty="0">
              <a:solidFill>
                <a:srgbClr val="FFFFFF"/>
              </a:solidFill>
            </a:endParaRPr>
          </a:p>
        </p:txBody>
      </p:sp>
      <p:sp>
        <p:nvSpPr>
          <p:cNvPr id="14" name="Rectangle 13">
            <a:extLst>
              <a:ext uri="{FF2B5EF4-FFF2-40B4-BE49-F238E27FC236}">
                <a16:creationId xmlns:a16="http://schemas.microsoft.com/office/drawing/2014/main" id="{896FDE7C-B860-44EE-B294-C8358F7A8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921" y="4568225"/>
            <a:ext cx="2764903" cy="2289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88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E0708-7987-4A4F-BBC6-5C3CFA7A0A3B}"/>
              </a:ext>
            </a:extLst>
          </p:cNvPr>
          <p:cNvSpPr>
            <a:spLocks noGrp="1"/>
          </p:cNvSpPr>
          <p:nvPr>
            <p:ph type="title"/>
          </p:nvPr>
        </p:nvSpPr>
        <p:spPr/>
        <p:txBody>
          <a:bodyPr/>
          <a:lstStyle/>
          <a:p>
            <a:r>
              <a:rPr lang="pt-PT" dirty="0"/>
              <a:t>Organização da Apresentação</a:t>
            </a:r>
          </a:p>
        </p:txBody>
      </p:sp>
      <p:sp>
        <p:nvSpPr>
          <p:cNvPr id="3" name="Marcador de Posição de Conteúdo 2">
            <a:extLst>
              <a:ext uri="{FF2B5EF4-FFF2-40B4-BE49-F238E27FC236}">
                <a16:creationId xmlns:a16="http://schemas.microsoft.com/office/drawing/2014/main" id="{C696F7A6-82F8-4202-9FA3-229291922366}"/>
              </a:ext>
            </a:extLst>
          </p:cNvPr>
          <p:cNvSpPr>
            <a:spLocks noGrp="1"/>
          </p:cNvSpPr>
          <p:nvPr>
            <p:ph idx="1"/>
          </p:nvPr>
        </p:nvSpPr>
        <p:spPr>
          <a:xfrm>
            <a:off x="680321" y="2744606"/>
            <a:ext cx="10855187" cy="3599316"/>
          </a:xfrm>
        </p:spPr>
        <p:txBody>
          <a:bodyPr>
            <a:normAutofit/>
          </a:bodyPr>
          <a:lstStyle/>
          <a:p>
            <a:pPr marL="0" indent="0">
              <a:buNone/>
            </a:pPr>
            <a:r>
              <a:rPr lang="pt-PT" sz="2600" dirty="0"/>
              <a:t>(i) Principais objetivos do sistema; </a:t>
            </a:r>
          </a:p>
          <a:p>
            <a:pPr marL="0" indent="0">
              <a:buNone/>
            </a:pPr>
            <a:r>
              <a:rPr lang="pt-PT" sz="2600" dirty="0"/>
              <a:t>(</a:t>
            </a:r>
            <a:r>
              <a:rPr lang="pt-PT" sz="2600" dirty="0" err="1"/>
              <a:t>ii</a:t>
            </a:r>
            <a:r>
              <a:rPr lang="pt-PT" sz="2600" dirty="0"/>
              <a:t>) Processo de desenvolvimento adotado e planeamento; </a:t>
            </a:r>
          </a:p>
          <a:p>
            <a:pPr marL="0" indent="0">
              <a:buNone/>
            </a:pPr>
            <a:r>
              <a:rPr lang="pt-PT" sz="2600" dirty="0"/>
              <a:t>(</a:t>
            </a:r>
            <a:r>
              <a:rPr lang="pt-PT" sz="2600" dirty="0" err="1"/>
              <a:t>iii</a:t>
            </a:r>
            <a:r>
              <a:rPr lang="pt-PT" sz="2600" dirty="0"/>
              <a:t>) Metodologia de trabalho em equipa e estratégia para resolução de conflitos; </a:t>
            </a:r>
          </a:p>
          <a:p>
            <a:pPr marL="0" indent="0">
              <a:buNone/>
            </a:pPr>
            <a:r>
              <a:rPr lang="pt-PT" sz="2600" dirty="0"/>
              <a:t>(</a:t>
            </a:r>
            <a:r>
              <a:rPr lang="pt-PT" sz="2600" dirty="0" err="1"/>
              <a:t>iv</a:t>
            </a:r>
            <a:r>
              <a:rPr lang="pt-PT" sz="2600" dirty="0"/>
              <a:t>) Resultados obtidos (qualidade do produto e resultados esperados); </a:t>
            </a:r>
          </a:p>
          <a:p>
            <a:pPr marL="0" indent="0">
              <a:buNone/>
            </a:pPr>
            <a:r>
              <a:rPr lang="pt-PT" sz="2600" dirty="0"/>
              <a:t>(vi) Formato ‘chave na mão’ para entrega e ‘venda ao cliente’.</a:t>
            </a:r>
          </a:p>
        </p:txBody>
      </p:sp>
    </p:spTree>
    <p:extLst>
      <p:ext uri="{BB962C8B-B14F-4D97-AF65-F5344CB8AC3E}">
        <p14:creationId xmlns:p14="http://schemas.microsoft.com/office/powerpoint/2010/main" val="90999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15643-AC4D-4CF3-8D71-DD60ABA4F33B}"/>
              </a:ext>
            </a:extLst>
          </p:cNvPr>
          <p:cNvSpPr>
            <a:spLocks noGrp="1"/>
          </p:cNvSpPr>
          <p:nvPr>
            <p:ph type="title"/>
          </p:nvPr>
        </p:nvSpPr>
        <p:spPr/>
        <p:txBody>
          <a:bodyPr/>
          <a:lstStyle/>
          <a:p>
            <a:r>
              <a:rPr lang="pt-PT" dirty="0"/>
              <a:t>Principais Objetivos do Sistema</a:t>
            </a:r>
          </a:p>
        </p:txBody>
      </p:sp>
      <p:sp>
        <p:nvSpPr>
          <p:cNvPr id="3" name="Marcador de Posição de Conteúdo 2">
            <a:extLst>
              <a:ext uri="{FF2B5EF4-FFF2-40B4-BE49-F238E27FC236}">
                <a16:creationId xmlns:a16="http://schemas.microsoft.com/office/drawing/2014/main" id="{7E48B359-CC0A-4C41-A30D-89CFE4C5B7D4}"/>
              </a:ext>
            </a:extLst>
          </p:cNvPr>
          <p:cNvSpPr>
            <a:spLocks noGrp="1"/>
          </p:cNvSpPr>
          <p:nvPr>
            <p:ph idx="1"/>
          </p:nvPr>
        </p:nvSpPr>
        <p:spPr>
          <a:xfrm>
            <a:off x="161970" y="2097720"/>
            <a:ext cx="9065141" cy="4570365"/>
          </a:xfrm>
        </p:spPr>
        <p:txBody>
          <a:bodyPr>
            <a:normAutofit fontScale="25000" lnSpcReduction="20000"/>
          </a:bodyPr>
          <a:lstStyle/>
          <a:p>
            <a:pPr marL="457200" lvl="1" indent="0">
              <a:lnSpc>
                <a:spcPct val="150000"/>
              </a:lnSpc>
              <a:buNone/>
            </a:pPr>
            <a:r>
              <a:rPr lang="pt-BR" sz="6800" dirty="0"/>
              <a:t>Os principais objetivos baseiam-se no desenvolvimento de um sistema de gestão e suporte à prestação de serviços e resolução de problemas (Helpdesk aService) com capacidade de dar resposta às necessidades de diversas organizações de diferentes sectores de atuação (e.g. retaho, indústria, telecomunicações, serviços financeiros) num modelo de Software as a Service (SaaS). Para isso, foram implementadas as seguintes User Stories (de forma resumida):</a:t>
            </a:r>
          </a:p>
          <a:p>
            <a:pPr lvl="1">
              <a:lnSpc>
                <a:spcPct val="150000"/>
              </a:lnSpc>
            </a:pPr>
            <a:r>
              <a:rPr lang="pt-BR" sz="6800" dirty="0"/>
              <a:t>Criar catálogos de serviços;</a:t>
            </a:r>
          </a:p>
          <a:p>
            <a:pPr lvl="1">
              <a:lnSpc>
                <a:spcPct val="150000"/>
              </a:lnSpc>
            </a:pPr>
            <a:r>
              <a:rPr lang="pt-BR" sz="6800" dirty="0"/>
              <a:t>Especificar serviços;</a:t>
            </a:r>
          </a:p>
          <a:p>
            <a:pPr lvl="1">
              <a:lnSpc>
                <a:spcPct val="150000"/>
              </a:lnSpc>
            </a:pPr>
            <a:r>
              <a:rPr lang="pt-BR" sz="6800" dirty="0"/>
              <a:t>Especificar colaboradores;</a:t>
            </a:r>
          </a:p>
          <a:p>
            <a:pPr lvl="1">
              <a:lnSpc>
                <a:spcPct val="150000"/>
              </a:lnSpc>
            </a:pPr>
            <a:r>
              <a:rPr lang="pt-PT" sz="6800" dirty="0"/>
              <a:t>Criar equipas e os seus respetivos tipos;</a:t>
            </a:r>
          </a:p>
          <a:p>
            <a:pPr lvl="1">
              <a:lnSpc>
                <a:spcPct val="150000"/>
              </a:lnSpc>
            </a:pPr>
            <a:r>
              <a:rPr lang="pt-PT" sz="6800" dirty="0"/>
              <a:t>Consultar catálogos e serviços;</a:t>
            </a:r>
          </a:p>
          <a:p>
            <a:pPr lvl="1">
              <a:lnSpc>
                <a:spcPct val="150000"/>
              </a:lnSpc>
            </a:pPr>
            <a:r>
              <a:rPr lang="pt-PT" sz="6800" dirty="0"/>
              <a:t>Utilizar </a:t>
            </a:r>
            <a:r>
              <a:rPr lang="pt-PT" sz="6800" dirty="0" err="1"/>
              <a:t>Bootstrappers</a:t>
            </a:r>
            <a:r>
              <a:rPr lang="pt-PT" sz="6800" dirty="0"/>
              <a:t> para pré-criação de alguns exemplos de Objetos.</a:t>
            </a:r>
          </a:p>
          <a:p>
            <a:endParaRPr lang="pt-PT" dirty="0"/>
          </a:p>
        </p:txBody>
      </p:sp>
      <p:pic>
        <p:nvPicPr>
          <p:cNvPr id="9" name="Gráfico 8">
            <a:extLst>
              <a:ext uri="{FF2B5EF4-FFF2-40B4-BE49-F238E27FC236}">
                <a16:creationId xmlns:a16="http://schemas.microsoft.com/office/drawing/2014/main" id="{73C8FDB3-1B15-4EBC-AD94-429DD81C0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65823" y="3054543"/>
            <a:ext cx="2656718" cy="26567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0567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BE1A94-68AC-4283-99EE-29241B6A4135}"/>
              </a:ext>
            </a:extLst>
          </p:cNvPr>
          <p:cNvSpPr>
            <a:spLocks noGrp="1"/>
          </p:cNvSpPr>
          <p:nvPr>
            <p:ph type="title"/>
          </p:nvPr>
        </p:nvSpPr>
        <p:spPr/>
        <p:txBody>
          <a:bodyPr/>
          <a:lstStyle/>
          <a:p>
            <a:r>
              <a:rPr lang="pt-PT" dirty="0"/>
              <a:t>Processo de Desenvolvimento adotado e Planeamento</a:t>
            </a:r>
          </a:p>
        </p:txBody>
      </p:sp>
      <p:sp>
        <p:nvSpPr>
          <p:cNvPr id="3" name="Marcador de Posição de Conteúdo 2">
            <a:extLst>
              <a:ext uri="{FF2B5EF4-FFF2-40B4-BE49-F238E27FC236}">
                <a16:creationId xmlns:a16="http://schemas.microsoft.com/office/drawing/2014/main" id="{FEF756F3-A203-424C-9E02-09A213DF217C}"/>
              </a:ext>
            </a:extLst>
          </p:cNvPr>
          <p:cNvSpPr>
            <a:spLocks noGrp="1"/>
          </p:cNvSpPr>
          <p:nvPr>
            <p:ph idx="1"/>
          </p:nvPr>
        </p:nvSpPr>
        <p:spPr>
          <a:xfrm>
            <a:off x="1237786" y="2178760"/>
            <a:ext cx="9917893" cy="1954003"/>
          </a:xfrm>
        </p:spPr>
        <p:txBody>
          <a:bodyPr>
            <a:normAutofit/>
          </a:bodyPr>
          <a:lstStyle/>
          <a:p>
            <a:r>
              <a:rPr lang="en-US" sz="2400" dirty="0"/>
              <a:t>Para que fosse </a:t>
            </a:r>
            <a:r>
              <a:rPr lang="en-US" sz="2400" dirty="0" err="1"/>
              <a:t>possivel</a:t>
            </a:r>
            <a:r>
              <a:rPr lang="en-US" sz="2400" dirty="0"/>
              <a:t> </a:t>
            </a:r>
            <a:r>
              <a:rPr lang="en-US" sz="2400" dirty="0" err="1"/>
              <a:t>ter</a:t>
            </a:r>
            <a:r>
              <a:rPr lang="en-US" sz="2400" dirty="0"/>
              <a:t> </a:t>
            </a:r>
            <a:r>
              <a:rPr lang="en-US" sz="2400" dirty="0" err="1"/>
              <a:t>uma</a:t>
            </a:r>
            <a:r>
              <a:rPr lang="en-US" sz="2400" dirty="0"/>
              <a:t> </a:t>
            </a:r>
            <a:r>
              <a:rPr lang="en-US" sz="2400" dirty="0" err="1"/>
              <a:t>maior</a:t>
            </a:r>
            <a:r>
              <a:rPr lang="en-US" sz="2400" dirty="0"/>
              <a:t> </a:t>
            </a:r>
            <a:r>
              <a:rPr lang="en-US" sz="2400" dirty="0" err="1"/>
              <a:t>organização</a:t>
            </a:r>
            <a:r>
              <a:rPr lang="en-US" sz="2400" dirty="0"/>
              <a:t> e </a:t>
            </a:r>
            <a:r>
              <a:rPr lang="en-US" sz="2400" dirty="0" err="1"/>
              <a:t>melhores</a:t>
            </a:r>
            <a:r>
              <a:rPr lang="en-US" sz="2400" dirty="0"/>
              <a:t> </a:t>
            </a:r>
            <a:r>
              <a:rPr lang="en-US" sz="2400" dirty="0" err="1"/>
              <a:t>métodos</a:t>
            </a:r>
            <a:r>
              <a:rPr lang="en-US" sz="2400" dirty="0"/>
              <a:t> de </a:t>
            </a:r>
            <a:r>
              <a:rPr lang="en-US" sz="2400" dirty="0" err="1"/>
              <a:t>trabalho</a:t>
            </a:r>
            <a:r>
              <a:rPr lang="en-US" sz="2400" dirty="0"/>
              <a:t>, </a:t>
            </a:r>
            <a:r>
              <a:rPr lang="en-US" sz="2400" dirty="0" err="1"/>
              <a:t>optámos</a:t>
            </a:r>
            <a:r>
              <a:rPr lang="en-US" sz="2400" dirty="0"/>
              <a:t> por </a:t>
            </a:r>
            <a:r>
              <a:rPr lang="en-US" sz="2400" dirty="0" err="1"/>
              <a:t>recorrer</a:t>
            </a:r>
            <a:r>
              <a:rPr lang="en-US" sz="2400" dirty="0"/>
              <a:t> à ferramenta de </a:t>
            </a:r>
            <a:r>
              <a:rPr lang="en-US" sz="2400" dirty="0" err="1"/>
              <a:t>planeamento</a:t>
            </a:r>
            <a:r>
              <a:rPr lang="en-US" sz="2400" dirty="0"/>
              <a:t> “Jira Issues”, </a:t>
            </a:r>
            <a:r>
              <a:rPr lang="en-US" sz="2400" dirty="0" err="1"/>
              <a:t>onde</a:t>
            </a:r>
            <a:r>
              <a:rPr lang="en-US" sz="2400" dirty="0"/>
              <a:t> </a:t>
            </a:r>
            <a:r>
              <a:rPr lang="en-US" sz="2400" dirty="0" err="1"/>
              <a:t>colocámos</a:t>
            </a:r>
            <a:r>
              <a:rPr lang="en-US" sz="2400" dirty="0"/>
              <a:t> </a:t>
            </a:r>
            <a:r>
              <a:rPr lang="en-US" sz="2400" dirty="0" err="1"/>
              <a:t>todas</a:t>
            </a:r>
            <a:r>
              <a:rPr lang="en-US" sz="2400" dirty="0"/>
              <a:t> as User Stories a </a:t>
            </a:r>
            <a:r>
              <a:rPr lang="en-US" sz="2400" dirty="0" err="1"/>
              <a:t>desenvolver</a:t>
            </a:r>
            <a:r>
              <a:rPr lang="en-US" sz="2400" dirty="0"/>
              <a:t> </a:t>
            </a:r>
            <a:r>
              <a:rPr lang="en-US" sz="2400" dirty="0" err="1"/>
              <a:t>neste</a:t>
            </a:r>
            <a:r>
              <a:rPr lang="en-US" sz="2400" dirty="0"/>
              <a:t> Sprint, </a:t>
            </a:r>
            <a:r>
              <a:rPr lang="en-US" sz="2400" dirty="0" err="1"/>
              <a:t>tal</a:t>
            </a:r>
            <a:r>
              <a:rPr lang="en-US" sz="2400" dirty="0"/>
              <a:t> </a:t>
            </a:r>
            <a:r>
              <a:rPr lang="en-US" sz="2400" dirty="0" err="1"/>
              <a:t>como</a:t>
            </a:r>
            <a:r>
              <a:rPr lang="en-US" sz="2400" dirty="0"/>
              <a:t> </a:t>
            </a:r>
            <a:r>
              <a:rPr lang="en-US" sz="2400" dirty="0" err="1"/>
              <a:t>representado</a:t>
            </a:r>
            <a:r>
              <a:rPr lang="en-US" sz="2400" dirty="0"/>
              <a:t> </a:t>
            </a:r>
            <a:r>
              <a:rPr lang="en-US" sz="2400" dirty="0" err="1"/>
              <a:t>na</a:t>
            </a:r>
            <a:r>
              <a:rPr lang="en-US" sz="2400" dirty="0"/>
              <a:t> </a:t>
            </a:r>
            <a:r>
              <a:rPr lang="en-US" sz="2400" dirty="0" err="1"/>
              <a:t>figura</a:t>
            </a:r>
            <a:r>
              <a:rPr lang="en-US" sz="2400" dirty="0"/>
              <a:t>.</a:t>
            </a:r>
          </a:p>
        </p:txBody>
      </p:sp>
      <p:pic>
        <p:nvPicPr>
          <p:cNvPr id="4" name="Picture 4">
            <a:extLst>
              <a:ext uri="{FF2B5EF4-FFF2-40B4-BE49-F238E27FC236}">
                <a16:creationId xmlns:a16="http://schemas.microsoft.com/office/drawing/2014/main" id="{1074865F-FDE2-4A3B-AA01-CA3CBD68AE66}"/>
              </a:ext>
            </a:extLst>
          </p:cNvPr>
          <p:cNvPicPr>
            <a:picLocks noChangeAspect="1"/>
          </p:cNvPicPr>
          <p:nvPr/>
        </p:nvPicPr>
        <p:blipFill>
          <a:blip r:embed="rId2"/>
          <a:stretch>
            <a:fillRect/>
          </a:stretch>
        </p:blipFill>
        <p:spPr>
          <a:xfrm>
            <a:off x="1623548" y="3660035"/>
            <a:ext cx="7727406" cy="3025832"/>
          </a:xfrm>
          <a:prstGeom prst="rect">
            <a:avLst/>
          </a:prstGeom>
        </p:spPr>
      </p:pic>
    </p:spTree>
    <p:extLst>
      <p:ext uri="{BB962C8B-B14F-4D97-AF65-F5344CB8AC3E}">
        <p14:creationId xmlns:p14="http://schemas.microsoft.com/office/powerpoint/2010/main" val="288573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D6771-B40F-4BF2-B120-BB879B4A8CEC}"/>
              </a:ext>
            </a:extLst>
          </p:cNvPr>
          <p:cNvSpPr>
            <a:spLocks noGrp="1"/>
          </p:cNvSpPr>
          <p:nvPr>
            <p:ph type="title"/>
          </p:nvPr>
        </p:nvSpPr>
        <p:spPr/>
        <p:txBody>
          <a:bodyPr/>
          <a:lstStyle/>
          <a:p>
            <a:r>
              <a:rPr lang="pt-PT" dirty="0"/>
              <a:t>Processo de Desenvolvimento adotado e Planeamento (continuação)</a:t>
            </a:r>
          </a:p>
        </p:txBody>
      </p:sp>
      <p:sp>
        <p:nvSpPr>
          <p:cNvPr id="3" name="Marcador de Posição de Conteúdo 2">
            <a:extLst>
              <a:ext uri="{FF2B5EF4-FFF2-40B4-BE49-F238E27FC236}">
                <a16:creationId xmlns:a16="http://schemas.microsoft.com/office/drawing/2014/main" id="{1371B3A6-635D-4DBA-AEF2-07E9A64796A7}"/>
              </a:ext>
            </a:extLst>
          </p:cNvPr>
          <p:cNvSpPr>
            <a:spLocks noGrp="1"/>
          </p:cNvSpPr>
          <p:nvPr>
            <p:ph idx="1"/>
          </p:nvPr>
        </p:nvSpPr>
        <p:spPr>
          <a:xfrm>
            <a:off x="680321" y="2252467"/>
            <a:ext cx="9613861" cy="4289010"/>
          </a:xfrm>
        </p:spPr>
        <p:txBody>
          <a:bodyPr>
            <a:normAutofit lnSpcReduction="10000"/>
          </a:bodyPr>
          <a:lstStyle/>
          <a:p>
            <a:r>
              <a:rPr lang="en-US" dirty="0"/>
              <a:t>As User Stories </a:t>
            </a:r>
            <a:r>
              <a:rPr lang="en-US" dirty="0" err="1"/>
              <a:t>foram</a:t>
            </a:r>
            <a:r>
              <a:rPr lang="en-US" dirty="0"/>
              <a:t> </a:t>
            </a:r>
            <a:r>
              <a:rPr lang="en-US" dirty="0" err="1"/>
              <a:t>divididas</a:t>
            </a:r>
            <a:r>
              <a:rPr lang="en-US" dirty="0"/>
              <a:t> por </a:t>
            </a:r>
            <a:r>
              <a:rPr lang="en-US" dirty="0" err="1"/>
              <a:t>todos</a:t>
            </a:r>
            <a:r>
              <a:rPr lang="en-US" dirty="0"/>
              <a:t> </a:t>
            </a:r>
            <a:r>
              <a:rPr lang="en-US" dirty="0" err="1"/>
              <a:t>os</a:t>
            </a:r>
            <a:r>
              <a:rPr lang="en-US" dirty="0"/>
              <a:t> </a:t>
            </a:r>
            <a:r>
              <a:rPr lang="en-US" dirty="0" err="1"/>
              <a:t>elementos</a:t>
            </a:r>
            <a:r>
              <a:rPr lang="en-US" dirty="0"/>
              <a:t> do </a:t>
            </a:r>
            <a:r>
              <a:rPr lang="en-US" dirty="0" err="1"/>
              <a:t>grupo</a:t>
            </a:r>
            <a:r>
              <a:rPr lang="en-US" dirty="0"/>
              <a:t> de forma </a:t>
            </a:r>
            <a:r>
              <a:rPr lang="en-US" dirty="0" err="1"/>
              <a:t>equilibrada</a:t>
            </a:r>
            <a:r>
              <a:rPr lang="en-US" dirty="0"/>
              <a:t>, </a:t>
            </a:r>
            <a:r>
              <a:rPr lang="en-US" dirty="0" err="1"/>
              <a:t>ficando</a:t>
            </a:r>
            <a:r>
              <a:rPr lang="en-US" dirty="0"/>
              <a:t> </a:t>
            </a:r>
            <a:r>
              <a:rPr lang="en-US" dirty="0" err="1"/>
              <a:t>também</a:t>
            </a:r>
            <a:r>
              <a:rPr lang="en-US" dirty="0"/>
              <a:t> </a:t>
            </a:r>
            <a:r>
              <a:rPr lang="en-US" dirty="0" err="1"/>
              <a:t>essa</a:t>
            </a:r>
            <a:r>
              <a:rPr lang="en-US" dirty="0"/>
              <a:t> </a:t>
            </a:r>
            <a:r>
              <a:rPr lang="en-US" dirty="0" err="1"/>
              <a:t>divisão</a:t>
            </a:r>
            <a:r>
              <a:rPr lang="en-US" dirty="0"/>
              <a:t> </a:t>
            </a:r>
            <a:r>
              <a:rPr lang="en-US" dirty="0" err="1"/>
              <a:t>registada</a:t>
            </a:r>
            <a:r>
              <a:rPr lang="en-US" dirty="0"/>
              <a:t> no Jira, </a:t>
            </a:r>
            <a:r>
              <a:rPr lang="en-US" dirty="0" err="1"/>
              <a:t>tal</a:t>
            </a:r>
            <a:r>
              <a:rPr lang="en-US" dirty="0"/>
              <a:t> </a:t>
            </a:r>
            <a:r>
              <a:rPr lang="en-US" dirty="0" err="1"/>
              <a:t>como</a:t>
            </a:r>
            <a:r>
              <a:rPr lang="en-US" dirty="0"/>
              <a:t> se </a:t>
            </a:r>
            <a:r>
              <a:rPr lang="en-US" dirty="0" err="1"/>
              <a:t>encontrava</a:t>
            </a:r>
            <a:r>
              <a:rPr lang="en-US" dirty="0"/>
              <a:t> </a:t>
            </a:r>
            <a:r>
              <a:rPr lang="en-US" dirty="0" err="1"/>
              <a:t>também</a:t>
            </a:r>
            <a:r>
              <a:rPr lang="en-US" dirty="0"/>
              <a:t> </a:t>
            </a:r>
            <a:r>
              <a:rPr lang="en-US" dirty="0" err="1"/>
              <a:t>representado</a:t>
            </a:r>
            <a:r>
              <a:rPr lang="en-US" dirty="0"/>
              <a:t> </a:t>
            </a:r>
            <a:r>
              <a:rPr lang="en-US" dirty="0" err="1"/>
              <a:t>na</a:t>
            </a:r>
            <a:r>
              <a:rPr lang="en-US" dirty="0"/>
              <a:t> </a:t>
            </a:r>
            <a:r>
              <a:rPr lang="en-US" dirty="0" err="1"/>
              <a:t>imagem</a:t>
            </a:r>
            <a:r>
              <a:rPr lang="en-US" dirty="0"/>
              <a:t> do slide anterior;</a:t>
            </a:r>
          </a:p>
          <a:p>
            <a:r>
              <a:rPr lang="en-US" dirty="0"/>
              <a:t>Com </a:t>
            </a:r>
            <a:r>
              <a:rPr lang="en-US" dirty="0" err="1"/>
              <a:t>esta</a:t>
            </a:r>
            <a:r>
              <a:rPr lang="en-US" dirty="0"/>
              <a:t> ferramenta é </a:t>
            </a:r>
            <a:r>
              <a:rPr lang="en-US" dirty="0" err="1"/>
              <a:t>possível</a:t>
            </a:r>
            <a:r>
              <a:rPr lang="en-US" dirty="0"/>
              <a:t> </a:t>
            </a:r>
            <a:r>
              <a:rPr lang="en-US" dirty="0" err="1"/>
              <a:t>ter</a:t>
            </a:r>
            <a:r>
              <a:rPr lang="en-US" dirty="0"/>
              <a:t> um </a:t>
            </a:r>
            <a:r>
              <a:rPr lang="en-US" dirty="0" err="1"/>
              <a:t>ponto</a:t>
            </a:r>
            <a:r>
              <a:rPr lang="en-US" dirty="0"/>
              <a:t> de vista </a:t>
            </a:r>
            <a:r>
              <a:rPr lang="en-US" dirty="0" err="1"/>
              <a:t>geral</a:t>
            </a:r>
            <a:r>
              <a:rPr lang="en-US" dirty="0"/>
              <a:t> no que </a:t>
            </a:r>
            <a:r>
              <a:rPr lang="en-US" dirty="0" err="1"/>
              <a:t>toca</a:t>
            </a:r>
            <a:r>
              <a:rPr lang="en-US" dirty="0"/>
              <a:t> </a:t>
            </a:r>
            <a:r>
              <a:rPr lang="en-US" dirty="0" err="1"/>
              <a:t>ao</a:t>
            </a:r>
            <a:r>
              <a:rPr lang="en-US" dirty="0"/>
              <a:t> </a:t>
            </a:r>
            <a:r>
              <a:rPr lang="en-US" dirty="0" err="1"/>
              <a:t>desenvolvimento</a:t>
            </a:r>
            <a:r>
              <a:rPr lang="en-US" dirty="0"/>
              <a:t> de </a:t>
            </a:r>
            <a:r>
              <a:rPr lang="en-US" dirty="0" err="1"/>
              <a:t>cada</a:t>
            </a:r>
            <a:r>
              <a:rPr lang="en-US" dirty="0"/>
              <a:t> </a:t>
            </a:r>
            <a:r>
              <a:rPr lang="en-US" dirty="0" err="1"/>
              <a:t>uma</a:t>
            </a:r>
            <a:r>
              <a:rPr lang="en-US" dirty="0"/>
              <a:t> das US’s, </a:t>
            </a:r>
            <a:r>
              <a:rPr lang="en-US" dirty="0" err="1"/>
              <a:t>uma</a:t>
            </a:r>
            <a:r>
              <a:rPr lang="en-US" dirty="0"/>
              <a:t> </a:t>
            </a:r>
            <a:r>
              <a:rPr lang="en-US" dirty="0" err="1"/>
              <a:t>vez</a:t>
            </a:r>
            <a:r>
              <a:rPr lang="en-US" dirty="0"/>
              <a:t> que </a:t>
            </a:r>
            <a:r>
              <a:rPr lang="en-US" dirty="0" err="1"/>
              <a:t>esta</a:t>
            </a:r>
            <a:r>
              <a:rPr lang="en-US" dirty="0"/>
              <a:t> ferramenta </a:t>
            </a:r>
            <a:r>
              <a:rPr lang="en-US" dirty="0" err="1"/>
              <a:t>possibilita</a:t>
            </a:r>
            <a:r>
              <a:rPr lang="en-US" dirty="0"/>
              <a:t> tanto a </a:t>
            </a:r>
            <a:r>
              <a:rPr lang="en-US" dirty="0" err="1"/>
              <a:t>indicação</a:t>
            </a:r>
            <a:r>
              <a:rPr lang="en-US" dirty="0"/>
              <a:t> do tempo que </a:t>
            </a:r>
            <a:r>
              <a:rPr lang="en-US" dirty="0" err="1"/>
              <a:t>iremos</a:t>
            </a:r>
            <a:r>
              <a:rPr lang="en-US" dirty="0"/>
              <a:t> </a:t>
            </a:r>
            <a:r>
              <a:rPr lang="en-US" dirty="0" err="1"/>
              <a:t>demorar</a:t>
            </a:r>
            <a:r>
              <a:rPr lang="en-US" dirty="0"/>
              <a:t> a </a:t>
            </a:r>
            <a:r>
              <a:rPr lang="en-US" dirty="0" err="1"/>
              <a:t>finalizar</a:t>
            </a:r>
            <a:r>
              <a:rPr lang="en-US" dirty="0"/>
              <a:t> </a:t>
            </a:r>
            <a:r>
              <a:rPr lang="en-US" dirty="0" err="1"/>
              <a:t>uma</a:t>
            </a:r>
            <a:r>
              <a:rPr lang="en-US" dirty="0"/>
              <a:t> </a:t>
            </a:r>
            <a:r>
              <a:rPr lang="en-US" dirty="0" err="1"/>
              <a:t>determinada</a:t>
            </a:r>
            <a:r>
              <a:rPr lang="en-US" dirty="0"/>
              <a:t> US, </a:t>
            </a:r>
            <a:r>
              <a:rPr lang="en-US" dirty="0" err="1"/>
              <a:t>como</a:t>
            </a:r>
            <a:r>
              <a:rPr lang="en-US" dirty="0"/>
              <a:t> </a:t>
            </a:r>
            <a:r>
              <a:rPr lang="en-US" dirty="0" err="1"/>
              <a:t>podemos</a:t>
            </a:r>
            <a:r>
              <a:rPr lang="en-US" dirty="0"/>
              <a:t> </a:t>
            </a:r>
            <a:r>
              <a:rPr lang="en-US" dirty="0" err="1"/>
              <a:t>também</a:t>
            </a:r>
            <a:r>
              <a:rPr lang="en-US" dirty="0"/>
              <a:t> </a:t>
            </a:r>
            <a:r>
              <a:rPr lang="en-US" dirty="0" err="1"/>
              <a:t>dar</a:t>
            </a:r>
            <a:r>
              <a:rPr lang="en-US" dirty="0"/>
              <a:t> </a:t>
            </a:r>
            <a:r>
              <a:rPr lang="en-US" dirty="0" err="1"/>
              <a:t>uma</a:t>
            </a:r>
            <a:r>
              <a:rPr lang="en-US" dirty="0"/>
              <a:t> US </a:t>
            </a:r>
            <a:r>
              <a:rPr lang="en-US" dirty="0" err="1"/>
              <a:t>como</a:t>
            </a:r>
            <a:r>
              <a:rPr lang="en-US" dirty="0"/>
              <a:t> </a:t>
            </a:r>
            <a:r>
              <a:rPr lang="en-US" dirty="0" err="1"/>
              <a:t>finalizada</a:t>
            </a:r>
            <a:r>
              <a:rPr lang="en-US" dirty="0"/>
              <a:t>, por </a:t>
            </a:r>
            <a:r>
              <a:rPr lang="en-US" dirty="0" err="1"/>
              <a:t>exemplo</a:t>
            </a:r>
            <a:r>
              <a:rPr lang="en-US" dirty="0"/>
              <a:t>;</a:t>
            </a:r>
          </a:p>
          <a:p>
            <a:r>
              <a:rPr lang="en-US" dirty="0"/>
              <a:t>As User Stories que </a:t>
            </a:r>
            <a:r>
              <a:rPr lang="en-US" dirty="0" err="1"/>
              <a:t>não</a:t>
            </a:r>
            <a:r>
              <a:rPr lang="en-US" dirty="0"/>
              <a:t> se </a:t>
            </a:r>
            <a:r>
              <a:rPr lang="en-US" dirty="0" err="1"/>
              <a:t>encontram</a:t>
            </a:r>
            <a:r>
              <a:rPr lang="en-US" dirty="0"/>
              <a:t> </a:t>
            </a:r>
            <a:r>
              <a:rPr lang="en-US" dirty="0" err="1"/>
              <a:t>atribuidas</a:t>
            </a:r>
            <a:r>
              <a:rPr lang="en-US" dirty="0"/>
              <a:t> </a:t>
            </a:r>
            <a:r>
              <a:rPr lang="en-US" dirty="0" err="1"/>
              <a:t>na</a:t>
            </a:r>
            <a:r>
              <a:rPr lang="en-US" dirty="0"/>
              <a:t> </a:t>
            </a:r>
            <a:r>
              <a:rPr lang="en-US" dirty="0" err="1"/>
              <a:t>imagem</a:t>
            </a:r>
            <a:r>
              <a:rPr lang="en-US" dirty="0"/>
              <a:t> do slide anterior </a:t>
            </a:r>
            <a:r>
              <a:rPr lang="en-US" dirty="0" err="1"/>
              <a:t>foram</a:t>
            </a:r>
            <a:r>
              <a:rPr lang="en-US" dirty="0"/>
              <a:t> </a:t>
            </a:r>
            <a:r>
              <a:rPr lang="en-US" dirty="0" err="1"/>
              <a:t>implementadas</a:t>
            </a:r>
            <a:r>
              <a:rPr lang="en-US" dirty="0"/>
              <a:t> </a:t>
            </a:r>
            <a:r>
              <a:rPr lang="en-US" dirty="0" err="1"/>
              <a:t>em</a:t>
            </a:r>
            <a:r>
              <a:rPr lang="en-US" dirty="0"/>
              <a:t> </a:t>
            </a:r>
            <a:r>
              <a:rPr lang="en-US" dirty="0" err="1"/>
              <a:t>grupo</a:t>
            </a:r>
            <a:r>
              <a:rPr lang="en-US" dirty="0"/>
              <a:t> (e.g. </a:t>
            </a:r>
            <a:r>
              <a:rPr lang="en-US" u="sng" dirty="0"/>
              <a:t>bootstraps</a:t>
            </a:r>
            <a:r>
              <a:rPr lang="en-US" dirty="0"/>
              <a:t>);</a:t>
            </a:r>
          </a:p>
          <a:p>
            <a:r>
              <a:rPr lang="en-US" dirty="0" err="1"/>
              <a:t>Todos</a:t>
            </a:r>
            <a:r>
              <a:rPr lang="en-US" dirty="0"/>
              <a:t> </a:t>
            </a:r>
            <a:r>
              <a:rPr lang="en-US" dirty="0" err="1"/>
              <a:t>os</a:t>
            </a:r>
            <a:r>
              <a:rPr lang="en-US" dirty="0"/>
              <a:t> </a:t>
            </a:r>
            <a:r>
              <a:rPr lang="en-US" dirty="0" err="1"/>
              <a:t>membros</a:t>
            </a:r>
            <a:r>
              <a:rPr lang="en-US" dirty="0"/>
              <a:t> </a:t>
            </a:r>
            <a:r>
              <a:rPr lang="en-US" dirty="0" err="1"/>
              <a:t>desenvolveram</a:t>
            </a:r>
            <a:r>
              <a:rPr lang="en-US" dirty="0"/>
              <a:t> o </a:t>
            </a:r>
            <a:r>
              <a:rPr lang="en-US" dirty="0" err="1"/>
              <a:t>seu</a:t>
            </a:r>
            <a:r>
              <a:rPr lang="en-US" dirty="0"/>
              <a:t> </a:t>
            </a:r>
            <a:r>
              <a:rPr lang="en-US" dirty="0" err="1"/>
              <a:t>trabalho</a:t>
            </a:r>
            <a:r>
              <a:rPr lang="en-US" dirty="0"/>
              <a:t> </a:t>
            </a:r>
            <a:r>
              <a:rPr lang="en-US" dirty="0" err="1"/>
              <a:t>através</a:t>
            </a:r>
            <a:r>
              <a:rPr lang="en-US" dirty="0"/>
              <a:t> do IntelliJ, de modo a </a:t>
            </a:r>
            <a:r>
              <a:rPr lang="en-US" dirty="0" err="1"/>
              <a:t>evitar</a:t>
            </a:r>
            <a:r>
              <a:rPr lang="en-US" dirty="0"/>
              <a:t> </a:t>
            </a:r>
            <a:r>
              <a:rPr lang="en-US" dirty="0" err="1"/>
              <a:t>possíveis</a:t>
            </a:r>
            <a:r>
              <a:rPr lang="en-US" dirty="0"/>
              <a:t> </a:t>
            </a:r>
            <a:r>
              <a:rPr lang="en-US" dirty="0" err="1"/>
              <a:t>conflitos</a:t>
            </a:r>
            <a:r>
              <a:rPr lang="en-US" dirty="0"/>
              <a:t>.</a:t>
            </a:r>
          </a:p>
          <a:p>
            <a:endParaRPr lang="pt-PT" dirty="0"/>
          </a:p>
        </p:txBody>
      </p:sp>
    </p:spTree>
    <p:extLst>
      <p:ext uri="{BB962C8B-B14F-4D97-AF65-F5344CB8AC3E}">
        <p14:creationId xmlns:p14="http://schemas.microsoft.com/office/powerpoint/2010/main" val="15368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Picture 2" descr="5 Ways to Actually Make Your Virtual Meetings Better | Inc.com">
            <a:extLst>
              <a:ext uri="{FF2B5EF4-FFF2-40B4-BE49-F238E27FC236}">
                <a16:creationId xmlns:a16="http://schemas.microsoft.com/office/drawing/2014/main" id="{C8DCCAC1-EB57-4C59-ADBE-5E6DD0327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28" r="32496" b="-2"/>
          <a:stretch/>
        </p:blipFill>
        <p:spPr bwMode="auto">
          <a:xfrm>
            <a:off x="7547810" y="10"/>
            <a:ext cx="4641013"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3765BA5-6D9D-4780-8BD9-459AB84297B6}"/>
              </a:ext>
            </a:extLst>
          </p:cNvPr>
          <p:cNvSpPr>
            <a:spLocks noGrp="1"/>
          </p:cNvSpPr>
          <p:nvPr>
            <p:ph type="title"/>
          </p:nvPr>
        </p:nvSpPr>
        <p:spPr>
          <a:xfrm>
            <a:off x="680321" y="753228"/>
            <a:ext cx="7087552" cy="1080938"/>
          </a:xfrm>
        </p:spPr>
        <p:txBody>
          <a:bodyPr>
            <a:normAutofit/>
          </a:bodyPr>
          <a:lstStyle/>
          <a:p>
            <a:r>
              <a:rPr lang="pt-BR" sz="3100"/>
              <a:t>Metodologia de trabalho em equipa e estratégia para resolução de conflitos</a:t>
            </a:r>
            <a:endParaRPr lang="pt-PT" sz="3100"/>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Marcador de Posição de Conteúdo 2">
            <a:extLst>
              <a:ext uri="{FF2B5EF4-FFF2-40B4-BE49-F238E27FC236}">
                <a16:creationId xmlns:a16="http://schemas.microsoft.com/office/drawing/2014/main" id="{04971CE6-F4A5-4F7C-BF53-73F8089B0378}"/>
              </a:ext>
            </a:extLst>
          </p:cNvPr>
          <p:cNvSpPr>
            <a:spLocks noGrp="1"/>
          </p:cNvSpPr>
          <p:nvPr>
            <p:ph idx="1"/>
          </p:nvPr>
        </p:nvSpPr>
        <p:spPr>
          <a:xfrm>
            <a:off x="562300" y="2427478"/>
            <a:ext cx="6423211" cy="3820922"/>
          </a:xfrm>
        </p:spPr>
        <p:txBody>
          <a:bodyPr>
            <a:noAutofit/>
          </a:bodyPr>
          <a:lstStyle/>
          <a:p>
            <a:r>
              <a:rPr lang="en-US" dirty="0"/>
              <a:t>Durante o </a:t>
            </a:r>
            <a:r>
              <a:rPr lang="en-US" dirty="0" err="1"/>
              <a:t>desenvolvimento</a:t>
            </a:r>
            <a:r>
              <a:rPr lang="en-US" dirty="0"/>
              <a:t> do Sprint, no que </a:t>
            </a:r>
            <a:r>
              <a:rPr lang="en-US" dirty="0" err="1"/>
              <a:t>toca</a:t>
            </a:r>
            <a:r>
              <a:rPr lang="en-US" dirty="0"/>
              <a:t> à </a:t>
            </a:r>
            <a:r>
              <a:rPr lang="en-US" dirty="0" err="1"/>
              <a:t>metodologia</a:t>
            </a:r>
            <a:r>
              <a:rPr lang="en-US" dirty="0"/>
              <a:t> de </a:t>
            </a:r>
            <a:r>
              <a:rPr lang="en-US" dirty="0" err="1"/>
              <a:t>trabalho</a:t>
            </a:r>
            <a:r>
              <a:rPr lang="en-US" dirty="0"/>
              <a:t>, </a:t>
            </a:r>
            <a:r>
              <a:rPr lang="en-US" dirty="0" err="1"/>
              <a:t>foram</a:t>
            </a:r>
            <a:r>
              <a:rPr lang="en-US" dirty="0"/>
              <a:t> </a:t>
            </a:r>
            <a:r>
              <a:rPr lang="en-US" dirty="0" err="1"/>
              <a:t>realizadas</a:t>
            </a:r>
            <a:r>
              <a:rPr lang="en-US" dirty="0"/>
              <a:t> </a:t>
            </a:r>
            <a:r>
              <a:rPr lang="en-US" dirty="0" err="1"/>
              <a:t>reuniões</a:t>
            </a:r>
            <a:r>
              <a:rPr lang="en-US" dirty="0"/>
              <a:t> </a:t>
            </a:r>
            <a:r>
              <a:rPr lang="en-US" dirty="0" err="1"/>
              <a:t>diárias</a:t>
            </a:r>
            <a:r>
              <a:rPr lang="en-US" dirty="0"/>
              <a:t> online, via “Discord” e “Microsoft Teams”, com </a:t>
            </a:r>
            <a:r>
              <a:rPr lang="en-US" dirty="0" err="1"/>
              <a:t>todos</a:t>
            </a:r>
            <a:r>
              <a:rPr lang="en-US" dirty="0"/>
              <a:t> </a:t>
            </a:r>
            <a:r>
              <a:rPr lang="en-US" dirty="0" err="1"/>
              <a:t>os</a:t>
            </a:r>
            <a:r>
              <a:rPr lang="en-US" dirty="0"/>
              <a:t> </a:t>
            </a:r>
            <a:r>
              <a:rPr lang="en-US" dirty="0" err="1"/>
              <a:t>membros</a:t>
            </a:r>
            <a:r>
              <a:rPr lang="en-US" dirty="0"/>
              <a:t> do </a:t>
            </a:r>
            <a:r>
              <a:rPr lang="en-US" dirty="0" err="1"/>
              <a:t>grupo</a:t>
            </a:r>
            <a:r>
              <a:rPr lang="en-US" dirty="0"/>
              <a:t> </a:t>
            </a:r>
            <a:r>
              <a:rPr lang="en-US" dirty="0" err="1"/>
              <a:t>presentes</a:t>
            </a:r>
            <a:r>
              <a:rPr lang="en-US" dirty="0"/>
              <a:t>, com vista a </a:t>
            </a:r>
            <a:r>
              <a:rPr lang="en-US" dirty="0" err="1"/>
              <a:t>dar</a:t>
            </a:r>
            <a:r>
              <a:rPr lang="en-US" dirty="0"/>
              <a:t> a </a:t>
            </a:r>
            <a:r>
              <a:rPr lang="en-US" dirty="0" err="1"/>
              <a:t>conhecer</a:t>
            </a:r>
            <a:r>
              <a:rPr lang="en-US" dirty="0"/>
              <a:t> a </a:t>
            </a:r>
            <a:r>
              <a:rPr lang="en-US" dirty="0" err="1"/>
              <a:t>cada</a:t>
            </a:r>
            <a:r>
              <a:rPr lang="en-US" dirty="0"/>
              <a:t> um dos </a:t>
            </a:r>
            <a:r>
              <a:rPr lang="en-US" dirty="0" err="1"/>
              <a:t>elementos</a:t>
            </a:r>
            <a:r>
              <a:rPr lang="en-US" dirty="0"/>
              <a:t> o </a:t>
            </a:r>
            <a:r>
              <a:rPr lang="en-US" dirty="0" err="1"/>
              <a:t>progresso</a:t>
            </a:r>
            <a:r>
              <a:rPr lang="en-US" dirty="0"/>
              <a:t> </a:t>
            </a:r>
            <a:r>
              <a:rPr lang="en-US" dirty="0" err="1"/>
              <a:t>exercido</a:t>
            </a:r>
            <a:r>
              <a:rPr lang="en-US" dirty="0"/>
              <a:t> por </a:t>
            </a:r>
            <a:r>
              <a:rPr lang="en-US" dirty="0" err="1"/>
              <a:t>cada</a:t>
            </a:r>
            <a:r>
              <a:rPr lang="en-US" dirty="0"/>
              <a:t> </a:t>
            </a:r>
            <a:r>
              <a:rPr lang="en-US" dirty="0" err="1"/>
              <a:t>elemento</a:t>
            </a:r>
            <a:r>
              <a:rPr lang="en-US" dirty="0"/>
              <a:t>;</a:t>
            </a:r>
          </a:p>
          <a:p>
            <a:r>
              <a:rPr lang="en-US" dirty="0" err="1"/>
              <a:t>Perante</a:t>
            </a:r>
            <a:r>
              <a:rPr lang="en-US" dirty="0"/>
              <a:t> </a:t>
            </a:r>
            <a:r>
              <a:rPr lang="en-US" dirty="0" err="1"/>
              <a:t>alguns</a:t>
            </a:r>
            <a:r>
              <a:rPr lang="en-US" dirty="0"/>
              <a:t> </a:t>
            </a:r>
            <a:r>
              <a:rPr lang="en-US" dirty="0" err="1"/>
              <a:t>conflitos</a:t>
            </a:r>
            <a:r>
              <a:rPr lang="en-US" dirty="0"/>
              <a:t>, </a:t>
            </a:r>
            <a:r>
              <a:rPr lang="en-US" dirty="0" err="1"/>
              <a:t>privilegiamos</a:t>
            </a:r>
            <a:r>
              <a:rPr lang="en-US" dirty="0"/>
              <a:t> a </a:t>
            </a:r>
            <a:r>
              <a:rPr lang="en-US" dirty="0" err="1"/>
              <a:t>comunicação</a:t>
            </a:r>
            <a:r>
              <a:rPr lang="en-US" dirty="0"/>
              <a:t> entre </a:t>
            </a:r>
            <a:r>
              <a:rPr lang="en-US" dirty="0" err="1"/>
              <a:t>todos</a:t>
            </a:r>
            <a:r>
              <a:rPr lang="en-US" dirty="0"/>
              <a:t> </a:t>
            </a:r>
            <a:r>
              <a:rPr lang="en-US" dirty="0" err="1"/>
              <a:t>os</a:t>
            </a:r>
            <a:r>
              <a:rPr lang="en-US" dirty="0"/>
              <a:t> </a:t>
            </a:r>
            <a:r>
              <a:rPr lang="en-US" dirty="0" err="1"/>
              <a:t>membros</a:t>
            </a:r>
            <a:r>
              <a:rPr lang="en-US" dirty="0"/>
              <a:t> do </a:t>
            </a:r>
            <a:r>
              <a:rPr lang="en-US" dirty="0" err="1"/>
              <a:t>grupo</a:t>
            </a:r>
            <a:r>
              <a:rPr lang="en-US" dirty="0"/>
              <a:t>, de modo a </a:t>
            </a:r>
            <a:r>
              <a:rPr lang="en-US" dirty="0" err="1"/>
              <a:t>facilitar</a:t>
            </a:r>
            <a:r>
              <a:rPr lang="en-US" dirty="0"/>
              <a:t> a </a:t>
            </a:r>
            <a:r>
              <a:rPr lang="en-US" dirty="0" err="1"/>
              <a:t>resolução</a:t>
            </a:r>
            <a:r>
              <a:rPr lang="en-US" dirty="0"/>
              <a:t> dos </a:t>
            </a:r>
            <a:r>
              <a:rPr lang="en-US" dirty="0" err="1"/>
              <a:t>mesmos</a:t>
            </a:r>
            <a:r>
              <a:rPr lang="en-US" dirty="0"/>
              <a:t>.</a:t>
            </a:r>
          </a:p>
        </p:txBody>
      </p:sp>
    </p:spTree>
    <p:extLst>
      <p:ext uri="{BB962C8B-B14F-4D97-AF65-F5344CB8AC3E}">
        <p14:creationId xmlns:p14="http://schemas.microsoft.com/office/powerpoint/2010/main" val="102603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2" name="Rectangle 71">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Marcador de Posição de Conteúdo 2">
            <a:extLst>
              <a:ext uri="{FF2B5EF4-FFF2-40B4-BE49-F238E27FC236}">
                <a16:creationId xmlns:a16="http://schemas.microsoft.com/office/drawing/2014/main" id="{08C4F8AC-1418-4D6D-BBAA-25855FEE610C}"/>
              </a:ext>
            </a:extLst>
          </p:cNvPr>
          <p:cNvSpPr>
            <a:spLocks noGrp="1"/>
          </p:cNvSpPr>
          <p:nvPr>
            <p:ph idx="1"/>
          </p:nvPr>
        </p:nvSpPr>
        <p:spPr>
          <a:xfrm>
            <a:off x="391743" y="2101097"/>
            <a:ext cx="5312515" cy="4520538"/>
          </a:xfrm>
        </p:spPr>
        <p:txBody>
          <a:bodyPr>
            <a:noAutofit/>
          </a:bodyPr>
          <a:lstStyle/>
          <a:p>
            <a:r>
              <a:rPr lang="pt-PT" sz="2000" dirty="0"/>
              <a:t>Em termos de qualidade do produto, consideramos que conseguimos elaborar o produto com sucesso, tendo em conta que implementamos todas as funcionalidades pedidas com sucesso;</a:t>
            </a:r>
          </a:p>
          <a:p>
            <a:r>
              <a:rPr lang="pt-PT" sz="2000" dirty="0"/>
              <a:t>Em termos de resultados esperados aquando do início do Sprint, estes correspondem aos resultados obtidos, uma vez que este foi concluído com sucesso;</a:t>
            </a:r>
          </a:p>
          <a:p>
            <a:r>
              <a:rPr lang="pt-PT" sz="2000" dirty="0"/>
              <a:t>Este sucesso que consideramos ter obtido, deveu-se ao facto de nos entendermos bem como grupo de trabalho e por termos uma boa comunicação no dia a dia de trabalho, o que facilita bastante o trabalho em equipa.</a:t>
            </a:r>
          </a:p>
        </p:txBody>
      </p:sp>
      <p:pic>
        <p:nvPicPr>
          <p:cNvPr id="1026" name="Picture 2" descr="14 Dicas para ter Credibilidade e ser um Profissional de Sucesso">
            <a:extLst>
              <a:ext uri="{FF2B5EF4-FFF2-40B4-BE49-F238E27FC236}">
                <a16:creationId xmlns:a16="http://schemas.microsoft.com/office/drawing/2014/main" id="{D1731394-F447-4423-A1C6-8B65ECFD12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75" r="21616" b="2"/>
          <a:stretch/>
        </p:blipFill>
        <p:spPr bwMode="auto">
          <a:xfrm>
            <a:off x="6096000" y="10"/>
            <a:ext cx="6092823" cy="685631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DB5F896-A5E6-4086-89DF-9FACAB7CFC0E}"/>
              </a:ext>
            </a:extLst>
          </p:cNvPr>
          <p:cNvSpPr>
            <a:spLocks noGrp="1"/>
          </p:cNvSpPr>
          <p:nvPr>
            <p:ph type="title"/>
          </p:nvPr>
        </p:nvSpPr>
        <p:spPr>
          <a:xfrm>
            <a:off x="680321" y="753228"/>
            <a:ext cx="5041629" cy="1080938"/>
          </a:xfrm>
        </p:spPr>
        <p:txBody>
          <a:bodyPr>
            <a:normAutofit/>
          </a:bodyPr>
          <a:lstStyle/>
          <a:p>
            <a:r>
              <a:rPr lang="pt-PT" dirty="0"/>
              <a:t>Resultados Obtidos</a:t>
            </a:r>
          </a:p>
        </p:txBody>
      </p:sp>
      <p:pic>
        <p:nvPicPr>
          <p:cNvPr id="77" name="Picture 76">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362613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50A8E-FD3A-4822-AF6F-84C30459251D}"/>
              </a:ext>
            </a:extLst>
          </p:cNvPr>
          <p:cNvSpPr>
            <a:spLocks noGrp="1"/>
          </p:cNvSpPr>
          <p:nvPr>
            <p:ph type="title"/>
          </p:nvPr>
        </p:nvSpPr>
        <p:spPr>
          <a:xfrm>
            <a:off x="680321" y="753228"/>
            <a:ext cx="9613861" cy="1080938"/>
          </a:xfrm>
        </p:spPr>
        <p:txBody>
          <a:bodyPr>
            <a:normAutofit/>
          </a:bodyPr>
          <a:lstStyle/>
          <a:p>
            <a:r>
              <a:rPr lang="pt-PT" dirty="0"/>
              <a:t>Formato ‘chave na mão’ para entrega e ‘venda ao cliente’</a:t>
            </a:r>
          </a:p>
        </p:txBody>
      </p:sp>
      <p:sp>
        <p:nvSpPr>
          <p:cNvPr id="3" name="Marcador de Posição de Conteúdo 2">
            <a:extLst>
              <a:ext uri="{FF2B5EF4-FFF2-40B4-BE49-F238E27FC236}">
                <a16:creationId xmlns:a16="http://schemas.microsoft.com/office/drawing/2014/main" id="{B08B7249-08F9-41DA-ACF0-FDC40955FE12}"/>
              </a:ext>
            </a:extLst>
          </p:cNvPr>
          <p:cNvSpPr>
            <a:spLocks noGrp="1"/>
          </p:cNvSpPr>
          <p:nvPr>
            <p:ph idx="1"/>
          </p:nvPr>
        </p:nvSpPr>
        <p:spPr>
          <a:xfrm>
            <a:off x="680321" y="2336873"/>
            <a:ext cx="6423211" cy="3599316"/>
          </a:xfrm>
        </p:spPr>
        <p:txBody>
          <a:bodyPr>
            <a:normAutofit/>
          </a:bodyPr>
          <a:lstStyle/>
          <a:p>
            <a:r>
              <a:rPr lang="pt-PT" sz="2000" dirty="0" err="1"/>
              <a:t>Bootstrap</a:t>
            </a:r>
            <a:r>
              <a:rPr lang="pt-PT" sz="2000" dirty="0"/>
              <a:t> - Para efeitos de demonstração, o sistema contempla a possibilidade de ser inicializado (</a:t>
            </a:r>
            <a:r>
              <a:rPr lang="pt-PT" sz="2000" dirty="0" err="1"/>
              <a:t>bootstrap</a:t>
            </a:r>
            <a:r>
              <a:rPr lang="pt-PT" sz="2000" dirty="0"/>
              <a:t>) com alguma informação tanto relativa à estrutura orgânica da organização como relativa a catálogos de serviços e serviços;</a:t>
            </a:r>
          </a:p>
          <a:p>
            <a:r>
              <a:rPr lang="pt-PT" sz="2000" dirty="0"/>
              <a:t>Demonstração das Funcionalidades Desenvolvidas – Após a Base de Dados interligada com a nossa aplicação conter informação, procederíamos à demonstração da mesma.</a:t>
            </a:r>
          </a:p>
        </p:txBody>
      </p:sp>
      <p:pic>
        <p:nvPicPr>
          <p:cNvPr id="4" name="Picture 2" descr="Construir uma casa, com financiamento e aos melhores preços">
            <a:extLst>
              <a:ext uri="{FF2B5EF4-FFF2-40B4-BE49-F238E27FC236}">
                <a16:creationId xmlns:a16="http://schemas.microsoft.com/office/drawing/2014/main" id="{8296473E-0B21-4DE9-9E2F-0D600ED6AB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35" r="27278" b="-2"/>
          <a:stretch/>
        </p:blipFill>
        <p:spPr bwMode="auto">
          <a:xfrm>
            <a:off x="8036877" y="2462423"/>
            <a:ext cx="3474802" cy="39102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200B4EAF-BEEF-4A75-AB9C-FE6A7839E2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6545" y="5223092"/>
            <a:ext cx="5930762" cy="1215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1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ED8CA-C401-416F-9817-7DD8308CC1CA}"/>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2DADAC3C-0FAD-4448-88C0-A762F4C27C32}"/>
              </a:ext>
            </a:extLst>
          </p:cNvPr>
          <p:cNvSpPr>
            <a:spLocks noGrp="1"/>
          </p:cNvSpPr>
          <p:nvPr>
            <p:ph idx="1"/>
          </p:nvPr>
        </p:nvSpPr>
        <p:spPr/>
        <p:txBody>
          <a:bodyPr/>
          <a:lstStyle/>
          <a:p>
            <a:endParaRPr lang="pt-PT" dirty="0"/>
          </a:p>
        </p:txBody>
      </p:sp>
      <p:pic>
        <p:nvPicPr>
          <p:cNvPr id="4098" name="Picture 2" descr="Cantinho dos Amantes da Poesia: O ESPETÁCULO DA VIDA">
            <a:extLst>
              <a:ext uri="{FF2B5EF4-FFF2-40B4-BE49-F238E27FC236}">
                <a16:creationId xmlns:a16="http://schemas.microsoft.com/office/drawing/2014/main" id="{B63F13D6-60CA-4401-99D8-E290CA7C8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A5753C5-53B3-4352-9696-453E341DB727}"/>
              </a:ext>
            </a:extLst>
          </p:cNvPr>
          <p:cNvSpPr txBox="1"/>
          <p:nvPr/>
        </p:nvSpPr>
        <p:spPr>
          <a:xfrm>
            <a:off x="3557713" y="3520978"/>
            <a:ext cx="4762842" cy="615553"/>
          </a:xfrm>
          <a:prstGeom prst="rect">
            <a:avLst/>
          </a:prstGeom>
          <a:noFill/>
        </p:spPr>
        <p:txBody>
          <a:bodyPr wrap="none" rtlCol="0">
            <a:spAutoFit/>
          </a:bodyPr>
          <a:lstStyle/>
          <a:p>
            <a:r>
              <a:rPr lang="pt-PT" sz="3400" dirty="0"/>
              <a:t>Obrigado pela atenção!</a:t>
            </a:r>
          </a:p>
        </p:txBody>
      </p:sp>
      <p:sp>
        <p:nvSpPr>
          <p:cNvPr id="5" name="CaixaDeTexto 4">
            <a:extLst>
              <a:ext uri="{FF2B5EF4-FFF2-40B4-BE49-F238E27FC236}">
                <a16:creationId xmlns:a16="http://schemas.microsoft.com/office/drawing/2014/main" id="{1CEEBB18-CE9A-46F8-95C7-09F635E7733E}"/>
              </a:ext>
            </a:extLst>
          </p:cNvPr>
          <p:cNvSpPr txBox="1"/>
          <p:nvPr/>
        </p:nvSpPr>
        <p:spPr>
          <a:xfrm>
            <a:off x="3881135" y="5936189"/>
            <a:ext cx="4115999" cy="400110"/>
          </a:xfrm>
          <a:prstGeom prst="rect">
            <a:avLst/>
          </a:prstGeom>
          <a:noFill/>
        </p:spPr>
        <p:txBody>
          <a:bodyPr wrap="none" rtlCol="0">
            <a:spAutoFit/>
          </a:bodyPr>
          <a:lstStyle/>
          <a:p>
            <a:r>
              <a:rPr lang="pt-PT" sz="2000" dirty="0"/>
              <a:t>LAPR4 Sprint B Turma 2DL Grupo 2</a:t>
            </a:r>
          </a:p>
        </p:txBody>
      </p:sp>
    </p:spTree>
    <p:extLst>
      <p:ext uri="{BB962C8B-B14F-4D97-AF65-F5344CB8AC3E}">
        <p14:creationId xmlns:p14="http://schemas.microsoft.com/office/powerpoint/2010/main" val="2632885539"/>
      </p:ext>
    </p:extLst>
  </p:cSld>
  <p:clrMapOvr>
    <a:masterClrMapping/>
  </p:clrMapOvr>
</p:sld>
</file>

<file path=ppt/theme/theme1.xml><?xml version="1.0" encoding="utf-8"?>
<a:theme xmlns:a="http://schemas.openxmlformats.org/drawingml/2006/main" name="Berlim">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Berlim</Template>
  <TotalTime>92</TotalTime>
  <Words>674</Words>
  <Application>Microsoft Office PowerPoint</Application>
  <PresentationFormat>Ecrã Panorâmico</PresentationFormat>
  <Paragraphs>39</Paragraphs>
  <Slides>9</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9</vt:i4>
      </vt:variant>
    </vt:vector>
  </HeadingPairs>
  <TitlesOfParts>
    <vt:vector size="12" baseType="lpstr">
      <vt:lpstr>Arial</vt:lpstr>
      <vt:lpstr>Trebuchet MS</vt:lpstr>
      <vt:lpstr>Berlim</vt:lpstr>
      <vt:lpstr>LAPR4 – Projeto Integrador Sprint B</vt:lpstr>
      <vt:lpstr>Organização da Apresentação</vt:lpstr>
      <vt:lpstr>Principais Objetivos do Sistema</vt:lpstr>
      <vt:lpstr>Processo de Desenvolvimento adotado e Planeamento</vt:lpstr>
      <vt:lpstr>Processo de Desenvolvimento adotado e Planeamento (continuação)</vt:lpstr>
      <vt:lpstr>Metodologia de trabalho em equipa e estratégia para resolução de conflitos</vt:lpstr>
      <vt:lpstr>Resultados Obtidos</vt:lpstr>
      <vt:lpstr>Formato ‘chave na mão’ para entrega e ‘venda ao cliente’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LAPR4 – Projeto Integrador Sprint B</dc:title>
  <dc:creator>Diogo Domingues (1190523)</dc:creator>
  <cp:lastModifiedBy>Diogo Domingues (1190523)</cp:lastModifiedBy>
  <cp:revision>11</cp:revision>
  <dcterms:created xsi:type="dcterms:W3CDTF">2021-05-16T20:52:26Z</dcterms:created>
  <dcterms:modified xsi:type="dcterms:W3CDTF">2021-05-16T22:25:05Z</dcterms:modified>
</cp:coreProperties>
</file>