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e9de5da3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e9de5da3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e9de5da3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e9de5da3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e9de5da3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e9de5da3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e9de5da3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e9de5da3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e9de5da3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e9de5da3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e9de5da3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e9de5da3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e9de5da3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e9de5da3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e9de5da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e9de5da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e9de5da3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e9de5da3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e9de5da3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e9de5da3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e9de5da3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e9de5da3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e9de5da3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e9de5da3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e9de5da3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e9de5da3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e9de5da3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e9de5da3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arxiv.org/abs/1703.04009" TargetMode="External"/><Relationship Id="rId4" Type="http://schemas.openxmlformats.org/officeDocument/2006/relationships/hyperlink" Target="https://scholar.google.com/scholar_lookup?title=Detecting+offensive+language+in+social+media+to+protect+adolescent+online+safety&amp;conference=Proceedings+of+the+2012+ASE/IEEE+International+Conference+on+Privacy,+Security,+Risk+and+Trust+and+2012+ASE/IEEE+International+Conference+on+Social+Computing,+SocialCom/PASSAT&amp;author=Chen,+Y.&amp;author=Zhou,+Y.&amp;author=Zhu,+S.&amp;author=Xu,+H.&amp;publication_year=2012&amp;pages=71%E2%80%9380&amp;doi=10.1109/SocialCom-PASSAT.2012.55" TargetMode="External"/><Relationship Id="rId10" Type="http://schemas.openxmlformats.org/officeDocument/2006/relationships/hyperlink" Target="https://doi.org/10.48550/arxiv.1802.00385" TargetMode="External"/><Relationship Id="rId9" Type="http://schemas.openxmlformats.org/officeDocument/2006/relationships/hyperlink" Target="https://scholar.google.com/scholar_lookup?title=A+Unified+Deep+Learning+Architecture+for+Abuse+Detection&amp;author=Founta,+A.M.&amp;author=Chatzakou,+D.&amp;author=Kourtellis,+N.&amp;author=Blackburn,+J.&amp;author=Vakali,+A.&amp;author=Leontiadis,+I.&amp;publication_year=2018&amp;pages=105%E2%80%93114" TargetMode="External"/><Relationship Id="rId5" Type="http://schemas.openxmlformats.org/officeDocument/2006/relationships/hyperlink" Target="https://doi.org/10.1109/SocialCom-PASSAT.2012.55" TargetMode="External"/><Relationship Id="rId6" Type="http://schemas.openxmlformats.org/officeDocument/2006/relationships/hyperlink" Target="https://scholar.google.com/scholar_lookup?title=Necessity+and+sufficiency+for+explaining+text+classifiers:+A+case+study+in+hate+speech+detection&amp;author=Balkir,+E.&amp;author=Nejadgholi,+I.&amp;author=Fraser,+K.C.&amp;author=Kiritchenko,+S.&amp;publication_year=2022&amp;journal=arXiv" TargetMode="External"/><Relationship Id="rId7" Type="http://schemas.openxmlformats.org/officeDocument/2006/relationships/hyperlink" Target="https://scholar.google.com/scholar_lookup?title=Mean+birds:+Detecting+aggression+and+bullying+on+Twitter&amp;author=Chatzakou,+D.&amp;author=Kourtellis,+N.&amp;author=Blackburn,+J.&amp;author=de+Cristofaro,+E.&amp;author=Stringhini,+G.&amp;author=Vakali,+A.&amp;publication_year=2017&amp;pages=13%E2%80%9322" TargetMode="External"/><Relationship Id="rId8" Type="http://schemas.openxmlformats.org/officeDocument/2006/relationships/hyperlink" Target="https://doi.org/10.1145/3091478.3091487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cholar.google.com/scholar_lookup?title=A+unified+approach+to+interpreting+model+predictions&amp;author=Lundberg,+S.M.&amp;author=Lee,+S.I.&amp;publication_year=2017&amp;journal=Adv.+Neural+Inf.+Process.+Syst.&amp;volume=30" TargetMode="External"/><Relationship Id="rId4" Type="http://schemas.openxmlformats.org/officeDocument/2006/relationships/hyperlink" Target="https://scholar.google.com/scholar_lookup?title=Explaining+recurrent+neural+network+predictions+in+sentiment+analysis&amp;author=Arras,+L.&amp;author=Montavon,+G.&amp;author=M%C3%BCller,+K.R.&amp;author=Samek,+W.&amp;publication_year=2017" TargetMode="External"/><Relationship Id="rId10" Type="http://schemas.openxmlformats.org/officeDocument/2006/relationships/hyperlink" Target="https://doi.org/10.48550/arXiv.2003.07631" TargetMode="External"/><Relationship Id="rId9" Type="http://schemas.openxmlformats.org/officeDocument/2006/relationships/hyperlink" Target="https://doi.org/10.48550/arXiv.2003.07631" TargetMode="External"/><Relationship Id="rId5" Type="http://schemas.openxmlformats.org/officeDocument/2006/relationships/hyperlink" Target="https://doi.org/10.18653/v1/w17-5221" TargetMode="External"/><Relationship Id="rId6" Type="http://schemas.openxmlformats.org/officeDocument/2006/relationships/hyperlink" Target="https://scholar.google.com/scholar_lookup?title=Explainable+AI+approach+towards+toxic+comment+classification&amp;author=Mahajan,+A.&amp;author=Shah,+D.&amp;author=Jafar,+G.&amp;publication_year=2021&amp;pages=849%E2%80%93858" TargetMode="External"/><Relationship Id="rId7" Type="http://schemas.openxmlformats.org/officeDocument/2006/relationships/hyperlink" Target="https://scholar.google.com/scholar_lookup?title=%E2%80%9CWhy+Should+I+Trust+You?%E2%80%9D:+Explaining+the+Predictions+of+Any+Classifier&amp;conference=Proceedings+of+the+NAACL-HLT+2016%E2%80%942016+Conference+of+the+North+American+Chapter+of+the+Association+for+Computational+Linguistics:+Human+Language+Technologies,+Proceedings+of+the+Demonstrations+Session&amp;author=Ribeiro,+M.T.&amp;author=Singh,+S.&amp;author=Guestrin,+C.&amp;publication_year=2016&amp;pages=1135%E2%80%931144&amp;doi=10.48550/arxiv.1602.04938" TargetMode="External"/><Relationship Id="rId8" Type="http://schemas.openxmlformats.org/officeDocument/2006/relationships/hyperlink" Target="https://doi.org/10.48550/arxiv.1602.04938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 	 	 		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442"/>
              <a:buFont typeface="Arial"/>
              <a:buNone/>
            </a:pPr>
            <a:r>
              <a:rPr b="1" lang="en" sz="1655"/>
              <a:t>	              </a:t>
            </a:r>
            <a:r>
              <a:rPr b="1" lang="en" sz="1655">
                <a:solidFill>
                  <a:srgbClr val="FF00FF"/>
                </a:solidFill>
              </a:rPr>
              <a:t>Paper Title:	</a:t>
            </a:r>
            <a:r>
              <a:rPr lang="en" sz="1100"/>
              <a:t>			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/>
              <a:t>Social Media Hate Speech Detection Using Explainable Artificial Intelligence (XAI) </a:t>
            </a:r>
            <a:endParaRPr b="1" sz="18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73525"/>
            <a:ext cx="8520600" cy="27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Team No.</a:t>
            </a:r>
            <a:r>
              <a:rPr lang="en" sz="1500"/>
              <a:t> 2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Presented By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Golam Kibria Anim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ID: 23341034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ST: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chemeClr val="dk1"/>
                </a:solidFill>
              </a:rPr>
              <a:t>Abid Hossain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RA:</a:t>
            </a:r>
            <a:r>
              <a:rPr lang="en" sz="1500">
                <a:solidFill>
                  <a:schemeClr val="dk1"/>
                </a:solidFill>
              </a:rPr>
              <a:t> Sania Azhmee Bhuiyan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031525" y="118700"/>
            <a:ext cx="155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r>
              <a:rPr lang="en" sz="1200"/>
              <a:t>lide No.1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925275"/>
            <a:ext cx="4500600" cy="38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FF00FF"/>
                </a:solidFill>
              </a:rPr>
              <a:t>Result:</a:t>
            </a:r>
            <a:endParaRPr b="1" sz="145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450">
                <a:highlight>
                  <a:schemeClr val="lt1"/>
                </a:highlight>
              </a:rPr>
              <a:t>1. </a:t>
            </a:r>
            <a:r>
              <a:rPr b="1" lang="en" sz="1450">
                <a:highlight>
                  <a:schemeClr val="lt1"/>
                </a:highlight>
              </a:rPr>
              <a:t>Model Performance and Explainability:</a:t>
            </a:r>
            <a:endParaRPr b="1" sz="1450">
              <a:highlight>
                <a:schemeClr val="lt1"/>
              </a:highlight>
            </a:endParaRPr>
          </a:p>
          <a:p>
            <a:pPr indent="-311467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4C1130"/>
              </a:buClr>
              <a:buSzPct val="100000"/>
              <a:buFont typeface="Arial"/>
              <a:buChar char="●"/>
            </a:pPr>
            <a:r>
              <a:rPr lang="en" sz="1450">
                <a:solidFill>
                  <a:srgbClr val="4C1130"/>
                </a:solidFill>
                <a:highlight>
                  <a:schemeClr val="lt1"/>
                </a:highlight>
              </a:rPr>
              <a:t>LSTM achieved the highest accuracy of 97.6% on the Google Jigsaw dataset.</a:t>
            </a:r>
            <a:endParaRPr sz="1450">
              <a:solidFill>
                <a:srgbClr val="4C1130"/>
              </a:solidFill>
              <a:highlight>
                <a:schemeClr val="lt1"/>
              </a:highlight>
            </a:endParaRPr>
          </a:p>
          <a:p>
            <a:pPr indent="-3114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●"/>
            </a:pPr>
            <a:r>
              <a:rPr lang="en" sz="1450">
                <a:solidFill>
                  <a:schemeClr val="accent4"/>
                </a:solidFill>
                <a:highlight>
                  <a:schemeClr val="lt1"/>
                </a:highlight>
              </a:rPr>
              <a:t>BERT + MLP and BERT + ANN models achieved accuracies of 93.67% and 93.55% on the HateXplain dataset.</a:t>
            </a:r>
            <a:endParaRPr sz="1450">
              <a:solidFill>
                <a:schemeClr val="accent4"/>
              </a:solidFill>
              <a:highlight>
                <a:schemeClr val="lt1"/>
              </a:highlight>
            </a:endParaRPr>
          </a:p>
          <a:p>
            <a:pPr indent="-3114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50">
                <a:solidFill>
                  <a:srgbClr val="000000"/>
                </a:solidFill>
                <a:highlight>
                  <a:schemeClr val="lt1"/>
                </a:highlight>
              </a:rPr>
              <a:t>LIME model provided explainability and interpretability by assigning weights to words in comments.</a:t>
            </a:r>
            <a:endParaRPr sz="145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14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●"/>
            </a:pPr>
            <a:r>
              <a:rPr lang="en" sz="1450">
                <a:solidFill>
                  <a:schemeClr val="accent4"/>
                </a:solidFill>
                <a:highlight>
                  <a:schemeClr val="lt1"/>
                </a:highlight>
              </a:rPr>
              <a:t>Plausibility and faithfulness were measured using the ERASER benchmark.</a:t>
            </a:r>
            <a:endParaRPr sz="1450">
              <a:solidFill>
                <a:schemeClr val="accent4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3719150" y="462300"/>
            <a:ext cx="135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Slide No.10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300" y="859000"/>
            <a:ext cx="4289827" cy="384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842000"/>
            <a:ext cx="4886100" cy="42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b="1" lang="en" sz="1450">
                <a:highlight>
                  <a:schemeClr val="lt1"/>
                </a:highlight>
              </a:rPr>
              <a:t>Slide 2: Bias Analysis and Conclusion:</a:t>
            </a:r>
            <a:endParaRPr b="1" sz="1450">
              <a:highlight>
                <a:schemeClr val="lt1"/>
              </a:highlight>
            </a:endParaRPr>
          </a:p>
          <a:p>
            <a:pPr indent="-311467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50">
                <a:highlight>
                  <a:schemeClr val="lt1"/>
                </a:highlight>
              </a:rPr>
              <a:t>BERT variants showed significantly higher accuracy in bias-based metrics compared to other linear models.</a:t>
            </a:r>
            <a:endParaRPr sz="1450">
              <a:highlight>
                <a:schemeClr val="lt1"/>
              </a:highlight>
            </a:endParaRPr>
          </a:p>
          <a:p>
            <a:pPr indent="-3114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●"/>
            </a:pPr>
            <a:r>
              <a:rPr lang="en" sz="1450">
                <a:solidFill>
                  <a:schemeClr val="accent4"/>
                </a:solidFill>
                <a:highlight>
                  <a:schemeClr val="lt1"/>
                </a:highlight>
              </a:rPr>
              <a:t>BERT + MLP had the highest values for subgroup AUC, BPSN AUC, and BSNP AUC.</a:t>
            </a:r>
            <a:endParaRPr sz="1450">
              <a:solidFill>
                <a:schemeClr val="accent4"/>
              </a:solidFill>
              <a:highlight>
                <a:schemeClr val="lt1"/>
              </a:highlight>
            </a:endParaRPr>
          </a:p>
          <a:p>
            <a:pPr indent="-3114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50">
                <a:highlight>
                  <a:schemeClr val="lt1"/>
                </a:highlight>
              </a:rPr>
              <a:t>The research contributes to the development of more effective and efficient machine learning methods.</a:t>
            </a:r>
            <a:endParaRPr sz="1450">
              <a:highlight>
                <a:schemeClr val="lt1"/>
              </a:highlight>
            </a:endParaRPr>
          </a:p>
          <a:p>
            <a:pPr indent="-3114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●"/>
            </a:pPr>
            <a:r>
              <a:rPr lang="en" sz="1450">
                <a:solidFill>
                  <a:schemeClr val="accent4"/>
                </a:solidFill>
                <a:highlight>
                  <a:schemeClr val="lt1"/>
                </a:highlight>
              </a:rPr>
              <a:t>Explainability and interpretability are crucial for understanding and managing complex AI models.</a:t>
            </a:r>
            <a:endParaRPr sz="1450">
              <a:solidFill>
                <a:schemeClr val="accent4"/>
              </a:solidFill>
              <a:highlight>
                <a:schemeClr val="lt1"/>
              </a:highlight>
            </a:endParaRPr>
          </a:p>
          <a:p>
            <a:pPr indent="-3114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50">
                <a:highlight>
                  <a:schemeClr val="lt1"/>
                </a:highlight>
              </a:rPr>
              <a:t>Further research is needed to address limitations and challenges in combining conventional AI with explainable AI (XAI).</a:t>
            </a:r>
            <a:endParaRPr sz="145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50">
              <a:highlight>
                <a:schemeClr val="lt1"/>
              </a:highlight>
            </a:endParaRPr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3802450" y="347750"/>
            <a:ext cx="123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Slide No.11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800" y="1742950"/>
            <a:ext cx="3893825" cy="17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45125" y="920425"/>
            <a:ext cx="8520600" cy="3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rgbClr val="FF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Conclusion:</a:t>
            </a:r>
            <a:endParaRPr b="1" sz="1450">
              <a:solidFill>
                <a:srgbClr val="FF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research study showcased the effectiveness of XAI in hate speech detection.</a:t>
            </a:r>
            <a:endParaRPr sz="145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LSTM and BERT variants demonstrated high accuracy, bias reduction, and explainability.</a:t>
            </a:r>
            <a:endParaRPr sz="145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Further advancements in XAI can contribute to the development of robust and fair hate speech detection models.</a:t>
            </a:r>
            <a:endParaRPr sz="145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305883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406800" y="420650"/>
            <a:ext cx="147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Slide No.12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1097425"/>
            <a:ext cx="8520600" cy="35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Davidson, T.; Warmsley, D.; Macy, M.; Weber, I. Automated Hate Speech Detection and the Problem of Offensive Language. Available online: 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http://arxiv.org/abs/1703.04009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(accessed on 11 August 2022).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Chen, Y.; Zhou, Y.; Zhu, S.; Xu, H. Detecting offensive language in social media to protect adolescent online safety. In Proceedings of the 2012 ASE/IEEE International Conference on Privacy, Security, Risk and Trust and 2012 ASE/IEEE International Conference on Social Computing, SocialCom/PASSAT, Amsterdam, The Netherlands, 3–5 September 2012; pp. 71–80. [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Scholar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] [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CrossRef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]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Balkir, E.; Nejadgholi, I.; Fraser, K.C.; Kiritchenko, S. Necessity and sufficiency for explaining text classifiers: A case study in hate speech detection.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arXiv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b="1" lang="en" sz="1000">
                <a:solidFill>
                  <a:srgbClr val="222222"/>
                </a:solidFill>
                <a:highlight>
                  <a:srgbClr val="FFFFFF"/>
                </a:highlight>
              </a:rPr>
              <a:t>2022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, arXiv:2205.03302. [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Scholar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]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Chatzakou, D.; Kourtellis, N.; Blackburn, J.; de Cristofaro, E.; Stringhini, G.; Vakali, A. Mean birds: Detecting aggression and bullying on Twitter. In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WebSci 2017—Proceedings of the 2017 ACM Web Science Conference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; Association for Computing Machinery: New York, NY, USA, 2017; pp. 13–22. [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Scholar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] [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CrossRef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]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Founta, A.M.; Chatzakou, D.; Kourtellis, N.; Blackburn, J.; Vakali, A.; Leontiadis, I. A Unified Deep Learning Architecture for Abuse Detection. In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WebSci 2019—Proceedings of the 11th ACM Conference on Web Science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; Association for Computing Machinery: New York, NY, USA, 2018; pp. 105–114. [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Scholar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] [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CrossRef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]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79400" lvl="0" marL="457200" rtl="0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00"/>
              <a:buChar char="●"/>
            </a:pPr>
            <a:r>
              <a:t/>
            </a:r>
            <a:endParaRPr sz="800"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439375" y="701775"/>
            <a:ext cx="26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Bibliography: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3656675" y="264475"/>
            <a:ext cx="1343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Slide No. 13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Lundberg, S.M.; Lee, S.I. A unified approach to interpreting model predictions.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Adv. Neural Inf. Process. Syst.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b="1" lang="en" sz="1000">
                <a:solidFill>
                  <a:srgbClr val="222222"/>
                </a:solidFill>
                <a:highlight>
                  <a:srgbClr val="FFFFFF"/>
                </a:highlight>
              </a:rPr>
              <a:t>2017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30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 [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Scholar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]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Arras, L.; Montavon, G.; Müller, K.R.; Samek, W. Explaining recurrent neural network predictions in sentiment analysis. In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EMNLP 2017—8th Workshop on Computational Approaches to Subjectivity, Sentiment and Social Media Analysis, WASSA 2017—Proceedings of the Workshop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; Association for Computational Linguistics: Copenhagen, Denmark, 2017. [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Scholar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] [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CrossRef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]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Mahajan, A.; Shah, D.; Jafar, G. Explainable AI approach towards toxic comment classification. In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Emerging Technologies in Data Mining and Information Security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; Springer: Singapore, 2021; pp. 849–858. [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Scholar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]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Ribeiro, M.T.; Singh, S.; Guestrin, C. “Why Should I Trust You?”: Explaining the Predictions of Any Classifier. In Proceedings of the NAACL-HLT 2016—2016 Conference of the North American Chapter of the Association for Computational Linguistics: Human Language Technologies, Proceedings of the Demonstrations Session, San Francisco, CA, USA, 13–17 August 2016; pp. 1135–1144. [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Scholar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] [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CrossRef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]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Samek, W.; Montavon, G.; Lapuschkin, S.; Anders, C.J.; Müller, K.-R. Toward Interpretable Machine Learning: Transparent Deep Neural Networks and Beyond. Available online: 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https://doi.org/10.48550/arXiv.2003.07631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(accessed on 11 August 2022). [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CrossRef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]</a:t>
            </a:r>
            <a:endParaRPr sz="1000"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3667075" y="483125"/>
            <a:ext cx="153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Slide No. 14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Thank You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3551550" y="597625"/>
            <a:ext cx="204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Slide No.15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055775"/>
            <a:ext cx="8520600" cy="3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00FF"/>
                </a:solidFill>
                <a:highlight>
                  <a:schemeClr val="lt1"/>
                </a:highlight>
              </a:rPr>
              <a:t>Research Objective:</a:t>
            </a:r>
            <a:endParaRPr b="1" sz="1600">
              <a:solidFill>
                <a:srgbClr val="FF00FF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highlight>
                  <a:schemeClr val="lt1"/>
                </a:highlight>
              </a:rPr>
              <a:t>To explore the decision-making process of complex AI models in hate speech detection</a:t>
            </a:r>
            <a:endParaRPr sz="1600"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highlight>
                  <a:schemeClr val="lt1"/>
                </a:highlight>
              </a:rPr>
              <a:t>To demonstrate the application of Explainable AI (XAI) techniques in improving interpretability</a:t>
            </a:r>
            <a:endParaRPr sz="1600"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highlight>
                  <a:schemeClr val="lt1"/>
                </a:highlight>
              </a:rPr>
              <a:t>To provide insights into the challenges and future directions of XAI in decision-making</a:t>
            </a:r>
            <a:endParaRPr sz="160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562975" y="264475"/>
            <a:ext cx="130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Slide No.2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889175"/>
            <a:ext cx="8520600" cy="41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460">
                <a:solidFill>
                  <a:srgbClr val="FF00FF"/>
                </a:solidFill>
                <a:highlight>
                  <a:schemeClr val="lt1"/>
                </a:highlight>
              </a:rPr>
              <a:t>Dataset Used:</a:t>
            </a:r>
            <a:endParaRPr b="1" sz="1460">
              <a:solidFill>
                <a:srgbClr val="FF00FF"/>
              </a:solidFill>
              <a:highlight>
                <a:schemeClr val="lt1"/>
              </a:highlight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60"/>
              <a:buFont typeface="Arial"/>
              <a:buNone/>
            </a:pPr>
            <a:r>
              <a:rPr b="1" lang="en" sz="1460">
                <a:solidFill>
                  <a:srgbClr val="374151"/>
                </a:solidFill>
                <a:highlight>
                  <a:schemeClr val="lt1"/>
                </a:highlight>
              </a:rPr>
              <a:t>Google Jigsaw Dataset:</a:t>
            </a:r>
            <a:endParaRPr b="1" sz="146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213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60"/>
              <a:buFont typeface="Arial"/>
              <a:buChar char="●"/>
            </a:pPr>
            <a:r>
              <a:rPr lang="en" sz="1460">
                <a:solidFill>
                  <a:srgbClr val="374151"/>
                </a:solidFill>
                <a:highlight>
                  <a:schemeClr val="lt1"/>
                </a:highlight>
              </a:rPr>
              <a:t>User discussions from English Wikipedia talk pages</a:t>
            </a:r>
            <a:endParaRPr sz="146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213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60"/>
              <a:buFont typeface="Arial"/>
              <a:buChar char="●"/>
            </a:pPr>
            <a:r>
              <a:rPr lang="en" sz="1460">
                <a:solidFill>
                  <a:srgbClr val="374151"/>
                </a:solidFill>
                <a:highlight>
                  <a:schemeClr val="lt1"/>
                </a:highlight>
              </a:rPr>
              <a:t>Pre-existing models applied: decision trees, k-nearest neighbors, multinomial naïve Bayes, random forest, logistic regression, and LSTM</a:t>
            </a:r>
            <a:endParaRPr sz="146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213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60"/>
              <a:buFont typeface="Arial"/>
              <a:buChar char="●"/>
            </a:pPr>
            <a:r>
              <a:rPr lang="en" sz="1460">
                <a:solidFill>
                  <a:srgbClr val="374151"/>
                </a:solidFill>
                <a:highlight>
                  <a:schemeClr val="lt1"/>
                </a:highlight>
              </a:rPr>
              <a:t>LSTM achieved an accuracy of 97.6%</a:t>
            </a:r>
            <a:endParaRPr sz="146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60"/>
              <a:buFont typeface="Arial"/>
              <a:buNone/>
            </a:pPr>
            <a:r>
              <a:rPr b="1" lang="en" sz="1460">
                <a:solidFill>
                  <a:srgbClr val="374151"/>
                </a:solidFill>
                <a:highlight>
                  <a:schemeClr val="lt1"/>
                </a:highlight>
              </a:rPr>
              <a:t>HateXplain Dataset:</a:t>
            </a:r>
            <a:endParaRPr b="1" sz="146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213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60"/>
              <a:buFont typeface="Arial"/>
              <a:buChar char="●"/>
            </a:pPr>
            <a:r>
              <a:rPr lang="en" sz="1460">
                <a:solidFill>
                  <a:srgbClr val="374151"/>
                </a:solidFill>
                <a:highlight>
                  <a:schemeClr val="lt1"/>
                </a:highlight>
              </a:rPr>
              <a:t>Posts from Twitter and Gab</a:t>
            </a:r>
            <a:endParaRPr sz="146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213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60"/>
              <a:buFont typeface="Arial"/>
              <a:buChar char="●"/>
            </a:pPr>
            <a:r>
              <a:rPr lang="en" sz="1460">
                <a:solidFill>
                  <a:srgbClr val="374151"/>
                </a:solidFill>
                <a:highlight>
                  <a:schemeClr val="lt1"/>
                </a:highlight>
              </a:rPr>
              <a:t>XAI models applied: BERT + ANN and BERT + MLP</a:t>
            </a:r>
            <a:endParaRPr sz="146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213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60"/>
              <a:buFont typeface="Arial"/>
              <a:buChar char="●"/>
            </a:pPr>
            <a:r>
              <a:rPr lang="en" sz="1460">
                <a:solidFill>
                  <a:srgbClr val="374151"/>
                </a:solidFill>
                <a:highlight>
                  <a:schemeClr val="lt1"/>
                </a:highlight>
              </a:rPr>
              <a:t>Achieved an accuracy of 93.67% using ERASER benchmark</a:t>
            </a:r>
            <a:endParaRPr sz="146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60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500475" y="333875"/>
            <a:ext cx="149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Slide No.3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FF00FF"/>
                </a:solidFill>
              </a:rPr>
              <a:t>Literature Review:</a:t>
            </a:r>
            <a:endParaRPr b="1" sz="1450">
              <a:solidFill>
                <a:srgbClr val="FF00FF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Reviewed K</a:t>
            </a:r>
            <a:r>
              <a:rPr b="1" lang="en" sz="14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ey Research Papers :</a:t>
            </a:r>
            <a:endParaRPr b="1" sz="14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Automated hate speech detection and the problem of offensive language.</a:t>
            </a:r>
            <a:endParaRPr sz="14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Detection of offensive content and identification of potential offensive users.</a:t>
            </a:r>
            <a:endParaRPr sz="14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feature attribution method for explainability.</a:t>
            </a:r>
            <a:endParaRPr sz="14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Detecting bullying and aggressive behavior on Twitter.</a:t>
            </a:r>
            <a:endParaRPr sz="14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unified deep learning architecture for abuse detection.</a:t>
            </a:r>
            <a:endParaRPr sz="14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167325" y="139525"/>
            <a:ext cx="127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Slide No. 4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503950"/>
            <a:ext cx="3999900" cy="4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Findings and Limitations:</a:t>
            </a:r>
            <a:endParaRPr b="1" sz="14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Different machine learning algorithms and techniques were tested for various tasks.</a:t>
            </a:r>
            <a:endParaRPr sz="14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Limitations in defining hate speech, detecting offensive content, and explaining complex ML models.</a:t>
            </a:r>
            <a:endParaRPr sz="14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Data limitations, lack of diversity, and challenges in accessing network-related metadata.</a:t>
            </a:r>
            <a:endParaRPr sz="14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441475"/>
            <a:ext cx="3999900" cy="4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Implications of the Reviewed Research:</a:t>
            </a:r>
            <a:endParaRPr b="1" sz="145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Inaccuracies in hate speech detection and identification of offensive content.</a:t>
            </a:r>
            <a:endParaRPr sz="145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Challenges in explaining complex machine learning models and RNN predictions.</a:t>
            </a:r>
            <a:endParaRPr sz="145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Misclassifications and limited accessibility of data representations.</a:t>
            </a:r>
            <a:endParaRPr sz="145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7"/>
          <p:cNvCxnSpPr/>
          <p:nvPr/>
        </p:nvCxnSpPr>
        <p:spPr>
          <a:xfrm>
            <a:off x="4406325" y="379000"/>
            <a:ext cx="52200" cy="43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7"/>
          <p:cNvSpPr txBox="1"/>
          <p:nvPr/>
        </p:nvSpPr>
        <p:spPr>
          <a:xfrm>
            <a:off x="2990300" y="139525"/>
            <a:ext cx="111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Slide No.5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462300"/>
            <a:ext cx="3999900" cy="4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Opportunities and Challenges:</a:t>
            </a:r>
            <a:endParaRPr b="1" sz="145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Need for improved definitions and detection methods for hate speech and offensive content.</a:t>
            </a:r>
            <a:endParaRPr sz="145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Exploration of alternative explainability approaches beyond SHAP and LIME.</a:t>
            </a:r>
            <a:endParaRPr sz="145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Addressing data limitations, diversity, and computational challenges.</a:t>
            </a:r>
            <a:endParaRPr sz="145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832400" y="524750"/>
            <a:ext cx="39999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Future Directions:</a:t>
            </a:r>
            <a:endParaRPr b="1" sz="14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Develop robust and accurate models for hate speech detection and offensive content identification.</a:t>
            </a:r>
            <a:endParaRPr sz="14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Enhance explainability methods to align better with human intuition.</a:t>
            </a:r>
            <a:endParaRPr sz="14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Expand datasets to include a variety of demographic groups and network-related metadata.</a:t>
            </a:r>
            <a:endParaRPr sz="14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6" name="Google Shape;96;p18"/>
          <p:cNvCxnSpPr/>
          <p:nvPr/>
        </p:nvCxnSpPr>
        <p:spPr>
          <a:xfrm>
            <a:off x="4468800" y="368575"/>
            <a:ext cx="10500" cy="40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8"/>
          <p:cNvSpPr txBox="1"/>
          <p:nvPr/>
        </p:nvSpPr>
        <p:spPr>
          <a:xfrm>
            <a:off x="3469250" y="66625"/>
            <a:ext cx="119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Slide No.  6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097425"/>
            <a:ext cx="4302900" cy="3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rgbClr val="FF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Data Preprocessing:</a:t>
            </a:r>
            <a:endParaRPr b="1" sz="1450">
              <a:solidFill>
                <a:srgbClr val="FF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Cleaning data to remove inconsistencies and irrelevant information</a:t>
            </a:r>
            <a:endParaRPr sz="145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Text cleaning of tweets, tokenization, and lemmatization</a:t>
            </a:r>
            <a:endParaRPr sz="145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Simplifying categorical variables for training purposes</a:t>
            </a:r>
            <a:endParaRPr sz="145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50">
              <a:highlight>
                <a:schemeClr val="lt1"/>
              </a:highlight>
            </a:endParaRPr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3521325" y="233225"/>
            <a:ext cx="14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3479675" y="264475"/>
            <a:ext cx="12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Slide No.7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000" y="1399375"/>
            <a:ext cx="4086005" cy="28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785050"/>
            <a:ext cx="8520600" cy="42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rgbClr val="FF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Exploratory Data Analysis (EDA):</a:t>
            </a:r>
            <a:endParaRPr b="1" sz="1450">
              <a:solidFill>
                <a:srgbClr val="FF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Uncovering patterns and insights in the datasets</a:t>
            </a:r>
            <a:endParaRPr sz="14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Understanding data better, identifying anomalies, and validating assumptions</a:t>
            </a:r>
            <a:endParaRPr sz="14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rgbClr val="FF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Explainable AI (XAI):</a:t>
            </a:r>
            <a:endParaRPr b="1" sz="1450">
              <a:solidFill>
                <a:srgbClr val="FF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An emerging field that provides explanations for AI model decisions</a:t>
            </a:r>
            <a:endParaRPr sz="14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Varied applications in healthcare, law and order, defense, and more</a:t>
            </a:r>
            <a:endParaRPr sz="14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Bridge between AI models and human understanding</a:t>
            </a:r>
            <a:endParaRPr sz="14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3677500" y="264475"/>
            <a:ext cx="142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Slide No.8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59650" y="862825"/>
            <a:ext cx="8520600" cy="42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rgbClr val="FF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Methods Used:</a:t>
            </a:r>
            <a:endParaRPr b="1" sz="1450">
              <a:solidFill>
                <a:srgbClr val="FF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LIME (Local Interpretable Model-Agnostic Explanations): Explainability method applied to HateXplain dataset</a:t>
            </a:r>
            <a:endParaRPr sz="14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BERT (Bidirectional Encoder Representations from Transformers): Language model for hate speech detection with high explainability</a:t>
            </a:r>
            <a:endParaRPr sz="14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Other XAI models: Layer-wise relevance propagation and Deep LIFT</a:t>
            </a:r>
            <a:endParaRPr sz="14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3739975" y="451875"/>
            <a:ext cx="139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Slide No.9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