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14"/>
  </p:notesMasterIdLst>
  <p:sldIdLst>
    <p:sldId id="256" r:id="rId2"/>
    <p:sldId id="261" r:id="rId3"/>
    <p:sldId id="263" r:id="rId4"/>
    <p:sldId id="257" r:id="rId5"/>
    <p:sldId id="264" r:id="rId6"/>
    <p:sldId id="258" r:id="rId7"/>
    <p:sldId id="267" r:id="rId8"/>
    <p:sldId id="259" r:id="rId9"/>
    <p:sldId id="268" r:id="rId10"/>
    <p:sldId id="260" r:id="rId11"/>
    <p:sldId id="269"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66" d="100"/>
          <a:sy n="66" d="100"/>
        </p:scale>
        <p:origin x="1330" y="3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56941E-BDE1-4671-B1CB-4DA6BDA68FF1}" type="datetimeFigureOut">
              <a:rPr lang="en-IN" smtClean="0"/>
              <a:t>04-10-2025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5ADBD6-4B9C-4A7D-B421-4341684DD9B1}" type="slidenum">
              <a:rPr lang="en-IN" smtClean="0"/>
              <a:t>‹#›</a:t>
            </a:fld>
            <a:endParaRPr lang="en-IN"/>
          </a:p>
        </p:txBody>
      </p:sp>
    </p:spTree>
    <p:extLst>
      <p:ext uri="{BB962C8B-B14F-4D97-AF65-F5344CB8AC3E}">
        <p14:creationId xmlns:p14="http://schemas.microsoft.com/office/powerpoint/2010/main" val="4387010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CF5782E-876D-4D6A-9C71-D609A258523E}" type="datetimeFigureOut">
              <a:rPr lang="en-IN" smtClean="0"/>
              <a:t>04-10-2025</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E709161-3C30-4803-9980-ECD4B8AA929C}" type="slidenum">
              <a:rPr lang="en-IN" smtClean="0"/>
              <a:t>‹#›</a:t>
            </a:fld>
            <a:endParaRPr lang="en-IN"/>
          </a:p>
        </p:txBody>
      </p:sp>
    </p:spTree>
    <p:extLst>
      <p:ext uri="{BB962C8B-B14F-4D97-AF65-F5344CB8AC3E}">
        <p14:creationId xmlns:p14="http://schemas.microsoft.com/office/powerpoint/2010/main" val="3352910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F5782E-876D-4D6A-9C71-D609A258523E}" type="datetimeFigureOut">
              <a:rPr lang="en-IN" smtClean="0"/>
              <a:t>04-10-2025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E709161-3C30-4803-9980-ECD4B8AA929C}" type="slidenum">
              <a:rPr lang="en-IN" smtClean="0"/>
              <a:t>‹#›</a:t>
            </a:fld>
            <a:endParaRPr lang="en-IN"/>
          </a:p>
        </p:txBody>
      </p:sp>
    </p:spTree>
    <p:extLst>
      <p:ext uri="{BB962C8B-B14F-4D97-AF65-F5344CB8AC3E}">
        <p14:creationId xmlns:p14="http://schemas.microsoft.com/office/powerpoint/2010/main" val="2202073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F5782E-876D-4D6A-9C71-D609A258523E}" type="datetimeFigureOut">
              <a:rPr lang="en-IN" smtClean="0"/>
              <a:t>04-10-2025</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E709161-3C30-4803-9980-ECD4B8AA929C}"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092005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CF5782E-876D-4D6A-9C71-D609A258523E}" type="datetimeFigureOut">
              <a:rPr lang="en-IN" smtClean="0"/>
              <a:t>04-10-2025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E709161-3C30-4803-9980-ECD4B8AA929C}" type="slidenum">
              <a:rPr lang="en-IN" smtClean="0"/>
              <a:t>‹#›</a:t>
            </a:fld>
            <a:endParaRPr lang="en-IN"/>
          </a:p>
        </p:txBody>
      </p:sp>
    </p:spTree>
    <p:extLst>
      <p:ext uri="{BB962C8B-B14F-4D97-AF65-F5344CB8AC3E}">
        <p14:creationId xmlns:p14="http://schemas.microsoft.com/office/powerpoint/2010/main" val="12000359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CF5782E-876D-4D6A-9C71-D609A258523E}" type="datetimeFigureOut">
              <a:rPr lang="en-IN" smtClean="0"/>
              <a:t>04-10-2025</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E709161-3C30-4803-9980-ECD4B8AA929C}"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119966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CF5782E-876D-4D6A-9C71-D609A258523E}" type="datetimeFigureOut">
              <a:rPr lang="en-IN" smtClean="0"/>
              <a:t>04-10-2025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E709161-3C30-4803-9980-ECD4B8AA929C}" type="slidenum">
              <a:rPr lang="en-IN" smtClean="0"/>
              <a:t>‹#›</a:t>
            </a:fld>
            <a:endParaRPr lang="en-IN"/>
          </a:p>
        </p:txBody>
      </p:sp>
    </p:spTree>
    <p:extLst>
      <p:ext uri="{BB962C8B-B14F-4D97-AF65-F5344CB8AC3E}">
        <p14:creationId xmlns:p14="http://schemas.microsoft.com/office/powerpoint/2010/main" val="25907468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F5782E-876D-4D6A-9C71-D609A258523E}" type="datetimeFigureOut">
              <a:rPr lang="en-IN" smtClean="0"/>
              <a:t>04-10-2025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E709161-3C30-4803-9980-ECD4B8AA929C}" type="slidenum">
              <a:rPr lang="en-IN" smtClean="0"/>
              <a:t>‹#›</a:t>
            </a:fld>
            <a:endParaRPr lang="en-IN"/>
          </a:p>
        </p:txBody>
      </p:sp>
    </p:spTree>
    <p:extLst>
      <p:ext uri="{BB962C8B-B14F-4D97-AF65-F5344CB8AC3E}">
        <p14:creationId xmlns:p14="http://schemas.microsoft.com/office/powerpoint/2010/main" val="39498893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F5782E-876D-4D6A-9C71-D609A258523E}" type="datetimeFigureOut">
              <a:rPr lang="en-IN" smtClean="0"/>
              <a:t>04-10-2025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E709161-3C30-4803-9980-ECD4B8AA929C}" type="slidenum">
              <a:rPr lang="en-IN" smtClean="0"/>
              <a:t>‹#›</a:t>
            </a:fld>
            <a:endParaRPr lang="en-IN"/>
          </a:p>
        </p:txBody>
      </p:sp>
    </p:spTree>
    <p:extLst>
      <p:ext uri="{BB962C8B-B14F-4D97-AF65-F5344CB8AC3E}">
        <p14:creationId xmlns:p14="http://schemas.microsoft.com/office/powerpoint/2010/main" val="2127337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F5782E-876D-4D6A-9C71-D609A258523E}" type="datetimeFigureOut">
              <a:rPr lang="en-IN" smtClean="0"/>
              <a:t>04-10-2025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E709161-3C30-4803-9980-ECD4B8AA929C}" type="slidenum">
              <a:rPr lang="en-IN" smtClean="0"/>
              <a:t>‹#›</a:t>
            </a:fld>
            <a:endParaRPr lang="en-IN"/>
          </a:p>
        </p:txBody>
      </p:sp>
    </p:spTree>
    <p:extLst>
      <p:ext uri="{BB962C8B-B14F-4D97-AF65-F5344CB8AC3E}">
        <p14:creationId xmlns:p14="http://schemas.microsoft.com/office/powerpoint/2010/main" val="824366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F5782E-876D-4D6A-9C71-D609A258523E}" type="datetimeFigureOut">
              <a:rPr lang="en-IN" smtClean="0"/>
              <a:t>04-10-2025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E709161-3C30-4803-9980-ECD4B8AA929C}" type="slidenum">
              <a:rPr lang="en-IN" smtClean="0"/>
              <a:t>‹#›</a:t>
            </a:fld>
            <a:endParaRPr lang="en-IN"/>
          </a:p>
        </p:txBody>
      </p:sp>
    </p:spTree>
    <p:extLst>
      <p:ext uri="{BB962C8B-B14F-4D97-AF65-F5344CB8AC3E}">
        <p14:creationId xmlns:p14="http://schemas.microsoft.com/office/powerpoint/2010/main" val="2552459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F5782E-876D-4D6A-9C71-D609A258523E}" type="datetimeFigureOut">
              <a:rPr lang="en-IN" smtClean="0"/>
              <a:t>04-10-2025</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E709161-3C30-4803-9980-ECD4B8AA929C}" type="slidenum">
              <a:rPr lang="en-IN" smtClean="0"/>
              <a:t>‹#›</a:t>
            </a:fld>
            <a:endParaRPr lang="en-IN"/>
          </a:p>
        </p:txBody>
      </p:sp>
    </p:spTree>
    <p:extLst>
      <p:ext uri="{BB962C8B-B14F-4D97-AF65-F5344CB8AC3E}">
        <p14:creationId xmlns:p14="http://schemas.microsoft.com/office/powerpoint/2010/main" val="4116283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F5782E-876D-4D6A-9C71-D609A258523E}" type="datetimeFigureOut">
              <a:rPr lang="en-IN" smtClean="0"/>
              <a:t>04-10-2025</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E709161-3C30-4803-9980-ECD4B8AA929C}" type="slidenum">
              <a:rPr lang="en-IN" smtClean="0"/>
              <a:t>‹#›</a:t>
            </a:fld>
            <a:endParaRPr lang="en-IN"/>
          </a:p>
        </p:txBody>
      </p:sp>
    </p:spTree>
    <p:extLst>
      <p:ext uri="{BB962C8B-B14F-4D97-AF65-F5344CB8AC3E}">
        <p14:creationId xmlns:p14="http://schemas.microsoft.com/office/powerpoint/2010/main" val="297881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F5782E-876D-4D6A-9C71-D609A258523E}" type="datetimeFigureOut">
              <a:rPr lang="en-IN" smtClean="0"/>
              <a:t>04-10-2025</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E709161-3C30-4803-9980-ECD4B8AA929C}" type="slidenum">
              <a:rPr lang="en-IN" smtClean="0"/>
              <a:t>‹#›</a:t>
            </a:fld>
            <a:endParaRPr lang="en-IN"/>
          </a:p>
        </p:txBody>
      </p:sp>
    </p:spTree>
    <p:extLst>
      <p:ext uri="{BB962C8B-B14F-4D97-AF65-F5344CB8AC3E}">
        <p14:creationId xmlns:p14="http://schemas.microsoft.com/office/powerpoint/2010/main" val="3681112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F5782E-876D-4D6A-9C71-D609A258523E}" type="datetimeFigureOut">
              <a:rPr lang="en-IN" smtClean="0"/>
              <a:t>04-10-2025</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E709161-3C30-4803-9980-ECD4B8AA929C}" type="slidenum">
              <a:rPr lang="en-IN" smtClean="0"/>
              <a:t>‹#›</a:t>
            </a:fld>
            <a:endParaRPr lang="en-IN"/>
          </a:p>
        </p:txBody>
      </p:sp>
    </p:spTree>
    <p:extLst>
      <p:ext uri="{BB962C8B-B14F-4D97-AF65-F5344CB8AC3E}">
        <p14:creationId xmlns:p14="http://schemas.microsoft.com/office/powerpoint/2010/main" val="1979239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F5782E-876D-4D6A-9C71-D609A258523E}" type="datetimeFigureOut">
              <a:rPr lang="en-IN" smtClean="0"/>
              <a:t>04-10-2025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E709161-3C30-4803-9980-ECD4B8AA929C}" type="slidenum">
              <a:rPr lang="en-IN" smtClean="0"/>
              <a:t>‹#›</a:t>
            </a:fld>
            <a:endParaRPr lang="en-IN"/>
          </a:p>
        </p:txBody>
      </p:sp>
    </p:spTree>
    <p:extLst>
      <p:ext uri="{BB962C8B-B14F-4D97-AF65-F5344CB8AC3E}">
        <p14:creationId xmlns:p14="http://schemas.microsoft.com/office/powerpoint/2010/main" val="2894253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F5782E-876D-4D6A-9C71-D609A258523E}" type="datetimeFigureOut">
              <a:rPr lang="en-IN" smtClean="0"/>
              <a:t>04-10-2025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E709161-3C30-4803-9980-ECD4B8AA929C}" type="slidenum">
              <a:rPr lang="en-IN" smtClean="0"/>
              <a:t>‹#›</a:t>
            </a:fld>
            <a:endParaRPr lang="en-IN"/>
          </a:p>
        </p:txBody>
      </p:sp>
    </p:spTree>
    <p:extLst>
      <p:ext uri="{BB962C8B-B14F-4D97-AF65-F5344CB8AC3E}">
        <p14:creationId xmlns:p14="http://schemas.microsoft.com/office/powerpoint/2010/main" val="1790505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CF5782E-876D-4D6A-9C71-D609A258523E}" type="datetimeFigureOut">
              <a:rPr lang="en-IN" smtClean="0"/>
              <a:t>04-10-2025</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E709161-3C30-4803-9980-ECD4B8AA929C}" type="slidenum">
              <a:rPr lang="en-IN" smtClean="0"/>
              <a:t>‹#›</a:t>
            </a:fld>
            <a:endParaRPr lang="en-IN"/>
          </a:p>
        </p:txBody>
      </p:sp>
    </p:spTree>
    <p:extLst>
      <p:ext uri="{BB962C8B-B14F-4D97-AF65-F5344CB8AC3E}">
        <p14:creationId xmlns:p14="http://schemas.microsoft.com/office/powerpoint/2010/main" val="199980639"/>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5D684-1951-911B-6E17-BC45A3D180B7}"/>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4007D6FC-37CD-A8A7-DAA7-E83B5B84019F}"/>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8FA88DBD-E6B3-6679-4D8D-4A2B5B173E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899239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85EFF-93CB-C82A-F084-040361B60BA2}"/>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1EB53F33-995E-1366-CC01-0B9C125D0B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7999"/>
          </a:xfrm>
        </p:spPr>
      </p:pic>
    </p:spTree>
    <p:extLst>
      <p:ext uri="{BB962C8B-B14F-4D97-AF65-F5344CB8AC3E}">
        <p14:creationId xmlns:p14="http://schemas.microsoft.com/office/powerpoint/2010/main" val="2819285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7257E-B831-A40A-5A87-2A1D3648ACC3}"/>
              </a:ext>
            </a:extLst>
          </p:cNvPr>
          <p:cNvSpPr>
            <a:spLocks noGrp="1"/>
          </p:cNvSpPr>
          <p:nvPr>
            <p:ph type="title"/>
          </p:nvPr>
        </p:nvSpPr>
        <p:spPr>
          <a:xfrm>
            <a:off x="1620457" y="624110"/>
            <a:ext cx="9884156" cy="799576"/>
          </a:xfrm>
        </p:spPr>
        <p:txBody>
          <a:bodyPr>
            <a:normAutofit/>
          </a:bodyPr>
          <a:lstStyle/>
          <a:p>
            <a:r>
              <a:rPr lang="en-IN">
                <a:highlight>
                  <a:srgbClr val="0000FF"/>
                </a:highlight>
                <a:latin typeface="Arial Black" panose="020B0A04020102020204" pitchFamily="34" charset="0"/>
              </a:rPr>
              <a:t>Growth and Headcount Analysis</a:t>
            </a:r>
          </a:p>
        </p:txBody>
      </p:sp>
      <p:graphicFrame>
        <p:nvGraphicFramePr>
          <p:cNvPr id="7" name="Content Placeholder 6">
            <a:extLst>
              <a:ext uri="{FF2B5EF4-FFF2-40B4-BE49-F238E27FC236}">
                <a16:creationId xmlns:a16="http://schemas.microsoft.com/office/drawing/2014/main" id="{90C1C8CD-A347-2F4D-4938-695D549587C7}"/>
              </a:ext>
            </a:extLst>
          </p:cNvPr>
          <p:cNvGraphicFramePr>
            <a:graphicFrameLocks noGrp="1"/>
          </p:cNvGraphicFramePr>
          <p:nvPr>
            <p:ph idx="1"/>
            <p:extLst>
              <p:ext uri="{D42A27DB-BD31-4B8C-83A1-F6EECF244321}">
                <p14:modId xmlns:p14="http://schemas.microsoft.com/office/powerpoint/2010/main" val="2002513396"/>
              </p:ext>
            </p:extLst>
          </p:nvPr>
        </p:nvGraphicFramePr>
        <p:xfrm>
          <a:off x="1656143" y="1899081"/>
          <a:ext cx="8915400" cy="1005840"/>
        </p:xfrm>
        <a:graphic>
          <a:graphicData uri="http://schemas.openxmlformats.org/drawingml/2006/table">
            <a:tbl>
              <a:tblPr/>
              <a:tblGrid>
                <a:gridCol w="8915400">
                  <a:extLst>
                    <a:ext uri="{9D8B030D-6E8A-4147-A177-3AD203B41FA5}">
                      <a16:colId xmlns:a16="http://schemas.microsoft.com/office/drawing/2014/main" val="3141880406"/>
                    </a:ext>
                  </a:extLst>
                </a:gridCol>
              </a:tblGrid>
              <a:tr h="0">
                <a:tc>
                  <a:txBody>
                    <a:bodyPr/>
                    <a:lstStyle/>
                    <a:p>
                      <a:pPr marL="285750" indent="-285750" algn="just">
                        <a:buFont typeface="Wingdings" panose="05000000000000000000" pitchFamily="2" charset="2"/>
                        <a:buChar char="Ø"/>
                      </a:pPr>
                      <a:r>
                        <a:rPr lang="en-US" b="1">
                          <a:latin typeface="Arial Black" panose="020B0A04020102020204" pitchFamily="34" charset="0"/>
                        </a:rPr>
                        <a:t>Growth continuity- </a:t>
                      </a:r>
                      <a:r>
                        <a:rPr lang="en-US"/>
                        <a:t>A consistent upward trend in headcount from 2018–2023 signals stable business expansion.</a:t>
                      </a:r>
                    </a:p>
                  </a:txBody>
                  <a:tcPr anchor="ctr">
                    <a:lnL>
                      <a:noFill/>
                    </a:lnL>
                    <a:lnR>
                      <a:noFill/>
                    </a:lnR>
                    <a:lnT>
                      <a:noFill/>
                    </a:lnT>
                    <a:lnB>
                      <a:noFill/>
                    </a:lnB>
                    <a:noFill/>
                  </a:tcPr>
                </a:tc>
                <a:extLst>
                  <a:ext uri="{0D108BD9-81ED-4DB2-BD59-A6C34878D82A}">
                    <a16:rowId xmlns:a16="http://schemas.microsoft.com/office/drawing/2014/main" val="3851888609"/>
                  </a:ext>
                </a:extLst>
              </a:tr>
              <a:tr h="0">
                <a:tc>
                  <a:txBody>
                    <a:bodyPr/>
                    <a:lstStyle/>
                    <a:p>
                      <a:pPr>
                        <a:buNone/>
                      </a:pPr>
                      <a:endParaRPr lang="en-IN"/>
                    </a:p>
                  </a:txBody>
                  <a:tcPr anchor="ctr">
                    <a:lnL>
                      <a:noFill/>
                    </a:lnL>
                    <a:lnR>
                      <a:noFill/>
                    </a:lnR>
                    <a:lnT>
                      <a:noFill/>
                    </a:lnT>
                    <a:lnB>
                      <a:noFill/>
                    </a:lnB>
                    <a:noFill/>
                  </a:tcPr>
                </a:tc>
                <a:extLst>
                  <a:ext uri="{0D108BD9-81ED-4DB2-BD59-A6C34878D82A}">
                    <a16:rowId xmlns:a16="http://schemas.microsoft.com/office/drawing/2014/main" val="742426577"/>
                  </a:ext>
                </a:extLst>
              </a:tr>
            </a:tbl>
          </a:graphicData>
        </a:graphic>
      </p:graphicFrame>
      <p:graphicFrame>
        <p:nvGraphicFramePr>
          <p:cNvPr id="8" name="Table 7">
            <a:extLst>
              <a:ext uri="{FF2B5EF4-FFF2-40B4-BE49-F238E27FC236}">
                <a16:creationId xmlns:a16="http://schemas.microsoft.com/office/drawing/2014/main" id="{23BEDDD6-CB22-7818-803B-312BC8B1CD3D}"/>
              </a:ext>
            </a:extLst>
          </p:cNvPr>
          <p:cNvGraphicFramePr>
            <a:graphicFrameLocks noGrp="1"/>
          </p:cNvGraphicFramePr>
          <p:nvPr>
            <p:extLst>
              <p:ext uri="{D42A27DB-BD31-4B8C-83A1-F6EECF244321}">
                <p14:modId xmlns:p14="http://schemas.microsoft.com/office/powerpoint/2010/main" val="458100074"/>
              </p:ext>
            </p:extLst>
          </p:nvPr>
        </p:nvGraphicFramePr>
        <p:xfrm>
          <a:off x="1656143" y="2666920"/>
          <a:ext cx="8915400" cy="1005840"/>
        </p:xfrm>
        <a:graphic>
          <a:graphicData uri="http://schemas.openxmlformats.org/drawingml/2006/table">
            <a:tbl>
              <a:tblPr/>
              <a:tblGrid>
                <a:gridCol w="8915400">
                  <a:extLst>
                    <a:ext uri="{9D8B030D-6E8A-4147-A177-3AD203B41FA5}">
                      <a16:colId xmlns:a16="http://schemas.microsoft.com/office/drawing/2014/main" val="2987076395"/>
                    </a:ext>
                  </a:extLst>
                </a:gridCol>
              </a:tblGrid>
              <a:tr h="0">
                <a:tc>
                  <a:txBody>
                    <a:bodyPr/>
                    <a:lstStyle/>
                    <a:p>
                      <a:pPr marL="285750" indent="-285750" algn="just">
                        <a:buFont typeface="Wingdings" panose="05000000000000000000" pitchFamily="2" charset="2"/>
                        <a:buChar char="Ø"/>
                      </a:pPr>
                      <a:r>
                        <a:rPr lang="en-US">
                          <a:latin typeface="Arial Black" panose="020B0A04020102020204" pitchFamily="34" charset="0"/>
                        </a:rPr>
                        <a:t>Departmental Diversification- </a:t>
                      </a:r>
                      <a:r>
                        <a:rPr lang="en-US"/>
                        <a:t>Hiring across Production, Packaging, and R&amp;D shows balanced investment in core and innovation functions.</a:t>
                      </a:r>
                    </a:p>
                  </a:txBody>
                  <a:tcPr anchor="ctr">
                    <a:lnL>
                      <a:noFill/>
                    </a:lnL>
                    <a:lnR>
                      <a:noFill/>
                    </a:lnR>
                    <a:lnT>
                      <a:noFill/>
                    </a:lnT>
                    <a:lnB>
                      <a:noFill/>
                    </a:lnB>
                    <a:noFill/>
                  </a:tcPr>
                </a:tc>
                <a:extLst>
                  <a:ext uri="{0D108BD9-81ED-4DB2-BD59-A6C34878D82A}">
                    <a16:rowId xmlns:a16="http://schemas.microsoft.com/office/drawing/2014/main" val="2999041177"/>
                  </a:ext>
                </a:extLst>
              </a:tr>
              <a:tr h="0">
                <a:tc>
                  <a:txBody>
                    <a:bodyPr/>
                    <a:lstStyle/>
                    <a:p>
                      <a:pPr>
                        <a:buNone/>
                      </a:pPr>
                      <a:endParaRPr lang="en-IN"/>
                    </a:p>
                  </a:txBody>
                  <a:tcPr anchor="ctr">
                    <a:lnL>
                      <a:noFill/>
                    </a:lnL>
                    <a:lnR>
                      <a:noFill/>
                    </a:lnR>
                    <a:lnT>
                      <a:noFill/>
                    </a:lnT>
                    <a:lnB>
                      <a:noFill/>
                    </a:lnB>
                    <a:noFill/>
                  </a:tcPr>
                </a:tc>
                <a:extLst>
                  <a:ext uri="{0D108BD9-81ED-4DB2-BD59-A6C34878D82A}">
                    <a16:rowId xmlns:a16="http://schemas.microsoft.com/office/drawing/2014/main" val="3284522932"/>
                  </a:ext>
                </a:extLst>
              </a:tr>
            </a:tbl>
          </a:graphicData>
        </a:graphic>
      </p:graphicFrame>
      <p:graphicFrame>
        <p:nvGraphicFramePr>
          <p:cNvPr id="9" name="Table 8">
            <a:extLst>
              <a:ext uri="{FF2B5EF4-FFF2-40B4-BE49-F238E27FC236}">
                <a16:creationId xmlns:a16="http://schemas.microsoft.com/office/drawing/2014/main" id="{03708C8B-DA10-06B3-E614-AAF5432025AD}"/>
              </a:ext>
            </a:extLst>
          </p:cNvPr>
          <p:cNvGraphicFramePr>
            <a:graphicFrameLocks noGrp="1"/>
          </p:cNvGraphicFramePr>
          <p:nvPr>
            <p:extLst>
              <p:ext uri="{D42A27DB-BD31-4B8C-83A1-F6EECF244321}">
                <p14:modId xmlns:p14="http://schemas.microsoft.com/office/powerpoint/2010/main" val="1961136281"/>
              </p:ext>
            </p:extLst>
          </p:nvPr>
        </p:nvGraphicFramePr>
        <p:xfrm>
          <a:off x="1620457" y="3443934"/>
          <a:ext cx="9039204" cy="1005840"/>
        </p:xfrm>
        <a:graphic>
          <a:graphicData uri="http://schemas.openxmlformats.org/drawingml/2006/table">
            <a:tbl>
              <a:tblPr/>
              <a:tblGrid>
                <a:gridCol w="9039204">
                  <a:extLst>
                    <a:ext uri="{9D8B030D-6E8A-4147-A177-3AD203B41FA5}">
                      <a16:colId xmlns:a16="http://schemas.microsoft.com/office/drawing/2014/main" val="3111943429"/>
                    </a:ext>
                  </a:extLst>
                </a:gridCol>
              </a:tblGrid>
              <a:tr h="0">
                <a:tc>
                  <a:txBody>
                    <a:bodyPr/>
                    <a:lstStyle/>
                    <a:p>
                      <a:pPr marL="285750" indent="-285750" algn="just">
                        <a:buFont typeface="Wingdings" panose="05000000000000000000" pitchFamily="2" charset="2"/>
                        <a:buChar char="Ø"/>
                      </a:pPr>
                      <a:r>
                        <a:rPr lang="en-US" b="1">
                          <a:latin typeface="Arial Black" panose="020B0A04020102020204" pitchFamily="34" charset="0"/>
                        </a:rPr>
                        <a:t>Annual Growth Rate Benchmark- </a:t>
                      </a:r>
                      <a:r>
                        <a:rPr lang="en-US"/>
                        <a:t>An 18% annual increase is a strong indicator of proactive talent acquisition aligned with business goals.</a:t>
                      </a:r>
                    </a:p>
                  </a:txBody>
                  <a:tcPr anchor="ctr">
                    <a:lnL>
                      <a:noFill/>
                    </a:lnL>
                    <a:lnR>
                      <a:noFill/>
                    </a:lnR>
                    <a:lnT>
                      <a:noFill/>
                    </a:lnT>
                    <a:lnB>
                      <a:noFill/>
                    </a:lnB>
                    <a:noFill/>
                  </a:tcPr>
                </a:tc>
                <a:extLst>
                  <a:ext uri="{0D108BD9-81ED-4DB2-BD59-A6C34878D82A}">
                    <a16:rowId xmlns:a16="http://schemas.microsoft.com/office/drawing/2014/main" val="2976302172"/>
                  </a:ext>
                </a:extLst>
              </a:tr>
              <a:tr h="0">
                <a:tc>
                  <a:txBody>
                    <a:bodyPr/>
                    <a:lstStyle/>
                    <a:p>
                      <a:pPr>
                        <a:buNone/>
                      </a:pPr>
                      <a:endParaRPr lang="en-IN"/>
                    </a:p>
                  </a:txBody>
                  <a:tcPr anchor="ctr">
                    <a:lnL>
                      <a:noFill/>
                    </a:lnL>
                    <a:lnR>
                      <a:noFill/>
                    </a:lnR>
                    <a:lnT>
                      <a:noFill/>
                    </a:lnT>
                    <a:lnB>
                      <a:noFill/>
                    </a:lnB>
                    <a:noFill/>
                  </a:tcPr>
                </a:tc>
                <a:extLst>
                  <a:ext uri="{0D108BD9-81ED-4DB2-BD59-A6C34878D82A}">
                    <a16:rowId xmlns:a16="http://schemas.microsoft.com/office/drawing/2014/main" val="1702566674"/>
                  </a:ext>
                </a:extLst>
              </a:tr>
            </a:tbl>
          </a:graphicData>
        </a:graphic>
      </p:graphicFrame>
      <p:graphicFrame>
        <p:nvGraphicFramePr>
          <p:cNvPr id="10" name="Table 9">
            <a:extLst>
              <a:ext uri="{FF2B5EF4-FFF2-40B4-BE49-F238E27FC236}">
                <a16:creationId xmlns:a16="http://schemas.microsoft.com/office/drawing/2014/main" id="{88BA3D85-2C4C-F3F0-1F91-1A9086EC512F}"/>
              </a:ext>
            </a:extLst>
          </p:cNvPr>
          <p:cNvGraphicFramePr>
            <a:graphicFrameLocks noGrp="1"/>
          </p:cNvGraphicFramePr>
          <p:nvPr>
            <p:extLst>
              <p:ext uri="{D42A27DB-BD31-4B8C-83A1-F6EECF244321}">
                <p14:modId xmlns:p14="http://schemas.microsoft.com/office/powerpoint/2010/main" val="1772481505"/>
              </p:ext>
            </p:extLst>
          </p:nvPr>
        </p:nvGraphicFramePr>
        <p:xfrm>
          <a:off x="1620457" y="4202598"/>
          <a:ext cx="9039204" cy="1005840"/>
        </p:xfrm>
        <a:graphic>
          <a:graphicData uri="http://schemas.openxmlformats.org/drawingml/2006/table">
            <a:tbl>
              <a:tblPr/>
              <a:tblGrid>
                <a:gridCol w="9039204">
                  <a:extLst>
                    <a:ext uri="{9D8B030D-6E8A-4147-A177-3AD203B41FA5}">
                      <a16:colId xmlns:a16="http://schemas.microsoft.com/office/drawing/2014/main" val="3661246066"/>
                    </a:ext>
                  </a:extLst>
                </a:gridCol>
              </a:tblGrid>
              <a:tr h="0">
                <a:tc>
                  <a:txBody>
                    <a:bodyPr/>
                    <a:lstStyle/>
                    <a:p>
                      <a:pPr marL="285750" indent="-285750" algn="just">
                        <a:buFont typeface="Wingdings" panose="05000000000000000000" pitchFamily="2" charset="2"/>
                        <a:buChar char="Ø"/>
                      </a:pPr>
                      <a:r>
                        <a:rPr lang="en-US" b="1">
                          <a:latin typeface="Arial Black" panose="020B0A04020102020204" pitchFamily="34" charset="0"/>
                        </a:rPr>
                        <a:t>Strategic Year Focus-  </a:t>
                      </a:r>
                      <a:r>
                        <a:rPr lang="en-US"/>
                        <a:t>The 2023 spike (25 new hires) suggests a targeted push—possibly due to new product lines or market entry.</a:t>
                      </a:r>
                    </a:p>
                  </a:txBody>
                  <a:tcPr anchor="ctr">
                    <a:lnL>
                      <a:noFill/>
                    </a:lnL>
                    <a:lnR>
                      <a:noFill/>
                    </a:lnR>
                    <a:lnT>
                      <a:noFill/>
                    </a:lnT>
                    <a:lnB>
                      <a:noFill/>
                    </a:lnB>
                    <a:noFill/>
                  </a:tcPr>
                </a:tc>
                <a:extLst>
                  <a:ext uri="{0D108BD9-81ED-4DB2-BD59-A6C34878D82A}">
                    <a16:rowId xmlns:a16="http://schemas.microsoft.com/office/drawing/2014/main" val="2386485775"/>
                  </a:ext>
                </a:extLst>
              </a:tr>
              <a:tr h="0">
                <a:tc>
                  <a:txBody>
                    <a:bodyPr/>
                    <a:lstStyle/>
                    <a:p>
                      <a:pPr>
                        <a:buNone/>
                      </a:pPr>
                      <a:endParaRPr lang="en-IN"/>
                    </a:p>
                  </a:txBody>
                  <a:tcPr anchor="ctr">
                    <a:lnL>
                      <a:noFill/>
                    </a:lnL>
                    <a:lnR>
                      <a:noFill/>
                    </a:lnR>
                    <a:lnT>
                      <a:noFill/>
                    </a:lnT>
                    <a:lnB>
                      <a:noFill/>
                    </a:lnB>
                    <a:noFill/>
                  </a:tcPr>
                </a:tc>
                <a:extLst>
                  <a:ext uri="{0D108BD9-81ED-4DB2-BD59-A6C34878D82A}">
                    <a16:rowId xmlns:a16="http://schemas.microsoft.com/office/drawing/2014/main" val="3377914119"/>
                  </a:ext>
                </a:extLst>
              </a:tr>
            </a:tbl>
          </a:graphicData>
        </a:graphic>
      </p:graphicFrame>
      <p:graphicFrame>
        <p:nvGraphicFramePr>
          <p:cNvPr id="11" name="Table 10">
            <a:extLst>
              <a:ext uri="{FF2B5EF4-FFF2-40B4-BE49-F238E27FC236}">
                <a16:creationId xmlns:a16="http://schemas.microsoft.com/office/drawing/2014/main" id="{221EA318-43D4-F911-ECA2-9654C7FC70C5}"/>
              </a:ext>
            </a:extLst>
          </p:cNvPr>
          <p:cNvGraphicFramePr>
            <a:graphicFrameLocks noGrp="1"/>
          </p:cNvGraphicFramePr>
          <p:nvPr>
            <p:extLst>
              <p:ext uri="{D42A27DB-BD31-4B8C-83A1-F6EECF244321}">
                <p14:modId xmlns:p14="http://schemas.microsoft.com/office/powerpoint/2010/main" val="79215274"/>
              </p:ext>
            </p:extLst>
          </p:nvPr>
        </p:nvGraphicFramePr>
        <p:xfrm>
          <a:off x="1620457" y="4961262"/>
          <a:ext cx="9039204" cy="640080"/>
        </p:xfrm>
        <a:graphic>
          <a:graphicData uri="http://schemas.openxmlformats.org/drawingml/2006/table">
            <a:tbl>
              <a:tblPr/>
              <a:tblGrid>
                <a:gridCol w="9039204">
                  <a:extLst>
                    <a:ext uri="{9D8B030D-6E8A-4147-A177-3AD203B41FA5}">
                      <a16:colId xmlns:a16="http://schemas.microsoft.com/office/drawing/2014/main" val="877553296"/>
                    </a:ext>
                  </a:extLst>
                </a:gridCol>
              </a:tblGrid>
              <a:tr h="0">
                <a:tc>
                  <a:txBody>
                    <a:bodyPr/>
                    <a:lstStyle/>
                    <a:p>
                      <a:pPr marL="285750" indent="-285750" algn="just">
                        <a:buFont typeface="Wingdings" panose="05000000000000000000" pitchFamily="2" charset="2"/>
                        <a:buChar char="Ø"/>
                      </a:pPr>
                      <a:r>
                        <a:rPr lang="en-US" b="1">
                          <a:latin typeface="Arial Black" panose="020B0A04020102020204" pitchFamily="34" charset="0"/>
                        </a:rPr>
                        <a:t>Cumulative Strength Metric-  </a:t>
                      </a:r>
                      <a:r>
                        <a:rPr lang="en-US"/>
                        <a:t>161 total headcount reflects organizational maturity and capacity to handle scale.</a:t>
                      </a:r>
                    </a:p>
                  </a:txBody>
                  <a:tcPr anchor="ctr">
                    <a:lnL>
                      <a:noFill/>
                    </a:lnL>
                    <a:lnR>
                      <a:noFill/>
                    </a:lnR>
                    <a:lnT>
                      <a:noFill/>
                    </a:lnT>
                    <a:lnB>
                      <a:noFill/>
                    </a:lnB>
                    <a:noFill/>
                  </a:tcPr>
                </a:tc>
                <a:extLst>
                  <a:ext uri="{0D108BD9-81ED-4DB2-BD59-A6C34878D82A}">
                    <a16:rowId xmlns:a16="http://schemas.microsoft.com/office/drawing/2014/main" val="2944829861"/>
                  </a:ext>
                </a:extLst>
              </a:tr>
            </a:tbl>
          </a:graphicData>
        </a:graphic>
      </p:graphicFrame>
    </p:spTree>
    <p:extLst>
      <p:ext uri="{BB962C8B-B14F-4D97-AF65-F5344CB8AC3E}">
        <p14:creationId xmlns:p14="http://schemas.microsoft.com/office/powerpoint/2010/main" val="497219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83B4B-FE7A-16D3-BCB7-81EFBE3D0DF3}"/>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08CCA713-6503-91D8-9685-42FCDE1A5D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3861570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F64EE6-978A-8245-5102-C9696AAA33AF}"/>
              </a:ext>
            </a:extLst>
          </p:cNvPr>
          <p:cNvSpPr>
            <a:spLocks noGrp="1"/>
          </p:cNvSpPr>
          <p:nvPr>
            <p:ph idx="1"/>
          </p:nvPr>
        </p:nvSpPr>
        <p:spPr>
          <a:xfrm>
            <a:off x="233680" y="233680"/>
            <a:ext cx="11724640" cy="6624320"/>
          </a:xfrm>
        </p:spPr>
        <p:txBody>
          <a:bodyPr>
            <a:normAutofit/>
          </a:bodyPr>
          <a:lstStyle/>
          <a:p>
            <a:pPr marL="0" indent="0">
              <a:buNone/>
            </a:pPr>
            <a:r>
              <a:rPr lang="en-IN" b="1">
                <a:solidFill>
                  <a:srgbClr val="002060"/>
                </a:solidFill>
                <a:latin typeface="Arial Black" panose="020B0A04020102020204" pitchFamily="34" charset="0"/>
              </a:rPr>
              <a:t> </a:t>
            </a:r>
          </a:p>
          <a:p>
            <a:pPr marL="0" indent="0">
              <a:buNone/>
            </a:pPr>
            <a:r>
              <a:rPr lang="en-IN" sz="4400" b="1">
                <a:solidFill>
                  <a:srgbClr val="002060"/>
                </a:solidFill>
                <a:latin typeface="Arial Black" panose="020B0A04020102020204" pitchFamily="34" charset="0"/>
              </a:rPr>
              <a:t>       </a:t>
            </a:r>
            <a:r>
              <a:rPr lang="en-IN" sz="4400" b="1">
                <a:solidFill>
                  <a:srgbClr val="002060"/>
                </a:solidFill>
                <a:highlight>
                  <a:srgbClr val="00FF00"/>
                </a:highlight>
                <a:latin typeface="Arial Black" panose="020B0A04020102020204" pitchFamily="34" charset="0"/>
              </a:rPr>
              <a:t>Essential Metrics Framework</a:t>
            </a:r>
            <a:br>
              <a:rPr lang="en-IN" sz="4400" b="1">
                <a:solidFill>
                  <a:srgbClr val="002060"/>
                </a:solidFill>
                <a:latin typeface="Arial Black" panose="020B0A04020102020204" pitchFamily="34" charset="0"/>
              </a:rPr>
            </a:br>
            <a:r>
              <a:rPr lang="en-IN" sz="4400" b="1">
                <a:solidFill>
                  <a:srgbClr val="002060"/>
                </a:solidFill>
                <a:latin typeface="Arial Black" panose="020B0A04020102020204" pitchFamily="34" charset="0"/>
              </a:rPr>
              <a:t>   </a:t>
            </a:r>
            <a:r>
              <a:rPr lang="en-IN" b="1">
                <a:latin typeface="Arial Black" panose="020B0A04020102020204" pitchFamily="34" charset="0"/>
              </a:rPr>
              <a:t>The project covers four critical metric categories:</a:t>
            </a:r>
          </a:p>
          <a:p>
            <a:pPr>
              <a:buFont typeface="Wingdings" panose="05000000000000000000" pitchFamily="2" charset="2"/>
              <a:buChar char="v"/>
            </a:pPr>
            <a:r>
              <a:rPr lang="en-IN" b="1">
                <a:latin typeface="Arial Black" panose="020B0A04020102020204" pitchFamily="34" charset="0"/>
              </a:rPr>
              <a:t>       </a:t>
            </a:r>
            <a:r>
              <a:rPr lang="en-IN" b="1"/>
              <a:t>Workforce Composition- </a:t>
            </a:r>
            <a:r>
              <a:rPr lang="en-IN"/>
              <a:t>Headcount analysis, demographics, organizational structure</a:t>
            </a:r>
          </a:p>
          <a:p>
            <a:pPr>
              <a:buFont typeface="Wingdings" panose="05000000000000000000" pitchFamily="2" charset="2"/>
              <a:buChar char="v"/>
            </a:pPr>
            <a:r>
              <a:rPr lang="en-IN"/>
              <a:t>       </a:t>
            </a:r>
            <a:r>
              <a:rPr lang="en-IN" b="1">
                <a:latin typeface="+mj-lt"/>
              </a:rPr>
              <a:t>Performance &amp; Productivity- </a:t>
            </a:r>
            <a:r>
              <a:rPr lang="en-IN"/>
              <a:t>Employee engagement scores, performance ratings, productivity indicators</a:t>
            </a:r>
          </a:p>
          <a:p>
            <a:pPr>
              <a:buFont typeface="Wingdings" panose="05000000000000000000" pitchFamily="2" charset="2"/>
              <a:buChar char="v"/>
            </a:pPr>
            <a:r>
              <a:rPr lang="en-IN"/>
              <a:t>   </a:t>
            </a:r>
            <a:r>
              <a:rPr lang="en-IN">
                <a:latin typeface="Arial Black" panose="020B0A04020102020204" pitchFamily="34" charset="0"/>
              </a:rPr>
              <a:t>   </a:t>
            </a:r>
            <a:r>
              <a:rPr lang="en-IN" b="1"/>
              <a:t>Talent Management- </a:t>
            </a:r>
            <a:r>
              <a:rPr lang="en-IN"/>
              <a:t>Recruitment metrics, turnover analysis, retention patterns</a:t>
            </a:r>
          </a:p>
          <a:p>
            <a:pPr>
              <a:buFont typeface="Wingdings" panose="05000000000000000000" pitchFamily="2" charset="2"/>
              <a:buChar char="v"/>
            </a:pPr>
            <a:r>
              <a:rPr lang="en-IN">
                <a:latin typeface="Arial Black" panose="020B0A04020102020204" pitchFamily="34" charset="0"/>
              </a:rPr>
              <a:t>      </a:t>
            </a:r>
            <a:r>
              <a:rPr lang="en-IN" b="1"/>
              <a:t>Compensation Analysis- </a:t>
            </a:r>
            <a:r>
              <a:rPr lang="en-IN"/>
              <a:t>Pay equity, benefits utilization, total rewards distribution</a:t>
            </a:r>
          </a:p>
          <a:p>
            <a:pPr marL="0" indent="0">
              <a:buNone/>
            </a:pPr>
            <a:endParaRPr lang="en-IN"/>
          </a:p>
          <a:p>
            <a:pPr marL="0" indent="0">
              <a:buNone/>
            </a:pPr>
            <a:r>
              <a:rPr lang="en-IN" b="1">
                <a:latin typeface="Arial Black" panose="020B0A04020102020204" pitchFamily="34" charset="0"/>
              </a:rPr>
              <a:t>    Analytical Capabilities:</a:t>
            </a:r>
          </a:p>
          <a:p>
            <a:pPr marL="0" indent="0" algn="just">
              <a:buNone/>
            </a:pPr>
            <a:r>
              <a:rPr lang="en-IN"/>
              <a:t>           The framework outlines three levels of analytics:</a:t>
            </a:r>
          </a:p>
          <a:p>
            <a:pPr marL="0" indent="0" algn="just">
              <a:buNone/>
            </a:pPr>
            <a:endParaRPr lang="en-IN"/>
          </a:p>
          <a:p>
            <a:pPr algn="just">
              <a:buFont typeface="Wingdings" panose="05000000000000000000" pitchFamily="2" charset="2"/>
              <a:buChar char="v"/>
            </a:pPr>
            <a:r>
              <a:rPr lang="en-IN"/>
              <a:t>        </a:t>
            </a:r>
            <a:r>
              <a:rPr lang="en-IN" b="1"/>
              <a:t>Descriptive Analytics- </a:t>
            </a:r>
            <a:r>
              <a:rPr lang="en-IN"/>
              <a:t>Historical reporting and trend analysis</a:t>
            </a:r>
          </a:p>
          <a:p>
            <a:pPr algn="just">
              <a:buFont typeface="Wingdings" panose="05000000000000000000" pitchFamily="2" charset="2"/>
              <a:buChar char="v"/>
            </a:pPr>
            <a:r>
              <a:rPr lang="en-IN" b="1"/>
              <a:t>        Predictive Analytics - </a:t>
            </a:r>
            <a:r>
              <a:rPr lang="en-IN"/>
              <a:t>Turnover prediction and hiring forecasting</a:t>
            </a:r>
          </a:p>
          <a:p>
            <a:pPr algn="just">
              <a:buFont typeface="Wingdings" panose="05000000000000000000" pitchFamily="2" charset="2"/>
              <a:buChar char="v"/>
            </a:pPr>
            <a:r>
              <a:rPr lang="en-IN"/>
              <a:t>        </a:t>
            </a:r>
            <a:r>
              <a:rPr lang="en-IN" b="1"/>
              <a:t>Prescriptive Analytics - </a:t>
            </a:r>
            <a:r>
              <a:rPr lang="en-IN"/>
              <a:t>Recommendation systems and optimization models</a:t>
            </a:r>
          </a:p>
          <a:p>
            <a:endParaRPr lang="en-IN"/>
          </a:p>
        </p:txBody>
      </p:sp>
    </p:spTree>
    <p:extLst>
      <p:ext uri="{BB962C8B-B14F-4D97-AF65-F5344CB8AC3E}">
        <p14:creationId xmlns:p14="http://schemas.microsoft.com/office/powerpoint/2010/main" val="1815557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1155F6-C5EC-040B-6DF4-5E2E271C1C78}"/>
              </a:ext>
            </a:extLst>
          </p:cNvPr>
          <p:cNvSpPr>
            <a:spLocks noGrp="1"/>
          </p:cNvSpPr>
          <p:nvPr>
            <p:ph idx="1"/>
          </p:nvPr>
        </p:nvSpPr>
        <p:spPr>
          <a:xfrm>
            <a:off x="213360" y="254000"/>
            <a:ext cx="11805920" cy="6604000"/>
          </a:xfrm>
        </p:spPr>
        <p:txBody>
          <a:bodyPr>
            <a:normAutofit lnSpcReduction="10000"/>
          </a:bodyPr>
          <a:lstStyle/>
          <a:p>
            <a:pPr marL="0" indent="0">
              <a:buNone/>
            </a:pPr>
            <a:endParaRPr lang="en-US"/>
          </a:p>
          <a:p>
            <a:pPr marL="0" indent="0">
              <a:buNone/>
            </a:pPr>
            <a:r>
              <a:rPr lang="en-US" b="1">
                <a:latin typeface="Arial Black" panose="020B0A04020102020204" pitchFamily="34" charset="0"/>
              </a:rPr>
              <a:t>                   Strategic Applications</a:t>
            </a:r>
          </a:p>
          <a:p>
            <a:pPr marL="0" indent="0">
              <a:buNone/>
            </a:pPr>
            <a:r>
              <a:rPr lang="en-US"/>
              <a:t>     </a:t>
            </a:r>
          </a:p>
          <a:p>
            <a:pPr marL="0" indent="0">
              <a:buNone/>
            </a:pPr>
            <a:r>
              <a:rPr lang="en-US"/>
              <a:t>      Key business applications include:</a:t>
            </a:r>
          </a:p>
          <a:p>
            <a:pPr marL="0" indent="0">
              <a:buNone/>
            </a:pPr>
            <a:endParaRPr lang="en-US"/>
          </a:p>
          <a:p>
            <a:pPr algn="just">
              <a:buFont typeface="Wingdings" panose="05000000000000000000" pitchFamily="2" charset="2"/>
              <a:buChar char="v"/>
            </a:pPr>
            <a:r>
              <a:rPr lang="en-US"/>
              <a:t>          </a:t>
            </a:r>
            <a:r>
              <a:rPr lang="en-US" b="1"/>
              <a:t>Workforce Planning - </a:t>
            </a:r>
            <a:r>
              <a:rPr lang="en-US"/>
              <a:t>Succession planning and skills gap analysis</a:t>
            </a:r>
          </a:p>
          <a:p>
            <a:pPr algn="just">
              <a:buFont typeface="Wingdings" panose="05000000000000000000" pitchFamily="2" charset="2"/>
              <a:buChar char="v"/>
            </a:pPr>
            <a:r>
              <a:rPr lang="en-US"/>
              <a:t>          </a:t>
            </a:r>
            <a:r>
              <a:rPr lang="en-US" b="1"/>
              <a:t>DEI Initiatives - </a:t>
            </a:r>
            <a:r>
              <a:rPr lang="en-US"/>
              <a:t>Diversity tracking and pay equity analysis</a:t>
            </a:r>
          </a:p>
          <a:p>
            <a:pPr algn="just">
              <a:buFont typeface="Wingdings" panose="05000000000000000000" pitchFamily="2" charset="2"/>
              <a:buChar char="v"/>
            </a:pPr>
            <a:r>
              <a:rPr lang="en-US"/>
              <a:t>          </a:t>
            </a:r>
            <a:r>
              <a:rPr lang="en-US" b="1"/>
              <a:t>Employee Experience - </a:t>
            </a:r>
            <a:r>
              <a:rPr lang="en-US"/>
              <a:t>Journey mapping and engagement optimization</a:t>
            </a:r>
          </a:p>
          <a:p>
            <a:pPr marL="0" indent="0" algn="just">
              <a:buNone/>
            </a:pPr>
            <a:endParaRPr lang="en-US"/>
          </a:p>
          <a:p>
            <a:pPr marL="0" indent="0">
              <a:buNone/>
            </a:pPr>
            <a:endParaRPr lang="en-US"/>
          </a:p>
          <a:p>
            <a:pPr marL="0" indent="0">
              <a:buNone/>
            </a:pPr>
            <a:r>
              <a:rPr lang="en-US" b="1">
                <a:latin typeface="Arial Black" panose="020B0A04020102020204" pitchFamily="34" charset="0"/>
              </a:rPr>
              <a:t>    Implementation Framework</a:t>
            </a:r>
          </a:p>
          <a:p>
            <a:pPr marL="0" indent="0">
              <a:buNone/>
            </a:pPr>
            <a:r>
              <a:rPr lang="en-US"/>
              <a:t>     </a:t>
            </a:r>
          </a:p>
          <a:p>
            <a:pPr marL="0" indent="0">
              <a:buNone/>
            </a:pPr>
            <a:r>
              <a:rPr lang="en-US"/>
              <a:t>        Critical success factors covering:</a:t>
            </a:r>
          </a:p>
          <a:p>
            <a:pPr marL="0" indent="0">
              <a:buNone/>
            </a:pPr>
            <a:endParaRPr lang="en-US"/>
          </a:p>
          <a:p>
            <a:pPr algn="just">
              <a:buFont typeface="Wingdings" panose="05000000000000000000" pitchFamily="2" charset="2"/>
              <a:buChar char="v"/>
            </a:pPr>
            <a:r>
              <a:rPr lang="en-US" b="1"/>
              <a:t>           Data Quality Management - </a:t>
            </a:r>
            <a:r>
              <a:rPr lang="en-US"/>
              <a:t>Governance, privacy, and validation</a:t>
            </a:r>
          </a:p>
          <a:p>
            <a:pPr algn="just">
              <a:buFont typeface="Wingdings" panose="05000000000000000000" pitchFamily="2" charset="2"/>
              <a:buChar char="v"/>
            </a:pPr>
            <a:r>
              <a:rPr lang="en-US"/>
              <a:t>           </a:t>
            </a:r>
            <a:r>
              <a:rPr lang="en-US" b="1"/>
              <a:t>Stakeholder Alignment - </a:t>
            </a:r>
            <a:r>
              <a:rPr lang="en-US"/>
              <a:t>Executive buy-in and user training</a:t>
            </a:r>
          </a:p>
          <a:p>
            <a:pPr algn="just">
              <a:buFont typeface="Wingdings" panose="05000000000000000000" pitchFamily="2" charset="2"/>
              <a:buChar char="v"/>
            </a:pPr>
            <a:r>
              <a:rPr lang="en-US"/>
              <a:t>           </a:t>
            </a:r>
            <a:r>
              <a:rPr lang="en-US" b="1"/>
              <a:t>Continuous Improvement - </a:t>
            </a:r>
            <a:r>
              <a:rPr lang="en-US"/>
              <a:t>Feedback loops and metric evolution</a:t>
            </a:r>
          </a:p>
          <a:p>
            <a:endParaRPr lang="en-IN"/>
          </a:p>
        </p:txBody>
      </p:sp>
    </p:spTree>
    <p:extLst>
      <p:ext uri="{BB962C8B-B14F-4D97-AF65-F5344CB8AC3E}">
        <p14:creationId xmlns:p14="http://schemas.microsoft.com/office/powerpoint/2010/main" val="24369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BF23AE8-0761-4E39-7A34-87A755CB41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50754"/>
            <a:ext cx="12192001" cy="6908754"/>
          </a:xfrm>
        </p:spPr>
      </p:pic>
    </p:spTree>
    <p:extLst>
      <p:ext uri="{BB962C8B-B14F-4D97-AF65-F5344CB8AC3E}">
        <p14:creationId xmlns:p14="http://schemas.microsoft.com/office/powerpoint/2010/main" val="1060582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99123C-88E2-A0A9-604F-3C0F7F8CD728}"/>
              </a:ext>
            </a:extLst>
          </p:cNvPr>
          <p:cNvSpPr>
            <a:spLocks noGrp="1"/>
          </p:cNvSpPr>
          <p:nvPr>
            <p:ph idx="1"/>
          </p:nvPr>
        </p:nvSpPr>
        <p:spPr>
          <a:xfrm>
            <a:off x="775504" y="0"/>
            <a:ext cx="11416496" cy="6858000"/>
          </a:xfrm>
        </p:spPr>
        <p:txBody>
          <a:bodyPr>
            <a:normAutofit fontScale="85000" lnSpcReduction="20000"/>
          </a:bodyPr>
          <a:lstStyle/>
          <a:p>
            <a:pPr marL="0" indent="0">
              <a:buNone/>
            </a:pPr>
            <a:r>
              <a:rPr lang="en-IN" sz="2100" b="1">
                <a:latin typeface="Arial Black" panose="020B0A04020102020204" pitchFamily="34" charset="0"/>
              </a:rPr>
              <a:t>          </a:t>
            </a:r>
          </a:p>
          <a:p>
            <a:pPr marL="0" indent="0">
              <a:buNone/>
            </a:pPr>
            <a:endParaRPr lang="en-IN" sz="2100" b="1">
              <a:latin typeface="Arial Black" panose="020B0A04020102020204" pitchFamily="34" charset="0"/>
            </a:endParaRPr>
          </a:p>
          <a:p>
            <a:pPr marL="0" indent="0" algn="ctr">
              <a:buNone/>
            </a:pPr>
            <a:r>
              <a:rPr lang="en-IN" sz="4200" b="1">
                <a:highlight>
                  <a:srgbClr val="FF0000"/>
                </a:highlight>
                <a:latin typeface="Arial Black" panose="020B0A04020102020204" pitchFamily="34" charset="0"/>
              </a:rPr>
              <a:t>     EXECUTIVE SUMMARY ANALYSIS</a:t>
            </a:r>
          </a:p>
          <a:p>
            <a:pPr marL="0" indent="0">
              <a:buNone/>
            </a:pPr>
            <a:endParaRPr lang="en-IN" sz="2100" b="1">
              <a:latin typeface="Arial Black" panose="020B0A04020102020204" pitchFamily="34" charset="0"/>
            </a:endParaRPr>
          </a:p>
          <a:p>
            <a:pPr marL="0" indent="0">
              <a:buNone/>
            </a:pPr>
            <a:r>
              <a:rPr lang="en-IN" sz="2100" b="1">
                <a:latin typeface="Arial Black" panose="020B0A04020102020204" pitchFamily="34" charset="0"/>
              </a:rPr>
              <a:t>     Core Components Analysis</a:t>
            </a:r>
            <a:endParaRPr lang="en-IN" sz="1800" b="1">
              <a:latin typeface="Arial Black" panose="020B0A04020102020204" pitchFamily="34" charset="0"/>
            </a:endParaRPr>
          </a:p>
          <a:p>
            <a:pPr marL="0" indent="0">
              <a:buNone/>
            </a:pPr>
            <a:endParaRPr lang="en-IN" sz="2100" b="1">
              <a:latin typeface="Arial Black" panose="020B0A04020102020204" pitchFamily="34" charset="0"/>
            </a:endParaRPr>
          </a:p>
          <a:p>
            <a:pPr marL="0" indent="0">
              <a:buNone/>
            </a:pPr>
            <a:r>
              <a:rPr lang="en-IN"/>
              <a:t>    KPI Presentation Strategy</a:t>
            </a:r>
          </a:p>
          <a:p>
            <a:pPr marL="0" indent="0">
              <a:buNone/>
            </a:pPr>
            <a:endParaRPr lang="en-IN"/>
          </a:p>
          <a:p>
            <a:pPr algn="just">
              <a:buFont typeface="Wingdings" panose="05000000000000000000" pitchFamily="2" charset="2"/>
              <a:buChar char="§"/>
            </a:pPr>
            <a:r>
              <a:rPr lang="en-IN"/>
              <a:t>This executive summary demonstrates optimal metric selection theory by focusing on five critical areas:</a:t>
            </a:r>
          </a:p>
          <a:p>
            <a:pPr algn="just">
              <a:buFont typeface="Wingdings" panose="05000000000000000000" pitchFamily="2" charset="2"/>
              <a:buChar char="§"/>
            </a:pPr>
            <a:endParaRPr lang="en-IN"/>
          </a:p>
          <a:p>
            <a:pPr algn="just">
              <a:buFont typeface="Wingdings" panose="05000000000000000000" pitchFamily="2" charset="2"/>
              <a:buChar char="§"/>
            </a:pPr>
            <a:r>
              <a:rPr lang="en-IN"/>
              <a:t>       Workforce Capacity (Total Headcount: 161)</a:t>
            </a:r>
          </a:p>
          <a:p>
            <a:pPr algn="just">
              <a:buFont typeface="Wingdings" panose="05000000000000000000" pitchFamily="2" charset="2"/>
              <a:buChar char="§"/>
            </a:pPr>
            <a:r>
              <a:rPr lang="en-IN"/>
              <a:t>       Compensation Analysis (Average Salary: $54K)</a:t>
            </a:r>
          </a:p>
          <a:p>
            <a:pPr algn="just">
              <a:buFont typeface="Wingdings" panose="05000000000000000000" pitchFamily="2" charset="2"/>
              <a:buChar char="§"/>
            </a:pPr>
            <a:r>
              <a:rPr lang="en-IN"/>
              <a:t>       Diversity Metrics (Gender Distribution: 54% Female)</a:t>
            </a:r>
          </a:p>
          <a:p>
            <a:pPr algn="just">
              <a:buFont typeface="Wingdings" panose="05000000000000000000" pitchFamily="2" charset="2"/>
              <a:buChar char="§"/>
            </a:pPr>
            <a:r>
              <a:rPr lang="en-IN"/>
              <a:t>       Operational Efficiency (Leave Balance: 16.42 days)</a:t>
            </a:r>
          </a:p>
          <a:p>
            <a:pPr algn="just">
              <a:buFont typeface="Wingdings" panose="05000000000000000000" pitchFamily="2" charset="2"/>
              <a:buChar char="§"/>
            </a:pPr>
            <a:r>
              <a:rPr lang="en-IN"/>
              <a:t>       Risk Identification (High Leave Balances: 29 employees)</a:t>
            </a:r>
          </a:p>
          <a:p>
            <a:pPr marL="0" indent="0" algn="just">
              <a:buNone/>
            </a:pPr>
            <a:endParaRPr lang="en-IN"/>
          </a:p>
          <a:p>
            <a:pPr marL="0" indent="0">
              <a:buNone/>
            </a:pPr>
            <a:r>
              <a:rPr lang="en-IN" sz="2100" b="1">
                <a:latin typeface="Arial Black" panose="020B0A04020102020204" pitchFamily="34" charset="0"/>
              </a:rPr>
              <a:t>     Visual Communication Theory</a:t>
            </a:r>
          </a:p>
          <a:p>
            <a:pPr marL="0" indent="0">
              <a:buNone/>
            </a:pPr>
            <a:endParaRPr lang="en-IN" b="1">
              <a:latin typeface="Arial Black" panose="020B0A04020102020204" pitchFamily="34" charset="0"/>
            </a:endParaRPr>
          </a:p>
          <a:p>
            <a:pPr>
              <a:buFont typeface="Wingdings" panose="05000000000000000000" pitchFamily="2" charset="2"/>
              <a:buChar char="§"/>
            </a:pPr>
            <a:r>
              <a:rPr lang="en-IN"/>
              <a:t> The dashboard applies cognitive load management principles by using clean visual hierarchy, strategic color coding, and intuitive iconography to enable rapid executive comprehension. This design philosophy ensures executives can quickly identify patterns and areas requiring attention.</a:t>
            </a:r>
          </a:p>
          <a:p>
            <a:pPr marL="0" indent="0">
              <a:buNone/>
            </a:pPr>
            <a:endParaRPr lang="en-IN"/>
          </a:p>
          <a:p>
            <a:endParaRPr lang="en-IN"/>
          </a:p>
        </p:txBody>
      </p:sp>
    </p:spTree>
    <p:extLst>
      <p:ext uri="{BB962C8B-B14F-4D97-AF65-F5344CB8AC3E}">
        <p14:creationId xmlns:p14="http://schemas.microsoft.com/office/powerpoint/2010/main" val="1178949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8FB11-57AB-7AF4-CC65-BA23777A0A8B}"/>
              </a:ext>
            </a:extLst>
          </p:cNvPr>
          <p:cNvSpPr>
            <a:spLocks noGrp="1"/>
          </p:cNvSpPr>
          <p:nvPr>
            <p:ph type="title"/>
          </p:nvPr>
        </p:nvSpPr>
        <p:spPr/>
        <p:txBody>
          <a:bodyPr/>
          <a:lstStyle/>
          <a:p>
            <a:endParaRPr lang="en-IN"/>
          </a:p>
        </p:txBody>
      </p:sp>
      <p:pic>
        <p:nvPicPr>
          <p:cNvPr id="9" name="Content Placeholder 8">
            <a:extLst>
              <a:ext uri="{FF2B5EF4-FFF2-40B4-BE49-F238E27FC236}">
                <a16:creationId xmlns:a16="http://schemas.microsoft.com/office/drawing/2014/main" id="{FDCA452F-5063-A6F5-752D-BF6DEB63B9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7999"/>
          </a:xfrm>
        </p:spPr>
      </p:pic>
    </p:spTree>
    <p:extLst>
      <p:ext uri="{BB962C8B-B14F-4D97-AF65-F5344CB8AC3E}">
        <p14:creationId xmlns:p14="http://schemas.microsoft.com/office/powerpoint/2010/main" val="476893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56B97C-C6D8-76D1-7286-605E641106F7}"/>
              </a:ext>
            </a:extLst>
          </p:cNvPr>
          <p:cNvSpPr>
            <a:spLocks noGrp="1"/>
          </p:cNvSpPr>
          <p:nvPr>
            <p:ph idx="1"/>
          </p:nvPr>
        </p:nvSpPr>
        <p:spPr>
          <a:xfrm>
            <a:off x="567159" y="0"/>
            <a:ext cx="11624840" cy="6858000"/>
          </a:xfrm>
        </p:spPr>
        <p:txBody>
          <a:bodyPr/>
          <a:lstStyle/>
          <a:p>
            <a:pPr marL="0" indent="0">
              <a:buNone/>
            </a:pPr>
            <a:endParaRPr lang="en-US" b="1">
              <a:latin typeface="Arial Black" panose="020B0A04020102020204" pitchFamily="34" charset="0"/>
            </a:endParaRPr>
          </a:p>
          <a:p>
            <a:pPr marL="0" indent="0">
              <a:buNone/>
            </a:pPr>
            <a:endParaRPr lang="en-US" b="1">
              <a:latin typeface="Arial Black" panose="020B0A04020102020204" pitchFamily="34" charset="0"/>
            </a:endParaRPr>
          </a:p>
          <a:p>
            <a:pPr marL="0" indent="0" algn="just">
              <a:buNone/>
            </a:pPr>
            <a:r>
              <a:rPr lang="en-US" sz="3600" b="1">
                <a:highlight>
                  <a:srgbClr val="FFFF00"/>
                </a:highlight>
                <a:latin typeface="Arial Black" panose="020B0A04020102020204" pitchFamily="34" charset="0"/>
              </a:rPr>
              <a:t>              GENDER AND AGE ANALYSIS</a:t>
            </a:r>
          </a:p>
          <a:p>
            <a:pPr marL="0" indent="0">
              <a:buNone/>
            </a:pPr>
            <a:endParaRPr lang="en-US" b="1">
              <a:latin typeface="Arial Black" panose="020B0A04020102020204" pitchFamily="34" charset="0"/>
            </a:endParaRPr>
          </a:p>
          <a:p>
            <a:pPr marL="0" indent="0">
              <a:buNone/>
            </a:pPr>
            <a:r>
              <a:rPr lang="en-US" b="1">
                <a:latin typeface="Arial Black" panose="020B0A04020102020204" pitchFamily="34" charset="0"/>
              </a:rPr>
              <a:t>Human Capital Theory Framework</a:t>
            </a:r>
          </a:p>
          <a:p>
            <a:pPr marL="0" indent="0">
              <a:buNone/>
            </a:pPr>
            <a:endParaRPr lang="en-US" b="1">
              <a:latin typeface="Arial Black" panose="020B0A04020102020204" pitchFamily="34" charset="0"/>
            </a:endParaRPr>
          </a:p>
          <a:p>
            <a:pPr algn="just"/>
            <a:r>
              <a:rPr lang="en-US"/>
              <a:t>The theoretical foundation establishes that age and gender distribution reflects accumulated organizational knowledge, skills, and experience. Your data showing 54% female and predominantly 20-30 age group creates unique strategic implications for knowledge management, innovation capacity, and succession planning requirements.</a:t>
            </a:r>
          </a:p>
          <a:p>
            <a:endParaRPr lang="en-US" b="1">
              <a:latin typeface="Arial Black" panose="020B0A04020102020204" pitchFamily="34" charset="0"/>
            </a:endParaRPr>
          </a:p>
          <a:p>
            <a:pPr marL="0" indent="0">
              <a:buNone/>
            </a:pPr>
            <a:r>
              <a:rPr lang="en-US" b="1">
                <a:latin typeface="Arial Black" panose="020B0A04020102020204" pitchFamily="34" charset="0"/>
              </a:rPr>
              <a:t>      Diversity and Inclusion Theory</a:t>
            </a:r>
            <a:endParaRPr lang="en-US"/>
          </a:p>
          <a:p>
            <a:endParaRPr lang="en-US"/>
          </a:p>
          <a:p>
            <a:pPr algn="just"/>
            <a:r>
              <a:rPr lang="en-US"/>
              <a:t>The balanced gender distribution in your organization aligns with diversity theory, which suggests heterogeneous demographic composition enhances performance through cognitive diversity, innovation enhancement, and competitive advantage. The 88:73 female-to-male ratio demonstrates optimal gender balance for organizational effectiveness.</a:t>
            </a:r>
          </a:p>
          <a:p>
            <a:pPr marL="0" indent="0">
              <a:buNone/>
            </a:pPr>
            <a:endParaRPr lang="en-IN"/>
          </a:p>
        </p:txBody>
      </p:sp>
    </p:spTree>
    <p:extLst>
      <p:ext uri="{BB962C8B-B14F-4D97-AF65-F5344CB8AC3E}">
        <p14:creationId xmlns:p14="http://schemas.microsoft.com/office/powerpoint/2010/main" val="4046472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7555E-ED53-C9F7-95BB-47B2DC1980C0}"/>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1BD4113B-3104-2108-D66F-D4220A12A0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857999"/>
          </a:xfrm>
        </p:spPr>
      </p:pic>
    </p:spTree>
    <p:extLst>
      <p:ext uri="{BB962C8B-B14F-4D97-AF65-F5344CB8AC3E}">
        <p14:creationId xmlns:p14="http://schemas.microsoft.com/office/powerpoint/2010/main" val="3397685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14312-1E61-00F3-9BA8-7A1A497632A1}"/>
              </a:ext>
            </a:extLst>
          </p:cNvPr>
          <p:cNvSpPr>
            <a:spLocks noGrp="1"/>
          </p:cNvSpPr>
          <p:nvPr>
            <p:ph type="title"/>
          </p:nvPr>
        </p:nvSpPr>
        <p:spPr>
          <a:xfrm>
            <a:off x="1562583" y="624110"/>
            <a:ext cx="9942030" cy="6233890"/>
          </a:xfrm>
        </p:spPr>
        <p:txBody>
          <a:bodyPr>
            <a:normAutofit/>
          </a:bodyPr>
          <a:lstStyle/>
          <a:p>
            <a:r>
              <a:rPr lang="en-IN" spc="-150">
                <a:highlight>
                  <a:srgbClr val="00FFFF"/>
                </a:highlight>
                <a:latin typeface="Arial Black" panose="020B0A04020102020204" pitchFamily="34" charset="0"/>
              </a:rPr>
              <a:t>SALARY AND QUALIFICATION ANALYSIS</a:t>
            </a:r>
            <a:br>
              <a:rPr lang="en-IN" spc="-150">
                <a:highlight>
                  <a:srgbClr val="00FFFF"/>
                </a:highlight>
                <a:latin typeface="Arial Black" panose="020B0A04020102020204" pitchFamily="34" charset="0"/>
              </a:rPr>
            </a:br>
            <a:br>
              <a:rPr lang="en-IN" spc="-150">
                <a:highlight>
                  <a:srgbClr val="00FFFF"/>
                </a:highlight>
                <a:latin typeface="Arial Black" panose="020B0A04020102020204" pitchFamily="34" charset="0"/>
              </a:rPr>
            </a:br>
            <a:br>
              <a:rPr lang="en-IN" spc="-150">
                <a:highlight>
                  <a:srgbClr val="00FFFF"/>
                </a:highlight>
                <a:latin typeface="Arial Black" panose="020B0A04020102020204" pitchFamily="34" charset="0"/>
              </a:rPr>
            </a:br>
            <a:endParaRPr lang="en-IN" spc="-150">
              <a:highlight>
                <a:srgbClr val="00FFFF"/>
              </a:highlight>
              <a:latin typeface="Arial Black" panose="020B0A04020102020204" pitchFamily="34" charset="0"/>
            </a:endParaRPr>
          </a:p>
        </p:txBody>
      </p:sp>
      <p:graphicFrame>
        <p:nvGraphicFramePr>
          <p:cNvPr id="29" name="Table 28">
            <a:extLst>
              <a:ext uri="{FF2B5EF4-FFF2-40B4-BE49-F238E27FC236}">
                <a16:creationId xmlns:a16="http://schemas.microsoft.com/office/drawing/2014/main" id="{FD2A6829-3DC8-C8CF-7F79-53A93F86F89F}"/>
              </a:ext>
            </a:extLst>
          </p:cNvPr>
          <p:cNvGraphicFramePr>
            <a:graphicFrameLocks noGrp="1"/>
          </p:cNvGraphicFramePr>
          <p:nvPr>
            <p:extLst>
              <p:ext uri="{D42A27DB-BD31-4B8C-83A1-F6EECF244321}">
                <p14:modId xmlns:p14="http://schemas.microsoft.com/office/powerpoint/2010/main" val="2141716157"/>
              </p:ext>
            </p:extLst>
          </p:nvPr>
        </p:nvGraphicFramePr>
        <p:xfrm>
          <a:off x="1003482" y="3110792"/>
          <a:ext cx="8915400" cy="1005840"/>
        </p:xfrm>
        <a:graphic>
          <a:graphicData uri="http://schemas.openxmlformats.org/drawingml/2006/table">
            <a:tbl>
              <a:tblPr/>
              <a:tblGrid>
                <a:gridCol w="8915400">
                  <a:extLst>
                    <a:ext uri="{9D8B030D-6E8A-4147-A177-3AD203B41FA5}">
                      <a16:colId xmlns:a16="http://schemas.microsoft.com/office/drawing/2014/main" val="3582036502"/>
                    </a:ext>
                  </a:extLst>
                </a:gridCol>
              </a:tblGrid>
              <a:tr h="0">
                <a:tc>
                  <a:txBody>
                    <a:bodyPr/>
                    <a:lstStyle/>
                    <a:p>
                      <a:pPr marL="285750" indent="-285750" algn="just">
                        <a:buFont typeface="Courier New" panose="02070309020205020404" pitchFamily="49" charset="0"/>
                        <a:buChar char="o"/>
                      </a:pPr>
                      <a:r>
                        <a:rPr lang="en-US" b="1"/>
                        <a:t>Threshold Effect- </a:t>
                      </a:r>
                      <a:r>
                        <a:rPr lang="en-US"/>
                        <a:t>Master's degree holders often cross the $60K threshold due             to advanced roles and leadership potential.</a:t>
                      </a:r>
                    </a:p>
                  </a:txBody>
                  <a:tcPr anchor="ctr">
                    <a:lnL>
                      <a:noFill/>
                    </a:lnL>
                    <a:lnR>
                      <a:noFill/>
                    </a:lnR>
                    <a:lnT>
                      <a:noFill/>
                    </a:lnT>
                    <a:lnB>
                      <a:noFill/>
                    </a:lnB>
                    <a:noFill/>
                  </a:tcPr>
                </a:tc>
                <a:extLst>
                  <a:ext uri="{0D108BD9-81ED-4DB2-BD59-A6C34878D82A}">
                    <a16:rowId xmlns:a16="http://schemas.microsoft.com/office/drawing/2014/main" val="4230875322"/>
                  </a:ext>
                </a:extLst>
              </a:tr>
              <a:tr h="0">
                <a:tc>
                  <a:txBody>
                    <a:bodyPr/>
                    <a:lstStyle/>
                    <a:p>
                      <a:pPr>
                        <a:buNone/>
                      </a:pPr>
                      <a:endParaRPr lang="en-IN"/>
                    </a:p>
                  </a:txBody>
                  <a:tcPr anchor="ctr">
                    <a:lnL>
                      <a:noFill/>
                    </a:lnL>
                    <a:lnR>
                      <a:noFill/>
                    </a:lnR>
                    <a:lnT>
                      <a:noFill/>
                    </a:lnT>
                    <a:lnB>
                      <a:noFill/>
                    </a:lnB>
                    <a:noFill/>
                  </a:tcPr>
                </a:tc>
                <a:extLst>
                  <a:ext uri="{0D108BD9-81ED-4DB2-BD59-A6C34878D82A}">
                    <a16:rowId xmlns:a16="http://schemas.microsoft.com/office/drawing/2014/main" val="3088389722"/>
                  </a:ext>
                </a:extLst>
              </a:tr>
            </a:tbl>
          </a:graphicData>
        </a:graphic>
      </p:graphicFrame>
      <p:graphicFrame>
        <p:nvGraphicFramePr>
          <p:cNvPr id="31" name="Table 30">
            <a:extLst>
              <a:ext uri="{FF2B5EF4-FFF2-40B4-BE49-F238E27FC236}">
                <a16:creationId xmlns:a16="http://schemas.microsoft.com/office/drawing/2014/main" id="{A7C94BC1-FA7C-7534-BF76-3D1305C06A4A}"/>
              </a:ext>
            </a:extLst>
          </p:cNvPr>
          <p:cNvGraphicFramePr>
            <a:graphicFrameLocks noGrp="1"/>
          </p:cNvGraphicFramePr>
          <p:nvPr>
            <p:extLst>
              <p:ext uri="{D42A27DB-BD31-4B8C-83A1-F6EECF244321}">
                <p14:modId xmlns:p14="http://schemas.microsoft.com/office/powerpoint/2010/main" val="1911987181"/>
              </p:ext>
            </p:extLst>
          </p:nvPr>
        </p:nvGraphicFramePr>
        <p:xfrm>
          <a:off x="1003482" y="2286916"/>
          <a:ext cx="9065869" cy="1005840"/>
        </p:xfrm>
        <a:graphic>
          <a:graphicData uri="http://schemas.openxmlformats.org/drawingml/2006/table">
            <a:tbl>
              <a:tblPr/>
              <a:tblGrid>
                <a:gridCol w="9065869">
                  <a:extLst>
                    <a:ext uri="{9D8B030D-6E8A-4147-A177-3AD203B41FA5}">
                      <a16:colId xmlns:a16="http://schemas.microsoft.com/office/drawing/2014/main" val="3963361936"/>
                    </a:ext>
                  </a:extLst>
                </a:gridCol>
              </a:tblGrid>
              <a:tr h="0">
                <a:tc>
                  <a:txBody>
                    <a:bodyPr/>
                    <a:lstStyle/>
                    <a:p>
                      <a:pPr marL="285750" indent="-285750" algn="just">
                        <a:buFont typeface="Courier New" panose="02070309020205020404" pitchFamily="49" charset="0"/>
                        <a:buChar char="o"/>
                      </a:pPr>
                      <a:r>
                        <a:rPr lang="en-US" b="1"/>
                        <a:t>Elasticity Principle- </a:t>
                      </a:r>
                      <a:r>
                        <a:rPr lang="en-US"/>
                        <a:t>Salary increases are not linear with qualification; they depend on industry, role, and skill relevance.</a:t>
                      </a:r>
                    </a:p>
                  </a:txBody>
                  <a:tcPr anchor="ctr">
                    <a:lnL>
                      <a:noFill/>
                    </a:lnL>
                    <a:lnR>
                      <a:noFill/>
                    </a:lnR>
                    <a:lnT>
                      <a:noFill/>
                    </a:lnT>
                    <a:lnB>
                      <a:noFill/>
                    </a:lnB>
                    <a:noFill/>
                  </a:tcPr>
                </a:tc>
                <a:extLst>
                  <a:ext uri="{0D108BD9-81ED-4DB2-BD59-A6C34878D82A}">
                    <a16:rowId xmlns:a16="http://schemas.microsoft.com/office/drawing/2014/main" val="761601240"/>
                  </a:ext>
                </a:extLst>
              </a:tr>
              <a:tr h="0">
                <a:tc>
                  <a:txBody>
                    <a:bodyPr/>
                    <a:lstStyle/>
                    <a:p>
                      <a:pPr>
                        <a:buNone/>
                      </a:pPr>
                      <a:endParaRPr lang="en-IN"/>
                    </a:p>
                  </a:txBody>
                  <a:tcPr anchor="ctr">
                    <a:lnL>
                      <a:noFill/>
                    </a:lnL>
                    <a:lnR>
                      <a:noFill/>
                    </a:lnR>
                    <a:lnT>
                      <a:noFill/>
                    </a:lnT>
                    <a:lnB>
                      <a:noFill/>
                    </a:lnB>
                    <a:noFill/>
                  </a:tcPr>
                </a:tc>
                <a:extLst>
                  <a:ext uri="{0D108BD9-81ED-4DB2-BD59-A6C34878D82A}">
                    <a16:rowId xmlns:a16="http://schemas.microsoft.com/office/drawing/2014/main" val="218520658"/>
                  </a:ext>
                </a:extLst>
              </a:tr>
            </a:tbl>
          </a:graphicData>
        </a:graphic>
      </p:graphicFrame>
      <p:graphicFrame>
        <p:nvGraphicFramePr>
          <p:cNvPr id="32" name="Table 31">
            <a:extLst>
              <a:ext uri="{FF2B5EF4-FFF2-40B4-BE49-F238E27FC236}">
                <a16:creationId xmlns:a16="http://schemas.microsoft.com/office/drawing/2014/main" id="{B9345E80-8035-4F53-7055-E961D065439F}"/>
              </a:ext>
            </a:extLst>
          </p:cNvPr>
          <p:cNvGraphicFramePr>
            <a:graphicFrameLocks noGrp="1"/>
          </p:cNvGraphicFramePr>
          <p:nvPr>
            <p:extLst>
              <p:ext uri="{D42A27DB-BD31-4B8C-83A1-F6EECF244321}">
                <p14:modId xmlns:p14="http://schemas.microsoft.com/office/powerpoint/2010/main" val="2731535796"/>
              </p:ext>
            </p:extLst>
          </p:nvPr>
        </p:nvGraphicFramePr>
        <p:xfrm>
          <a:off x="1003482" y="3978556"/>
          <a:ext cx="9193192" cy="1005840"/>
        </p:xfrm>
        <a:graphic>
          <a:graphicData uri="http://schemas.openxmlformats.org/drawingml/2006/table">
            <a:tbl>
              <a:tblPr/>
              <a:tblGrid>
                <a:gridCol w="9193192">
                  <a:extLst>
                    <a:ext uri="{9D8B030D-6E8A-4147-A177-3AD203B41FA5}">
                      <a16:colId xmlns:a16="http://schemas.microsoft.com/office/drawing/2014/main" val="441208625"/>
                    </a:ext>
                  </a:extLst>
                </a:gridCol>
              </a:tblGrid>
              <a:tr h="0">
                <a:tc>
                  <a:txBody>
                    <a:bodyPr/>
                    <a:lstStyle/>
                    <a:p>
                      <a:pPr marL="285750" indent="-285750" algn="just">
                        <a:buFont typeface="Courier New" panose="02070309020205020404" pitchFamily="49" charset="0"/>
                        <a:buChar char="o"/>
                      </a:pPr>
                      <a:r>
                        <a:rPr lang="en-US" b="1"/>
                        <a:t>Outlier Dynamics- </a:t>
                      </a:r>
                      <a:r>
                        <a:rPr lang="en-US"/>
                        <a:t>High school diploma holders earning &gt;$50K often possess niche skills (e.g., trades, sales, or tech certifications).</a:t>
                      </a:r>
                    </a:p>
                  </a:txBody>
                  <a:tcPr anchor="ctr">
                    <a:lnL>
                      <a:noFill/>
                    </a:lnL>
                    <a:lnR>
                      <a:noFill/>
                    </a:lnR>
                    <a:lnT>
                      <a:noFill/>
                    </a:lnT>
                    <a:lnB>
                      <a:noFill/>
                    </a:lnB>
                    <a:noFill/>
                  </a:tcPr>
                </a:tc>
                <a:extLst>
                  <a:ext uri="{0D108BD9-81ED-4DB2-BD59-A6C34878D82A}">
                    <a16:rowId xmlns:a16="http://schemas.microsoft.com/office/drawing/2014/main" val="3575073573"/>
                  </a:ext>
                </a:extLst>
              </a:tr>
              <a:tr h="0">
                <a:tc>
                  <a:txBody>
                    <a:bodyPr/>
                    <a:lstStyle/>
                    <a:p>
                      <a:pPr>
                        <a:buNone/>
                      </a:pPr>
                      <a:endParaRPr lang="en-IN"/>
                    </a:p>
                  </a:txBody>
                  <a:tcPr anchor="ctr">
                    <a:lnL>
                      <a:noFill/>
                    </a:lnL>
                    <a:lnR>
                      <a:noFill/>
                    </a:lnR>
                    <a:lnT>
                      <a:noFill/>
                    </a:lnT>
                    <a:lnB>
                      <a:noFill/>
                    </a:lnB>
                    <a:noFill/>
                  </a:tcPr>
                </a:tc>
                <a:extLst>
                  <a:ext uri="{0D108BD9-81ED-4DB2-BD59-A6C34878D82A}">
                    <a16:rowId xmlns:a16="http://schemas.microsoft.com/office/drawing/2014/main" val="2722656998"/>
                  </a:ext>
                </a:extLst>
              </a:tr>
            </a:tbl>
          </a:graphicData>
        </a:graphic>
      </p:graphicFrame>
      <p:graphicFrame>
        <p:nvGraphicFramePr>
          <p:cNvPr id="33" name="Table 32">
            <a:extLst>
              <a:ext uri="{FF2B5EF4-FFF2-40B4-BE49-F238E27FC236}">
                <a16:creationId xmlns:a16="http://schemas.microsoft.com/office/drawing/2014/main" id="{0BD390EC-D8A7-2FC5-FC50-A41196F8F00F}"/>
              </a:ext>
            </a:extLst>
          </p:cNvPr>
          <p:cNvGraphicFramePr>
            <a:graphicFrameLocks noGrp="1"/>
          </p:cNvGraphicFramePr>
          <p:nvPr>
            <p:extLst>
              <p:ext uri="{D42A27DB-BD31-4B8C-83A1-F6EECF244321}">
                <p14:modId xmlns:p14="http://schemas.microsoft.com/office/powerpoint/2010/main" val="3514122246"/>
              </p:ext>
            </p:extLst>
          </p:nvPr>
        </p:nvGraphicFramePr>
        <p:xfrm>
          <a:off x="1003482" y="4802432"/>
          <a:ext cx="8822802" cy="640080"/>
        </p:xfrm>
        <a:graphic>
          <a:graphicData uri="http://schemas.openxmlformats.org/drawingml/2006/table">
            <a:tbl>
              <a:tblPr/>
              <a:tblGrid>
                <a:gridCol w="8822802">
                  <a:extLst>
                    <a:ext uri="{9D8B030D-6E8A-4147-A177-3AD203B41FA5}">
                      <a16:colId xmlns:a16="http://schemas.microsoft.com/office/drawing/2014/main" val="3291280566"/>
                    </a:ext>
                  </a:extLst>
                </a:gridCol>
              </a:tblGrid>
              <a:tr h="0">
                <a:tc>
                  <a:txBody>
                    <a:bodyPr/>
                    <a:lstStyle/>
                    <a:p>
                      <a:pPr marL="285750" indent="-285750" algn="just">
                        <a:buFont typeface="Courier New" panose="02070309020205020404" pitchFamily="49" charset="0"/>
                        <a:buChar char="o"/>
                      </a:pPr>
                      <a:r>
                        <a:rPr lang="en-US" b="1"/>
                        <a:t>Market Modifier- </a:t>
                      </a:r>
                      <a:r>
                        <a:rPr lang="en-US"/>
                        <a:t>External factors like geography, company size, and sector (tech vs. manufacturing) influence salary bands.</a:t>
                      </a:r>
                    </a:p>
                  </a:txBody>
                  <a:tcPr anchor="ctr">
                    <a:lnL>
                      <a:noFill/>
                    </a:lnL>
                    <a:lnR>
                      <a:noFill/>
                    </a:lnR>
                    <a:lnT>
                      <a:noFill/>
                    </a:lnT>
                    <a:lnB>
                      <a:noFill/>
                    </a:lnB>
                    <a:noFill/>
                  </a:tcPr>
                </a:tc>
                <a:extLst>
                  <a:ext uri="{0D108BD9-81ED-4DB2-BD59-A6C34878D82A}">
                    <a16:rowId xmlns:a16="http://schemas.microsoft.com/office/drawing/2014/main" val="1520691279"/>
                  </a:ext>
                </a:extLst>
              </a:tr>
            </a:tbl>
          </a:graphicData>
        </a:graphic>
      </p:graphicFrame>
    </p:spTree>
    <p:extLst>
      <p:ext uri="{BB962C8B-B14F-4D97-AF65-F5344CB8AC3E}">
        <p14:creationId xmlns:p14="http://schemas.microsoft.com/office/powerpoint/2010/main" val="367405792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222</TotalTime>
  <Words>602</Words>
  <Application>Microsoft Office PowerPoint</Application>
  <PresentationFormat>Widescreen</PresentationFormat>
  <Paragraphs>71</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Arial Black</vt:lpstr>
      <vt:lpstr>Calibri</vt:lpstr>
      <vt:lpstr>Century Gothic</vt:lpstr>
      <vt:lpstr>Courier New</vt:lpstr>
      <vt:lpstr>Wingdings</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SALARY AND QUALIFICATION ANALYSIS   </vt:lpstr>
      <vt:lpstr>PowerPoint Presentation</vt:lpstr>
      <vt:lpstr>Growth and Headcount Analysis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GAUTAM KURPATWAR</dc:creator>
  <cp:lastModifiedBy>GAUTAM KURPATWAR</cp:lastModifiedBy>
  <cp:revision>1</cp:revision>
  <dcterms:created xsi:type="dcterms:W3CDTF">2025-10-04T08:59:52Z</dcterms:created>
  <dcterms:modified xsi:type="dcterms:W3CDTF">2025-10-04T12:42:51Z</dcterms:modified>
</cp:coreProperties>
</file>