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02" r:id="rId8"/>
    <p:sldId id="403" r:id="rId9"/>
    <p:sldId id="408" r:id="rId10"/>
    <p:sldId id="405"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111" d="100"/>
          <a:sy n="111" d="100"/>
        </p:scale>
        <p:origin x="87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131559"/>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9719" y="597419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771419" y="1676599"/>
            <a:ext cx="6249264" cy="258941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r>
              <a:rPr lang="en-US" sz="2400" b="1" dirty="0">
                <a:solidFill>
                  <a:srgbClr val="000000"/>
                </a:solidFill>
              </a:rPr>
              <a:t>BACHELOR OF ENGINEERING </a:t>
            </a:r>
            <a:endParaRPr lang="en-US" sz="2400" dirty="0">
              <a:solidFill>
                <a:srgbClr val="000000"/>
              </a:solidFill>
            </a:endParaRPr>
          </a:p>
          <a:p>
            <a:pPr algn="ctr"/>
            <a:r>
              <a:rPr lang="en-US" sz="2400" i="1" dirty="0">
                <a:solidFill>
                  <a:srgbClr val="000000"/>
                </a:solidFill>
              </a:rPr>
              <a:t> IN</a:t>
            </a:r>
          </a:p>
          <a:p>
            <a:pPr algn="ctr"/>
            <a:r>
              <a:rPr lang="en-US" sz="2400" b="1" dirty="0">
                <a:solidFill>
                  <a:srgbClr val="000000"/>
                </a:solidFill>
              </a:rPr>
              <a:t>COMPUTER SCIENCE WITH SPECIALIZATION IN</a:t>
            </a:r>
          </a:p>
          <a:p>
            <a:pPr algn="ctr"/>
            <a:r>
              <a:rPr lang="en-US" sz="2400" b="1" dirty="0">
                <a:solidFill>
                  <a:srgbClr val="000000"/>
                </a:solidFill>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5780" y="6153594"/>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1359" y="614806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8778" y="6065695"/>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377422"/>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Brain Tumor Detection with Hybrid ML Techniques</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6957" y="4374838"/>
            <a:ext cx="3039615" cy="1631216"/>
          </a:xfrm>
          <a:prstGeom prst="rect">
            <a:avLst/>
          </a:prstGeom>
          <a:noFill/>
        </p:spPr>
        <p:txBody>
          <a:bodyPr wrap="none" rtlCol="0">
            <a:spAutoFit/>
          </a:bodyPr>
          <a:lstStyle/>
          <a:p>
            <a:r>
              <a:rPr lang="en-US" sz="2000" b="1" dirty="0"/>
              <a:t>Submitted by: </a:t>
            </a:r>
          </a:p>
          <a:p>
            <a:r>
              <a:rPr lang="en-US" sz="2000" dirty="0"/>
              <a:t>Milan Prakash (21BCS6667)</a:t>
            </a:r>
          </a:p>
          <a:p>
            <a:r>
              <a:rPr lang="en-US" sz="2000" dirty="0"/>
              <a:t>Utkarsh Raj (21BCS6024)</a:t>
            </a:r>
          </a:p>
          <a:p>
            <a:r>
              <a:rPr lang="en-US" sz="2000" dirty="0"/>
              <a:t>Garv Khurana (21BCS6615)</a:t>
            </a:r>
          </a:p>
          <a:p>
            <a:r>
              <a:rPr lang="en-US" sz="2000" dirty="0"/>
              <a:t>Tanishq Khera (21BCS6112)</a:t>
            </a:r>
          </a:p>
        </p:txBody>
      </p:sp>
      <p:sp>
        <p:nvSpPr>
          <p:cNvPr id="6" name="TextBox 5"/>
          <p:cNvSpPr txBox="1"/>
          <p:nvPr/>
        </p:nvSpPr>
        <p:spPr>
          <a:xfrm>
            <a:off x="7674927" y="4821241"/>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Jaswinder Singh (E15978)</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Key Challenges and Objectives</a:t>
            </a:r>
          </a:p>
          <a:p>
            <a:r>
              <a:rPr lang="en-US" dirty="0">
                <a:latin typeface="Times New Roman"/>
                <a:cs typeface="Times New Roman"/>
              </a:rPr>
              <a:t>Methodology used</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 to Project</a:t>
            </a:r>
          </a:p>
        </p:txBody>
      </p:sp>
      <p:sp>
        <p:nvSpPr>
          <p:cNvPr id="3" name="Content Placeholder 2"/>
          <p:cNvSpPr>
            <a:spLocks noGrp="1"/>
          </p:cNvSpPr>
          <p:nvPr>
            <p:ph idx="1"/>
          </p:nvPr>
        </p:nvSpPr>
        <p:spPr/>
        <p:txBody>
          <a:bodyPr>
            <a:normAutofit/>
          </a:bodyPr>
          <a:lstStyle/>
          <a:p>
            <a:pPr marL="0" indent="0" algn="ctr">
              <a:buNone/>
            </a:pPr>
            <a:r>
              <a:rPr lang="en-US" sz="2600" dirty="0">
                <a:solidFill>
                  <a:srgbClr val="000000"/>
                </a:solidFill>
                <a:effectLst/>
                <a:uFill>
                  <a:solidFill>
                    <a:srgbClr val="000000"/>
                  </a:solidFill>
                </a:uFill>
                <a:latin typeface="Times New Roman" panose="02020603050405020304" pitchFamily="18" charset="0"/>
                <a:ea typeface="Arial Unicode MS"/>
                <a:cs typeface="Arial Unicode MS"/>
              </a:rPr>
              <a:t>In the domain of medical diagnostics, the accurate and timely detection of brain tumors is a critical challenge. The existing methodologies primarily rely on either traditional machine learning (ML) or deep learning techniques. However, these approaches face limitations that impede their effectiveness. Traditional ML models may struggle with the complexity and diversity of tumor characteristics, while deep learning models lack interpretability and may require extensive labeled data.</a:t>
            </a:r>
            <a:endParaRPr lang="en-IN" sz="26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gn="ctr">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Formulation</a:t>
            </a:r>
          </a:p>
        </p:txBody>
      </p:sp>
      <p:sp>
        <p:nvSpPr>
          <p:cNvPr id="3" name="Content Placeholder 2"/>
          <p:cNvSpPr>
            <a:spLocks noGrp="1"/>
          </p:cNvSpPr>
          <p:nvPr>
            <p:ph idx="1"/>
          </p:nvPr>
        </p:nvSpPr>
        <p:spPr/>
        <p:txBody>
          <a:bodyPr>
            <a:normAutofit/>
          </a:bodyPr>
          <a:lstStyle/>
          <a:p>
            <a:pPr marL="0" indent="0" algn="ctr">
              <a:buNone/>
            </a:pPr>
            <a:r>
              <a:rPr lang="en-US" sz="2400" dirty="0">
                <a:effectLst/>
                <a:latin typeface="Times New Roman" panose="02020603050405020304" pitchFamily="18" charset="0"/>
                <a:ea typeface="Arial Unicode MS"/>
              </a:rPr>
              <a:t>The detection of brain tumors is a critical aspect of medical diagnostics, impacting treatment outcomes and patient well-being. The existing methods, relying solely on either traditional machine learning or deep learning techniques, face limitations that hinder their effectiveness. </a:t>
            </a:r>
            <a:endParaRPr lang="en-US" sz="2400" dirty="0"/>
          </a:p>
          <a:p>
            <a:pPr marL="0" indent="0" algn="ctr">
              <a:buNone/>
            </a:pPr>
            <a:endParaRPr lang="en-US"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gn="ctr">
              <a:buNone/>
            </a:pPr>
            <a:r>
              <a:rPr lang="en-US" sz="2400" dirty="0">
                <a:solidFill>
                  <a:srgbClr val="000000"/>
                </a:solidFill>
                <a:effectLst/>
                <a:uFill>
                  <a:solidFill>
                    <a:srgbClr val="000000"/>
                  </a:solidFill>
                </a:uFill>
                <a:latin typeface="Times New Roman" panose="02020603050405020304" pitchFamily="18" charset="0"/>
                <a:ea typeface="Arial Unicode MS"/>
                <a:cs typeface="Arial Unicode MS"/>
              </a:rPr>
              <a:t>The problem at hand is to develop an advanced Brain Tumor Detection system that overcomes the shortcomings of existing methods by leveraging a hybrid approach. This hybrid model should seamlessly integrate the strengths of both traditional ML algorithms and deep learning techniques to enhance accuracy, adaptability, and real-time applicability.</a:t>
            </a:r>
            <a:endParaRPr lang="en-IN"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gn="ctr">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Challenges &amp; Objectives	</a:t>
            </a:r>
          </a:p>
        </p:txBody>
      </p:sp>
      <p:sp>
        <p:nvSpPr>
          <p:cNvPr id="3" name="Content Placeholder 2"/>
          <p:cNvSpPr>
            <a:spLocks noGrp="1"/>
          </p:cNvSpPr>
          <p:nvPr>
            <p:ph idx="1"/>
          </p:nvPr>
        </p:nvSpPr>
        <p:spPr/>
        <p:txBody>
          <a:bodyPr>
            <a:normAutofit lnSpcReduction="10000"/>
          </a:bodyPr>
          <a:lstStyle/>
          <a:p>
            <a:pPr marL="342900" indent="-342900">
              <a:buAutoNum type="arabicPeriod"/>
            </a:pPr>
            <a:r>
              <a:rPr lang="en-US" sz="1400" b="1" dirty="0"/>
              <a:t>Accuracy and Diversity of Tumor Characteristics: </a:t>
            </a:r>
            <a:r>
              <a:rPr lang="en-US" sz="1400" dirty="0"/>
              <a:t>Existing methods may struggle to accurately detect and classify brain tumors with varying characteristics, including size, shape, and location. </a:t>
            </a:r>
          </a:p>
          <a:p>
            <a:pPr marL="457200" lvl="1" indent="0">
              <a:buNone/>
            </a:pPr>
            <a:r>
              <a:rPr lang="en-US" sz="1400" dirty="0"/>
              <a:t>The challenge is to develop a hybrid ML model that excels in accurately identifying diverse tumor types while minimizing false positives and false negatives.</a:t>
            </a:r>
          </a:p>
          <a:p>
            <a:pPr marL="342900" indent="-342900">
              <a:buFont typeface="Arial" panose="020B0604020202020204" pitchFamily="34" charset="0"/>
              <a:buAutoNum type="arabicPeriod"/>
            </a:pPr>
            <a:r>
              <a:rPr lang="en-US" sz="1400" b="1" dirty="0">
                <a:solidFill>
                  <a:srgbClr val="000000"/>
                </a:solidFill>
                <a:effectLst/>
                <a:uFill>
                  <a:solidFill>
                    <a:srgbClr val="000000"/>
                  </a:solidFill>
                </a:uFill>
                <a:latin typeface="Times New Roman" panose="02020603050405020304" pitchFamily="18" charset="0"/>
                <a:ea typeface="Arial Unicode MS"/>
                <a:cs typeface="Arial Unicode MS"/>
              </a:rPr>
              <a:t>Integration of Multiple Imaging Modalities: </a:t>
            </a: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The diversity of imaging modalities, such as MRI and CT scans, presents challenges in creating a unified model capable of handling data from different sources.</a:t>
            </a:r>
          </a:p>
          <a:p>
            <a:pPr marL="457200" lvl="1" indent="0">
              <a:buNone/>
            </a:pP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The problem is to design a system that seamlessly integrates information from diverse imaging modalities, enhancing the overall diagnostic capability.</a:t>
            </a:r>
          </a:p>
          <a:p>
            <a:pPr marL="342900" indent="-342900">
              <a:buFont typeface="Arial" panose="020B0604020202020204" pitchFamily="34" charset="0"/>
              <a:buAutoNum type="arabicPeriod"/>
            </a:pPr>
            <a:r>
              <a:rPr lang="en-US" sz="1400" b="1" dirty="0">
                <a:solidFill>
                  <a:srgbClr val="000000"/>
                </a:solidFill>
                <a:effectLst/>
                <a:uFill>
                  <a:solidFill>
                    <a:srgbClr val="000000"/>
                  </a:solidFill>
                </a:uFill>
                <a:latin typeface="Times New Roman" panose="02020603050405020304" pitchFamily="18" charset="0"/>
                <a:ea typeface="Arial Unicode MS"/>
                <a:cs typeface="Arial Unicode MS"/>
              </a:rPr>
              <a:t>Real-time Inference in Clinical Settings: </a:t>
            </a: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Traditional machine learning models may not be optimized for real-time inference, limiting their applicability in clinical environments where timely decisions are crucial.</a:t>
            </a:r>
          </a:p>
          <a:p>
            <a:pPr marL="457200" lvl="1" indent="0">
              <a:buNone/>
            </a:pPr>
            <a:r>
              <a:rPr lang="en-US" sz="1400" dirty="0">
                <a:effectLst/>
                <a:latin typeface="Times New Roman" panose="02020603050405020304" pitchFamily="18" charset="0"/>
                <a:ea typeface="Arial Unicode MS"/>
              </a:rPr>
              <a:t>The challenge is to develop a hybrid model that is not only accurate but also optimized for real-time detection during medical examinations.</a:t>
            </a:r>
            <a:endParaRPr lang="en-US" sz="1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a:pPr>
            <a:r>
              <a:rPr lang="en-US" sz="1400" b="1" dirty="0">
                <a:solidFill>
                  <a:srgbClr val="000000"/>
                </a:solidFill>
                <a:effectLst/>
                <a:uFill>
                  <a:solidFill>
                    <a:srgbClr val="000000"/>
                  </a:solidFill>
                </a:uFill>
                <a:latin typeface="Times New Roman" panose="02020603050405020304" pitchFamily="18" charset="0"/>
                <a:ea typeface="Arial Unicode MS"/>
                <a:cs typeface="Arial Unicode MS"/>
              </a:rPr>
              <a:t>Interpretability for Healthcare Professionals: </a:t>
            </a: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Deep learning models, while powerful, often lack interpretability, making it challenging for healthcare professionals to trust and understand the decision-making process.</a:t>
            </a:r>
          </a:p>
          <a:p>
            <a:pPr marL="457200" lvl="1" indent="0">
              <a:buNone/>
            </a:pP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The problem is to implement techniques that enhance the interpretability and explainability of the hybrid model, fostering collaboration with medical practitioners.</a:t>
            </a:r>
            <a:endParaRPr lang="en-IN" sz="1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a:pPr>
            <a:r>
              <a:rPr lang="en-US" sz="1400" b="1" dirty="0">
                <a:solidFill>
                  <a:srgbClr val="000000"/>
                </a:solidFill>
                <a:effectLst/>
                <a:uFill>
                  <a:solidFill>
                    <a:srgbClr val="000000"/>
                  </a:solidFill>
                </a:uFill>
                <a:latin typeface="Times New Roman" panose="02020603050405020304" pitchFamily="18" charset="0"/>
                <a:ea typeface="Arial Unicode MS"/>
                <a:cs typeface="Arial Unicode MS"/>
              </a:rPr>
              <a:t>Adaptability to Emerging Tumor Types: </a:t>
            </a: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The evolving landscape of brain tumor classification may render existing models obsolete in the face of emerging tumor subtypes.</a:t>
            </a:r>
          </a:p>
          <a:p>
            <a:pPr marL="457200" lvl="1" indent="0">
              <a:buNone/>
            </a:pPr>
            <a:r>
              <a:rPr lang="en-US" sz="1400" dirty="0">
                <a:solidFill>
                  <a:srgbClr val="000000"/>
                </a:solidFill>
                <a:effectLst/>
                <a:uFill>
                  <a:solidFill>
                    <a:srgbClr val="000000"/>
                  </a:solidFill>
                </a:uFill>
                <a:latin typeface="Times New Roman" panose="02020603050405020304" pitchFamily="18" charset="0"/>
                <a:ea typeface="Arial Unicode MS"/>
                <a:cs typeface="Arial Unicode MS"/>
              </a:rPr>
              <a:t>The challenge is to incorporate continuous learning mechanisms, allowing the hybrid model to adapt to new data and emerging patterns over time.</a:t>
            </a:r>
            <a:endParaRPr lang="en-IN" sz="1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IN" sz="1400" dirty="0">
              <a:solidFill>
                <a:srgbClr val="000000"/>
              </a:solidFill>
              <a:effectLst/>
              <a:uFill>
                <a:solidFill>
                  <a:srgbClr val="000000"/>
                </a:solidFill>
              </a:uFill>
              <a:latin typeface="Times New Roman" panose="02020603050405020304" pitchFamily="18" charset="0"/>
              <a:ea typeface="Arial Unicode MS"/>
              <a:cs typeface="Arial Unicode MS"/>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 used</a:t>
            </a:r>
          </a:p>
        </p:txBody>
      </p:sp>
      <p:sp>
        <p:nvSpPr>
          <p:cNvPr id="3" name="Content Placeholder 2"/>
          <p:cNvSpPr>
            <a:spLocks noGrp="1"/>
          </p:cNvSpPr>
          <p:nvPr>
            <p:ph idx="1"/>
          </p:nvPr>
        </p:nvSpPr>
        <p:spPr/>
        <p:txBody>
          <a:bodyPr>
            <a:normAutofit fontScale="55000" lnSpcReduction="20000"/>
          </a:bodyPr>
          <a:lstStyle/>
          <a:p>
            <a:pPr marL="342900" indent="-342900">
              <a:buAutoNum type="arabicPeriod"/>
            </a:pPr>
            <a:r>
              <a:rPr lang="en-US" sz="2800" b="1" dirty="0"/>
              <a:t>Problem Definition and Data Collection: </a:t>
            </a:r>
            <a:r>
              <a:rPr lang="en-US" sz="2800" dirty="0"/>
              <a:t>Define the problem scope, including the types of brain tumors targeted and the desired outcomes of the detection system. Collect a diverse and representative dataset of medical images containing both tumor and non-tumor cases, ensuring data privacy and adherence to ethical considerations.</a:t>
            </a:r>
          </a:p>
          <a:p>
            <a:pPr marL="342900" indent="-342900">
              <a:buAutoNum type="arabicPeriod"/>
            </a:pPr>
            <a:endParaRPr lang="en-US" sz="2800" dirty="0"/>
          </a:p>
          <a:p>
            <a:pPr marL="342900" indent="-342900">
              <a:buFont typeface="Arial" panose="020B0604020202020204" pitchFamily="34" charset="0"/>
              <a:buAutoNum type="arabicPeriod"/>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Data Preprocessing: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Perform preprocessing tasks on the medical imaging data to ensure uniformity and quality. Include steps such as resizing, normalization, and augmentation to enhance the model's ability to generalize.</a:t>
            </a:r>
          </a:p>
          <a:p>
            <a:pPr marL="342900" indent="-342900">
              <a:buFont typeface="Arial" panose="020B0604020202020204" pitchFamily="34" charset="0"/>
              <a:buAutoNum type="arabicPeriod"/>
            </a:pPr>
            <a:endParaRPr lang="en-US"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Feature Extraction: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Employ appropriate feature extraction techniques to capture relevant information from medical images. Leverage both traditional image processing methods and deep learning-based feature extraction for a comprehensive approach.</a:t>
            </a:r>
          </a:p>
          <a:p>
            <a:pPr marL="342900" indent="-342900">
              <a:buFont typeface="Arial" panose="020B0604020202020204" pitchFamily="34" charset="0"/>
              <a:buAutoNum type="arabicPeriod"/>
            </a:pPr>
            <a:endParaRPr lang="en-US"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a:pPr>
            <a:r>
              <a:rPr lang="en-US" b="1" dirty="0">
                <a:solidFill>
                  <a:srgbClr val="000000"/>
                </a:solidFill>
                <a:uFill>
                  <a:solidFill>
                    <a:srgbClr val="000000"/>
                  </a:solidFill>
                </a:uFill>
                <a:latin typeface="Times New Roman" panose="02020603050405020304" pitchFamily="18" charset="0"/>
                <a:ea typeface="Arial Unicode MS"/>
                <a:cs typeface="Arial Unicode MS"/>
              </a:rPr>
              <a:t>Model Architecture Design</a:t>
            </a: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Design a hybrid machine learning model architecture that integrates traditional machine learning algorithms and deep learning techniques. Define the architecture for the deep learning component, incorporating convolutional neural networks (CNNs) or other relevant architectures.</a:t>
            </a:r>
          </a:p>
          <a:p>
            <a:pPr marL="342900" indent="-342900">
              <a:buFont typeface="Arial" panose="020B0604020202020204" pitchFamily="34" charset="0"/>
              <a:buAutoNum type="arabicPeriod"/>
            </a:pPr>
            <a:endParaRPr lang="en-IN"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Model Training: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Train the hybrid model using the preprocessed dataset. Implement transfer learning for the deep learning component, leveraging pre-trained models on large image datasets when applicable. Utilize traditional machine learning algorithms for feature integration and classification.</a:t>
            </a:r>
          </a:p>
          <a:p>
            <a:pPr marL="342900" indent="-342900">
              <a:buFont typeface="Arial" panose="020B0604020202020204" pitchFamily="34" charset="0"/>
              <a:buAutoNum type="arabicPeriod"/>
            </a:pPr>
            <a:endParaRPr lang="en-IN" sz="2800" dirty="0">
              <a:solidFill>
                <a:srgbClr val="000000"/>
              </a:solidFill>
              <a:effectLst/>
              <a:uFill>
                <a:solidFill>
                  <a:srgbClr val="000000"/>
                </a:solidFill>
              </a:uFill>
              <a:latin typeface="Times New Roman" panose="02020603050405020304" pitchFamily="18" charset="0"/>
              <a:ea typeface="Arial Unicode MS"/>
              <a:cs typeface="Arial Unicode MS"/>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A5FCD-8964-D156-6E62-28FA08EE0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AE9B4-ECBF-F543-81D3-CE604198C37E}"/>
              </a:ext>
            </a:extLst>
          </p:cNvPr>
          <p:cNvSpPr>
            <a:spLocks noGrp="1"/>
          </p:cNvSpPr>
          <p:nvPr>
            <p:ph type="title"/>
          </p:nvPr>
        </p:nvSpPr>
        <p:spPr/>
        <p:txBody>
          <a:bodyPr/>
          <a:lstStyle/>
          <a:p>
            <a:pPr algn="ctr"/>
            <a:r>
              <a:rPr lang="en-US" b="1" dirty="0"/>
              <a:t>Methodology used (Contd.)</a:t>
            </a:r>
          </a:p>
        </p:txBody>
      </p:sp>
      <p:sp>
        <p:nvSpPr>
          <p:cNvPr id="3" name="Content Placeholder 2">
            <a:extLst>
              <a:ext uri="{FF2B5EF4-FFF2-40B4-BE49-F238E27FC236}">
                <a16:creationId xmlns:a16="http://schemas.microsoft.com/office/drawing/2014/main" id="{20801E67-3B34-8425-C732-0E30FB54B68E}"/>
              </a:ext>
            </a:extLst>
          </p:cNvPr>
          <p:cNvSpPr>
            <a:spLocks noGrp="1"/>
          </p:cNvSpPr>
          <p:nvPr>
            <p:ph idx="1"/>
          </p:nvPr>
        </p:nvSpPr>
        <p:spPr/>
        <p:txBody>
          <a:bodyPr>
            <a:normAutofit fontScale="55000" lnSpcReduction="20000"/>
          </a:bodyPr>
          <a:lstStyle/>
          <a:p>
            <a:pPr marL="514350" indent="-514350">
              <a:buFont typeface="+mj-lt"/>
              <a:buAutoNum type="arabicPeriod" startAt="6"/>
            </a:pPr>
            <a:r>
              <a:rPr lang="en-US" sz="2800" b="1" dirty="0"/>
              <a:t>Model Evaluation: </a:t>
            </a:r>
            <a:r>
              <a:rPr lang="en-US" sz="2800" dirty="0"/>
              <a:t>Evaluate the performance of the trained model using appropriate metrics such as accuracy, precision, recall, and F1 score. Employ cross-validation to ensure robustness and assess the model's ability to generalize to new data.</a:t>
            </a:r>
          </a:p>
          <a:p>
            <a:pPr marL="342900" indent="-342900">
              <a:buAutoNum type="arabicPeriod" startAt="6"/>
            </a:pPr>
            <a:endParaRPr lang="en-US" sz="2800" dirty="0"/>
          </a:p>
          <a:p>
            <a:pPr marL="342900" indent="-342900">
              <a:buFont typeface="Arial" panose="020B0604020202020204" pitchFamily="34" charset="0"/>
              <a:buAutoNum type="arabicPeriod" startAt="6"/>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Interpretability and Explainability: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Implement techniques for model interpretability and explainability to provide insights into the features driving the model's predictions. Use tools like SHAP (</a:t>
            </a:r>
            <a:r>
              <a:rPr lang="en-US" sz="2800" dirty="0" err="1">
                <a:solidFill>
                  <a:srgbClr val="000000"/>
                </a:solidFill>
                <a:effectLst/>
                <a:uFill>
                  <a:solidFill>
                    <a:srgbClr val="000000"/>
                  </a:solidFill>
                </a:uFill>
                <a:latin typeface="Times New Roman" panose="02020603050405020304" pitchFamily="18" charset="0"/>
                <a:ea typeface="Arial Unicode MS"/>
                <a:cs typeface="Arial Unicode MS"/>
              </a:rPr>
              <a:t>SHapley</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 Additive </a:t>
            </a:r>
            <a:r>
              <a:rPr lang="en-US" sz="2800" dirty="0" err="1">
                <a:solidFill>
                  <a:srgbClr val="000000"/>
                </a:solidFill>
                <a:effectLst/>
                <a:uFill>
                  <a:solidFill>
                    <a:srgbClr val="000000"/>
                  </a:solidFill>
                </a:uFill>
                <a:latin typeface="Times New Roman" panose="02020603050405020304" pitchFamily="18" charset="0"/>
                <a:ea typeface="Arial Unicode MS"/>
                <a:cs typeface="Arial Unicode MS"/>
              </a:rPr>
              <a:t>exPlanations</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 or LIME (Local Interpretable Model-agnostic Explanations).</a:t>
            </a:r>
          </a:p>
          <a:p>
            <a:pPr marL="342900" indent="-342900">
              <a:buFont typeface="Arial" panose="020B0604020202020204" pitchFamily="34" charset="0"/>
              <a:buAutoNum type="arabicPeriod" startAt="6"/>
            </a:pPr>
            <a:endParaRPr lang="en-US"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startAt="6"/>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Optimization and Hyperparameter Tuning: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Optimize the model by fine-tuning hyperparameters and adjusting the architecture based on the evaluation results. Use techniques like grid search or random search for efficient hyperparameter tuning.</a:t>
            </a:r>
          </a:p>
          <a:p>
            <a:pPr marL="342900" indent="-342900">
              <a:buFont typeface="Arial" panose="020B0604020202020204" pitchFamily="34" charset="0"/>
              <a:buAutoNum type="arabicPeriod" startAt="6"/>
            </a:pPr>
            <a:endParaRPr lang="en-US"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startAt="6"/>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Real-time Inference Implementation: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Implement the model for real-time inference, considering the hardware and software specifications required for deployment in clinical settings. Use frameworks like TensorFlow Serving or Flask for serving predictions.</a:t>
            </a:r>
          </a:p>
          <a:p>
            <a:pPr marL="342900" indent="-342900">
              <a:buFont typeface="Arial" panose="020B0604020202020204" pitchFamily="34" charset="0"/>
              <a:buAutoNum type="arabicPeriod" startAt="6"/>
            </a:pPr>
            <a:endParaRPr lang="en-IN" sz="2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indent="-342900">
              <a:buFont typeface="Arial" panose="020B0604020202020204" pitchFamily="34" charset="0"/>
              <a:buAutoNum type="arabicPeriod" startAt="6"/>
            </a:pPr>
            <a:r>
              <a:rPr lang="en-US" sz="2800" b="1" dirty="0">
                <a:solidFill>
                  <a:srgbClr val="000000"/>
                </a:solidFill>
                <a:effectLst/>
                <a:uFill>
                  <a:solidFill>
                    <a:srgbClr val="000000"/>
                  </a:solidFill>
                </a:uFill>
                <a:latin typeface="Times New Roman" panose="02020603050405020304" pitchFamily="18" charset="0"/>
                <a:ea typeface="Arial Unicode MS"/>
                <a:cs typeface="Arial Unicode MS"/>
              </a:rPr>
              <a:t>Testing and Validation: </a:t>
            </a:r>
            <a:r>
              <a:rPr lang="en-US" sz="2800" dirty="0">
                <a:solidFill>
                  <a:srgbClr val="000000"/>
                </a:solidFill>
                <a:effectLst/>
                <a:uFill>
                  <a:solidFill>
                    <a:srgbClr val="000000"/>
                  </a:solidFill>
                </a:uFill>
                <a:latin typeface="Times New Roman" panose="02020603050405020304" pitchFamily="18" charset="0"/>
                <a:ea typeface="Arial Unicode MS"/>
                <a:cs typeface="Arial Unicode MS"/>
              </a:rPr>
              <a:t>Conduct thorough testing to validate the system's functionality, accuracy, and real-time performance. Validate the model's performance on additional datasets to ensure generalization.</a:t>
            </a:r>
          </a:p>
          <a:p>
            <a:pPr marL="342900" indent="-342900">
              <a:buFont typeface="Arial" panose="020B0604020202020204" pitchFamily="34" charset="0"/>
              <a:buAutoNum type="arabicPeriod" startAt="6"/>
            </a:pPr>
            <a:endParaRPr lang="en-IN" sz="2800" dirty="0">
              <a:solidFill>
                <a:srgbClr val="000000"/>
              </a:solidFill>
              <a:effectLst/>
              <a:uFill>
                <a:solidFill>
                  <a:srgbClr val="000000"/>
                </a:solidFill>
              </a:uFill>
              <a:latin typeface="Times New Roman" panose="02020603050405020304" pitchFamily="18" charset="0"/>
              <a:ea typeface="Arial Unicode MS"/>
              <a:cs typeface="Arial Unicode MS"/>
            </a:endParaRPr>
          </a:p>
        </p:txBody>
      </p:sp>
      <p:sp>
        <p:nvSpPr>
          <p:cNvPr id="4" name="Slide Number Placeholder 3">
            <a:extLst>
              <a:ext uri="{FF2B5EF4-FFF2-40B4-BE49-F238E27FC236}">
                <a16:creationId xmlns:a16="http://schemas.microsoft.com/office/drawing/2014/main" id="{FE97B044-0037-22AE-F692-1370B4C026D0}"/>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66830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a:xfrm>
            <a:off x="284671" y="1690688"/>
            <a:ext cx="11697419" cy="4351338"/>
          </a:xfrm>
        </p:spPr>
        <p:txBody>
          <a:bodyPr>
            <a:noAutofit/>
          </a:bodyPr>
          <a:lstStyle/>
          <a:p>
            <a:pPr marL="370205" marR="568325" indent="0" algn="ctr">
              <a:lnSpc>
                <a:spcPct val="100000"/>
              </a:lnSpc>
              <a:spcAft>
                <a:spcPts val="1190"/>
              </a:spcAft>
              <a:buNone/>
            </a:pPr>
            <a:r>
              <a:rPr lang="en-US" sz="2400" dirty="0">
                <a:solidFill>
                  <a:srgbClr val="000000"/>
                </a:solidFill>
                <a:effectLst/>
                <a:uFill>
                  <a:solidFill>
                    <a:srgbClr val="000000"/>
                  </a:solidFill>
                </a:uFill>
                <a:latin typeface="Times New Roman" panose="02020603050405020304" pitchFamily="18" charset="0"/>
                <a:ea typeface="Arial Unicode MS"/>
                <a:cs typeface="Arial Unicode MS"/>
              </a:rPr>
              <a:t>In conclusion, the proposed Brain Tumor Detection project with Hybrid ML Techniques presents a comprehensive and innovative approach to address critical challenges in the field of medical diagnostics. The integration of traditional machine learning algorithms and deep learning techniques forms the backbone of a hybrid model designed to enhance accuracy, adaptability, and real-time applicability in clinical settings. </a:t>
            </a:r>
          </a:p>
          <a:p>
            <a:pPr marL="370205" marR="568325" indent="0" algn="ctr">
              <a:lnSpc>
                <a:spcPct val="100000"/>
              </a:lnSpc>
              <a:spcAft>
                <a:spcPts val="1190"/>
              </a:spcAft>
              <a:buNone/>
            </a:pPr>
            <a:r>
              <a:rPr lang="en-US" sz="2400" dirty="0">
                <a:solidFill>
                  <a:srgbClr val="000000"/>
                </a:solidFill>
                <a:effectLst/>
                <a:uFill>
                  <a:solidFill>
                    <a:srgbClr val="000000"/>
                  </a:solidFill>
                </a:uFill>
                <a:latin typeface="Times New Roman" panose="02020603050405020304" pitchFamily="18" charset="0"/>
                <a:ea typeface="Arial Unicode MS"/>
                <a:cs typeface="Arial Unicode MS"/>
              </a:rPr>
              <a:t>The formulation of the problem highlighted the limitations of existing methodologies, emphasizing the need for a solution that goes beyond the constraints of individual approaches. Challenges such as accuracy in diverse tumor characteristics, integration of multiple imaging modalities, real-time inference, interpretability, and adaptability to emerging tumor types were systematically addressed in the experimental setup.</a:t>
            </a:r>
            <a:endParaRPr lang="en-IN"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gn="ctr">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3" name="Content Placeholder 2"/>
          <p:cNvSpPr>
            <a:spLocks noGrp="1"/>
          </p:cNvSpPr>
          <p:nvPr>
            <p:ph idx="1"/>
          </p:nvPr>
        </p:nvSpPr>
        <p:spPr/>
        <p:txBody>
          <a:bodyPr>
            <a:noAutofit/>
          </a:bodyPr>
          <a:lstStyle/>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[1]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Fatih</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Ozyurt,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Eser</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Sert</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Engin</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Avci</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Esin</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Dogantekin</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Brain tumor detection based on Convolutional Neural Network with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neutrosophic</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expert maximum fuzzy sure entropy Elsevier Ltd 147, 2019. </a:t>
            </a: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[2] G.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Madhupriya</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Narayanan M. Guru, S. Praveen and B.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Nivetha</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"Brain Tumor Segmentation with Deep Learning Technique", 2019 3rd International Conference on Trends in Electronics and Informatics (ICOEI), pp. 758-763, 2019.</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[3] Pan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Yuehao</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Huang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Weimin</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et al., "Brain Tumor Grading based on Neural networks and Convolutional Neural Networks", IEEE.</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[4]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Saqlain</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Razzaq,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Nimra</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Mubeen,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Urwah</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Kiran, Muhammad Adeel Asghar and Fawad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Fawad</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"Brain Tumor Detection From MRI Images Using Bag Of Features And Deep Neural Network", 2020 International Symposium on Recent Advances in Electrical Engineering and Computer Sciences (RAEE and CS), vol. 5, pp. 1-6, 2020.</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[5] Vidya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Dhanve</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and Meeta Kumar, "Detection of brain tumor using k-means segmentation based on object labeling algorithm", 2017 IEEE International Conference on Power Control Signals and Instrumentation Engineering (ICPCSI), pp. 944-951, 2017.</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[6] S. Pereira, A. Pinto, V. Alves and C. A. Silva, "Brain Tumor Segmentation Using Convolutional Neural Networks in MRI Images", IEEE Trans. Med. Imaging, vol. 35, no. 5, pp. 1240-1251, 2016.</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70205" marR="568325" indent="0" algn="just">
              <a:lnSpc>
                <a:spcPct val="100000"/>
              </a:lnSpc>
              <a:spcAft>
                <a:spcPts val="1190"/>
              </a:spcAft>
              <a:buNone/>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[7] A. Zimny, M.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Neska-Matuszewska</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J.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Bladowska</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and M. J.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Skasiadek</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"Intracranial lesions with low signal intensity on T2-weighted MR images-review of pathologies", Polish J. </a:t>
            </a:r>
            <a:r>
              <a:rPr lang="en-US" sz="1200" b="1" dirty="0" err="1">
                <a:solidFill>
                  <a:srgbClr val="000000"/>
                </a:solidFill>
                <a:effectLst/>
                <a:uFill>
                  <a:solidFill>
                    <a:srgbClr val="000000"/>
                  </a:solidFill>
                </a:uFill>
                <a:latin typeface="Times New Roman" panose="02020603050405020304" pitchFamily="18" charset="0"/>
                <a:ea typeface="Arial Unicode MS"/>
                <a:cs typeface="Arial Unicode MS"/>
              </a:rPr>
              <a:t>Radiol</a:t>
            </a: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 vol. 80, no. 1, pp. 40-50, 2015.ss</a:t>
            </a:r>
            <a:endParaRPr lang="en-IN" sz="1200" b="1"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lnSpc>
                <a:spcPct val="100000"/>
              </a:lnSpc>
              <a:buNone/>
            </a:pPr>
            <a:endParaRPr lang="en-US" sz="12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12258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6161</TotalTime>
  <Words>1385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Key Challenges &amp; Objectives </vt:lpstr>
      <vt:lpstr>Methodology used</vt:lpstr>
      <vt:lpstr>Methodology used (Contd.)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GARV KHURANA</cp:lastModifiedBy>
  <cp:revision>493</cp:revision>
  <dcterms:created xsi:type="dcterms:W3CDTF">2019-01-09T10:33:58Z</dcterms:created>
  <dcterms:modified xsi:type="dcterms:W3CDTF">2024-02-06T05:05:43Z</dcterms:modified>
</cp:coreProperties>
</file>