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8" r:id="rId6"/>
    <p:sldId id="261" r:id="rId7"/>
    <p:sldId id="262" r:id="rId8"/>
    <p:sldId id="272" r:id="rId9"/>
    <p:sldId id="271" r:id="rId10"/>
    <p:sldId id="275" r:id="rId11"/>
    <p:sldId id="270" r:id="rId12"/>
    <p:sldId id="264" r:id="rId13"/>
    <p:sldId id="276"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9" autoAdjust="0"/>
    <p:restoredTop sz="94660"/>
  </p:normalViewPr>
  <p:slideViewPr>
    <p:cSldViewPr snapToGrid="0">
      <p:cViewPr varScale="1">
        <p:scale>
          <a:sx n="55" d="100"/>
          <a:sy n="55" d="100"/>
        </p:scale>
        <p:origin x="1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4AEEF-BFF1-444A-86B3-E5EFF47CA6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B3A2B30-9E7F-4C81-8FF2-B4D43A8481FF}">
      <dgm:prSet custT="1"/>
      <dgm:spPr/>
      <dgm:t>
        <a:bodyPr/>
        <a:lstStyle/>
        <a:p>
          <a:pPr>
            <a:lnSpc>
              <a:spcPct val="100000"/>
            </a:lnSpc>
          </a:pPr>
          <a:r>
            <a:rPr lang="en-US" sz="1600" b="1"/>
            <a:t>TQWT adjusts the Q-factor parameter for flexible control over frequency and time resolution.</a:t>
          </a:r>
        </a:p>
      </dgm:t>
    </dgm:pt>
    <dgm:pt modelId="{4345495D-5BB9-4046-9B3A-29D13B583317}" type="parTrans" cxnId="{3B253919-649F-493B-9686-036DF916CE54}">
      <dgm:prSet/>
      <dgm:spPr/>
      <dgm:t>
        <a:bodyPr/>
        <a:lstStyle/>
        <a:p>
          <a:endParaRPr lang="en-US" sz="2400" b="1"/>
        </a:p>
      </dgm:t>
    </dgm:pt>
    <dgm:pt modelId="{0298250A-EB3C-4DCE-A422-6A66CA1D971D}" type="sibTrans" cxnId="{3B253919-649F-493B-9686-036DF916CE54}">
      <dgm:prSet/>
      <dgm:spPr/>
      <dgm:t>
        <a:bodyPr/>
        <a:lstStyle/>
        <a:p>
          <a:endParaRPr lang="en-US" sz="2400" b="1"/>
        </a:p>
      </dgm:t>
    </dgm:pt>
    <dgm:pt modelId="{7AB761BF-A6CC-41E3-B463-E603A782CC2C}">
      <dgm:prSet custT="1"/>
      <dgm:spPr/>
      <dgm:t>
        <a:bodyPr/>
        <a:lstStyle/>
        <a:p>
          <a:pPr>
            <a:lnSpc>
              <a:spcPct val="100000"/>
            </a:lnSpc>
          </a:pPr>
          <a:r>
            <a:rPr lang="en-US" sz="1600" b="1"/>
            <a:t>Traditional wavelet transforms have fixed resolutions determined by the wavelet and scale parameters.</a:t>
          </a:r>
        </a:p>
      </dgm:t>
    </dgm:pt>
    <dgm:pt modelId="{9B844052-771C-43DE-B495-BD7C7DA67AC4}" type="parTrans" cxnId="{6D821D85-7F27-4C2F-AF86-3F10A700CCFD}">
      <dgm:prSet/>
      <dgm:spPr/>
      <dgm:t>
        <a:bodyPr/>
        <a:lstStyle/>
        <a:p>
          <a:endParaRPr lang="en-US" sz="2400" b="1"/>
        </a:p>
      </dgm:t>
    </dgm:pt>
    <dgm:pt modelId="{4EEA2858-C770-4399-9FDE-28369DEEBF3D}" type="sibTrans" cxnId="{6D821D85-7F27-4C2F-AF86-3F10A700CCFD}">
      <dgm:prSet/>
      <dgm:spPr/>
      <dgm:t>
        <a:bodyPr/>
        <a:lstStyle/>
        <a:p>
          <a:endParaRPr lang="en-US" sz="2400" b="1"/>
        </a:p>
      </dgm:t>
    </dgm:pt>
    <dgm:pt modelId="{061A0473-5886-4935-9D68-EE568187288B}">
      <dgm:prSet custT="1"/>
      <dgm:spPr/>
      <dgm:t>
        <a:bodyPr/>
        <a:lstStyle/>
        <a:p>
          <a:pPr>
            <a:lnSpc>
              <a:spcPct val="100000"/>
            </a:lnSpc>
          </a:pPr>
          <a:r>
            <a:rPr lang="en-US" sz="1600" b="1"/>
            <a:t>TQWT addresses the need for customizable resolution adjustments.</a:t>
          </a:r>
        </a:p>
      </dgm:t>
    </dgm:pt>
    <dgm:pt modelId="{A89A184C-8E7E-4E8E-9CB9-D7C1D000E726}" type="parTrans" cxnId="{9D5DCDA3-2404-40EF-98B2-66C65ACC2784}">
      <dgm:prSet/>
      <dgm:spPr/>
      <dgm:t>
        <a:bodyPr/>
        <a:lstStyle/>
        <a:p>
          <a:endParaRPr lang="en-US" sz="2400" b="1"/>
        </a:p>
      </dgm:t>
    </dgm:pt>
    <dgm:pt modelId="{306F8098-D4D7-4984-8DCB-80B62FDE9048}" type="sibTrans" cxnId="{9D5DCDA3-2404-40EF-98B2-66C65ACC2784}">
      <dgm:prSet/>
      <dgm:spPr/>
      <dgm:t>
        <a:bodyPr/>
        <a:lstStyle/>
        <a:p>
          <a:endParaRPr lang="en-US" sz="2400" b="1"/>
        </a:p>
      </dgm:t>
    </dgm:pt>
    <dgm:pt modelId="{0C0B5EAE-6545-4B3B-B346-EA41D69FB68C}">
      <dgm:prSet custT="1"/>
      <dgm:spPr/>
      <dgm:t>
        <a:bodyPr/>
        <a:lstStyle/>
        <a:p>
          <a:pPr>
            <a:lnSpc>
              <a:spcPct val="100000"/>
            </a:lnSpc>
          </a:pPr>
          <a:r>
            <a:rPr lang="en-US" sz="1600" b="1"/>
            <a:t>Users can tune the Q-factor to balance frequency and time resolutions.</a:t>
          </a:r>
        </a:p>
      </dgm:t>
    </dgm:pt>
    <dgm:pt modelId="{16691C29-1017-42AF-A3B1-8734471D7531}" type="parTrans" cxnId="{A4075F07-0752-4286-884B-C9290582FB3A}">
      <dgm:prSet/>
      <dgm:spPr/>
      <dgm:t>
        <a:bodyPr/>
        <a:lstStyle/>
        <a:p>
          <a:endParaRPr lang="en-US" sz="2400" b="1"/>
        </a:p>
      </dgm:t>
    </dgm:pt>
    <dgm:pt modelId="{8602AE0E-3FCC-48C3-AEB1-201F26E8EA34}" type="sibTrans" cxnId="{A4075F07-0752-4286-884B-C9290582FB3A}">
      <dgm:prSet/>
      <dgm:spPr/>
      <dgm:t>
        <a:bodyPr/>
        <a:lstStyle/>
        <a:p>
          <a:endParaRPr lang="en-US" sz="2400" b="1"/>
        </a:p>
      </dgm:t>
    </dgm:pt>
    <dgm:pt modelId="{FB21989B-42D0-4537-BCAC-AF650607D376}">
      <dgm:prSet custT="1"/>
      <dgm:spPr/>
      <dgm:t>
        <a:bodyPr/>
        <a:lstStyle/>
        <a:p>
          <a:pPr>
            <a:lnSpc>
              <a:spcPct val="100000"/>
            </a:lnSpc>
          </a:pPr>
          <a:r>
            <a:rPr lang="en-US" sz="1600" b="1"/>
            <a:t>Higher Q-factor: narrower frequency bands, better frequency resolution, poorer time resolution.</a:t>
          </a:r>
        </a:p>
      </dgm:t>
    </dgm:pt>
    <dgm:pt modelId="{A03FDD9E-7535-415F-87D8-4B9D55DAF732}" type="parTrans" cxnId="{765A99F3-F2A0-4AE0-B102-ABFF251EA218}">
      <dgm:prSet/>
      <dgm:spPr/>
      <dgm:t>
        <a:bodyPr/>
        <a:lstStyle/>
        <a:p>
          <a:endParaRPr lang="en-US" sz="2400" b="1"/>
        </a:p>
      </dgm:t>
    </dgm:pt>
    <dgm:pt modelId="{3674ADB5-CDC1-42FD-9C35-70BF22783BD8}" type="sibTrans" cxnId="{765A99F3-F2A0-4AE0-B102-ABFF251EA218}">
      <dgm:prSet/>
      <dgm:spPr/>
      <dgm:t>
        <a:bodyPr/>
        <a:lstStyle/>
        <a:p>
          <a:endParaRPr lang="en-US" sz="2400" b="1"/>
        </a:p>
      </dgm:t>
    </dgm:pt>
    <dgm:pt modelId="{08A813D8-2820-4A7D-95A6-A100C12617FC}">
      <dgm:prSet custT="1"/>
      <dgm:spPr/>
      <dgm:t>
        <a:bodyPr/>
        <a:lstStyle/>
        <a:p>
          <a:pPr>
            <a:lnSpc>
              <a:spcPct val="100000"/>
            </a:lnSpc>
          </a:pPr>
          <a:r>
            <a:rPr lang="en-US" sz="1600" b="1"/>
            <a:t>Lower Q-factor: wider frequency bands, better time resolution, poorer frequency resolution.</a:t>
          </a:r>
        </a:p>
      </dgm:t>
    </dgm:pt>
    <dgm:pt modelId="{7B6185CE-05C6-4C1E-B95C-7883FA2053C5}" type="parTrans" cxnId="{09A111E6-CAB2-4946-98BB-4F53E5526443}">
      <dgm:prSet/>
      <dgm:spPr/>
      <dgm:t>
        <a:bodyPr/>
        <a:lstStyle/>
        <a:p>
          <a:endParaRPr lang="en-US" sz="2400" b="1"/>
        </a:p>
      </dgm:t>
    </dgm:pt>
    <dgm:pt modelId="{BAD5E651-DEE4-4FBB-8E0B-AF9B2B25D4F1}" type="sibTrans" cxnId="{09A111E6-CAB2-4946-98BB-4F53E5526443}">
      <dgm:prSet/>
      <dgm:spPr/>
      <dgm:t>
        <a:bodyPr/>
        <a:lstStyle/>
        <a:p>
          <a:endParaRPr lang="en-US" sz="2400" b="1"/>
        </a:p>
      </dgm:t>
    </dgm:pt>
    <dgm:pt modelId="{D3B0240E-7A3B-4CF4-913C-1FD9BF4014F5}" type="pres">
      <dgm:prSet presAssocID="{CD04AEEF-BFF1-444A-86B3-E5EFF47CA62A}" presName="root" presStyleCnt="0">
        <dgm:presLayoutVars>
          <dgm:dir/>
          <dgm:resizeHandles val="exact"/>
        </dgm:presLayoutVars>
      </dgm:prSet>
      <dgm:spPr/>
    </dgm:pt>
    <dgm:pt modelId="{FEE03461-F0FA-43BE-AF9A-0F8D207A4D55}" type="pres">
      <dgm:prSet presAssocID="{5B3A2B30-9E7F-4C81-8FF2-B4D43A8481FF}" presName="compNode" presStyleCnt="0"/>
      <dgm:spPr/>
    </dgm:pt>
    <dgm:pt modelId="{63D80A42-82B8-47D3-BAD3-2A9139463815}" type="pres">
      <dgm:prSet presAssocID="{5B3A2B30-9E7F-4C81-8FF2-B4D43A8481F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9D605EC9-4F3C-476C-8265-7779786D7CC3}" type="pres">
      <dgm:prSet presAssocID="{5B3A2B30-9E7F-4C81-8FF2-B4D43A8481FF}" presName="spaceRect" presStyleCnt="0"/>
      <dgm:spPr/>
    </dgm:pt>
    <dgm:pt modelId="{9E171C94-1CEC-483B-99DC-BB16D9B8B037}" type="pres">
      <dgm:prSet presAssocID="{5B3A2B30-9E7F-4C81-8FF2-B4D43A8481FF}" presName="textRect" presStyleLbl="revTx" presStyleIdx="0" presStyleCnt="6">
        <dgm:presLayoutVars>
          <dgm:chMax val="1"/>
          <dgm:chPref val="1"/>
        </dgm:presLayoutVars>
      </dgm:prSet>
      <dgm:spPr/>
    </dgm:pt>
    <dgm:pt modelId="{AF03B237-4882-4857-AF1C-EFDE0F3E0AB2}" type="pres">
      <dgm:prSet presAssocID="{0298250A-EB3C-4DCE-A422-6A66CA1D971D}" presName="sibTrans" presStyleCnt="0"/>
      <dgm:spPr/>
    </dgm:pt>
    <dgm:pt modelId="{028AEF52-A16C-4C81-83FE-87143ACF3F83}" type="pres">
      <dgm:prSet presAssocID="{7AB761BF-A6CC-41E3-B463-E603A782CC2C}" presName="compNode" presStyleCnt="0"/>
      <dgm:spPr/>
    </dgm:pt>
    <dgm:pt modelId="{143695DA-02A9-426C-BA24-C28A292AAD7C}" type="pres">
      <dgm:prSet presAssocID="{7AB761BF-A6CC-41E3-B463-E603A782CC2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0BAE19AA-91FD-4CA4-9957-1569970B0486}" type="pres">
      <dgm:prSet presAssocID="{7AB761BF-A6CC-41E3-B463-E603A782CC2C}" presName="spaceRect" presStyleCnt="0"/>
      <dgm:spPr/>
    </dgm:pt>
    <dgm:pt modelId="{BA8BEB5A-3A73-45CA-A5C1-0FDE6D6B768A}" type="pres">
      <dgm:prSet presAssocID="{7AB761BF-A6CC-41E3-B463-E603A782CC2C}" presName="textRect" presStyleLbl="revTx" presStyleIdx="1" presStyleCnt="6">
        <dgm:presLayoutVars>
          <dgm:chMax val="1"/>
          <dgm:chPref val="1"/>
        </dgm:presLayoutVars>
      </dgm:prSet>
      <dgm:spPr/>
    </dgm:pt>
    <dgm:pt modelId="{14798A44-D4A2-45C1-940C-E7FE71DF3F81}" type="pres">
      <dgm:prSet presAssocID="{4EEA2858-C770-4399-9FDE-28369DEEBF3D}" presName="sibTrans" presStyleCnt="0"/>
      <dgm:spPr/>
    </dgm:pt>
    <dgm:pt modelId="{17950141-E42B-448E-BEFC-CA28AE568DEE}" type="pres">
      <dgm:prSet presAssocID="{061A0473-5886-4935-9D68-EE568187288B}" presName="compNode" presStyleCnt="0"/>
      <dgm:spPr/>
    </dgm:pt>
    <dgm:pt modelId="{DE7AE7CC-4617-4AE6-B518-F4F510ACF446}" type="pres">
      <dgm:prSet presAssocID="{061A0473-5886-4935-9D68-EE56818728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1D1BE8D-1A35-4BF2-96A3-8B2722C96287}" type="pres">
      <dgm:prSet presAssocID="{061A0473-5886-4935-9D68-EE568187288B}" presName="spaceRect" presStyleCnt="0"/>
      <dgm:spPr/>
    </dgm:pt>
    <dgm:pt modelId="{F8CB5E4B-92A8-4E42-9DBB-5827B06BEFE8}" type="pres">
      <dgm:prSet presAssocID="{061A0473-5886-4935-9D68-EE568187288B}" presName="textRect" presStyleLbl="revTx" presStyleIdx="2" presStyleCnt="6">
        <dgm:presLayoutVars>
          <dgm:chMax val="1"/>
          <dgm:chPref val="1"/>
        </dgm:presLayoutVars>
      </dgm:prSet>
      <dgm:spPr/>
    </dgm:pt>
    <dgm:pt modelId="{A47E8133-41AA-49A3-892D-54B5958E3081}" type="pres">
      <dgm:prSet presAssocID="{306F8098-D4D7-4984-8DCB-80B62FDE9048}" presName="sibTrans" presStyleCnt="0"/>
      <dgm:spPr/>
    </dgm:pt>
    <dgm:pt modelId="{B8C8CDE4-1431-41F8-86BB-E2B93A55F32C}" type="pres">
      <dgm:prSet presAssocID="{0C0B5EAE-6545-4B3B-B346-EA41D69FB68C}" presName="compNode" presStyleCnt="0"/>
      <dgm:spPr/>
    </dgm:pt>
    <dgm:pt modelId="{8E3CFFF3-CFF0-42B9-8FB0-9793FE5ECD42}" type="pres">
      <dgm:prSet presAssocID="{0C0B5EAE-6545-4B3B-B346-EA41D69FB6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BF7AFE78-3A61-4126-8861-2D741BABBC20}" type="pres">
      <dgm:prSet presAssocID="{0C0B5EAE-6545-4B3B-B346-EA41D69FB68C}" presName="spaceRect" presStyleCnt="0"/>
      <dgm:spPr/>
    </dgm:pt>
    <dgm:pt modelId="{B4216F9C-B822-43EC-A168-0B9EF4651A19}" type="pres">
      <dgm:prSet presAssocID="{0C0B5EAE-6545-4B3B-B346-EA41D69FB68C}" presName="textRect" presStyleLbl="revTx" presStyleIdx="3" presStyleCnt="6">
        <dgm:presLayoutVars>
          <dgm:chMax val="1"/>
          <dgm:chPref val="1"/>
        </dgm:presLayoutVars>
      </dgm:prSet>
      <dgm:spPr/>
    </dgm:pt>
    <dgm:pt modelId="{B8489D61-AA91-4C3D-A67D-FE4EBCC51A22}" type="pres">
      <dgm:prSet presAssocID="{8602AE0E-3FCC-48C3-AEB1-201F26E8EA34}" presName="sibTrans" presStyleCnt="0"/>
      <dgm:spPr/>
    </dgm:pt>
    <dgm:pt modelId="{DED3EC2D-EE9C-457F-9D68-0031E15827D4}" type="pres">
      <dgm:prSet presAssocID="{FB21989B-42D0-4537-BCAC-AF650607D376}" presName="compNode" presStyleCnt="0"/>
      <dgm:spPr/>
    </dgm:pt>
    <dgm:pt modelId="{7E513B53-73F6-4F9C-AF12-7E23ABD0B0C5}" type="pres">
      <dgm:prSet presAssocID="{FB21989B-42D0-4537-BCAC-AF650607D37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1ADD3A16-71A2-4644-BC0C-562E8D4691DF}" type="pres">
      <dgm:prSet presAssocID="{FB21989B-42D0-4537-BCAC-AF650607D376}" presName="spaceRect" presStyleCnt="0"/>
      <dgm:spPr/>
    </dgm:pt>
    <dgm:pt modelId="{08F18E5C-C415-4821-88B3-9EB06BFBF4E8}" type="pres">
      <dgm:prSet presAssocID="{FB21989B-42D0-4537-BCAC-AF650607D376}" presName="textRect" presStyleLbl="revTx" presStyleIdx="4" presStyleCnt="6">
        <dgm:presLayoutVars>
          <dgm:chMax val="1"/>
          <dgm:chPref val="1"/>
        </dgm:presLayoutVars>
      </dgm:prSet>
      <dgm:spPr/>
    </dgm:pt>
    <dgm:pt modelId="{4D2505B4-C2DB-4D83-9E2C-96BC834C7C07}" type="pres">
      <dgm:prSet presAssocID="{3674ADB5-CDC1-42FD-9C35-70BF22783BD8}" presName="sibTrans" presStyleCnt="0"/>
      <dgm:spPr/>
    </dgm:pt>
    <dgm:pt modelId="{A801A858-BD93-42F2-8AFF-1C574462F4BA}" type="pres">
      <dgm:prSet presAssocID="{08A813D8-2820-4A7D-95A6-A100C12617FC}" presName="compNode" presStyleCnt="0"/>
      <dgm:spPr/>
    </dgm:pt>
    <dgm:pt modelId="{88ED7EAE-034F-4385-9C7D-DB22A82FF530}" type="pres">
      <dgm:prSet presAssocID="{08A813D8-2820-4A7D-95A6-A100C12617F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Bar Chart"/>
        </a:ext>
      </dgm:extLst>
    </dgm:pt>
    <dgm:pt modelId="{EB39847D-B099-42E1-AF1E-1D8D8535B1E5}" type="pres">
      <dgm:prSet presAssocID="{08A813D8-2820-4A7D-95A6-A100C12617FC}" presName="spaceRect" presStyleCnt="0"/>
      <dgm:spPr/>
    </dgm:pt>
    <dgm:pt modelId="{3415E559-CBEA-4160-A5CD-6CDB8393EDF8}" type="pres">
      <dgm:prSet presAssocID="{08A813D8-2820-4A7D-95A6-A100C12617FC}" presName="textRect" presStyleLbl="revTx" presStyleIdx="5" presStyleCnt="6">
        <dgm:presLayoutVars>
          <dgm:chMax val="1"/>
          <dgm:chPref val="1"/>
        </dgm:presLayoutVars>
      </dgm:prSet>
      <dgm:spPr/>
    </dgm:pt>
  </dgm:ptLst>
  <dgm:cxnLst>
    <dgm:cxn modelId="{A4075F07-0752-4286-884B-C9290582FB3A}" srcId="{CD04AEEF-BFF1-444A-86B3-E5EFF47CA62A}" destId="{0C0B5EAE-6545-4B3B-B346-EA41D69FB68C}" srcOrd="3" destOrd="0" parTransId="{16691C29-1017-42AF-A3B1-8734471D7531}" sibTransId="{8602AE0E-3FCC-48C3-AEB1-201F26E8EA34}"/>
    <dgm:cxn modelId="{3B253919-649F-493B-9686-036DF916CE54}" srcId="{CD04AEEF-BFF1-444A-86B3-E5EFF47CA62A}" destId="{5B3A2B30-9E7F-4C81-8FF2-B4D43A8481FF}" srcOrd="0" destOrd="0" parTransId="{4345495D-5BB9-4046-9B3A-29D13B583317}" sibTransId="{0298250A-EB3C-4DCE-A422-6A66CA1D971D}"/>
    <dgm:cxn modelId="{ABED2222-4AEC-4FCE-80D4-17180B55AB4A}" type="presOf" srcId="{061A0473-5886-4935-9D68-EE568187288B}" destId="{F8CB5E4B-92A8-4E42-9DBB-5827B06BEFE8}" srcOrd="0" destOrd="0" presId="urn:microsoft.com/office/officeart/2018/2/layout/IconLabelList"/>
    <dgm:cxn modelId="{389C6B33-C2F0-428E-A3B8-260F5F2F718D}" type="presOf" srcId="{0C0B5EAE-6545-4B3B-B346-EA41D69FB68C}" destId="{B4216F9C-B822-43EC-A168-0B9EF4651A19}" srcOrd="0" destOrd="0" presId="urn:microsoft.com/office/officeart/2018/2/layout/IconLabelList"/>
    <dgm:cxn modelId="{DA93796F-293D-4912-A4D6-0D1256C6F538}" type="presOf" srcId="{08A813D8-2820-4A7D-95A6-A100C12617FC}" destId="{3415E559-CBEA-4160-A5CD-6CDB8393EDF8}" srcOrd="0" destOrd="0" presId="urn:microsoft.com/office/officeart/2018/2/layout/IconLabelList"/>
    <dgm:cxn modelId="{E0F5EC7B-7B63-4225-BB11-D05E93E7C25F}" type="presOf" srcId="{5B3A2B30-9E7F-4C81-8FF2-B4D43A8481FF}" destId="{9E171C94-1CEC-483B-99DC-BB16D9B8B037}" srcOrd="0" destOrd="0" presId="urn:microsoft.com/office/officeart/2018/2/layout/IconLabelList"/>
    <dgm:cxn modelId="{6D821D85-7F27-4C2F-AF86-3F10A700CCFD}" srcId="{CD04AEEF-BFF1-444A-86B3-E5EFF47CA62A}" destId="{7AB761BF-A6CC-41E3-B463-E603A782CC2C}" srcOrd="1" destOrd="0" parTransId="{9B844052-771C-43DE-B495-BD7C7DA67AC4}" sibTransId="{4EEA2858-C770-4399-9FDE-28369DEEBF3D}"/>
    <dgm:cxn modelId="{9D5DCDA3-2404-40EF-98B2-66C65ACC2784}" srcId="{CD04AEEF-BFF1-444A-86B3-E5EFF47CA62A}" destId="{061A0473-5886-4935-9D68-EE568187288B}" srcOrd="2" destOrd="0" parTransId="{A89A184C-8E7E-4E8E-9CB9-D7C1D000E726}" sibTransId="{306F8098-D4D7-4984-8DCB-80B62FDE9048}"/>
    <dgm:cxn modelId="{42493FC5-4BF2-405A-904B-CAFB5B3B189D}" type="presOf" srcId="{CD04AEEF-BFF1-444A-86B3-E5EFF47CA62A}" destId="{D3B0240E-7A3B-4CF4-913C-1FD9BF4014F5}" srcOrd="0" destOrd="0" presId="urn:microsoft.com/office/officeart/2018/2/layout/IconLabelList"/>
    <dgm:cxn modelId="{E806D7DA-F0CF-40C4-9C09-3611E5F353C4}" type="presOf" srcId="{FB21989B-42D0-4537-BCAC-AF650607D376}" destId="{08F18E5C-C415-4821-88B3-9EB06BFBF4E8}" srcOrd="0" destOrd="0" presId="urn:microsoft.com/office/officeart/2018/2/layout/IconLabelList"/>
    <dgm:cxn modelId="{09A111E6-CAB2-4946-98BB-4F53E5526443}" srcId="{CD04AEEF-BFF1-444A-86B3-E5EFF47CA62A}" destId="{08A813D8-2820-4A7D-95A6-A100C12617FC}" srcOrd="5" destOrd="0" parTransId="{7B6185CE-05C6-4C1E-B95C-7883FA2053C5}" sibTransId="{BAD5E651-DEE4-4FBB-8E0B-AF9B2B25D4F1}"/>
    <dgm:cxn modelId="{CE5E5DE8-F881-4C3C-A467-30BEFBF563F4}" type="presOf" srcId="{7AB761BF-A6CC-41E3-B463-E603A782CC2C}" destId="{BA8BEB5A-3A73-45CA-A5C1-0FDE6D6B768A}" srcOrd="0" destOrd="0" presId="urn:microsoft.com/office/officeart/2018/2/layout/IconLabelList"/>
    <dgm:cxn modelId="{765A99F3-F2A0-4AE0-B102-ABFF251EA218}" srcId="{CD04AEEF-BFF1-444A-86B3-E5EFF47CA62A}" destId="{FB21989B-42D0-4537-BCAC-AF650607D376}" srcOrd="4" destOrd="0" parTransId="{A03FDD9E-7535-415F-87D8-4B9D55DAF732}" sibTransId="{3674ADB5-CDC1-42FD-9C35-70BF22783BD8}"/>
    <dgm:cxn modelId="{38FB0D86-3689-4008-AD84-855731D581EA}" type="presParOf" srcId="{D3B0240E-7A3B-4CF4-913C-1FD9BF4014F5}" destId="{FEE03461-F0FA-43BE-AF9A-0F8D207A4D55}" srcOrd="0" destOrd="0" presId="urn:microsoft.com/office/officeart/2018/2/layout/IconLabelList"/>
    <dgm:cxn modelId="{B6445743-D88D-4D44-B2DC-C6A0E214F7D6}" type="presParOf" srcId="{FEE03461-F0FA-43BE-AF9A-0F8D207A4D55}" destId="{63D80A42-82B8-47D3-BAD3-2A9139463815}" srcOrd="0" destOrd="0" presId="urn:microsoft.com/office/officeart/2018/2/layout/IconLabelList"/>
    <dgm:cxn modelId="{8E5C905C-8A18-43B2-8803-BFF0332F6852}" type="presParOf" srcId="{FEE03461-F0FA-43BE-AF9A-0F8D207A4D55}" destId="{9D605EC9-4F3C-476C-8265-7779786D7CC3}" srcOrd="1" destOrd="0" presId="urn:microsoft.com/office/officeart/2018/2/layout/IconLabelList"/>
    <dgm:cxn modelId="{D4A78FE1-68AD-45FF-A2BD-268A5F9E8B26}" type="presParOf" srcId="{FEE03461-F0FA-43BE-AF9A-0F8D207A4D55}" destId="{9E171C94-1CEC-483B-99DC-BB16D9B8B037}" srcOrd="2" destOrd="0" presId="urn:microsoft.com/office/officeart/2018/2/layout/IconLabelList"/>
    <dgm:cxn modelId="{8055AAAA-B601-4950-8D7A-FE5826C9FDEF}" type="presParOf" srcId="{D3B0240E-7A3B-4CF4-913C-1FD9BF4014F5}" destId="{AF03B237-4882-4857-AF1C-EFDE0F3E0AB2}" srcOrd="1" destOrd="0" presId="urn:microsoft.com/office/officeart/2018/2/layout/IconLabelList"/>
    <dgm:cxn modelId="{EAD9ADB1-8B6F-4E50-8503-FEAA803E8451}" type="presParOf" srcId="{D3B0240E-7A3B-4CF4-913C-1FD9BF4014F5}" destId="{028AEF52-A16C-4C81-83FE-87143ACF3F83}" srcOrd="2" destOrd="0" presId="urn:microsoft.com/office/officeart/2018/2/layout/IconLabelList"/>
    <dgm:cxn modelId="{C9AEE8CE-2C3C-4FCC-B85E-5F86BE853728}" type="presParOf" srcId="{028AEF52-A16C-4C81-83FE-87143ACF3F83}" destId="{143695DA-02A9-426C-BA24-C28A292AAD7C}" srcOrd="0" destOrd="0" presId="urn:microsoft.com/office/officeart/2018/2/layout/IconLabelList"/>
    <dgm:cxn modelId="{8DA655C0-CFA5-4C82-A868-70183A1F9F01}" type="presParOf" srcId="{028AEF52-A16C-4C81-83FE-87143ACF3F83}" destId="{0BAE19AA-91FD-4CA4-9957-1569970B0486}" srcOrd="1" destOrd="0" presId="urn:microsoft.com/office/officeart/2018/2/layout/IconLabelList"/>
    <dgm:cxn modelId="{DD992479-306E-47C9-AF26-CD29AE8434A2}" type="presParOf" srcId="{028AEF52-A16C-4C81-83FE-87143ACF3F83}" destId="{BA8BEB5A-3A73-45CA-A5C1-0FDE6D6B768A}" srcOrd="2" destOrd="0" presId="urn:microsoft.com/office/officeart/2018/2/layout/IconLabelList"/>
    <dgm:cxn modelId="{EC47C26C-8B23-4531-99D5-04538DDF6154}" type="presParOf" srcId="{D3B0240E-7A3B-4CF4-913C-1FD9BF4014F5}" destId="{14798A44-D4A2-45C1-940C-E7FE71DF3F81}" srcOrd="3" destOrd="0" presId="urn:microsoft.com/office/officeart/2018/2/layout/IconLabelList"/>
    <dgm:cxn modelId="{0F011CBE-63FB-4489-88F1-34C6A82A1E04}" type="presParOf" srcId="{D3B0240E-7A3B-4CF4-913C-1FD9BF4014F5}" destId="{17950141-E42B-448E-BEFC-CA28AE568DEE}" srcOrd="4" destOrd="0" presId="urn:microsoft.com/office/officeart/2018/2/layout/IconLabelList"/>
    <dgm:cxn modelId="{31587265-F667-4DB3-A5C4-991EF010D4C7}" type="presParOf" srcId="{17950141-E42B-448E-BEFC-CA28AE568DEE}" destId="{DE7AE7CC-4617-4AE6-B518-F4F510ACF446}" srcOrd="0" destOrd="0" presId="urn:microsoft.com/office/officeart/2018/2/layout/IconLabelList"/>
    <dgm:cxn modelId="{2BCDC617-B904-4E97-9315-17EAD13D7B59}" type="presParOf" srcId="{17950141-E42B-448E-BEFC-CA28AE568DEE}" destId="{61D1BE8D-1A35-4BF2-96A3-8B2722C96287}" srcOrd="1" destOrd="0" presId="urn:microsoft.com/office/officeart/2018/2/layout/IconLabelList"/>
    <dgm:cxn modelId="{7020E9D4-9A6C-4020-B6F6-E01D301533FC}" type="presParOf" srcId="{17950141-E42B-448E-BEFC-CA28AE568DEE}" destId="{F8CB5E4B-92A8-4E42-9DBB-5827B06BEFE8}" srcOrd="2" destOrd="0" presId="urn:microsoft.com/office/officeart/2018/2/layout/IconLabelList"/>
    <dgm:cxn modelId="{55307D3E-E9AB-4B0B-95B2-4BAAC94F304C}" type="presParOf" srcId="{D3B0240E-7A3B-4CF4-913C-1FD9BF4014F5}" destId="{A47E8133-41AA-49A3-892D-54B5958E3081}" srcOrd="5" destOrd="0" presId="urn:microsoft.com/office/officeart/2018/2/layout/IconLabelList"/>
    <dgm:cxn modelId="{4145351D-2B14-4614-8061-DBE8E8112571}" type="presParOf" srcId="{D3B0240E-7A3B-4CF4-913C-1FD9BF4014F5}" destId="{B8C8CDE4-1431-41F8-86BB-E2B93A55F32C}" srcOrd="6" destOrd="0" presId="urn:microsoft.com/office/officeart/2018/2/layout/IconLabelList"/>
    <dgm:cxn modelId="{57282A7C-93A3-4DCA-A8F6-C2F2B79FAD15}" type="presParOf" srcId="{B8C8CDE4-1431-41F8-86BB-E2B93A55F32C}" destId="{8E3CFFF3-CFF0-42B9-8FB0-9793FE5ECD42}" srcOrd="0" destOrd="0" presId="urn:microsoft.com/office/officeart/2018/2/layout/IconLabelList"/>
    <dgm:cxn modelId="{1B75CCE3-A089-4A9A-9023-2D6EE9A14B89}" type="presParOf" srcId="{B8C8CDE4-1431-41F8-86BB-E2B93A55F32C}" destId="{BF7AFE78-3A61-4126-8861-2D741BABBC20}" srcOrd="1" destOrd="0" presId="urn:microsoft.com/office/officeart/2018/2/layout/IconLabelList"/>
    <dgm:cxn modelId="{3EA44D1C-4A83-41A9-B46B-7549D07370D4}" type="presParOf" srcId="{B8C8CDE4-1431-41F8-86BB-E2B93A55F32C}" destId="{B4216F9C-B822-43EC-A168-0B9EF4651A19}" srcOrd="2" destOrd="0" presId="urn:microsoft.com/office/officeart/2018/2/layout/IconLabelList"/>
    <dgm:cxn modelId="{02017207-1B3A-4A30-8447-D668060AF991}" type="presParOf" srcId="{D3B0240E-7A3B-4CF4-913C-1FD9BF4014F5}" destId="{B8489D61-AA91-4C3D-A67D-FE4EBCC51A22}" srcOrd="7" destOrd="0" presId="urn:microsoft.com/office/officeart/2018/2/layout/IconLabelList"/>
    <dgm:cxn modelId="{FB0E34C4-A90D-41F5-A44D-E3461771DFCD}" type="presParOf" srcId="{D3B0240E-7A3B-4CF4-913C-1FD9BF4014F5}" destId="{DED3EC2D-EE9C-457F-9D68-0031E15827D4}" srcOrd="8" destOrd="0" presId="urn:microsoft.com/office/officeart/2018/2/layout/IconLabelList"/>
    <dgm:cxn modelId="{2A27AFED-E6B6-4360-9B80-09D004E2168C}" type="presParOf" srcId="{DED3EC2D-EE9C-457F-9D68-0031E15827D4}" destId="{7E513B53-73F6-4F9C-AF12-7E23ABD0B0C5}" srcOrd="0" destOrd="0" presId="urn:microsoft.com/office/officeart/2018/2/layout/IconLabelList"/>
    <dgm:cxn modelId="{2BA813B5-9EC3-4125-AAF8-DFDD331100AC}" type="presParOf" srcId="{DED3EC2D-EE9C-457F-9D68-0031E15827D4}" destId="{1ADD3A16-71A2-4644-BC0C-562E8D4691DF}" srcOrd="1" destOrd="0" presId="urn:microsoft.com/office/officeart/2018/2/layout/IconLabelList"/>
    <dgm:cxn modelId="{B18B901B-FB31-48E9-B19F-1D05F746040B}" type="presParOf" srcId="{DED3EC2D-EE9C-457F-9D68-0031E15827D4}" destId="{08F18E5C-C415-4821-88B3-9EB06BFBF4E8}" srcOrd="2" destOrd="0" presId="urn:microsoft.com/office/officeart/2018/2/layout/IconLabelList"/>
    <dgm:cxn modelId="{90C1AA28-F6CB-48B6-9F8F-B2E544570818}" type="presParOf" srcId="{D3B0240E-7A3B-4CF4-913C-1FD9BF4014F5}" destId="{4D2505B4-C2DB-4D83-9E2C-96BC834C7C07}" srcOrd="9" destOrd="0" presId="urn:microsoft.com/office/officeart/2018/2/layout/IconLabelList"/>
    <dgm:cxn modelId="{4510994B-EB24-4B0D-ADA3-C67346A30568}" type="presParOf" srcId="{D3B0240E-7A3B-4CF4-913C-1FD9BF4014F5}" destId="{A801A858-BD93-42F2-8AFF-1C574462F4BA}" srcOrd="10" destOrd="0" presId="urn:microsoft.com/office/officeart/2018/2/layout/IconLabelList"/>
    <dgm:cxn modelId="{6D5C7414-98A2-4D67-9094-6FE1D5BE1497}" type="presParOf" srcId="{A801A858-BD93-42F2-8AFF-1C574462F4BA}" destId="{88ED7EAE-034F-4385-9C7D-DB22A82FF530}" srcOrd="0" destOrd="0" presId="urn:microsoft.com/office/officeart/2018/2/layout/IconLabelList"/>
    <dgm:cxn modelId="{5F34954F-FDFB-4926-B290-BFE7E0346562}" type="presParOf" srcId="{A801A858-BD93-42F2-8AFF-1C574462F4BA}" destId="{EB39847D-B099-42E1-AF1E-1D8D8535B1E5}" srcOrd="1" destOrd="0" presId="urn:microsoft.com/office/officeart/2018/2/layout/IconLabelList"/>
    <dgm:cxn modelId="{8E79DEA9-C81A-4FCB-96E7-9275410E5887}" type="presParOf" srcId="{A801A858-BD93-42F2-8AFF-1C574462F4BA}" destId="{3415E559-CBEA-4160-A5CD-6CDB8393ED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80A42-82B8-47D3-BAD3-2A9139463815}">
      <dsp:nvSpPr>
        <dsp:cNvPr id="0" name=""/>
        <dsp:cNvSpPr/>
      </dsp:nvSpPr>
      <dsp:spPr>
        <a:xfrm>
          <a:off x="1221529" y="269060"/>
          <a:ext cx="733271" cy="733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171C94-1CEC-483B-99DC-BB16D9B8B037}">
      <dsp:nvSpPr>
        <dsp:cNvPr id="0" name=""/>
        <dsp:cNvSpPr/>
      </dsp:nvSpPr>
      <dsp:spPr>
        <a:xfrm>
          <a:off x="773419" y="1355230"/>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TQWT adjusts the Q-factor parameter for flexible control over frequency and time resolution.</a:t>
          </a:r>
        </a:p>
      </dsp:txBody>
      <dsp:txXfrm>
        <a:off x="773419" y="1355230"/>
        <a:ext cx="1629492" cy="1266039"/>
      </dsp:txXfrm>
    </dsp:sp>
    <dsp:sp modelId="{143695DA-02A9-426C-BA24-C28A292AAD7C}">
      <dsp:nvSpPr>
        <dsp:cNvPr id="0" name=""/>
        <dsp:cNvSpPr/>
      </dsp:nvSpPr>
      <dsp:spPr>
        <a:xfrm>
          <a:off x="3136182" y="269060"/>
          <a:ext cx="733271" cy="733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8BEB5A-3A73-45CA-A5C1-0FDE6D6B768A}">
      <dsp:nvSpPr>
        <dsp:cNvPr id="0" name=""/>
        <dsp:cNvSpPr/>
      </dsp:nvSpPr>
      <dsp:spPr>
        <a:xfrm>
          <a:off x="2688072" y="1355230"/>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Traditional wavelet transforms have fixed resolutions determined by the wavelet and scale parameters.</a:t>
          </a:r>
        </a:p>
      </dsp:txBody>
      <dsp:txXfrm>
        <a:off x="2688072" y="1355230"/>
        <a:ext cx="1629492" cy="1266039"/>
      </dsp:txXfrm>
    </dsp:sp>
    <dsp:sp modelId="{DE7AE7CC-4617-4AE6-B518-F4F510ACF446}">
      <dsp:nvSpPr>
        <dsp:cNvPr id="0" name=""/>
        <dsp:cNvSpPr/>
      </dsp:nvSpPr>
      <dsp:spPr>
        <a:xfrm>
          <a:off x="5050836" y="269060"/>
          <a:ext cx="733271" cy="733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CB5E4B-92A8-4E42-9DBB-5827B06BEFE8}">
      <dsp:nvSpPr>
        <dsp:cNvPr id="0" name=""/>
        <dsp:cNvSpPr/>
      </dsp:nvSpPr>
      <dsp:spPr>
        <a:xfrm>
          <a:off x="4602725" y="1355230"/>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TQWT addresses the need for customizable resolution adjustments.</a:t>
          </a:r>
        </a:p>
      </dsp:txBody>
      <dsp:txXfrm>
        <a:off x="4602725" y="1355230"/>
        <a:ext cx="1629492" cy="1266039"/>
      </dsp:txXfrm>
    </dsp:sp>
    <dsp:sp modelId="{8E3CFFF3-CFF0-42B9-8FB0-9793FE5ECD42}">
      <dsp:nvSpPr>
        <dsp:cNvPr id="0" name=""/>
        <dsp:cNvSpPr/>
      </dsp:nvSpPr>
      <dsp:spPr>
        <a:xfrm>
          <a:off x="1221529" y="3028642"/>
          <a:ext cx="733271" cy="7332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16F9C-B822-43EC-A168-0B9EF4651A19}">
      <dsp:nvSpPr>
        <dsp:cNvPr id="0" name=""/>
        <dsp:cNvSpPr/>
      </dsp:nvSpPr>
      <dsp:spPr>
        <a:xfrm>
          <a:off x="773419" y="4114812"/>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Users can tune the Q-factor to balance frequency and time resolutions.</a:t>
          </a:r>
        </a:p>
      </dsp:txBody>
      <dsp:txXfrm>
        <a:off x="773419" y="4114812"/>
        <a:ext cx="1629492" cy="1266039"/>
      </dsp:txXfrm>
    </dsp:sp>
    <dsp:sp modelId="{7E513B53-73F6-4F9C-AF12-7E23ABD0B0C5}">
      <dsp:nvSpPr>
        <dsp:cNvPr id="0" name=""/>
        <dsp:cNvSpPr/>
      </dsp:nvSpPr>
      <dsp:spPr>
        <a:xfrm>
          <a:off x="3136182" y="3028642"/>
          <a:ext cx="733271" cy="7332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18E5C-C415-4821-88B3-9EB06BFBF4E8}">
      <dsp:nvSpPr>
        <dsp:cNvPr id="0" name=""/>
        <dsp:cNvSpPr/>
      </dsp:nvSpPr>
      <dsp:spPr>
        <a:xfrm>
          <a:off x="2688072" y="4114812"/>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Higher Q-factor: narrower frequency bands, better frequency resolution, poorer time resolution.</a:t>
          </a:r>
        </a:p>
      </dsp:txBody>
      <dsp:txXfrm>
        <a:off x="2688072" y="4114812"/>
        <a:ext cx="1629492" cy="1266039"/>
      </dsp:txXfrm>
    </dsp:sp>
    <dsp:sp modelId="{88ED7EAE-034F-4385-9C7D-DB22A82FF530}">
      <dsp:nvSpPr>
        <dsp:cNvPr id="0" name=""/>
        <dsp:cNvSpPr/>
      </dsp:nvSpPr>
      <dsp:spPr>
        <a:xfrm>
          <a:off x="5050836" y="3028642"/>
          <a:ext cx="733271" cy="7332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5E559-CBEA-4160-A5CD-6CDB8393EDF8}">
      <dsp:nvSpPr>
        <dsp:cNvPr id="0" name=""/>
        <dsp:cNvSpPr/>
      </dsp:nvSpPr>
      <dsp:spPr>
        <a:xfrm>
          <a:off x="4602725" y="4114812"/>
          <a:ext cx="1629492" cy="1266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Lower Q-factor: wider frequency bands, better time resolution, poorer frequency resolution.</a:t>
          </a:r>
        </a:p>
      </dsp:txBody>
      <dsp:txXfrm>
        <a:off x="4602725" y="4114812"/>
        <a:ext cx="1629492" cy="126603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6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529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655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045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817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20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12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83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89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414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89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13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8469424/" TargetMode="External"/><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D3662-8E66-DCF3-DBC5-618EF08B3FD8}"/>
              </a:ext>
            </a:extLst>
          </p:cNvPr>
          <p:cNvSpPr>
            <a:spLocks noGrp="1"/>
          </p:cNvSpPr>
          <p:nvPr>
            <p:ph type="ctrTitle"/>
          </p:nvPr>
        </p:nvSpPr>
        <p:spPr>
          <a:xfrm>
            <a:off x="648929" y="589423"/>
            <a:ext cx="6253317" cy="3146266"/>
          </a:xfrm>
        </p:spPr>
        <p:txBody>
          <a:bodyPr>
            <a:normAutofit/>
          </a:bodyPr>
          <a:lstStyle/>
          <a:p>
            <a:r>
              <a:rPr lang="en-US" sz="6600" b="1" dirty="0"/>
              <a:t>Five-class classification of ECG signals</a:t>
            </a:r>
            <a:endParaRPr lang="en-IN" sz="6600" b="1" dirty="0"/>
          </a:p>
        </p:txBody>
      </p:sp>
      <p:sp>
        <p:nvSpPr>
          <p:cNvPr id="3" name="Subtitle 2">
            <a:extLst>
              <a:ext uri="{FF2B5EF4-FFF2-40B4-BE49-F238E27FC236}">
                <a16:creationId xmlns:a16="http://schemas.microsoft.com/office/drawing/2014/main" id="{4DF64BB7-9295-D622-919C-A1CB83D0255D}"/>
              </a:ext>
            </a:extLst>
          </p:cNvPr>
          <p:cNvSpPr>
            <a:spLocks noGrp="1"/>
          </p:cNvSpPr>
          <p:nvPr>
            <p:ph type="subTitle" idx="1"/>
          </p:nvPr>
        </p:nvSpPr>
        <p:spPr>
          <a:xfrm>
            <a:off x="648929" y="4786095"/>
            <a:ext cx="5882559" cy="1021498"/>
          </a:xfrm>
        </p:spPr>
        <p:txBody>
          <a:bodyPr>
            <a:normAutofit/>
          </a:bodyPr>
          <a:lstStyle/>
          <a:p>
            <a:r>
              <a:rPr lang="en-US" sz="2000" dirty="0">
                <a:solidFill>
                  <a:schemeClr val="tx1">
                    <a:lumMod val="85000"/>
                    <a:lumOff val="15000"/>
                  </a:schemeClr>
                </a:solidFill>
              </a:rPr>
              <a:t>Automated Classification of ECG Signals Using CNN and TQWT</a:t>
            </a:r>
            <a:endParaRPr lang="en-IN" sz="2000"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gital financial graph">
            <a:extLst>
              <a:ext uri="{FF2B5EF4-FFF2-40B4-BE49-F238E27FC236}">
                <a16:creationId xmlns:a16="http://schemas.microsoft.com/office/drawing/2014/main" id="{CE60CFC8-0ECD-8B5F-999F-506E816A3FFD}"/>
              </a:ext>
            </a:extLst>
          </p:cNvPr>
          <p:cNvPicPr>
            <a:picLocks noChangeAspect="1"/>
          </p:cNvPicPr>
          <p:nvPr/>
        </p:nvPicPr>
        <p:blipFill rotWithShape="1">
          <a:blip r:embed="rId2"/>
          <a:srcRect l="38634" r="23347"/>
          <a:stretch/>
        </p:blipFill>
        <p:spPr>
          <a:xfrm>
            <a:off x="6846074" y="1"/>
            <a:ext cx="5345928" cy="6857999"/>
          </a:xfrm>
          <a:prstGeom prst="rect">
            <a:avLst/>
          </a:prstGeom>
        </p:spPr>
      </p:pic>
    </p:spTree>
    <p:extLst>
      <p:ext uri="{BB962C8B-B14F-4D97-AF65-F5344CB8AC3E}">
        <p14:creationId xmlns:p14="http://schemas.microsoft.com/office/powerpoint/2010/main" val="28979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5658BB7-9735-9021-9116-351E82CCC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3429000"/>
            <a:ext cx="4781551" cy="2451100"/>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A32DCA-F461-05A9-4598-54053FB43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49" y="1371599"/>
            <a:ext cx="4781551" cy="1799825"/>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EA17BB3-A3C6-E7D3-F793-ED7E7AAF9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701" y="2271511"/>
            <a:ext cx="4489449" cy="2552700"/>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9A21BC-F775-0164-8F8F-E0AF609E306D}"/>
              </a:ext>
            </a:extLst>
          </p:cNvPr>
          <p:cNvSpPr txBox="1"/>
          <p:nvPr/>
        </p:nvSpPr>
        <p:spPr>
          <a:xfrm>
            <a:off x="2781300" y="127000"/>
            <a:ext cx="6248400" cy="646331"/>
          </a:xfrm>
          <a:prstGeom prst="rect">
            <a:avLst/>
          </a:prstGeom>
          <a:noFill/>
        </p:spPr>
        <p:txBody>
          <a:bodyPr wrap="square" rtlCol="0">
            <a:spAutoFit/>
          </a:bodyPr>
          <a:lstStyle/>
          <a:p>
            <a:r>
              <a:rPr lang="en-IN" sz="3600" b="1" u="sng" dirty="0"/>
              <a:t>Formula Performance Metrics</a:t>
            </a:r>
          </a:p>
        </p:txBody>
      </p:sp>
    </p:spTree>
    <p:extLst>
      <p:ext uri="{BB962C8B-B14F-4D97-AF65-F5344CB8AC3E}">
        <p14:creationId xmlns:p14="http://schemas.microsoft.com/office/powerpoint/2010/main" val="325231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11BA2-2B51-C9F0-B0A5-0AAFE77EF51E}"/>
              </a:ext>
            </a:extLst>
          </p:cNvPr>
          <p:cNvSpPr txBox="1"/>
          <p:nvPr/>
        </p:nvSpPr>
        <p:spPr>
          <a:xfrm>
            <a:off x="3726274" y="0"/>
            <a:ext cx="4082143" cy="584775"/>
          </a:xfrm>
          <a:prstGeom prst="rect">
            <a:avLst/>
          </a:prstGeom>
          <a:noFill/>
        </p:spPr>
        <p:txBody>
          <a:bodyPr wrap="square" rtlCol="0">
            <a:spAutoFit/>
          </a:bodyPr>
          <a:lstStyle/>
          <a:p>
            <a:pPr algn="ctr"/>
            <a:r>
              <a:rPr lang="en-IN" sz="3200" b="1" u="sng" dirty="0"/>
              <a:t>Performance Metrics</a:t>
            </a:r>
          </a:p>
        </p:txBody>
      </p:sp>
      <p:graphicFrame>
        <p:nvGraphicFramePr>
          <p:cNvPr id="5" name="Content Placeholder 3">
            <a:extLst>
              <a:ext uri="{FF2B5EF4-FFF2-40B4-BE49-F238E27FC236}">
                <a16:creationId xmlns:a16="http://schemas.microsoft.com/office/drawing/2014/main" id="{C798F7F6-C4FE-BC4F-63C2-B1863A212FAA}"/>
              </a:ext>
            </a:extLst>
          </p:cNvPr>
          <p:cNvGraphicFramePr>
            <a:graphicFrameLocks/>
          </p:cNvGraphicFramePr>
          <p:nvPr>
            <p:extLst>
              <p:ext uri="{D42A27DB-BD31-4B8C-83A1-F6EECF244321}">
                <p14:modId xmlns:p14="http://schemas.microsoft.com/office/powerpoint/2010/main" val="3154337434"/>
              </p:ext>
            </p:extLst>
          </p:nvPr>
        </p:nvGraphicFramePr>
        <p:xfrm>
          <a:off x="763545" y="1081905"/>
          <a:ext cx="10815310" cy="5573608"/>
        </p:xfrm>
        <a:graphic>
          <a:graphicData uri="http://schemas.openxmlformats.org/drawingml/2006/table">
            <a:tbl>
              <a:tblPr firstRow="1" bandRow="1">
                <a:tableStyleId>{5C22544A-7EE6-4342-B048-85BDC9FD1C3A}</a:tableStyleId>
              </a:tblPr>
              <a:tblGrid>
                <a:gridCol w="1262701">
                  <a:extLst>
                    <a:ext uri="{9D8B030D-6E8A-4147-A177-3AD203B41FA5}">
                      <a16:colId xmlns:a16="http://schemas.microsoft.com/office/drawing/2014/main" val="3919333330"/>
                    </a:ext>
                  </a:extLst>
                </a:gridCol>
                <a:gridCol w="919080">
                  <a:extLst>
                    <a:ext uri="{9D8B030D-6E8A-4147-A177-3AD203B41FA5}">
                      <a16:colId xmlns:a16="http://schemas.microsoft.com/office/drawing/2014/main" val="193331811"/>
                    </a:ext>
                  </a:extLst>
                </a:gridCol>
                <a:gridCol w="1421003">
                  <a:extLst>
                    <a:ext uri="{9D8B030D-6E8A-4147-A177-3AD203B41FA5}">
                      <a16:colId xmlns:a16="http://schemas.microsoft.com/office/drawing/2014/main" val="32110999"/>
                    </a:ext>
                  </a:extLst>
                </a:gridCol>
                <a:gridCol w="1439048">
                  <a:extLst>
                    <a:ext uri="{9D8B030D-6E8A-4147-A177-3AD203B41FA5}">
                      <a16:colId xmlns:a16="http://schemas.microsoft.com/office/drawing/2014/main" val="1010966497"/>
                    </a:ext>
                  </a:extLst>
                </a:gridCol>
                <a:gridCol w="1679944">
                  <a:extLst>
                    <a:ext uri="{9D8B030D-6E8A-4147-A177-3AD203B41FA5}">
                      <a16:colId xmlns:a16="http://schemas.microsoft.com/office/drawing/2014/main" val="699882152"/>
                    </a:ext>
                  </a:extLst>
                </a:gridCol>
                <a:gridCol w="1208524">
                  <a:extLst>
                    <a:ext uri="{9D8B030D-6E8A-4147-A177-3AD203B41FA5}">
                      <a16:colId xmlns:a16="http://schemas.microsoft.com/office/drawing/2014/main" val="747376672"/>
                    </a:ext>
                  </a:extLst>
                </a:gridCol>
                <a:gridCol w="1588714">
                  <a:extLst>
                    <a:ext uri="{9D8B030D-6E8A-4147-A177-3AD203B41FA5}">
                      <a16:colId xmlns:a16="http://schemas.microsoft.com/office/drawing/2014/main" val="3165405638"/>
                    </a:ext>
                  </a:extLst>
                </a:gridCol>
                <a:gridCol w="1296296">
                  <a:extLst>
                    <a:ext uri="{9D8B030D-6E8A-4147-A177-3AD203B41FA5}">
                      <a16:colId xmlns:a16="http://schemas.microsoft.com/office/drawing/2014/main" val="2351144221"/>
                    </a:ext>
                  </a:extLst>
                </a:gridCol>
              </a:tblGrid>
              <a:tr h="611723">
                <a:tc>
                  <a:txBody>
                    <a:bodyPr/>
                    <a:lstStyle/>
                    <a:p>
                      <a:pPr algn="ctr" fontAlgn="ctr"/>
                      <a:r>
                        <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Lead No.</a:t>
                      </a:r>
                      <a:br>
                        <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84877" marR="35067" marT="65290" marB="65290" anchor="ctr"/>
                </a:tc>
                <a:tc>
                  <a:txBody>
                    <a:bodyPr/>
                    <a:lstStyle/>
                    <a:p>
                      <a:pPr algn="ctr" fontAlgn="ct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Lead Names</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84877" marR="35067" marT="65290" marB="65290" anchor="ctr"/>
                </a:tc>
                <a:extLst>
                  <a:ext uri="{0D108BD9-81ED-4DB2-BD59-A6C34878D82A}">
                    <a16:rowId xmlns:a16="http://schemas.microsoft.com/office/drawing/2014/main" val="2126698129"/>
                  </a:ext>
                </a:extLst>
              </a:tr>
              <a:tr h="283353">
                <a:tc>
                  <a:txBody>
                    <a:bodyPr/>
                    <a:lstStyle/>
                    <a:p>
                      <a:pPr algn="ctr" fontAlgn="ctr"/>
                      <a:r>
                        <a:rPr lang="en-IN" sz="1400" b="0" cap="none" spc="0" dirty="0">
                          <a:solidFill>
                            <a:schemeClr val="tx1"/>
                          </a:solidFill>
                          <a:effectLst/>
                        </a:rPr>
                        <a:t>0</a:t>
                      </a:r>
                    </a:p>
                  </a:txBody>
                  <a:tcPr marL="84877" marR="35067" marT="65290" marB="65290" anchor="ctr"/>
                </a:tc>
                <a:tc>
                  <a:txBody>
                    <a:bodyPr/>
                    <a:lstStyle/>
                    <a:p>
                      <a:r>
                        <a:rPr lang="en-IN" sz="1050" cap="none" spc="0" dirty="0">
                          <a:solidFill>
                            <a:schemeClr val="tx1"/>
                          </a:solidFill>
                          <a:effectLst/>
                        </a:rPr>
                        <a:t>I</a:t>
                      </a:r>
                    </a:p>
                  </a:txBody>
                  <a:tcPr marL="84877" marR="35067" marT="65290" marB="65290" anchor="ctr"/>
                </a:tc>
                <a:tc>
                  <a:txBody>
                    <a:bodyPr/>
                    <a:lstStyle/>
                    <a:p>
                      <a:r>
                        <a:rPr lang="en-IN" sz="1400" b="1" cap="none" spc="0" dirty="0">
                          <a:solidFill>
                            <a:schemeClr val="tx1"/>
                          </a:solidFill>
                          <a:effectLst/>
                        </a:rPr>
                        <a:t>0.343437</a:t>
                      </a:r>
                    </a:p>
                  </a:txBody>
                  <a:tcPr marL="84877" marR="35067" marT="65290" marB="65290" anchor="ctr"/>
                </a:tc>
                <a:tc>
                  <a:txBody>
                    <a:bodyPr/>
                    <a:lstStyle/>
                    <a:p>
                      <a:r>
                        <a:rPr lang="en-IN" sz="1400" b="1" dirty="0">
                          <a:effectLst/>
                        </a:rPr>
                        <a:t>0.303890</a:t>
                      </a:r>
                    </a:p>
                  </a:txBody>
                  <a:tcPr marL="43924" marR="43924" marT="21962" marB="21962" anchor="ctr"/>
                </a:tc>
                <a:tc>
                  <a:txBody>
                    <a:bodyPr/>
                    <a:lstStyle/>
                    <a:p>
                      <a:r>
                        <a:rPr lang="en-IN" sz="1400" b="1" cap="none" spc="0" dirty="0">
                          <a:solidFill>
                            <a:schemeClr val="tx1"/>
                          </a:solidFill>
                          <a:effectLst/>
                        </a:rPr>
                        <a:t>0.411511</a:t>
                      </a:r>
                    </a:p>
                  </a:txBody>
                  <a:tcPr marL="84877" marR="35067" marT="65290" marB="65290" anchor="ctr"/>
                </a:tc>
                <a:tc>
                  <a:txBody>
                    <a:bodyPr/>
                    <a:lstStyle/>
                    <a:p>
                      <a:r>
                        <a:rPr lang="en-IN" sz="1800" b="1" dirty="0">
                          <a:effectLst/>
                        </a:rPr>
                        <a:t>0.550939</a:t>
                      </a:r>
                    </a:p>
                  </a:txBody>
                  <a:tcPr marL="43924" marR="43924" marT="21962" marB="21962" anchor="ctr"/>
                </a:tc>
                <a:tc>
                  <a:txBody>
                    <a:bodyPr/>
                    <a:lstStyle/>
                    <a:p>
                      <a:r>
                        <a:rPr lang="en-IN" sz="1400" b="1" cap="none" spc="0" dirty="0">
                          <a:solidFill>
                            <a:schemeClr val="tx1"/>
                          </a:solidFill>
                          <a:effectLst/>
                        </a:rPr>
                        <a:t>0.374405</a:t>
                      </a:r>
                    </a:p>
                  </a:txBody>
                  <a:tcPr marL="84877" marR="35067" marT="65290" marB="65290" anchor="ctr"/>
                </a:tc>
                <a:tc>
                  <a:txBody>
                    <a:bodyPr/>
                    <a:lstStyle/>
                    <a:p>
                      <a:r>
                        <a:rPr lang="en-IN" sz="2000" b="1" dirty="0">
                          <a:effectLst/>
                        </a:rPr>
                        <a:t>0.391715</a:t>
                      </a:r>
                    </a:p>
                  </a:txBody>
                  <a:tcPr marL="43924" marR="43924" marT="21962" marB="21962" anchor="ctr"/>
                </a:tc>
                <a:extLst>
                  <a:ext uri="{0D108BD9-81ED-4DB2-BD59-A6C34878D82A}">
                    <a16:rowId xmlns:a16="http://schemas.microsoft.com/office/drawing/2014/main" val="3400954224"/>
                  </a:ext>
                </a:extLst>
              </a:tr>
              <a:tr h="283353">
                <a:tc>
                  <a:txBody>
                    <a:bodyPr/>
                    <a:lstStyle/>
                    <a:p>
                      <a:pPr algn="ctr" fontAlgn="ctr"/>
                      <a:r>
                        <a:rPr lang="en-IN" sz="1400" b="0" cap="none" spc="0" dirty="0">
                          <a:solidFill>
                            <a:schemeClr val="tx1"/>
                          </a:solidFill>
                          <a:effectLst/>
                        </a:rPr>
                        <a:t>1</a:t>
                      </a:r>
                    </a:p>
                  </a:txBody>
                  <a:tcPr marL="84877" marR="35067" marT="65290" marB="65290" anchor="ctr"/>
                </a:tc>
                <a:tc>
                  <a:txBody>
                    <a:bodyPr/>
                    <a:lstStyle/>
                    <a:p>
                      <a:r>
                        <a:rPr lang="en-IN" sz="1050" cap="none" spc="0">
                          <a:solidFill>
                            <a:schemeClr val="tx1"/>
                          </a:solidFill>
                          <a:effectLst/>
                        </a:rPr>
                        <a:t>II</a:t>
                      </a:r>
                    </a:p>
                  </a:txBody>
                  <a:tcPr marL="84877" marR="35067" marT="65290" marB="65290" anchor="ctr"/>
                </a:tc>
                <a:tc>
                  <a:txBody>
                    <a:bodyPr/>
                    <a:lstStyle/>
                    <a:p>
                      <a:r>
                        <a:rPr lang="en-IN" sz="1400" b="1" cap="none" spc="0" dirty="0">
                          <a:solidFill>
                            <a:schemeClr val="tx1"/>
                          </a:solidFill>
                          <a:effectLst/>
                        </a:rPr>
                        <a:t>0.356054</a:t>
                      </a:r>
                    </a:p>
                  </a:txBody>
                  <a:tcPr marL="84877" marR="35067" marT="65290" marB="65290" anchor="ctr"/>
                </a:tc>
                <a:tc>
                  <a:txBody>
                    <a:bodyPr/>
                    <a:lstStyle/>
                    <a:p>
                      <a:r>
                        <a:rPr lang="en-IN" sz="1400" b="1" dirty="0">
                          <a:effectLst/>
                        </a:rPr>
                        <a:t>0.481678</a:t>
                      </a:r>
                    </a:p>
                  </a:txBody>
                  <a:tcPr marL="43924" marR="43924" marT="21962" marB="21962" anchor="ctr"/>
                </a:tc>
                <a:tc>
                  <a:txBody>
                    <a:bodyPr/>
                    <a:lstStyle/>
                    <a:p>
                      <a:r>
                        <a:rPr lang="en-IN" sz="1400" b="1" cap="none" spc="0" dirty="0">
                          <a:solidFill>
                            <a:schemeClr val="tx1"/>
                          </a:solidFill>
                          <a:effectLst/>
                        </a:rPr>
                        <a:t>0.446907</a:t>
                      </a:r>
                    </a:p>
                  </a:txBody>
                  <a:tcPr marL="84877" marR="35067" marT="65290" marB="65290" anchor="ctr"/>
                </a:tc>
                <a:tc>
                  <a:txBody>
                    <a:bodyPr/>
                    <a:lstStyle/>
                    <a:p>
                      <a:r>
                        <a:rPr lang="en-IN" sz="1800" b="1" dirty="0">
                          <a:effectLst/>
                        </a:rPr>
                        <a:t>0.554632</a:t>
                      </a:r>
                    </a:p>
                  </a:txBody>
                  <a:tcPr marL="43924" marR="43924" marT="21962" marB="21962" anchor="ctr"/>
                </a:tc>
                <a:tc>
                  <a:txBody>
                    <a:bodyPr/>
                    <a:lstStyle/>
                    <a:p>
                      <a:r>
                        <a:rPr lang="en-IN" sz="1400" b="1" cap="none" spc="0" dirty="0">
                          <a:solidFill>
                            <a:schemeClr val="tx1"/>
                          </a:solidFill>
                          <a:effectLst/>
                        </a:rPr>
                        <a:t>0.396341</a:t>
                      </a:r>
                    </a:p>
                  </a:txBody>
                  <a:tcPr marL="84877" marR="35067" marT="65290" marB="65290" anchor="ctr"/>
                </a:tc>
                <a:tc>
                  <a:txBody>
                    <a:bodyPr/>
                    <a:lstStyle/>
                    <a:p>
                      <a:r>
                        <a:rPr lang="en-IN" sz="2000" b="1" dirty="0">
                          <a:effectLst/>
                        </a:rPr>
                        <a:t>0.400772</a:t>
                      </a:r>
                    </a:p>
                  </a:txBody>
                  <a:tcPr marL="43924" marR="43924" marT="21962" marB="21962" anchor="ctr"/>
                </a:tc>
                <a:extLst>
                  <a:ext uri="{0D108BD9-81ED-4DB2-BD59-A6C34878D82A}">
                    <a16:rowId xmlns:a16="http://schemas.microsoft.com/office/drawing/2014/main" val="886376258"/>
                  </a:ext>
                </a:extLst>
              </a:tr>
              <a:tr h="283353">
                <a:tc>
                  <a:txBody>
                    <a:bodyPr/>
                    <a:lstStyle/>
                    <a:p>
                      <a:pPr algn="ctr" fontAlgn="ctr"/>
                      <a:r>
                        <a:rPr lang="en-IN" sz="1400" b="0" cap="none" spc="0" dirty="0">
                          <a:solidFill>
                            <a:schemeClr val="tx1"/>
                          </a:solidFill>
                          <a:effectLst/>
                        </a:rPr>
                        <a:t>2</a:t>
                      </a:r>
                    </a:p>
                  </a:txBody>
                  <a:tcPr marL="84877" marR="35067" marT="65290" marB="65290" anchor="ctr"/>
                </a:tc>
                <a:tc>
                  <a:txBody>
                    <a:bodyPr/>
                    <a:lstStyle/>
                    <a:p>
                      <a:r>
                        <a:rPr lang="en-IN" sz="1050" cap="none" spc="0">
                          <a:solidFill>
                            <a:schemeClr val="tx1"/>
                          </a:solidFill>
                          <a:effectLst/>
                        </a:rPr>
                        <a:t>III</a:t>
                      </a:r>
                    </a:p>
                  </a:txBody>
                  <a:tcPr marL="84877" marR="35067" marT="65290" marB="65290" anchor="ctr"/>
                </a:tc>
                <a:tc>
                  <a:txBody>
                    <a:bodyPr/>
                    <a:lstStyle/>
                    <a:p>
                      <a:r>
                        <a:rPr lang="en-IN" sz="1400" b="1" cap="none" spc="0" dirty="0">
                          <a:solidFill>
                            <a:schemeClr val="tx1"/>
                          </a:solidFill>
                          <a:effectLst/>
                        </a:rPr>
                        <a:t>0.362491</a:t>
                      </a:r>
                    </a:p>
                  </a:txBody>
                  <a:tcPr marL="84877" marR="35067" marT="65290" marB="65290" anchor="ctr"/>
                </a:tc>
                <a:tc>
                  <a:txBody>
                    <a:bodyPr/>
                    <a:lstStyle/>
                    <a:p>
                      <a:r>
                        <a:rPr lang="en-IN" sz="1400" b="1" dirty="0">
                          <a:effectLst/>
                        </a:rPr>
                        <a:t>0.408596</a:t>
                      </a:r>
                    </a:p>
                  </a:txBody>
                  <a:tcPr marL="43924" marR="43924" marT="21962" marB="21962" anchor="ctr"/>
                </a:tc>
                <a:tc>
                  <a:txBody>
                    <a:bodyPr/>
                    <a:lstStyle/>
                    <a:p>
                      <a:r>
                        <a:rPr lang="en-IN" sz="1400" b="1" cap="none" spc="0" dirty="0">
                          <a:solidFill>
                            <a:schemeClr val="tx1"/>
                          </a:solidFill>
                          <a:effectLst/>
                        </a:rPr>
                        <a:t>0.393660</a:t>
                      </a:r>
                    </a:p>
                  </a:txBody>
                  <a:tcPr marL="84877" marR="35067" marT="65290" marB="65290" anchor="ctr"/>
                </a:tc>
                <a:tc>
                  <a:txBody>
                    <a:bodyPr/>
                    <a:lstStyle/>
                    <a:p>
                      <a:r>
                        <a:rPr lang="en-IN" sz="1800" b="1" dirty="0">
                          <a:effectLst/>
                        </a:rPr>
                        <a:t>0.551862</a:t>
                      </a:r>
                    </a:p>
                  </a:txBody>
                  <a:tcPr marL="43924" marR="43924" marT="21962" marB="21962" anchor="ctr"/>
                </a:tc>
                <a:tc>
                  <a:txBody>
                    <a:bodyPr/>
                    <a:lstStyle/>
                    <a:p>
                      <a:r>
                        <a:rPr lang="en-IN" sz="1400" b="1" cap="none" spc="0" dirty="0">
                          <a:solidFill>
                            <a:schemeClr val="tx1"/>
                          </a:solidFill>
                          <a:effectLst/>
                        </a:rPr>
                        <a:t>0.377433</a:t>
                      </a:r>
                    </a:p>
                  </a:txBody>
                  <a:tcPr marL="84877" marR="35067" marT="65290" marB="65290" anchor="ctr"/>
                </a:tc>
                <a:tc>
                  <a:txBody>
                    <a:bodyPr/>
                    <a:lstStyle/>
                    <a:p>
                      <a:r>
                        <a:rPr lang="en-IN" sz="2000" b="1" dirty="0">
                          <a:effectLst/>
                        </a:rPr>
                        <a:t>0.393236</a:t>
                      </a:r>
                    </a:p>
                  </a:txBody>
                  <a:tcPr marL="43924" marR="43924" marT="21962" marB="21962" anchor="ctr"/>
                </a:tc>
                <a:extLst>
                  <a:ext uri="{0D108BD9-81ED-4DB2-BD59-A6C34878D82A}">
                    <a16:rowId xmlns:a16="http://schemas.microsoft.com/office/drawing/2014/main" val="3428918795"/>
                  </a:ext>
                </a:extLst>
              </a:tr>
              <a:tr h="283353">
                <a:tc>
                  <a:txBody>
                    <a:bodyPr/>
                    <a:lstStyle/>
                    <a:p>
                      <a:pPr algn="ctr" fontAlgn="ctr"/>
                      <a:r>
                        <a:rPr lang="en-IN" sz="1400" b="0" cap="none" spc="0" dirty="0">
                          <a:solidFill>
                            <a:schemeClr val="tx1"/>
                          </a:solidFill>
                          <a:effectLst/>
                        </a:rPr>
                        <a:t>3</a:t>
                      </a:r>
                    </a:p>
                  </a:txBody>
                  <a:tcPr marL="84877" marR="35067" marT="65290" marB="65290" anchor="ctr"/>
                </a:tc>
                <a:tc>
                  <a:txBody>
                    <a:bodyPr/>
                    <a:lstStyle/>
                    <a:p>
                      <a:r>
                        <a:rPr lang="en-IN" sz="1050" cap="none" spc="0">
                          <a:solidFill>
                            <a:schemeClr val="tx1"/>
                          </a:solidFill>
                          <a:effectLst/>
                        </a:rPr>
                        <a:t>aVR</a:t>
                      </a:r>
                    </a:p>
                  </a:txBody>
                  <a:tcPr marL="84877" marR="35067" marT="65290" marB="65290" anchor="ctr"/>
                </a:tc>
                <a:tc>
                  <a:txBody>
                    <a:bodyPr/>
                    <a:lstStyle/>
                    <a:p>
                      <a:r>
                        <a:rPr lang="en-IN" sz="1400" b="1" cap="none" spc="0" dirty="0">
                          <a:solidFill>
                            <a:schemeClr val="tx1"/>
                          </a:solidFill>
                          <a:effectLst/>
                        </a:rPr>
                        <a:t>0.352274</a:t>
                      </a:r>
                    </a:p>
                  </a:txBody>
                  <a:tcPr marL="84877" marR="35067" marT="65290" marB="65290" anchor="ctr"/>
                </a:tc>
                <a:tc>
                  <a:txBody>
                    <a:bodyPr/>
                    <a:lstStyle/>
                    <a:p>
                      <a:r>
                        <a:rPr lang="en-IN" sz="1400" b="1" dirty="0">
                          <a:effectLst/>
                        </a:rPr>
                        <a:t>0.379154</a:t>
                      </a:r>
                    </a:p>
                  </a:txBody>
                  <a:tcPr marL="43924" marR="43924" marT="21962" marB="21962" anchor="ctr"/>
                </a:tc>
                <a:tc>
                  <a:txBody>
                    <a:bodyPr/>
                    <a:lstStyle/>
                    <a:p>
                      <a:r>
                        <a:rPr lang="en-IN" sz="1400" b="1" cap="none" spc="0" dirty="0">
                          <a:solidFill>
                            <a:schemeClr val="tx1"/>
                          </a:solidFill>
                          <a:effectLst/>
                        </a:rPr>
                        <a:t>0.439212</a:t>
                      </a:r>
                    </a:p>
                  </a:txBody>
                  <a:tcPr marL="84877" marR="35067" marT="65290" marB="65290" anchor="ctr"/>
                </a:tc>
                <a:tc>
                  <a:txBody>
                    <a:bodyPr/>
                    <a:lstStyle/>
                    <a:p>
                      <a:r>
                        <a:rPr lang="en-IN" sz="1800" b="1" dirty="0">
                          <a:effectLst/>
                        </a:rPr>
                        <a:t>0.554940</a:t>
                      </a:r>
                    </a:p>
                  </a:txBody>
                  <a:tcPr marL="43924" marR="43924" marT="21962" marB="21962" anchor="ctr"/>
                </a:tc>
                <a:tc>
                  <a:txBody>
                    <a:bodyPr/>
                    <a:lstStyle/>
                    <a:p>
                      <a:r>
                        <a:rPr lang="en-IN" sz="1400" b="1" cap="none" spc="0" dirty="0">
                          <a:solidFill>
                            <a:schemeClr val="tx1"/>
                          </a:solidFill>
                          <a:effectLst/>
                        </a:rPr>
                        <a:t>0.390969</a:t>
                      </a:r>
                    </a:p>
                  </a:txBody>
                  <a:tcPr marL="84877" marR="35067" marT="65290" marB="65290" anchor="ctr"/>
                </a:tc>
                <a:tc>
                  <a:txBody>
                    <a:bodyPr/>
                    <a:lstStyle/>
                    <a:p>
                      <a:r>
                        <a:rPr lang="en-IN" sz="2000" b="1" dirty="0">
                          <a:effectLst/>
                        </a:rPr>
                        <a:t>0.404272</a:t>
                      </a:r>
                    </a:p>
                  </a:txBody>
                  <a:tcPr marL="43924" marR="43924" marT="21962" marB="21962" anchor="ctr"/>
                </a:tc>
                <a:extLst>
                  <a:ext uri="{0D108BD9-81ED-4DB2-BD59-A6C34878D82A}">
                    <a16:rowId xmlns:a16="http://schemas.microsoft.com/office/drawing/2014/main" val="582734750"/>
                  </a:ext>
                </a:extLst>
              </a:tr>
              <a:tr h="283353">
                <a:tc>
                  <a:txBody>
                    <a:bodyPr/>
                    <a:lstStyle/>
                    <a:p>
                      <a:pPr algn="ctr" fontAlgn="ctr"/>
                      <a:r>
                        <a:rPr lang="en-IN" sz="1400" b="0" cap="none" spc="0" dirty="0">
                          <a:solidFill>
                            <a:schemeClr val="tx1"/>
                          </a:solidFill>
                          <a:effectLst/>
                        </a:rPr>
                        <a:t>4</a:t>
                      </a:r>
                    </a:p>
                  </a:txBody>
                  <a:tcPr marL="84877" marR="35067" marT="65290" marB="65290" anchor="ctr"/>
                </a:tc>
                <a:tc>
                  <a:txBody>
                    <a:bodyPr/>
                    <a:lstStyle/>
                    <a:p>
                      <a:r>
                        <a:rPr lang="en-IN" sz="1050" cap="none" spc="0">
                          <a:solidFill>
                            <a:schemeClr val="tx1"/>
                          </a:solidFill>
                          <a:effectLst/>
                        </a:rPr>
                        <a:t>aVL</a:t>
                      </a:r>
                    </a:p>
                  </a:txBody>
                  <a:tcPr marL="84877" marR="35067" marT="65290" marB="65290" anchor="ctr"/>
                </a:tc>
                <a:tc>
                  <a:txBody>
                    <a:bodyPr/>
                    <a:lstStyle/>
                    <a:p>
                      <a:r>
                        <a:rPr lang="en-IN" sz="1400" b="1" cap="none" spc="0" dirty="0">
                          <a:solidFill>
                            <a:schemeClr val="tx1"/>
                          </a:solidFill>
                          <a:effectLst/>
                        </a:rPr>
                        <a:t>0.354110</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0.385349</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0.369070</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2384434269"/>
                  </a:ext>
                </a:extLst>
              </a:tr>
              <a:tr h="283353">
                <a:tc>
                  <a:txBody>
                    <a:bodyPr/>
                    <a:lstStyle/>
                    <a:p>
                      <a:pPr algn="ctr" fontAlgn="ctr"/>
                      <a:r>
                        <a:rPr lang="en-IN" sz="1400" b="0" cap="none" spc="0" dirty="0">
                          <a:solidFill>
                            <a:schemeClr val="tx1"/>
                          </a:solidFill>
                          <a:effectLst/>
                        </a:rPr>
                        <a:t>5</a:t>
                      </a:r>
                    </a:p>
                  </a:txBody>
                  <a:tcPr marL="84877" marR="35067" marT="65290" marB="65290" anchor="ctr"/>
                </a:tc>
                <a:tc>
                  <a:txBody>
                    <a:bodyPr/>
                    <a:lstStyle/>
                    <a:p>
                      <a:r>
                        <a:rPr lang="en-IN" sz="1050" cap="none" spc="0">
                          <a:solidFill>
                            <a:schemeClr val="tx1"/>
                          </a:solidFill>
                          <a:effectLst/>
                        </a:rPr>
                        <a:t>aVF</a:t>
                      </a:r>
                    </a:p>
                  </a:txBody>
                  <a:tcPr marL="84877" marR="35067" marT="65290" marB="65290" anchor="ctr"/>
                </a:tc>
                <a:tc>
                  <a:txBody>
                    <a:bodyPr/>
                    <a:lstStyle/>
                    <a:p>
                      <a:r>
                        <a:rPr lang="en-IN" sz="1400" b="1" cap="none" spc="0" dirty="0">
                          <a:solidFill>
                            <a:schemeClr val="tx1"/>
                          </a:solidFill>
                          <a:effectLst/>
                        </a:rPr>
                        <a:t>0.354763</a:t>
                      </a:r>
                    </a:p>
                  </a:txBody>
                  <a:tcPr marL="84877" marR="35067" marT="65290" marB="65290" anchor="ctr"/>
                </a:tc>
                <a:tc>
                  <a:txBody>
                    <a:bodyPr/>
                    <a:lstStyle/>
                    <a:p>
                      <a:r>
                        <a:rPr lang="en-IN" sz="1400" b="1" dirty="0">
                          <a:effectLst/>
                        </a:rPr>
                        <a:t>0.343243</a:t>
                      </a:r>
                    </a:p>
                  </a:txBody>
                  <a:tcPr marL="43924" marR="43924" marT="21962" marB="21962" anchor="ctr"/>
                </a:tc>
                <a:tc>
                  <a:txBody>
                    <a:bodyPr/>
                    <a:lstStyle/>
                    <a:p>
                      <a:r>
                        <a:rPr lang="en-IN" sz="1400" b="1" cap="none" spc="0" dirty="0">
                          <a:solidFill>
                            <a:schemeClr val="tx1"/>
                          </a:solidFill>
                          <a:effectLst/>
                        </a:rPr>
                        <a:t>0.420129</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0.384689</a:t>
                      </a:r>
                    </a:p>
                  </a:txBody>
                  <a:tcPr marL="84877" marR="35067" marT="65290" marB="65290" anchor="ctr"/>
                </a:tc>
                <a:tc>
                  <a:txBody>
                    <a:bodyPr/>
                    <a:lstStyle/>
                    <a:p>
                      <a:r>
                        <a:rPr lang="en-IN" sz="2000" b="1" dirty="0">
                          <a:effectLst/>
                        </a:rPr>
                        <a:t>0.392482</a:t>
                      </a:r>
                    </a:p>
                  </a:txBody>
                  <a:tcPr marL="43924" marR="43924" marT="21962" marB="21962" anchor="ctr"/>
                </a:tc>
                <a:extLst>
                  <a:ext uri="{0D108BD9-81ED-4DB2-BD59-A6C34878D82A}">
                    <a16:rowId xmlns:a16="http://schemas.microsoft.com/office/drawing/2014/main" val="3279192014"/>
                  </a:ext>
                </a:extLst>
              </a:tr>
              <a:tr h="283353">
                <a:tc>
                  <a:txBody>
                    <a:bodyPr/>
                    <a:lstStyle/>
                    <a:p>
                      <a:pPr algn="ctr" fontAlgn="ctr"/>
                      <a:r>
                        <a:rPr lang="en-IN" sz="1400" b="0" cap="none" spc="0" dirty="0">
                          <a:solidFill>
                            <a:schemeClr val="tx1"/>
                          </a:solidFill>
                          <a:effectLst/>
                        </a:rPr>
                        <a:t>6</a:t>
                      </a:r>
                    </a:p>
                  </a:txBody>
                  <a:tcPr marL="84877" marR="35067" marT="65290" marB="65290" anchor="ctr"/>
                </a:tc>
                <a:tc>
                  <a:txBody>
                    <a:bodyPr/>
                    <a:lstStyle/>
                    <a:p>
                      <a:r>
                        <a:rPr lang="en-IN" sz="1050" cap="none" spc="0">
                          <a:solidFill>
                            <a:schemeClr val="tx1"/>
                          </a:solidFill>
                          <a:effectLst/>
                        </a:rPr>
                        <a:t>V1</a:t>
                      </a:r>
                    </a:p>
                  </a:txBody>
                  <a:tcPr marL="84877" marR="35067" marT="65290" marB="65290" anchor="ctr"/>
                </a:tc>
                <a:tc>
                  <a:txBody>
                    <a:bodyPr/>
                    <a:lstStyle/>
                    <a:p>
                      <a:r>
                        <a:rPr lang="en-IN" sz="1400" b="1" cap="none" spc="0" dirty="0">
                          <a:solidFill>
                            <a:schemeClr val="tx1"/>
                          </a:solidFill>
                          <a:effectLst/>
                        </a:rPr>
                        <a:t>0.455951</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0.413666</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0.387435</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1047303773"/>
                  </a:ext>
                </a:extLst>
              </a:tr>
              <a:tr h="283353">
                <a:tc>
                  <a:txBody>
                    <a:bodyPr/>
                    <a:lstStyle/>
                    <a:p>
                      <a:pPr algn="ctr" fontAlgn="ctr"/>
                      <a:r>
                        <a:rPr lang="en-IN" sz="1400" b="0" cap="none" spc="0" dirty="0">
                          <a:solidFill>
                            <a:schemeClr val="tx1"/>
                          </a:solidFill>
                          <a:effectLst/>
                        </a:rPr>
                        <a:t>7</a:t>
                      </a:r>
                    </a:p>
                  </a:txBody>
                  <a:tcPr marL="84877" marR="35067" marT="65290" marB="65290" anchor="ctr"/>
                </a:tc>
                <a:tc>
                  <a:txBody>
                    <a:bodyPr/>
                    <a:lstStyle/>
                    <a:p>
                      <a:r>
                        <a:rPr lang="en-IN" sz="1050" cap="none" spc="0">
                          <a:solidFill>
                            <a:schemeClr val="tx1"/>
                          </a:solidFill>
                          <a:effectLst/>
                        </a:rPr>
                        <a:t>V2</a:t>
                      </a:r>
                    </a:p>
                  </a:txBody>
                  <a:tcPr marL="84877" marR="35067" marT="65290" marB="65290" anchor="ctr"/>
                </a:tc>
                <a:tc>
                  <a:txBody>
                    <a:bodyPr/>
                    <a:lstStyle/>
                    <a:p>
                      <a:r>
                        <a:rPr lang="en-IN" sz="1400" b="1" cap="none" spc="0" dirty="0">
                          <a:solidFill>
                            <a:schemeClr val="tx1"/>
                          </a:solidFill>
                          <a:effectLst/>
                        </a:rPr>
                        <a:t>0.447326</a:t>
                      </a:r>
                    </a:p>
                  </a:txBody>
                  <a:tcPr marL="84877" marR="35067" marT="65290" marB="65290" anchor="ctr"/>
                </a:tc>
                <a:tc>
                  <a:txBody>
                    <a:bodyPr/>
                    <a:lstStyle/>
                    <a:p>
                      <a:r>
                        <a:rPr lang="en-IN" sz="1400" b="1" dirty="0">
                          <a:effectLst/>
                        </a:rPr>
                        <a:t>0.343337</a:t>
                      </a:r>
                    </a:p>
                  </a:txBody>
                  <a:tcPr marL="43924" marR="43924" marT="21962" marB="21962" anchor="ctr"/>
                </a:tc>
                <a:tc>
                  <a:txBody>
                    <a:bodyPr/>
                    <a:lstStyle/>
                    <a:p>
                      <a:r>
                        <a:rPr lang="en-IN" sz="1400" b="1" cap="none" spc="0" dirty="0">
                          <a:solidFill>
                            <a:schemeClr val="tx1"/>
                          </a:solidFill>
                          <a:effectLst/>
                        </a:rPr>
                        <a:t>0.411511</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0.375585</a:t>
                      </a:r>
                    </a:p>
                  </a:txBody>
                  <a:tcPr marL="84877" marR="35067" marT="65290" marB="65290" anchor="ctr"/>
                </a:tc>
                <a:tc>
                  <a:txBody>
                    <a:bodyPr/>
                    <a:lstStyle/>
                    <a:p>
                      <a:r>
                        <a:rPr lang="en-IN" sz="2000" b="1" dirty="0">
                          <a:effectLst/>
                        </a:rPr>
                        <a:t>0.392560</a:t>
                      </a:r>
                    </a:p>
                  </a:txBody>
                  <a:tcPr marL="43924" marR="43924" marT="21962" marB="21962" anchor="ctr"/>
                </a:tc>
                <a:extLst>
                  <a:ext uri="{0D108BD9-81ED-4DB2-BD59-A6C34878D82A}">
                    <a16:rowId xmlns:a16="http://schemas.microsoft.com/office/drawing/2014/main" val="3869082950"/>
                  </a:ext>
                </a:extLst>
              </a:tr>
              <a:tr h="283353">
                <a:tc>
                  <a:txBody>
                    <a:bodyPr/>
                    <a:lstStyle/>
                    <a:p>
                      <a:pPr algn="ctr" fontAlgn="ctr"/>
                      <a:r>
                        <a:rPr lang="en-IN" sz="1400" b="0" cap="none" spc="0" dirty="0">
                          <a:solidFill>
                            <a:schemeClr val="tx1"/>
                          </a:solidFill>
                          <a:effectLst/>
                        </a:rPr>
                        <a:t>8</a:t>
                      </a:r>
                    </a:p>
                  </a:txBody>
                  <a:tcPr marL="84877" marR="35067" marT="65290" marB="65290" anchor="ctr"/>
                </a:tc>
                <a:tc>
                  <a:txBody>
                    <a:bodyPr/>
                    <a:lstStyle/>
                    <a:p>
                      <a:r>
                        <a:rPr lang="en-IN" sz="1050" cap="none" spc="0">
                          <a:solidFill>
                            <a:schemeClr val="tx1"/>
                          </a:solidFill>
                          <a:effectLst/>
                        </a:rPr>
                        <a:t>V3</a:t>
                      </a:r>
                    </a:p>
                  </a:txBody>
                  <a:tcPr marL="84877" marR="35067" marT="65290" marB="65290" anchor="ctr"/>
                </a:tc>
                <a:tc>
                  <a:txBody>
                    <a:bodyPr/>
                    <a:lstStyle/>
                    <a:p>
                      <a:r>
                        <a:rPr lang="en-IN" sz="1400" b="1" cap="none" spc="0" dirty="0">
                          <a:solidFill>
                            <a:schemeClr val="tx1"/>
                          </a:solidFill>
                          <a:effectLst/>
                        </a:rPr>
                        <a:t>0.470804</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0.436750</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0.399017</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3138557884"/>
                  </a:ext>
                </a:extLst>
              </a:tr>
              <a:tr h="283353">
                <a:tc>
                  <a:txBody>
                    <a:bodyPr/>
                    <a:lstStyle/>
                    <a:p>
                      <a:pPr algn="ctr" fontAlgn="ctr"/>
                      <a:r>
                        <a:rPr lang="en-IN" sz="1400" b="0" cap="none" spc="0" dirty="0">
                          <a:solidFill>
                            <a:schemeClr val="tx1"/>
                          </a:solidFill>
                          <a:effectLst/>
                        </a:rPr>
                        <a:t>9</a:t>
                      </a:r>
                    </a:p>
                  </a:txBody>
                  <a:tcPr marL="84877" marR="35067" marT="65290" marB="65290" anchor="ctr"/>
                </a:tc>
                <a:tc>
                  <a:txBody>
                    <a:bodyPr/>
                    <a:lstStyle/>
                    <a:p>
                      <a:r>
                        <a:rPr lang="en-IN" sz="1050" cap="none" spc="0">
                          <a:solidFill>
                            <a:schemeClr val="tx1"/>
                          </a:solidFill>
                          <a:effectLst/>
                        </a:rPr>
                        <a:t>V4</a:t>
                      </a:r>
                    </a:p>
                  </a:txBody>
                  <a:tcPr marL="84877" marR="35067" marT="65290" marB="65290" anchor="ctr"/>
                </a:tc>
                <a:tc>
                  <a:txBody>
                    <a:bodyPr/>
                    <a:lstStyle/>
                    <a:p>
                      <a:r>
                        <a:rPr lang="en-IN" sz="1400" b="1" cap="none" spc="0" dirty="0">
                          <a:solidFill>
                            <a:schemeClr val="tx1"/>
                          </a:solidFill>
                          <a:effectLst/>
                        </a:rPr>
                        <a:t>0.526121</a:t>
                      </a:r>
                    </a:p>
                  </a:txBody>
                  <a:tcPr marL="84877" marR="35067" marT="65290" marB="65290" anchor="ctr"/>
                </a:tc>
                <a:tc>
                  <a:txBody>
                    <a:bodyPr/>
                    <a:lstStyle/>
                    <a:p>
                      <a:r>
                        <a:rPr lang="en-IN" sz="1400" b="1" dirty="0">
                          <a:effectLst/>
                        </a:rPr>
                        <a:t>0.402832</a:t>
                      </a:r>
                    </a:p>
                  </a:txBody>
                  <a:tcPr marL="43924" marR="43924" marT="21962" marB="21962" anchor="ctr"/>
                </a:tc>
                <a:tc>
                  <a:txBody>
                    <a:bodyPr/>
                    <a:lstStyle/>
                    <a:p>
                      <a:r>
                        <a:rPr lang="en-IN" sz="1400" b="1" cap="none" spc="0" dirty="0">
                          <a:solidFill>
                            <a:schemeClr val="tx1"/>
                          </a:solidFill>
                          <a:effectLst/>
                        </a:rPr>
                        <a:t>0.445060</a:t>
                      </a:r>
                    </a:p>
                  </a:txBody>
                  <a:tcPr marL="84877" marR="35067" marT="65290" marB="65290" anchor="ctr"/>
                </a:tc>
                <a:tc>
                  <a:txBody>
                    <a:bodyPr/>
                    <a:lstStyle/>
                    <a:p>
                      <a:r>
                        <a:rPr lang="en-IN" sz="1800" b="1" dirty="0">
                          <a:effectLst/>
                        </a:rPr>
                        <a:t>0.559557</a:t>
                      </a:r>
                    </a:p>
                  </a:txBody>
                  <a:tcPr marL="43924" marR="43924" marT="21962" marB="21962" anchor="ctr"/>
                </a:tc>
                <a:tc>
                  <a:txBody>
                    <a:bodyPr/>
                    <a:lstStyle/>
                    <a:p>
                      <a:r>
                        <a:rPr lang="en-IN" sz="1400" b="1" cap="none" spc="0" dirty="0">
                          <a:solidFill>
                            <a:schemeClr val="tx1"/>
                          </a:solidFill>
                          <a:effectLst/>
                        </a:rPr>
                        <a:t>0.404238</a:t>
                      </a:r>
                    </a:p>
                  </a:txBody>
                  <a:tcPr marL="84877" marR="35067" marT="65290" marB="65290" anchor="ctr"/>
                </a:tc>
                <a:tc>
                  <a:txBody>
                    <a:bodyPr/>
                    <a:lstStyle/>
                    <a:p>
                      <a:r>
                        <a:rPr lang="en-IN" sz="2000" b="1" dirty="0">
                          <a:effectLst/>
                        </a:rPr>
                        <a:t>0.411497</a:t>
                      </a:r>
                    </a:p>
                  </a:txBody>
                  <a:tcPr marL="43924" marR="43924" marT="21962" marB="21962" anchor="ctr"/>
                </a:tc>
                <a:extLst>
                  <a:ext uri="{0D108BD9-81ED-4DB2-BD59-A6C34878D82A}">
                    <a16:rowId xmlns:a16="http://schemas.microsoft.com/office/drawing/2014/main" val="2662856719"/>
                  </a:ext>
                </a:extLst>
              </a:tr>
              <a:tr h="283353">
                <a:tc>
                  <a:txBody>
                    <a:bodyPr/>
                    <a:lstStyle/>
                    <a:p>
                      <a:pPr algn="ctr" fontAlgn="ctr"/>
                      <a:r>
                        <a:rPr lang="en-IN" sz="1400" b="0" cap="none" spc="0" dirty="0">
                          <a:solidFill>
                            <a:schemeClr val="tx1"/>
                          </a:solidFill>
                          <a:effectLst/>
                        </a:rPr>
                        <a:t>10</a:t>
                      </a:r>
                    </a:p>
                  </a:txBody>
                  <a:tcPr marL="84877" marR="35067" marT="65290" marB="65290" anchor="ctr"/>
                </a:tc>
                <a:tc>
                  <a:txBody>
                    <a:bodyPr/>
                    <a:lstStyle/>
                    <a:p>
                      <a:r>
                        <a:rPr lang="en-IN" sz="1050" cap="none" spc="0">
                          <a:solidFill>
                            <a:schemeClr val="tx1"/>
                          </a:solidFill>
                          <a:effectLst/>
                        </a:rPr>
                        <a:t>V5</a:t>
                      </a:r>
                    </a:p>
                  </a:txBody>
                  <a:tcPr marL="84877" marR="35067" marT="65290" marB="65290" anchor="ctr"/>
                </a:tc>
                <a:tc>
                  <a:txBody>
                    <a:bodyPr/>
                    <a:lstStyle/>
                    <a:p>
                      <a:r>
                        <a:rPr lang="en-IN" sz="1400" b="1" cap="none" spc="0" dirty="0">
                          <a:solidFill>
                            <a:schemeClr val="tx1"/>
                          </a:solidFill>
                          <a:effectLst/>
                        </a:rPr>
                        <a:t>0.368415</a:t>
                      </a:r>
                    </a:p>
                  </a:txBody>
                  <a:tcPr marL="84877" marR="35067" marT="65290" marB="65290" anchor="ctr"/>
                </a:tc>
                <a:tc>
                  <a:txBody>
                    <a:bodyPr/>
                    <a:lstStyle/>
                    <a:p>
                      <a:r>
                        <a:rPr lang="en-IN" sz="1400" b="1" dirty="0">
                          <a:effectLst/>
                        </a:rPr>
                        <a:t>0.435268</a:t>
                      </a:r>
                    </a:p>
                  </a:txBody>
                  <a:tcPr marL="43924" marR="43924" marT="21962" marB="21962" anchor="ctr"/>
                </a:tc>
                <a:tc>
                  <a:txBody>
                    <a:bodyPr/>
                    <a:lstStyle/>
                    <a:p>
                      <a:r>
                        <a:rPr lang="en-IN" sz="1400" b="1" cap="none" spc="0" dirty="0">
                          <a:solidFill>
                            <a:schemeClr val="tx1"/>
                          </a:solidFill>
                          <a:effectLst/>
                        </a:rPr>
                        <a:t>0.453370</a:t>
                      </a:r>
                    </a:p>
                  </a:txBody>
                  <a:tcPr marL="84877" marR="35067" marT="65290" marB="65290" anchor="ctr"/>
                </a:tc>
                <a:tc>
                  <a:txBody>
                    <a:bodyPr/>
                    <a:lstStyle/>
                    <a:p>
                      <a:r>
                        <a:rPr lang="en-IN" sz="1800" b="1" dirty="0">
                          <a:effectLst/>
                        </a:rPr>
                        <a:t>0.577101</a:t>
                      </a:r>
                    </a:p>
                  </a:txBody>
                  <a:tcPr marL="43924" marR="43924" marT="21962" marB="21962" anchor="ctr"/>
                </a:tc>
                <a:tc>
                  <a:txBody>
                    <a:bodyPr/>
                    <a:lstStyle/>
                    <a:p>
                      <a:r>
                        <a:rPr lang="en-IN" sz="1400" b="1" cap="none" spc="0" dirty="0">
                          <a:solidFill>
                            <a:schemeClr val="tx1"/>
                          </a:solidFill>
                          <a:effectLst/>
                        </a:rPr>
                        <a:t>0.406501</a:t>
                      </a:r>
                    </a:p>
                  </a:txBody>
                  <a:tcPr marL="84877" marR="35067" marT="65290" marB="65290" anchor="ctr"/>
                </a:tc>
                <a:tc>
                  <a:txBody>
                    <a:bodyPr/>
                    <a:lstStyle/>
                    <a:p>
                      <a:r>
                        <a:rPr lang="en-IN" sz="2000" b="1" dirty="0">
                          <a:effectLst/>
                        </a:rPr>
                        <a:t>0.455998</a:t>
                      </a:r>
                    </a:p>
                  </a:txBody>
                  <a:tcPr marL="43924" marR="43924" marT="21962" marB="21962" anchor="ctr"/>
                </a:tc>
                <a:extLst>
                  <a:ext uri="{0D108BD9-81ED-4DB2-BD59-A6C34878D82A}">
                    <a16:rowId xmlns:a16="http://schemas.microsoft.com/office/drawing/2014/main" val="2636356626"/>
                  </a:ext>
                </a:extLst>
              </a:tr>
              <a:tr h="283353">
                <a:tc>
                  <a:txBody>
                    <a:bodyPr/>
                    <a:lstStyle/>
                    <a:p>
                      <a:pPr algn="ctr" fontAlgn="ctr"/>
                      <a:r>
                        <a:rPr lang="en-IN" sz="1400" b="0" cap="none" spc="0" dirty="0">
                          <a:solidFill>
                            <a:schemeClr val="tx1"/>
                          </a:solidFill>
                          <a:effectLst/>
                        </a:rPr>
                        <a:t>11</a:t>
                      </a:r>
                    </a:p>
                  </a:txBody>
                  <a:tcPr marL="84877" marR="35067" marT="65290" marB="65290" anchor="ctr"/>
                </a:tc>
                <a:tc>
                  <a:txBody>
                    <a:bodyPr/>
                    <a:lstStyle/>
                    <a:p>
                      <a:r>
                        <a:rPr lang="en-IN" sz="1050" cap="none" spc="0" dirty="0">
                          <a:solidFill>
                            <a:schemeClr val="tx1"/>
                          </a:solidFill>
                          <a:effectLst/>
                        </a:rPr>
                        <a:t>V6</a:t>
                      </a:r>
                    </a:p>
                  </a:txBody>
                  <a:tcPr marL="84877" marR="35067" marT="65290" marB="65290" anchor="ctr"/>
                </a:tc>
                <a:tc>
                  <a:txBody>
                    <a:bodyPr/>
                    <a:lstStyle/>
                    <a:p>
                      <a:r>
                        <a:rPr lang="en-IN" sz="1400" b="1" cap="none" spc="0" dirty="0">
                          <a:solidFill>
                            <a:schemeClr val="tx1"/>
                          </a:solidFill>
                          <a:effectLst/>
                        </a:rPr>
                        <a:t>0.357857</a:t>
                      </a:r>
                    </a:p>
                  </a:txBody>
                  <a:tcPr marL="84877" marR="35067" marT="65290" marB="65290" anchor="ctr"/>
                </a:tc>
                <a:tc>
                  <a:txBody>
                    <a:bodyPr/>
                    <a:lstStyle/>
                    <a:p>
                      <a:r>
                        <a:rPr lang="en-IN" sz="1400" b="1" dirty="0">
                          <a:effectLst/>
                        </a:rPr>
                        <a:t>0.582927</a:t>
                      </a:r>
                    </a:p>
                  </a:txBody>
                  <a:tcPr marL="43924" marR="43924" marT="21962" marB="21962" anchor="ctr"/>
                </a:tc>
                <a:tc>
                  <a:txBody>
                    <a:bodyPr/>
                    <a:lstStyle/>
                    <a:p>
                      <a:r>
                        <a:rPr lang="en-IN" sz="1400" b="1" cap="none" spc="0" dirty="0">
                          <a:solidFill>
                            <a:schemeClr val="tx1"/>
                          </a:solidFill>
                          <a:effectLst/>
                        </a:rPr>
                        <a:t>0.449369</a:t>
                      </a:r>
                    </a:p>
                  </a:txBody>
                  <a:tcPr marL="84877" marR="35067" marT="65290" marB="65290" anchor="ctr"/>
                </a:tc>
                <a:tc>
                  <a:txBody>
                    <a:bodyPr/>
                    <a:lstStyle/>
                    <a:p>
                      <a:r>
                        <a:rPr lang="en-IN" sz="1800" b="1" dirty="0">
                          <a:effectLst/>
                        </a:rPr>
                        <a:t>0.580486</a:t>
                      </a:r>
                    </a:p>
                  </a:txBody>
                  <a:tcPr marL="43924" marR="43924" marT="21962" marB="21962" anchor="ctr"/>
                </a:tc>
                <a:tc>
                  <a:txBody>
                    <a:bodyPr/>
                    <a:lstStyle/>
                    <a:p>
                      <a:r>
                        <a:rPr lang="en-IN" sz="1400" b="1" cap="none" spc="0" dirty="0">
                          <a:solidFill>
                            <a:schemeClr val="tx1"/>
                          </a:solidFill>
                          <a:effectLst/>
                        </a:rPr>
                        <a:t>0.398426</a:t>
                      </a:r>
                    </a:p>
                  </a:txBody>
                  <a:tcPr marL="84877" marR="35067" marT="65290" marB="65290" anchor="ctr"/>
                </a:tc>
                <a:tc>
                  <a:txBody>
                    <a:bodyPr/>
                    <a:lstStyle/>
                    <a:p>
                      <a:r>
                        <a:rPr lang="en-IN" sz="2000" b="1" dirty="0">
                          <a:effectLst/>
                        </a:rPr>
                        <a:t>0.458250</a:t>
                      </a:r>
                    </a:p>
                  </a:txBody>
                  <a:tcPr marL="43924" marR="43924" marT="21962" marB="21962" anchor="ctr"/>
                </a:tc>
                <a:extLst>
                  <a:ext uri="{0D108BD9-81ED-4DB2-BD59-A6C34878D82A}">
                    <a16:rowId xmlns:a16="http://schemas.microsoft.com/office/drawing/2014/main" val="2137580660"/>
                  </a:ext>
                </a:extLst>
              </a:tr>
              <a:tr h="325660">
                <a:tc>
                  <a:txBody>
                    <a:bodyPr/>
                    <a:lstStyle/>
                    <a:p>
                      <a:pPr algn="ctr"/>
                      <a:r>
                        <a:rPr lang="en-IN" sz="1400" dirty="0"/>
                        <a:t>2,4,6,12</a:t>
                      </a:r>
                    </a:p>
                  </a:txBody>
                  <a:tcPr/>
                </a:tc>
                <a:tc>
                  <a:txBody>
                    <a:bodyPr/>
                    <a:lstStyle/>
                    <a:p>
                      <a:endParaRPr lang="en-IN" sz="1050" cap="none" spc="0" dirty="0">
                        <a:solidFill>
                          <a:schemeClr val="tx1"/>
                        </a:solidFill>
                        <a:effectLst/>
                      </a:endParaRPr>
                    </a:p>
                  </a:txBody>
                  <a:tcPr marL="84877" marR="35067" marT="65290" marB="65290" anchor="ctr"/>
                </a:tc>
                <a:tc>
                  <a:txBody>
                    <a:bodyPr/>
                    <a:lstStyle/>
                    <a:p>
                      <a:r>
                        <a:rPr lang="en-US" sz="1200" b="1" dirty="0"/>
                        <a:t>0.6919893753655412</a:t>
                      </a:r>
                      <a:endParaRPr lang="en-IN" sz="1200" b="1" cap="none" spc="0" dirty="0">
                        <a:solidFill>
                          <a:schemeClr val="tx1"/>
                        </a:solidFill>
                        <a:effectLst/>
                      </a:endParaRPr>
                    </a:p>
                  </a:txBody>
                  <a:tcPr marL="84877" marR="35067" marT="65290" marB="65290" anchor="ctr"/>
                </a:tc>
                <a:tc>
                  <a:txBody>
                    <a:bodyPr/>
                    <a:lstStyle/>
                    <a:p>
                      <a:r>
                        <a:rPr lang="en-IN" sz="1200" b="1" dirty="0"/>
                        <a:t>0.4431524319869994</a:t>
                      </a:r>
                      <a:endParaRPr lang="en-IN" sz="1050" b="1" cap="none" spc="0" dirty="0">
                        <a:solidFill>
                          <a:schemeClr val="tx1"/>
                        </a:solidFill>
                        <a:effectLst/>
                      </a:endParaRPr>
                    </a:p>
                  </a:txBody>
                  <a:tcPr marL="84877" marR="35067" marT="65290" marB="65290" anchor="ctr"/>
                </a:tc>
                <a:tc>
                  <a:txBody>
                    <a:bodyPr/>
                    <a:lstStyle/>
                    <a:p>
                      <a:r>
                        <a:rPr lang="en-US" sz="1400" b="1" dirty="0"/>
                        <a:t>0.6620498614958449</a:t>
                      </a:r>
                      <a:endParaRPr lang="en-IN" sz="1400" b="1" cap="none" spc="0" dirty="0">
                        <a:solidFill>
                          <a:schemeClr val="tx1"/>
                        </a:solidFill>
                        <a:effectLst/>
                      </a:endParaRPr>
                    </a:p>
                  </a:txBody>
                  <a:tcPr marL="84877" marR="35067" marT="65290" marB="65290" anchor="ctr"/>
                </a:tc>
                <a:tc>
                  <a:txBody>
                    <a:bodyPr/>
                    <a:lstStyle/>
                    <a:p>
                      <a:r>
                        <a:rPr lang="en-IN" sz="1050" b="1" dirty="0"/>
                        <a:t>0.5063096337334565</a:t>
                      </a:r>
                      <a:endParaRPr lang="en-IN" sz="1050" b="1" cap="none" spc="0" dirty="0">
                        <a:solidFill>
                          <a:schemeClr val="tx1"/>
                        </a:solidFill>
                        <a:effectLst/>
                      </a:endParaRPr>
                    </a:p>
                  </a:txBody>
                  <a:tcPr marL="84877" marR="35067" marT="65290" marB="65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0.025626130354158557</a:t>
                      </a:r>
                      <a:endParaRPr lang="en-IN" sz="1400" b="1" cap="none" spc="0" dirty="0">
                        <a:solidFill>
                          <a:schemeClr val="tx1"/>
                        </a:solidFill>
                        <a:effectLst/>
                      </a:endParaRPr>
                    </a:p>
                    <a:p>
                      <a:endParaRPr lang="en-IN" sz="1400" b="1" cap="none" spc="0" dirty="0">
                        <a:solidFill>
                          <a:schemeClr val="tx1"/>
                        </a:solidFill>
                        <a:effectLst/>
                      </a:endParaRPr>
                    </a:p>
                  </a:txBody>
                  <a:tcPr marL="84877" marR="35067" marT="65290" marB="65290" anchor="ctr"/>
                </a:tc>
                <a:tc>
                  <a:txBody>
                    <a:bodyPr/>
                    <a:lstStyle/>
                    <a:p>
                      <a:r>
                        <a:rPr lang="en-IN" sz="1100" b="1" dirty="0"/>
                        <a:t>0.46316064892333586</a:t>
                      </a:r>
                      <a:endParaRPr lang="en-IN" sz="1100" b="1" cap="none" spc="0" dirty="0">
                        <a:solidFill>
                          <a:schemeClr val="tx1"/>
                        </a:solidFill>
                        <a:effectLst/>
                      </a:endParaRPr>
                    </a:p>
                  </a:txBody>
                  <a:tcPr marL="84877" marR="35067" marT="65290" marB="65290" anchor="ctr"/>
                </a:tc>
                <a:extLst>
                  <a:ext uri="{0D108BD9-81ED-4DB2-BD59-A6C34878D82A}">
                    <a16:rowId xmlns:a16="http://schemas.microsoft.com/office/drawing/2014/main" val="1356577918"/>
                  </a:ext>
                </a:extLst>
              </a:tr>
            </a:tbl>
          </a:graphicData>
        </a:graphic>
      </p:graphicFrame>
      <p:sp>
        <p:nvSpPr>
          <p:cNvPr id="9" name="TextBox 8">
            <a:extLst>
              <a:ext uri="{FF2B5EF4-FFF2-40B4-BE49-F238E27FC236}">
                <a16:creationId xmlns:a16="http://schemas.microsoft.com/office/drawing/2014/main" id="{C8C48C26-396B-9908-3D9F-F656A8F76B26}"/>
              </a:ext>
            </a:extLst>
          </p:cNvPr>
          <p:cNvSpPr txBox="1"/>
          <p:nvPr/>
        </p:nvSpPr>
        <p:spPr>
          <a:xfrm>
            <a:off x="3462282" y="705479"/>
            <a:ext cx="1910220" cy="369332"/>
          </a:xfrm>
          <a:prstGeom prst="rect">
            <a:avLst/>
          </a:prstGeom>
          <a:solidFill>
            <a:schemeClr val="accent1"/>
          </a:solidFill>
          <a:ln w="3175">
            <a:solidFill>
              <a:schemeClr val="tx1"/>
            </a:solidFill>
          </a:ln>
        </p:spPr>
        <p:txBody>
          <a:bodyPr wrap="square" rtlCol="0">
            <a:spAutoFit/>
          </a:bodyPr>
          <a:lstStyle/>
          <a:p>
            <a:pPr algn="ctr"/>
            <a:r>
              <a:rPr lang="en-IN" b="0" cap="none" spc="0" dirty="0">
                <a:solidFill>
                  <a:schemeClr val="bg1"/>
                </a:solidFill>
                <a:effectLst/>
              </a:rPr>
              <a:t>Precision</a:t>
            </a:r>
          </a:p>
        </p:txBody>
      </p:sp>
      <p:sp>
        <p:nvSpPr>
          <p:cNvPr id="10" name="TextBox 9">
            <a:extLst>
              <a:ext uri="{FF2B5EF4-FFF2-40B4-BE49-F238E27FC236}">
                <a16:creationId xmlns:a16="http://schemas.microsoft.com/office/drawing/2014/main" id="{2CCA1B66-D1C7-62E0-E329-35E919FE372B}"/>
              </a:ext>
            </a:extLst>
          </p:cNvPr>
          <p:cNvSpPr txBox="1"/>
          <p:nvPr/>
        </p:nvSpPr>
        <p:spPr>
          <a:xfrm>
            <a:off x="5934552" y="712573"/>
            <a:ext cx="1806415" cy="369332"/>
          </a:xfrm>
          <a:prstGeom prst="rect">
            <a:avLst/>
          </a:prstGeom>
          <a:solidFill>
            <a:schemeClr val="accent1"/>
          </a:solidFill>
        </p:spPr>
        <p:txBody>
          <a:bodyPr wrap="square" rtlCol="0">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800" b="0" cap="none" spc="0" dirty="0">
                <a:solidFill>
                  <a:schemeClr val="bg1"/>
                </a:solidFill>
                <a:effectLst/>
              </a:rPr>
              <a:t>Recall</a:t>
            </a:r>
          </a:p>
        </p:txBody>
      </p:sp>
      <p:sp>
        <p:nvSpPr>
          <p:cNvPr id="11" name="TextBox 10">
            <a:extLst>
              <a:ext uri="{FF2B5EF4-FFF2-40B4-BE49-F238E27FC236}">
                <a16:creationId xmlns:a16="http://schemas.microsoft.com/office/drawing/2014/main" id="{F688FAD4-3A97-C1C4-2F5F-960FE782949F}"/>
              </a:ext>
            </a:extLst>
          </p:cNvPr>
          <p:cNvSpPr txBox="1"/>
          <p:nvPr/>
        </p:nvSpPr>
        <p:spPr>
          <a:xfrm>
            <a:off x="8189701" y="712573"/>
            <a:ext cx="1911032"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cap="none" spc="0">
                <a:solidFill>
                  <a:schemeClr val="bg1"/>
                </a:solidFill>
                <a:effectLst/>
              </a:rPr>
              <a:t>f1_score</a:t>
            </a:r>
            <a:endParaRPr lang="en-IN" sz="1800" b="0" cap="none" spc="0" dirty="0">
              <a:solidFill>
                <a:schemeClr val="bg1"/>
              </a:solidFill>
              <a:effectLst/>
            </a:endParaRPr>
          </a:p>
        </p:txBody>
      </p:sp>
    </p:spTree>
    <p:extLst>
      <p:ext uri="{BB962C8B-B14F-4D97-AF65-F5344CB8AC3E}">
        <p14:creationId xmlns:p14="http://schemas.microsoft.com/office/powerpoint/2010/main" val="15012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D726A9B-948C-2704-E3D6-47FCA27069F1}"/>
              </a:ext>
            </a:extLst>
          </p:cNvPr>
          <p:cNvSpPr>
            <a:spLocks noGrp="1"/>
          </p:cNvSpPr>
          <p:nvPr>
            <p:ph type="title"/>
          </p:nvPr>
        </p:nvSpPr>
        <p:spPr>
          <a:xfrm>
            <a:off x="822281" y="161348"/>
            <a:ext cx="3398525" cy="1093884"/>
          </a:xfrm>
        </p:spPr>
        <p:txBody>
          <a:bodyPr>
            <a:normAutofit fontScale="90000"/>
          </a:bodyPr>
          <a:lstStyle/>
          <a:p>
            <a:r>
              <a:rPr lang="en-IN" sz="8000" u="sng" dirty="0">
                <a:solidFill>
                  <a:srgbClr val="FFFFFF"/>
                </a:solidFill>
              </a:rPr>
              <a:t>Results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C60F649-30AC-21AD-105E-9E180483DB27}"/>
              </a:ext>
            </a:extLst>
          </p:cNvPr>
          <p:cNvGraphicFramePr>
            <a:graphicFrameLocks noGrp="1"/>
          </p:cNvGraphicFramePr>
          <p:nvPr>
            <p:ph idx="1"/>
            <p:extLst>
              <p:ext uri="{D42A27DB-BD31-4B8C-83A1-F6EECF244321}">
                <p14:modId xmlns:p14="http://schemas.microsoft.com/office/powerpoint/2010/main" val="2688928335"/>
              </p:ext>
            </p:extLst>
          </p:nvPr>
        </p:nvGraphicFramePr>
        <p:xfrm>
          <a:off x="478971" y="1648097"/>
          <a:ext cx="7032171" cy="4998720"/>
        </p:xfrm>
        <a:graphic>
          <a:graphicData uri="http://schemas.openxmlformats.org/drawingml/2006/table">
            <a:tbl>
              <a:tblPr firstRow="1" bandRow="1">
                <a:tableStyleId>{5C22544A-7EE6-4342-B048-85BDC9FD1C3A}</a:tableStyleId>
              </a:tblPr>
              <a:tblGrid>
                <a:gridCol w="1665515">
                  <a:extLst>
                    <a:ext uri="{9D8B030D-6E8A-4147-A177-3AD203B41FA5}">
                      <a16:colId xmlns:a16="http://schemas.microsoft.com/office/drawing/2014/main" val="3919333330"/>
                    </a:ext>
                  </a:extLst>
                </a:gridCol>
                <a:gridCol w="1709057">
                  <a:extLst>
                    <a:ext uri="{9D8B030D-6E8A-4147-A177-3AD203B41FA5}">
                      <a16:colId xmlns:a16="http://schemas.microsoft.com/office/drawing/2014/main" val="193331811"/>
                    </a:ext>
                  </a:extLst>
                </a:gridCol>
                <a:gridCol w="1404257">
                  <a:extLst>
                    <a:ext uri="{9D8B030D-6E8A-4147-A177-3AD203B41FA5}">
                      <a16:colId xmlns:a16="http://schemas.microsoft.com/office/drawing/2014/main" val="1045288045"/>
                    </a:ext>
                  </a:extLst>
                </a:gridCol>
                <a:gridCol w="2253342">
                  <a:extLst>
                    <a:ext uri="{9D8B030D-6E8A-4147-A177-3AD203B41FA5}">
                      <a16:colId xmlns:a16="http://schemas.microsoft.com/office/drawing/2014/main" val="32110999"/>
                    </a:ext>
                  </a:extLst>
                </a:gridCol>
              </a:tblGrid>
              <a:tr h="306590">
                <a:tc>
                  <a:txBody>
                    <a:bodyPr/>
                    <a:lstStyle/>
                    <a:p>
                      <a:pPr algn="l"/>
                      <a:r>
                        <a:rPr lang="en-IN" dirty="0"/>
                        <a:t>LEAD NO.</a:t>
                      </a:r>
                    </a:p>
                  </a:txBody>
                  <a:tcPr/>
                </a:tc>
                <a:tc>
                  <a:txBody>
                    <a:bodyPr/>
                    <a:lstStyle/>
                    <a:p>
                      <a:pPr algn="ctr"/>
                      <a:r>
                        <a:rPr lang="en-IN" dirty="0"/>
                        <a:t>LEAD NAME</a:t>
                      </a:r>
                    </a:p>
                  </a:txBody>
                  <a:tcPr/>
                </a:tc>
                <a:tc>
                  <a:txBody>
                    <a:bodyPr/>
                    <a:lstStyle/>
                    <a:p>
                      <a:pPr algn="ctr"/>
                      <a:r>
                        <a:rPr lang="en-IN" dirty="0"/>
                        <a:t>CNN</a:t>
                      </a:r>
                    </a:p>
                  </a:txBody>
                  <a:tcPr/>
                </a:tc>
                <a:tc>
                  <a:txBody>
                    <a:bodyPr/>
                    <a:lstStyle/>
                    <a:p>
                      <a:pPr algn="ctr"/>
                      <a:r>
                        <a:rPr lang="en-IN" sz="1400" dirty="0"/>
                        <a:t>Random Forest classifier</a:t>
                      </a:r>
                    </a:p>
                  </a:txBody>
                  <a:tcPr/>
                </a:tc>
                <a:extLst>
                  <a:ext uri="{0D108BD9-81ED-4DB2-BD59-A6C34878D82A}">
                    <a16:rowId xmlns:a16="http://schemas.microsoft.com/office/drawing/2014/main" val="2126698129"/>
                  </a:ext>
                </a:extLst>
              </a:tr>
              <a:tr h="306590">
                <a:tc>
                  <a:txBody>
                    <a:bodyPr/>
                    <a:lstStyle/>
                    <a:p>
                      <a:pPr algn="l" fontAlgn="ctr"/>
                      <a:r>
                        <a:rPr lang="en-IN" b="0" dirty="0">
                          <a:effectLst/>
                        </a:rPr>
                        <a:t>0</a:t>
                      </a:r>
                    </a:p>
                  </a:txBody>
                  <a:tcPr marL="50800" marR="50800" marT="25400" marB="25400" anchor="ctr"/>
                </a:tc>
                <a:tc>
                  <a:txBody>
                    <a:bodyPr/>
                    <a:lstStyle/>
                    <a:p>
                      <a:pPr algn="ctr"/>
                      <a:r>
                        <a:rPr lang="en-IN">
                          <a:effectLst/>
                        </a:rPr>
                        <a:t>I</a:t>
                      </a:r>
                    </a:p>
                  </a:txBody>
                  <a:tcPr marL="50800" marR="50800" marT="25400" marB="25400" anchor="ctr"/>
                </a:tc>
                <a:tc>
                  <a:txBody>
                    <a:bodyPr/>
                    <a:lstStyle/>
                    <a:p>
                      <a:pPr algn="ctr"/>
                      <a:r>
                        <a:rPr lang="en-IN">
                          <a:effectLst/>
                        </a:rPr>
                        <a:t>0.562327</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0.611881</a:t>
                      </a:r>
                      <a:endParaRPr lang="en-IN" dirty="0">
                        <a:effectLst/>
                      </a:endParaRPr>
                    </a:p>
                  </a:txBody>
                  <a:tcPr marL="50800" marR="50800" marT="25400" marB="25400" anchor="ctr"/>
                </a:tc>
                <a:extLst>
                  <a:ext uri="{0D108BD9-81ED-4DB2-BD59-A6C34878D82A}">
                    <a16:rowId xmlns:a16="http://schemas.microsoft.com/office/drawing/2014/main" val="3400954224"/>
                  </a:ext>
                </a:extLst>
              </a:tr>
              <a:tr h="306590">
                <a:tc>
                  <a:txBody>
                    <a:bodyPr/>
                    <a:lstStyle/>
                    <a:p>
                      <a:pPr algn="l" fontAlgn="ctr"/>
                      <a:r>
                        <a:rPr lang="en-IN" b="0">
                          <a:effectLst/>
                        </a:rPr>
                        <a:t>1</a:t>
                      </a:r>
                    </a:p>
                  </a:txBody>
                  <a:tcPr marL="50800" marR="50800" marT="25400" marB="25400" anchor="ctr"/>
                </a:tc>
                <a:tc>
                  <a:txBody>
                    <a:bodyPr/>
                    <a:lstStyle/>
                    <a:p>
                      <a:pPr algn="ctr"/>
                      <a:r>
                        <a:rPr lang="en-IN">
                          <a:effectLst/>
                        </a:rPr>
                        <a:t>II</a:t>
                      </a:r>
                    </a:p>
                  </a:txBody>
                  <a:tcPr marL="50800" marR="50800" marT="25400" marB="25400" anchor="ctr"/>
                </a:tc>
                <a:tc>
                  <a:txBody>
                    <a:bodyPr/>
                    <a:lstStyle/>
                    <a:p>
                      <a:pPr algn="ctr"/>
                      <a:r>
                        <a:rPr lang="en-IN">
                          <a:effectLst/>
                        </a:rPr>
                        <a:t>0.572176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0.639581</a:t>
                      </a:r>
                      <a:endParaRPr lang="en-IN" dirty="0">
                        <a:effectLst/>
                      </a:endParaRPr>
                    </a:p>
                  </a:txBody>
                  <a:tcPr marL="50800" marR="50800" marT="25400" marB="25400" anchor="ctr"/>
                </a:tc>
                <a:extLst>
                  <a:ext uri="{0D108BD9-81ED-4DB2-BD59-A6C34878D82A}">
                    <a16:rowId xmlns:a16="http://schemas.microsoft.com/office/drawing/2014/main" val="886376258"/>
                  </a:ext>
                </a:extLst>
              </a:tr>
              <a:tr h="306590">
                <a:tc>
                  <a:txBody>
                    <a:bodyPr/>
                    <a:lstStyle/>
                    <a:p>
                      <a:pPr algn="l" fontAlgn="ctr"/>
                      <a:r>
                        <a:rPr lang="en-IN" b="0" dirty="0">
                          <a:effectLst/>
                        </a:rPr>
                        <a:t>2</a:t>
                      </a:r>
                    </a:p>
                  </a:txBody>
                  <a:tcPr marL="50800" marR="50800" marT="25400" marB="25400" anchor="ctr"/>
                </a:tc>
                <a:tc>
                  <a:txBody>
                    <a:bodyPr/>
                    <a:lstStyle/>
                    <a:p>
                      <a:pPr algn="ctr"/>
                      <a:r>
                        <a:rPr lang="en-IN">
                          <a:effectLst/>
                        </a:rPr>
                        <a:t>III</a:t>
                      </a:r>
                    </a:p>
                  </a:txBody>
                  <a:tcPr marL="50800" marR="50800" marT="25400" marB="25400" anchor="ctr"/>
                </a:tc>
                <a:tc>
                  <a:txBody>
                    <a:bodyPr/>
                    <a:lstStyle/>
                    <a:p>
                      <a:pPr algn="ctr"/>
                      <a:r>
                        <a:rPr lang="en-IN">
                          <a:effectLst/>
                        </a:rPr>
                        <a:t>0.563866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0.633426</a:t>
                      </a:r>
                      <a:endParaRPr lang="en-IN" dirty="0">
                        <a:effectLst/>
                      </a:endParaRPr>
                    </a:p>
                  </a:txBody>
                  <a:tcPr marL="50800" marR="50800" marT="25400" marB="25400" anchor="ctr"/>
                </a:tc>
                <a:extLst>
                  <a:ext uri="{0D108BD9-81ED-4DB2-BD59-A6C34878D82A}">
                    <a16:rowId xmlns:a16="http://schemas.microsoft.com/office/drawing/2014/main" val="3428918795"/>
                  </a:ext>
                </a:extLst>
              </a:tr>
              <a:tr h="306590">
                <a:tc>
                  <a:txBody>
                    <a:bodyPr/>
                    <a:lstStyle/>
                    <a:p>
                      <a:pPr algn="l" fontAlgn="ctr"/>
                      <a:r>
                        <a:rPr lang="en-IN" b="0">
                          <a:effectLst/>
                        </a:rPr>
                        <a:t>3</a:t>
                      </a:r>
                    </a:p>
                  </a:txBody>
                  <a:tcPr marL="50800" marR="50800" marT="25400" marB="25400" anchor="ctr"/>
                </a:tc>
                <a:tc>
                  <a:txBody>
                    <a:bodyPr/>
                    <a:lstStyle/>
                    <a:p>
                      <a:pPr algn="ctr"/>
                      <a:r>
                        <a:rPr lang="en-IN">
                          <a:effectLst/>
                        </a:rPr>
                        <a:t>aVR</a:t>
                      </a:r>
                    </a:p>
                  </a:txBody>
                  <a:tcPr marL="50800" marR="50800" marT="25400" marB="25400" anchor="ctr"/>
                </a:tc>
                <a:tc>
                  <a:txBody>
                    <a:bodyPr/>
                    <a:lstStyle/>
                    <a:p>
                      <a:pPr algn="ctr"/>
                      <a:r>
                        <a:rPr lang="en-IN">
                          <a:effectLst/>
                        </a:rPr>
                        <a:t>0.592490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0.626039</a:t>
                      </a:r>
                      <a:endParaRPr lang="en-IN" dirty="0">
                        <a:effectLst/>
                      </a:endParaRPr>
                    </a:p>
                  </a:txBody>
                  <a:tcPr marL="50800" marR="50800" marT="25400" marB="25400" anchor="ctr"/>
                </a:tc>
                <a:extLst>
                  <a:ext uri="{0D108BD9-81ED-4DB2-BD59-A6C34878D82A}">
                    <a16:rowId xmlns:a16="http://schemas.microsoft.com/office/drawing/2014/main" val="582734750"/>
                  </a:ext>
                </a:extLst>
              </a:tr>
              <a:tr h="306590">
                <a:tc>
                  <a:txBody>
                    <a:bodyPr/>
                    <a:lstStyle/>
                    <a:p>
                      <a:pPr algn="l" fontAlgn="ctr"/>
                      <a:r>
                        <a:rPr lang="en-IN" b="0" dirty="0">
                          <a:effectLst/>
                        </a:rPr>
                        <a:t>4</a:t>
                      </a:r>
                    </a:p>
                  </a:txBody>
                  <a:tcPr marL="50800" marR="50800" marT="25400" marB="25400" anchor="ctr"/>
                </a:tc>
                <a:tc>
                  <a:txBody>
                    <a:bodyPr/>
                    <a:lstStyle/>
                    <a:p>
                      <a:pPr algn="ctr"/>
                      <a:r>
                        <a:rPr lang="en-IN">
                          <a:effectLst/>
                        </a:rPr>
                        <a:t>aVL</a:t>
                      </a:r>
                    </a:p>
                  </a:txBody>
                  <a:tcPr marL="50800" marR="50800" marT="25400" marB="25400" anchor="ctr"/>
                </a:tc>
                <a:tc>
                  <a:txBody>
                    <a:bodyPr/>
                    <a:lstStyle/>
                    <a:p>
                      <a:pPr algn="ctr"/>
                      <a:r>
                        <a:rPr lang="en-IN">
                          <a:effectLst/>
                        </a:rPr>
                        <a:t>0.556787</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0.618960</a:t>
                      </a:r>
                      <a:endParaRPr lang="en-IN" dirty="0">
                        <a:effectLst/>
                      </a:endParaRPr>
                    </a:p>
                  </a:txBody>
                  <a:tcPr marL="50800" marR="50800" marT="25400" marB="25400" anchor="ctr"/>
                </a:tc>
                <a:extLst>
                  <a:ext uri="{0D108BD9-81ED-4DB2-BD59-A6C34878D82A}">
                    <a16:rowId xmlns:a16="http://schemas.microsoft.com/office/drawing/2014/main" val="2384434269"/>
                  </a:ext>
                </a:extLst>
              </a:tr>
              <a:tr h="306590">
                <a:tc>
                  <a:txBody>
                    <a:bodyPr/>
                    <a:lstStyle/>
                    <a:p>
                      <a:pPr algn="l" fontAlgn="ctr"/>
                      <a:r>
                        <a:rPr lang="en-IN" b="0">
                          <a:effectLst/>
                        </a:rPr>
                        <a:t>5</a:t>
                      </a:r>
                    </a:p>
                  </a:txBody>
                  <a:tcPr marL="50800" marR="50800" marT="25400" marB="25400" anchor="ctr"/>
                </a:tc>
                <a:tc>
                  <a:txBody>
                    <a:bodyPr/>
                    <a:lstStyle/>
                    <a:p>
                      <a:pPr algn="ctr"/>
                      <a:r>
                        <a:rPr lang="en-IN">
                          <a:effectLst/>
                        </a:rPr>
                        <a:t>aVF</a:t>
                      </a:r>
                    </a:p>
                  </a:txBody>
                  <a:tcPr marL="50800" marR="50800" marT="25400" marB="25400" anchor="ctr"/>
                </a:tc>
                <a:tc>
                  <a:txBody>
                    <a:bodyPr/>
                    <a:lstStyle/>
                    <a:p>
                      <a:pPr algn="ctr"/>
                      <a:r>
                        <a:rPr lang="en-IN">
                          <a:effectLst/>
                        </a:rPr>
                        <a:t>0.551862</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0.629117</a:t>
                      </a:r>
                      <a:endParaRPr lang="en-IN" dirty="0">
                        <a:effectLst/>
                      </a:endParaRPr>
                    </a:p>
                  </a:txBody>
                  <a:tcPr marL="50800" marR="50800" marT="25400" marB="25400" anchor="ctr"/>
                </a:tc>
                <a:extLst>
                  <a:ext uri="{0D108BD9-81ED-4DB2-BD59-A6C34878D82A}">
                    <a16:rowId xmlns:a16="http://schemas.microsoft.com/office/drawing/2014/main" val="3279192014"/>
                  </a:ext>
                </a:extLst>
              </a:tr>
              <a:tr h="306590">
                <a:tc>
                  <a:txBody>
                    <a:bodyPr/>
                    <a:lstStyle/>
                    <a:p>
                      <a:pPr algn="l" fontAlgn="ctr"/>
                      <a:r>
                        <a:rPr lang="en-IN" b="0">
                          <a:effectLst/>
                        </a:rPr>
                        <a:t>6</a:t>
                      </a:r>
                    </a:p>
                  </a:txBody>
                  <a:tcPr marL="50800" marR="50800" marT="25400" marB="25400" anchor="ctr"/>
                </a:tc>
                <a:tc>
                  <a:txBody>
                    <a:bodyPr/>
                    <a:lstStyle/>
                    <a:p>
                      <a:pPr algn="ctr"/>
                      <a:r>
                        <a:rPr lang="en-IN">
                          <a:effectLst/>
                        </a:rPr>
                        <a:t>V1</a:t>
                      </a:r>
                    </a:p>
                  </a:txBody>
                  <a:tcPr marL="50800" marR="50800" marT="25400" marB="25400" anchor="ctr"/>
                </a:tc>
                <a:tc>
                  <a:txBody>
                    <a:bodyPr/>
                    <a:lstStyle/>
                    <a:p>
                      <a:pPr algn="ctr"/>
                      <a:r>
                        <a:rPr lang="en-IN">
                          <a:effectLst/>
                        </a:rPr>
                        <a:t>0.571868</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0.627578</a:t>
                      </a:r>
                      <a:endParaRPr lang="en-IN" dirty="0">
                        <a:effectLst/>
                      </a:endParaRPr>
                    </a:p>
                  </a:txBody>
                  <a:tcPr marL="50800" marR="50800" marT="25400" marB="25400" anchor="ctr"/>
                </a:tc>
                <a:extLst>
                  <a:ext uri="{0D108BD9-81ED-4DB2-BD59-A6C34878D82A}">
                    <a16:rowId xmlns:a16="http://schemas.microsoft.com/office/drawing/2014/main" val="1047303773"/>
                  </a:ext>
                </a:extLst>
              </a:tr>
              <a:tr h="306590">
                <a:tc>
                  <a:txBody>
                    <a:bodyPr/>
                    <a:lstStyle/>
                    <a:p>
                      <a:pPr algn="l" fontAlgn="ctr"/>
                      <a:r>
                        <a:rPr lang="en-IN" b="0">
                          <a:effectLst/>
                        </a:rPr>
                        <a:t>7</a:t>
                      </a:r>
                    </a:p>
                  </a:txBody>
                  <a:tcPr marL="50800" marR="50800" marT="25400" marB="25400" anchor="ctr"/>
                </a:tc>
                <a:tc>
                  <a:txBody>
                    <a:bodyPr/>
                    <a:lstStyle/>
                    <a:p>
                      <a:pPr algn="ctr"/>
                      <a:r>
                        <a:rPr lang="en-IN" dirty="0">
                          <a:effectLst/>
                        </a:rPr>
                        <a:t>V2</a:t>
                      </a:r>
                    </a:p>
                  </a:txBody>
                  <a:tcPr marL="50800" marR="50800" marT="25400" marB="25400" anchor="ctr"/>
                </a:tc>
                <a:tc>
                  <a:txBody>
                    <a:bodyPr/>
                    <a:lstStyle/>
                    <a:p>
                      <a:pPr algn="ctr"/>
                      <a:r>
                        <a:rPr lang="en-IN">
                          <a:effectLst/>
                        </a:rPr>
                        <a:t>0.577101</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0.619575</a:t>
                      </a:r>
                      <a:endParaRPr lang="en-IN" dirty="0">
                        <a:effectLst/>
                      </a:endParaRPr>
                    </a:p>
                  </a:txBody>
                  <a:tcPr marL="50800" marR="50800" marT="25400" marB="25400" anchor="ctr"/>
                </a:tc>
                <a:extLst>
                  <a:ext uri="{0D108BD9-81ED-4DB2-BD59-A6C34878D82A}">
                    <a16:rowId xmlns:a16="http://schemas.microsoft.com/office/drawing/2014/main" val="3869082950"/>
                  </a:ext>
                </a:extLst>
              </a:tr>
              <a:tr h="306590">
                <a:tc>
                  <a:txBody>
                    <a:bodyPr/>
                    <a:lstStyle/>
                    <a:p>
                      <a:pPr algn="l" fontAlgn="ctr"/>
                      <a:r>
                        <a:rPr lang="en-IN" b="0">
                          <a:effectLst/>
                        </a:rPr>
                        <a:t>8</a:t>
                      </a:r>
                    </a:p>
                  </a:txBody>
                  <a:tcPr marL="50800" marR="50800" marT="25400" marB="25400" anchor="ctr"/>
                </a:tc>
                <a:tc>
                  <a:txBody>
                    <a:bodyPr/>
                    <a:lstStyle/>
                    <a:p>
                      <a:pPr algn="ctr"/>
                      <a:r>
                        <a:rPr lang="en-IN">
                          <a:effectLst/>
                        </a:rPr>
                        <a:t>V3</a:t>
                      </a:r>
                    </a:p>
                  </a:txBody>
                  <a:tcPr marL="50800" marR="50800" marT="25400" marB="25400" anchor="ctr"/>
                </a:tc>
                <a:tc>
                  <a:txBody>
                    <a:bodyPr/>
                    <a:lstStyle/>
                    <a:p>
                      <a:pPr algn="ctr"/>
                      <a:r>
                        <a:rPr lang="en-IN">
                          <a:effectLst/>
                        </a:rPr>
                        <a:t>0.586950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0.669437</a:t>
                      </a:r>
                      <a:endParaRPr lang="en-IN" dirty="0">
                        <a:effectLst/>
                      </a:endParaRPr>
                    </a:p>
                  </a:txBody>
                  <a:tcPr marL="50800" marR="50800" marT="25400" marB="25400" anchor="ctr"/>
                </a:tc>
                <a:extLst>
                  <a:ext uri="{0D108BD9-81ED-4DB2-BD59-A6C34878D82A}">
                    <a16:rowId xmlns:a16="http://schemas.microsoft.com/office/drawing/2014/main" val="3138557884"/>
                  </a:ext>
                </a:extLst>
              </a:tr>
              <a:tr h="306590">
                <a:tc>
                  <a:txBody>
                    <a:bodyPr/>
                    <a:lstStyle/>
                    <a:p>
                      <a:pPr algn="l" fontAlgn="ctr"/>
                      <a:r>
                        <a:rPr lang="en-IN" b="0">
                          <a:effectLst/>
                        </a:rPr>
                        <a:t>9</a:t>
                      </a:r>
                    </a:p>
                  </a:txBody>
                  <a:tcPr marL="50800" marR="50800" marT="25400" marB="25400" anchor="ctr"/>
                </a:tc>
                <a:tc>
                  <a:txBody>
                    <a:bodyPr/>
                    <a:lstStyle/>
                    <a:p>
                      <a:pPr algn="ctr"/>
                      <a:r>
                        <a:rPr lang="en-IN">
                          <a:effectLst/>
                        </a:rPr>
                        <a:t>V4</a:t>
                      </a:r>
                    </a:p>
                  </a:txBody>
                  <a:tcPr marL="50800" marR="50800" marT="25400" marB="25400" anchor="ctr"/>
                </a:tc>
                <a:tc>
                  <a:txBody>
                    <a:bodyPr/>
                    <a:lstStyle/>
                    <a:p>
                      <a:pPr algn="ctr"/>
                      <a:r>
                        <a:rPr lang="en-IN">
                          <a:effectLst/>
                        </a:rPr>
                        <a:t>0.568175</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0.667590</a:t>
                      </a:r>
                      <a:endParaRPr lang="en-IN" dirty="0">
                        <a:effectLst/>
                      </a:endParaRPr>
                    </a:p>
                  </a:txBody>
                  <a:tcPr marL="50800" marR="50800" marT="25400" marB="25400" anchor="ctr"/>
                </a:tc>
                <a:extLst>
                  <a:ext uri="{0D108BD9-81ED-4DB2-BD59-A6C34878D82A}">
                    <a16:rowId xmlns:a16="http://schemas.microsoft.com/office/drawing/2014/main" val="2662856719"/>
                  </a:ext>
                </a:extLst>
              </a:tr>
              <a:tr h="306590">
                <a:tc>
                  <a:txBody>
                    <a:bodyPr/>
                    <a:lstStyle/>
                    <a:p>
                      <a:pPr algn="l" fontAlgn="ctr"/>
                      <a:r>
                        <a:rPr lang="en-IN" b="0">
                          <a:effectLst/>
                        </a:rPr>
                        <a:t>10</a:t>
                      </a:r>
                    </a:p>
                  </a:txBody>
                  <a:tcPr marL="50800" marR="50800" marT="25400" marB="25400" anchor="ctr"/>
                </a:tc>
                <a:tc>
                  <a:txBody>
                    <a:bodyPr/>
                    <a:lstStyle/>
                    <a:p>
                      <a:pPr algn="ctr"/>
                      <a:r>
                        <a:rPr lang="en-IN">
                          <a:effectLst/>
                        </a:rPr>
                        <a:t>V5</a:t>
                      </a:r>
                    </a:p>
                  </a:txBody>
                  <a:tcPr marL="50800" marR="50800" marT="25400" marB="25400" anchor="ctr"/>
                </a:tc>
                <a:tc>
                  <a:txBody>
                    <a:bodyPr/>
                    <a:lstStyle/>
                    <a:p>
                      <a:pPr algn="ctr"/>
                      <a:r>
                        <a:rPr lang="en-IN">
                          <a:effectLst/>
                        </a:rPr>
                        <a:t>0.598030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0.664820</a:t>
                      </a:r>
                      <a:endParaRPr lang="en-IN" dirty="0">
                        <a:effectLst/>
                      </a:endParaRPr>
                    </a:p>
                  </a:txBody>
                  <a:tcPr marL="50800" marR="50800" marT="25400" marB="25400" anchor="ctr"/>
                </a:tc>
                <a:extLst>
                  <a:ext uri="{0D108BD9-81ED-4DB2-BD59-A6C34878D82A}">
                    <a16:rowId xmlns:a16="http://schemas.microsoft.com/office/drawing/2014/main" val="2636356626"/>
                  </a:ext>
                </a:extLst>
              </a:tr>
              <a:tr h="306590">
                <a:tc>
                  <a:txBody>
                    <a:bodyPr/>
                    <a:lstStyle/>
                    <a:p>
                      <a:pPr algn="l" fontAlgn="ctr"/>
                      <a:r>
                        <a:rPr lang="en-IN" b="0">
                          <a:effectLst/>
                        </a:rPr>
                        <a:t>11</a:t>
                      </a:r>
                    </a:p>
                  </a:txBody>
                  <a:tcPr marL="50800" marR="50800" marT="25400" marB="25400" anchor="ctr"/>
                </a:tc>
                <a:tc>
                  <a:txBody>
                    <a:bodyPr/>
                    <a:lstStyle/>
                    <a:p>
                      <a:pPr algn="ctr"/>
                      <a:r>
                        <a:rPr lang="en-IN">
                          <a:effectLst/>
                        </a:rPr>
                        <a:t>V6</a:t>
                      </a:r>
                    </a:p>
                  </a:txBody>
                  <a:tcPr marL="50800" marR="50800" marT="25400" marB="25400" anchor="ctr"/>
                </a:tc>
                <a:tc>
                  <a:txBody>
                    <a:bodyPr/>
                    <a:lstStyle/>
                    <a:p>
                      <a:pPr algn="ctr"/>
                      <a:r>
                        <a:rPr lang="en-IN" dirty="0">
                          <a:effectLst/>
                        </a:rPr>
                        <a:t>0.604186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0.659895</a:t>
                      </a:r>
                      <a:endParaRPr lang="en-IN" dirty="0">
                        <a:effectLst/>
                      </a:endParaRPr>
                    </a:p>
                  </a:txBody>
                  <a:tcPr marL="50800" marR="50800" marT="25400" marB="25400" anchor="ctr"/>
                </a:tc>
                <a:extLst>
                  <a:ext uri="{0D108BD9-81ED-4DB2-BD59-A6C34878D82A}">
                    <a16:rowId xmlns:a16="http://schemas.microsoft.com/office/drawing/2014/main" val="2137580660"/>
                  </a:ext>
                </a:extLst>
              </a:tr>
              <a:tr h="306590">
                <a:tc>
                  <a:txBody>
                    <a:bodyPr/>
                    <a:lstStyle/>
                    <a:p>
                      <a:pPr algn="l"/>
                      <a:r>
                        <a:rPr lang="en-IN" dirty="0"/>
                        <a:t>ALL 12 LEADS</a:t>
                      </a:r>
                    </a:p>
                  </a:txBody>
                  <a:tcPr/>
                </a:tc>
                <a:tc>
                  <a:txBody>
                    <a:bodyPr/>
                    <a:lstStyle/>
                    <a:p>
                      <a:pPr algn="ctr"/>
                      <a:r>
                        <a:rPr lang="en-IN" dirty="0"/>
                        <a:t>ALL</a:t>
                      </a:r>
                    </a:p>
                  </a:txBody>
                  <a:tcPr/>
                </a:tc>
                <a:tc>
                  <a:txBody>
                    <a:bodyPr/>
                    <a:lstStyle/>
                    <a:p>
                      <a:pPr algn="ctr"/>
                      <a:r>
                        <a:rPr lang="en-IN" dirty="0"/>
                        <a:t>0.4488</a:t>
                      </a:r>
                    </a:p>
                  </a:txBody>
                  <a:tcPr/>
                </a:tc>
                <a:tc>
                  <a:txBody>
                    <a:bodyPr/>
                    <a:lstStyle/>
                    <a:p>
                      <a:pPr algn="ctr"/>
                      <a:r>
                        <a:rPr lang="en-IN" sz="1800" b="0" i="0" kern="1200" dirty="0">
                          <a:solidFill>
                            <a:schemeClr val="dk1"/>
                          </a:solidFill>
                          <a:effectLst/>
                          <a:latin typeface="+mn-lt"/>
                          <a:ea typeface="+mn-ea"/>
                          <a:cs typeface="+mn-cs"/>
                        </a:rPr>
                        <a:t>0.7122191443521083</a:t>
                      </a:r>
                      <a:endParaRPr lang="en-IN" dirty="0"/>
                    </a:p>
                  </a:txBody>
                  <a:tcPr/>
                </a:tc>
                <a:extLst>
                  <a:ext uri="{0D108BD9-81ED-4DB2-BD59-A6C34878D82A}">
                    <a16:rowId xmlns:a16="http://schemas.microsoft.com/office/drawing/2014/main" val="2842581566"/>
                  </a:ext>
                </a:extLst>
              </a:tr>
              <a:tr h="198359">
                <a:tc>
                  <a:txBody>
                    <a:bodyPr/>
                    <a:lstStyle/>
                    <a:p>
                      <a:pPr algn="l"/>
                      <a:r>
                        <a:rPr lang="en-IN" dirty="0"/>
                        <a:t>2,4,6,12</a:t>
                      </a:r>
                    </a:p>
                  </a:txBody>
                  <a:tcPr/>
                </a:tc>
                <a:tc>
                  <a:txBody>
                    <a:bodyPr/>
                    <a:lstStyle/>
                    <a:p>
                      <a:pPr algn="ctr"/>
                      <a:r>
                        <a:rPr lang="en-IN" dirty="0"/>
                        <a:t>II,aVR,aVF,V6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0.5361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0.6620498614958449</a:t>
                      </a:r>
                      <a:endParaRPr lang="en-IN" dirty="0"/>
                    </a:p>
                  </a:txBody>
                  <a:tcPr/>
                </a:tc>
                <a:extLst>
                  <a:ext uri="{0D108BD9-81ED-4DB2-BD59-A6C34878D82A}">
                    <a16:rowId xmlns:a16="http://schemas.microsoft.com/office/drawing/2014/main" val="1356577918"/>
                  </a:ext>
                </a:extLst>
              </a:tr>
            </a:tbl>
          </a:graphicData>
        </a:graphic>
      </p:graphicFrame>
      <p:pic>
        <p:nvPicPr>
          <p:cNvPr id="5" name="Picture 4" descr="Phoroptor">
            <a:extLst>
              <a:ext uri="{FF2B5EF4-FFF2-40B4-BE49-F238E27FC236}">
                <a16:creationId xmlns:a16="http://schemas.microsoft.com/office/drawing/2014/main" id="{1D184EDF-7717-8970-D1C0-DA2A283298AA}"/>
              </a:ext>
            </a:extLst>
          </p:cNvPr>
          <p:cNvPicPr>
            <a:picLocks noChangeAspect="1"/>
          </p:cNvPicPr>
          <p:nvPr/>
        </p:nvPicPr>
        <p:blipFill rotWithShape="1">
          <a:blip r:embed="rId2"/>
          <a:srcRect l="40723" r="14698" b="-1"/>
          <a:stretch/>
        </p:blipFill>
        <p:spPr>
          <a:xfrm>
            <a:off x="7735297" y="10"/>
            <a:ext cx="4456702" cy="6857990"/>
          </a:xfrm>
          <a:prstGeom prst="rect">
            <a:avLst/>
          </a:prstGeom>
        </p:spPr>
      </p:pic>
      <p:graphicFrame>
        <p:nvGraphicFramePr>
          <p:cNvPr id="6" name="Table 5">
            <a:extLst>
              <a:ext uri="{FF2B5EF4-FFF2-40B4-BE49-F238E27FC236}">
                <a16:creationId xmlns:a16="http://schemas.microsoft.com/office/drawing/2014/main" id="{2473B58E-ABC5-4B7E-B938-15FA34C85A28}"/>
              </a:ext>
            </a:extLst>
          </p:cNvPr>
          <p:cNvGraphicFramePr>
            <a:graphicFrameLocks noGrp="1"/>
          </p:cNvGraphicFramePr>
          <p:nvPr>
            <p:extLst>
              <p:ext uri="{D42A27DB-BD31-4B8C-83A1-F6EECF244321}">
                <p14:modId xmlns:p14="http://schemas.microsoft.com/office/powerpoint/2010/main" val="542415449"/>
              </p:ext>
            </p:extLst>
          </p:nvPr>
        </p:nvGraphicFramePr>
        <p:xfrm>
          <a:off x="3867656" y="1187980"/>
          <a:ext cx="3643486" cy="457200"/>
        </p:xfrm>
        <a:graphic>
          <a:graphicData uri="http://schemas.openxmlformats.org/drawingml/2006/table">
            <a:tbl>
              <a:tblPr/>
              <a:tblGrid>
                <a:gridCol w="3643486">
                  <a:extLst>
                    <a:ext uri="{9D8B030D-6E8A-4147-A177-3AD203B41FA5}">
                      <a16:colId xmlns:a16="http://schemas.microsoft.com/office/drawing/2014/main" val="1261836958"/>
                    </a:ext>
                  </a:extLst>
                </a:gridCol>
              </a:tblGrid>
              <a:tr h="348343">
                <a:tc>
                  <a:txBody>
                    <a:bodyPr/>
                    <a:lstStyle/>
                    <a:p>
                      <a:pPr algn="ctr"/>
                      <a:r>
                        <a:rPr lang="en-IN" sz="2400" dirty="0"/>
                        <a:t>ACCURACY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633341835"/>
                  </a:ext>
                </a:extLst>
              </a:tr>
            </a:tbl>
          </a:graphicData>
        </a:graphic>
      </p:graphicFrame>
    </p:spTree>
    <p:extLst>
      <p:ext uri="{BB962C8B-B14F-4D97-AF65-F5344CB8AC3E}">
        <p14:creationId xmlns:p14="http://schemas.microsoft.com/office/powerpoint/2010/main" val="7831789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51EA9E9-56F8-5F8B-3A55-A56A13077007}"/>
              </a:ext>
            </a:extLst>
          </p:cNvPr>
          <p:cNvPicPr>
            <a:picLocks noChangeAspect="1"/>
          </p:cNvPicPr>
          <p:nvPr/>
        </p:nvPicPr>
        <p:blipFill rotWithShape="1">
          <a:blip r:embed="rId2"/>
          <a:srcRect l="3658" r="17676" b="1"/>
          <a:stretch/>
        </p:blipFill>
        <p:spPr>
          <a:xfrm>
            <a:off x="2934730" y="632652"/>
            <a:ext cx="6323640" cy="3557043"/>
          </a:xfrm>
          <a:prstGeom prst="rect">
            <a:avLst/>
          </a:prstGeom>
          <a:ln w="28575">
            <a:solidFill>
              <a:schemeClr val="tx1"/>
            </a:solidFill>
          </a:ln>
        </p:spPr>
      </p:pic>
      <p:sp>
        <p:nvSpPr>
          <p:cNvPr id="27" name="Rectangle 2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C34D7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DF41D4C9-0981-A7DF-C409-0DF0CA691CA8}"/>
              </a:ext>
            </a:extLst>
          </p:cNvPr>
          <p:cNvSpPr txBox="1"/>
          <p:nvPr/>
        </p:nvSpPr>
        <p:spPr>
          <a:xfrm>
            <a:off x="294934" y="4905300"/>
            <a:ext cx="4988879" cy="155448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spc="-50" dirty="0">
                <a:solidFill>
                  <a:srgbClr val="FFFFFF"/>
                </a:solidFill>
                <a:latin typeface="+mj-lt"/>
                <a:ea typeface="+mj-ea"/>
                <a:cs typeface="+mj-cs"/>
              </a:rPr>
              <a:t>ACCURACY vs VAL_ACCURACY</a:t>
            </a:r>
          </a:p>
        </p:txBody>
      </p:sp>
      <p:cxnSp>
        <p:nvCxnSpPr>
          <p:cNvPr id="29" name="Straight Connector 2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C34D7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24B62E-7D16-7E23-04BE-AABFAFEBA7DC}"/>
              </a:ext>
            </a:extLst>
          </p:cNvPr>
          <p:cNvSpPr txBox="1"/>
          <p:nvPr/>
        </p:nvSpPr>
        <p:spPr>
          <a:xfrm>
            <a:off x="6064301" y="4905300"/>
            <a:ext cx="5493699" cy="1554485"/>
          </a:xfrm>
          <a:prstGeom prst="rect">
            <a:avLst/>
          </a:prstGeom>
        </p:spPr>
        <p:txBody>
          <a:bodyPr vert="horz" lIns="0" tIns="45720" rIns="0" bIns="45720" rtlCol="0" anchor="ctr">
            <a:normAutofit fontScale="92500"/>
          </a:bodyPr>
          <a:lstStyle/>
          <a:p>
            <a:pPr marL="342900" indent="-342900">
              <a:spcAft>
                <a:spcPts val="600"/>
              </a:spcAft>
              <a:buFont typeface="Calibri" panose="020F0502020204030204" pitchFamily="34" charset="0"/>
              <a:buChar char="•"/>
            </a:pPr>
            <a:r>
              <a:rPr lang="en-US" sz="2400" dirty="0" err="1">
                <a:solidFill>
                  <a:srgbClr val="FFFFFF"/>
                </a:solidFill>
              </a:rPr>
              <a:t>Val_Accuracy</a:t>
            </a:r>
            <a:r>
              <a:rPr lang="en-US" sz="2400" dirty="0">
                <a:solidFill>
                  <a:srgbClr val="FFFFFF"/>
                </a:solidFill>
              </a:rPr>
              <a:t> turns almost to a constant level after certain epochs indicating that that the model is overfitted and unable to learn new features and take decisions based on it. </a:t>
            </a:r>
          </a:p>
        </p:txBody>
      </p:sp>
    </p:spTree>
    <p:extLst>
      <p:ext uri="{BB962C8B-B14F-4D97-AF65-F5344CB8AC3E}">
        <p14:creationId xmlns:p14="http://schemas.microsoft.com/office/powerpoint/2010/main" val="337952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20E8B54-A063-0C97-789C-84599D04F1C5}"/>
              </a:ext>
            </a:extLst>
          </p:cNvPr>
          <p:cNvSpPr>
            <a:spLocks noGrp="1"/>
          </p:cNvSpPr>
          <p:nvPr>
            <p:ph type="title"/>
          </p:nvPr>
        </p:nvSpPr>
        <p:spPr>
          <a:xfrm>
            <a:off x="4807541" y="308912"/>
            <a:ext cx="5977937" cy="1083364"/>
          </a:xfrm>
        </p:spPr>
        <p:txBody>
          <a:bodyPr>
            <a:normAutofit fontScale="90000"/>
          </a:bodyPr>
          <a:lstStyle/>
          <a:p>
            <a:r>
              <a:rPr lang="en-IN" sz="4000" dirty="0">
                <a:solidFill>
                  <a:srgbClr val="FFFFFF"/>
                </a:solidFill>
              </a:rPr>
              <a:t> </a:t>
            </a:r>
            <a:r>
              <a:rPr lang="en-IN" sz="8000" dirty="0">
                <a:solidFill>
                  <a:srgbClr val="FFFFFF"/>
                </a:solidFill>
              </a:rPr>
              <a:t>Discussion</a:t>
            </a:r>
            <a:endParaRPr lang="en-IN" sz="4000" dirty="0">
              <a:solidFill>
                <a:srgbClr val="FFFFFF"/>
              </a:solidFill>
            </a:endParaRPr>
          </a:p>
        </p:txBody>
      </p:sp>
      <p:pic>
        <p:nvPicPr>
          <p:cNvPr id="5" name="Picture 4" descr="Codes on papers">
            <a:extLst>
              <a:ext uri="{FF2B5EF4-FFF2-40B4-BE49-F238E27FC236}">
                <a16:creationId xmlns:a16="http://schemas.microsoft.com/office/drawing/2014/main" id="{4884333A-5E76-64D1-1BDD-C95ADF76EA69}"/>
              </a:ext>
            </a:extLst>
          </p:cNvPr>
          <p:cNvPicPr>
            <a:picLocks noChangeAspect="1"/>
          </p:cNvPicPr>
          <p:nvPr/>
        </p:nvPicPr>
        <p:blipFill rotWithShape="1">
          <a:blip r:embed="rId2"/>
          <a:srcRect l="28684" r="26736" b="-1"/>
          <a:stretch/>
        </p:blipFill>
        <p:spPr>
          <a:xfrm>
            <a:off x="21" y="10"/>
            <a:ext cx="4618850"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84F6D5-08A4-8783-96D1-902B7F1E78EC}"/>
              </a:ext>
            </a:extLst>
          </p:cNvPr>
          <p:cNvSpPr>
            <a:spLocks noGrp="1"/>
          </p:cNvSpPr>
          <p:nvPr>
            <p:ph idx="1"/>
          </p:nvPr>
        </p:nvSpPr>
        <p:spPr>
          <a:xfrm>
            <a:off x="4873171" y="1463524"/>
            <a:ext cx="7130143" cy="5085564"/>
          </a:xfrm>
          <a:solidFill>
            <a:schemeClr val="bg1">
              <a:lumMod val="85000"/>
              <a:lumOff val="15000"/>
            </a:schemeClr>
          </a:solidFill>
        </p:spPr>
        <p:txBody>
          <a:bodyPr>
            <a:normAutofit/>
          </a:bodyPr>
          <a:lstStyle/>
          <a:p>
            <a:r>
              <a:rPr lang="en-US" sz="1600" b="1" dirty="0">
                <a:solidFill>
                  <a:srgbClr val="FFFFFF"/>
                </a:solidFill>
              </a:rPr>
              <a:t>Initial Low Accuracy: </a:t>
            </a:r>
            <a:r>
              <a:rPr lang="en-US" sz="1400" dirty="0">
                <a:solidFill>
                  <a:srgbClr val="FFFFFF"/>
                </a:solidFill>
              </a:rPr>
              <a:t>CNN alone yielded a low accuracy of around 30% on the given dataset, indicating difficulty in capturing relevant features from ECG signals.</a:t>
            </a:r>
          </a:p>
          <a:p>
            <a:r>
              <a:rPr lang="en-US" sz="1600" b="1" dirty="0">
                <a:solidFill>
                  <a:srgbClr val="FFFFFF"/>
                </a:solidFill>
              </a:rPr>
              <a:t>Application of TQWT: </a:t>
            </a:r>
            <a:r>
              <a:rPr lang="en-US" sz="1400" dirty="0">
                <a:solidFill>
                  <a:srgbClr val="FFFFFF"/>
                </a:solidFill>
              </a:rPr>
              <a:t>TQWT, known for its ability to capture time and frequency-domain information, was introduced, resulting in improved feature extraction</a:t>
            </a:r>
            <a:r>
              <a:rPr lang="en-US" sz="1000" dirty="0">
                <a:solidFill>
                  <a:srgbClr val="FFFFFF"/>
                </a:solidFill>
              </a:rPr>
              <a:t>.</a:t>
            </a:r>
          </a:p>
          <a:p>
            <a:r>
              <a:rPr lang="en-US" sz="1600" b="1" dirty="0">
                <a:solidFill>
                  <a:srgbClr val="FFFFFF"/>
                </a:solidFill>
              </a:rPr>
              <a:t>Large Dataset Utilization: </a:t>
            </a:r>
            <a:r>
              <a:rPr lang="en-US" sz="1400" dirty="0">
                <a:solidFill>
                  <a:srgbClr val="FFFFFF"/>
                </a:solidFill>
              </a:rPr>
              <a:t>Transitioning to a larger dataset of 21,799 samples improved model generalization and performance.</a:t>
            </a:r>
            <a:endParaRPr lang="en-US" sz="1000" dirty="0">
              <a:solidFill>
                <a:srgbClr val="FFFFFF"/>
              </a:solidFill>
            </a:endParaRPr>
          </a:p>
          <a:p>
            <a:r>
              <a:rPr lang="en-US" sz="1400" b="1" dirty="0">
                <a:solidFill>
                  <a:srgbClr val="FFFFFF"/>
                </a:solidFill>
              </a:rPr>
              <a:t>Comparison with VGG16 + Random Classifier: </a:t>
            </a:r>
            <a:r>
              <a:rPr lang="en-US" sz="1400" dirty="0">
                <a:solidFill>
                  <a:srgbClr val="FFFFFF"/>
                </a:solidFill>
              </a:rPr>
              <a:t>VGG16 architecture coupled with a Random Forest classifier did not significantly outperform CNN, with accuracy ranging between 51%-55%.</a:t>
            </a:r>
            <a:endParaRPr lang="en-US" sz="1000" dirty="0">
              <a:solidFill>
                <a:srgbClr val="FFFFFF"/>
              </a:solidFill>
            </a:endParaRPr>
          </a:p>
          <a:p>
            <a:r>
              <a:rPr lang="en-US" sz="1400" b="1" dirty="0">
                <a:solidFill>
                  <a:srgbClr val="FFFFFF"/>
                </a:solidFill>
              </a:rPr>
              <a:t>Optimal Performance with Random Classifier</a:t>
            </a:r>
            <a:r>
              <a:rPr lang="en-US" sz="1000" dirty="0">
                <a:solidFill>
                  <a:srgbClr val="FFFFFF"/>
                </a:solidFill>
              </a:rPr>
              <a:t>: </a:t>
            </a:r>
            <a:r>
              <a:rPr lang="en-US" sz="1400" dirty="0">
                <a:solidFill>
                  <a:srgbClr val="FFFFFF"/>
                </a:solidFill>
              </a:rPr>
              <a:t>Using only a Random Forest classifier yielded the best accuracy of 71%, especially when applied to all leads simultaneously, showcasing the effectiveness of ensemble learning.</a:t>
            </a:r>
          </a:p>
          <a:p>
            <a:r>
              <a:rPr lang="en-US" sz="1600" b="1" dirty="0">
                <a:solidFill>
                  <a:srgbClr val="FFFFFF"/>
                </a:solidFill>
              </a:rPr>
              <a:t>Limitations of CWT: </a:t>
            </a:r>
            <a:r>
              <a:rPr lang="en-US" sz="1400" dirty="0">
                <a:solidFill>
                  <a:srgbClr val="FFFFFF"/>
                </a:solidFill>
              </a:rPr>
              <a:t>Continuous Wavelet Transform (CWT) was considered but limited by hardware constraints for such a large dataset.</a:t>
            </a:r>
            <a:endParaRPr lang="en-US" sz="900" dirty="0">
              <a:solidFill>
                <a:srgbClr val="FFFFFF"/>
              </a:solidFill>
            </a:endParaRPr>
          </a:p>
          <a:p>
            <a:r>
              <a:rPr lang="en-US" sz="1600" dirty="0">
                <a:solidFill>
                  <a:srgbClr val="FFFFFF"/>
                </a:solidFill>
              </a:rPr>
              <a:t>In summary, integrating TQWT with CNN and employing a Random Forest classifier yielded the best accuracy for ECG classification, highlighting the importance of diverse techniques and model optimization.</a:t>
            </a:r>
            <a:endParaRPr lang="en-IN" sz="1600" dirty="0">
              <a:solidFill>
                <a:srgbClr val="FFFFFF"/>
              </a:solidFill>
            </a:endParaRPr>
          </a:p>
        </p:txBody>
      </p:sp>
    </p:spTree>
    <p:extLst>
      <p:ext uri="{BB962C8B-B14F-4D97-AF65-F5344CB8AC3E}">
        <p14:creationId xmlns:p14="http://schemas.microsoft.com/office/powerpoint/2010/main" val="216234398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EB65B7D-C459-DF63-AB40-F6B7CE874FA5}"/>
              </a:ext>
            </a:extLst>
          </p:cNvPr>
          <p:cNvSpPr>
            <a:spLocks noGrp="1"/>
          </p:cNvSpPr>
          <p:nvPr>
            <p:ph type="title"/>
          </p:nvPr>
        </p:nvSpPr>
        <p:spPr>
          <a:xfrm>
            <a:off x="5116785" y="343546"/>
            <a:ext cx="5977937" cy="1666501"/>
          </a:xfrm>
        </p:spPr>
        <p:txBody>
          <a:bodyPr>
            <a:normAutofit/>
          </a:bodyPr>
          <a:lstStyle/>
          <a:p>
            <a:r>
              <a:rPr lang="en-IN" sz="8000" dirty="0">
                <a:solidFill>
                  <a:srgbClr val="FFFFFF"/>
                </a:solidFill>
              </a:rPr>
              <a:t>Conclusion</a:t>
            </a:r>
          </a:p>
        </p:txBody>
      </p:sp>
      <p:pic>
        <p:nvPicPr>
          <p:cNvPr id="5" name="Picture 4" descr="Pen placed on top of a signature line">
            <a:extLst>
              <a:ext uri="{FF2B5EF4-FFF2-40B4-BE49-F238E27FC236}">
                <a16:creationId xmlns:a16="http://schemas.microsoft.com/office/drawing/2014/main" id="{9F6CC252-6DEE-3A79-486A-D416583056D7}"/>
              </a:ext>
            </a:extLst>
          </p:cNvPr>
          <p:cNvPicPr>
            <a:picLocks noChangeAspect="1"/>
          </p:cNvPicPr>
          <p:nvPr/>
        </p:nvPicPr>
        <p:blipFill rotWithShape="1">
          <a:blip r:embed="rId2"/>
          <a:srcRect l="52658" r="2763" b="-1"/>
          <a:stretch/>
        </p:blipFill>
        <p:spPr>
          <a:xfrm>
            <a:off x="20" y="10"/>
            <a:ext cx="4770284"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DDFF4-C52B-AF22-30F4-5682C4E9D4FA}"/>
              </a:ext>
            </a:extLst>
          </p:cNvPr>
          <p:cNvSpPr>
            <a:spLocks noGrp="1"/>
          </p:cNvSpPr>
          <p:nvPr>
            <p:ph idx="1"/>
          </p:nvPr>
        </p:nvSpPr>
        <p:spPr>
          <a:xfrm>
            <a:off x="5116783" y="2546222"/>
            <a:ext cx="6443846" cy="4126717"/>
          </a:xfrm>
        </p:spPr>
        <p:txBody>
          <a:bodyPr>
            <a:normAutofit fontScale="92500" lnSpcReduction="10000"/>
          </a:bodyPr>
          <a:lstStyle/>
          <a:p>
            <a:r>
              <a:rPr lang="en-US" sz="1800" b="1" u="sng" dirty="0">
                <a:solidFill>
                  <a:srgbClr val="FFFFFF"/>
                </a:solidFill>
              </a:rPr>
              <a:t>Summary of Key Findings</a:t>
            </a:r>
            <a:r>
              <a:rPr lang="en-US" sz="1400" dirty="0">
                <a:solidFill>
                  <a:srgbClr val="FFFFFF"/>
                </a:solidFill>
              </a:rPr>
              <a:t>:</a:t>
            </a:r>
          </a:p>
          <a:p>
            <a:pPr>
              <a:buFont typeface="Wingdings" panose="05000000000000000000" pitchFamily="2" charset="2"/>
              <a:buChar char="§"/>
            </a:pPr>
            <a:r>
              <a:rPr lang="en-US" sz="1600" dirty="0">
                <a:solidFill>
                  <a:srgbClr val="FFFFFF"/>
                </a:solidFill>
              </a:rPr>
              <a:t>Recap of the project's objectives, methodology, and main findings.</a:t>
            </a:r>
          </a:p>
          <a:p>
            <a:pPr>
              <a:buFont typeface="Wingdings" panose="05000000000000000000" pitchFamily="2" charset="2"/>
              <a:buChar char="§"/>
            </a:pPr>
            <a:r>
              <a:rPr lang="en-US" sz="1600" dirty="0">
                <a:solidFill>
                  <a:srgbClr val="FFFFFF"/>
                </a:solidFill>
              </a:rPr>
              <a:t>Brief overview of the achieved accuracy and areas for improvement identified during the analysis</a:t>
            </a:r>
            <a:r>
              <a:rPr lang="en-US" sz="1200" dirty="0">
                <a:solidFill>
                  <a:srgbClr val="FFFFFF"/>
                </a:solidFill>
              </a:rPr>
              <a:t>.</a:t>
            </a:r>
          </a:p>
          <a:p>
            <a:r>
              <a:rPr lang="en-US" sz="1600" b="1" u="sng" dirty="0">
                <a:solidFill>
                  <a:srgbClr val="FFFFFF"/>
                </a:solidFill>
              </a:rPr>
              <a:t>Implications and Significance</a:t>
            </a:r>
            <a:r>
              <a:rPr lang="en-US" sz="1200" dirty="0">
                <a:solidFill>
                  <a:srgbClr val="FFFFFF"/>
                </a:solidFill>
              </a:rPr>
              <a:t>:</a:t>
            </a:r>
          </a:p>
          <a:p>
            <a:pPr>
              <a:buFont typeface="Wingdings" panose="05000000000000000000" pitchFamily="2" charset="2"/>
              <a:buChar char="§"/>
            </a:pPr>
            <a:r>
              <a:rPr lang="en-US" sz="1400" dirty="0">
                <a:solidFill>
                  <a:srgbClr val="FFFFFF"/>
                </a:solidFill>
              </a:rPr>
              <a:t>Discussion on the importance of the project's findings in the context of automated ECG signal classification and cardiovascular healthcare.</a:t>
            </a:r>
          </a:p>
          <a:p>
            <a:pPr>
              <a:buFont typeface="Wingdings" panose="05000000000000000000" pitchFamily="2" charset="2"/>
              <a:buChar char="§"/>
            </a:pPr>
            <a:r>
              <a:rPr lang="en-US" sz="1400" dirty="0">
                <a:solidFill>
                  <a:srgbClr val="FFFFFF"/>
                </a:solidFill>
              </a:rPr>
              <a:t>Reflection on how the project contributes to advancing the field and addressing existing challenges</a:t>
            </a:r>
            <a:r>
              <a:rPr lang="en-US" sz="1000" dirty="0">
                <a:solidFill>
                  <a:srgbClr val="FFFFFF"/>
                </a:solidFill>
              </a:rPr>
              <a:t>.</a:t>
            </a:r>
          </a:p>
          <a:p>
            <a:r>
              <a:rPr lang="en-US" sz="2000" b="1" u="sng" dirty="0">
                <a:solidFill>
                  <a:srgbClr val="FFFFFF"/>
                </a:solidFill>
              </a:rPr>
              <a:t>Call to Action</a:t>
            </a:r>
            <a:r>
              <a:rPr lang="en-US" sz="1600" dirty="0">
                <a:solidFill>
                  <a:srgbClr val="FFFFFF"/>
                </a:solidFill>
              </a:rPr>
              <a:t>:</a:t>
            </a:r>
          </a:p>
          <a:p>
            <a:pPr>
              <a:buFont typeface="Wingdings" panose="05000000000000000000" pitchFamily="2" charset="2"/>
              <a:buChar char="§"/>
            </a:pPr>
            <a:r>
              <a:rPr lang="en-US" sz="1400" dirty="0">
                <a:solidFill>
                  <a:srgbClr val="FFFFFF"/>
                </a:solidFill>
              </a:rPr>
              <a:t>Encouragement for further research and collaboration to address the identified limitations and improve model performance.</a:t>
            </a:r>
          </a:p>
          <a:p>
            <a:pPr>
              <a:buFont typeface="Wingdings" panose="05000000000000000000" pitchFamily="2" charset="2"/>
              <a:buChar char="§"/>
            </a:pPr>
            <a:r>
              <a:rPr lang="en-US" sz="1400" dirty="0">
                <a:solidFill>
                  <a:srgbClr val="FFFFFF"/>
                </a:solidFill>
              </a:rPr>
              <a:t>Invitation for feedback and discussion from the audience to foster knowledge exchange and innovation</a:t>
            </a:r>
            <a:r>
              <a:rPr lang="en-US" sz="1000" dirty="0">
                <a:solidFill>
                  <a:srgbClr val="FFFFFF"/>
                </a:solidFill>
              </a:rPr>
              <a:t>.</a:t>
            </a:r>
            <a:endParaRPr lang="en-IN" sz="1000" dirty="0">
              <a:solidFill>
                <a:srgbClr val="FFFFFF"/>
              </a:solidFill>
            </a:endParaRPr>
          </a:p>
        </p:txBody>
      </p:sp>
    </p:spTree>
    <p:extLst>
      <p:ext uri="{BB962C8B-B14F-4D97-AF65-F5344CB8AC3E}">
        <p14:creationId xmlns:p14="http://schemas.microsoft.com/office/powerpoint/2010/main" val="96469965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BB9383D1-5B87-33CA-08D3-A96F303A42E7}"/>
              </a:ext>
            </a:extLst>
          </p:cNvPr>
          <p:cNvPicPr>
            <a:picLocks noChangeAspect="1"/>
          </p:cNvPicPr>
          <p:nvPr/>
        </p:nvPicPr>
        <p:blipFill rotWithShape="1">
          <a:blip r:embed="rId2">
            <a:alphaModFix amt="35000"/>
          </a:blip>
          <a:srcRect t="2809" b="12922"/>
          <a:stretch/>
        </p:blipFill>
        <p:spPr>
          <a:xfrm>
            <a:off x="20" y="10"/>
            <a:ext cx="12191980" cy="6857990"/>
          </a:xfrm>
          <a:prstGeom prst="rect">
            <a:avLst/>
          </a:prstGeom>
        </p:spPr>
      </p:pic>
      <p:sp>
        <p:nvSpPr>
          <p:cNvPr id="2" name="Title 1">
            <a:extLst>
              <a:ext uri="{FF2B5EF4-FFF2-40B4-BE49-F238E27FC236}">
                <a16:creationId xmlns:a16="http://schemas.microsoft.com/office/drawing/2014/main" id="{E0BBADAF-E3DB-AAA9-6268-81E0E8FFDE9C}"/>
              </a:ext>
            </a:extLst>
          </p:cNvPr>
          <p:cNvSpPr>
            <a:spLocks noGrp="1"/>
          </p:cNvSpPr>
          <p:nvPr>
            <p:ph type="title"/>
          </p:nvPr>
        </p:nvSpPr>
        <p:spPr>
          <a:xfrm>
            <a:off x="1097280" y="286603"/>
            <a:ext cx="10058400" cy="1450757"/>
          </a:xfrm>
        </p:spPr>
        <p:txBody>
          <a:bodyPr>
            <a:normAutofit/>
          </a:bodyPr>
          <a:lstStyle/>
          <a:p>
            <a:r>
              <a:rPr lang="en-IN" sz="8000" dirty="0"/>
              <a:t>References</a:t>
            </a:r>
            <a:endParaRPr lang="en-IN" sz="8800"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D47F7-63BA-2A13-9043-0F0BA53F9B23}"/>
              </a:ext>
            </a:extLst>
          </p:cNvPr>
          <p:cNvSpPr>
            <a:spLocks noGrp="1"/>
          </p:cNvSpPr>
          <p:nvPr>
            <p:ph idx="1"/>
          </p:nvPr>
        </p:nvSpPr>
        <p:spPr>
          <a:xfrm>
            <a:off x="1097280" y="2108201"/>
            <a:ext cx="10058400" cy="4207539"/>
          </a:xfrm>
        </p:spPr>
        <p:txBody>
          <a:bodyPr>
            <a:normAutofit/>
          </a:bodyPr>
          <a:lstStyle/>
          <a:p>
            <a:pPr algn="l">
              <a:buFont typeface="+mj-lt"/>
              <a:buAutoNum type="arabicPeriod"/>
            </a:pPr>
            <a:r>
              <a:rPr lang="en-US" sz="2800" b="0" i="0" dirty="0">
                <a:solidFill>
                  <a:schemeClr val="tx1"/>
                </a:solidFill>
                <a:effectLst/>
                <a:latin typeface="Söhne"/>
              </a:rPr>
              <a:t>ECG Signal Classification Using Deep Learning Techniques Based on the PTB-XL Dataset. Available at: </a:t>
            </a:r>
            <a:r>
              <a:rPr lang="en-US" sz="28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https://www.ncbi.nlm.nih.gov/pmc/articles/PMC8469424/</a:t>
            </a:r>
            <a:endParaRPr lang="en-US" sz="2800" b="0" i="0" dirty="0">
              <a:solidFill>
                <a:schemeClr val="tx1"/>
              </a:solidFill>
              <a:effectLst/>
              <a:latin typeface="Söhne"/>
            </a:endParaRPr>
          </a:p>
          <a:p>
            <a:pPr algn="l">
              <a:buFont typeface="+mj-lt"/>
              <a:buAutoNum type="arabicPeriod"/>
            </a:pPr>
            <a:r>
              <a:rPr lang="en-US" sz="2800" b="0" i="0" dirty="0">
                <a:solidFill>
                  <a:schemeClr val="tx1"/>
                </a:solidFill>
                <a:effectLst/>
                <a:latin typeface="Söhne"/>
              </a:rPr>
              <a:t>Python methods and libraries. Available at: </a:t>
            </a:r>
            <a:r>
              <a:rPr lang="en-US" sz="2800" b="0" i="0" u="none" strike="noStrike" dirty="0">
                <a:solidFill>
                  <a:schemeClr val="tx1"/>
                </a:solidFill>
                <a:effectLst/>
                <a:latin typeface="Söhne"/>
                <a:hlinkClick r:id="rId4">
                  <a:extLst>
                    <a:ext uri="{A12FA001-AC4F-418D-AE19-62706E023703}">
                      <ahyp:hlinkClr xmlns:ahyp="http://schemas.microsoft.com/office/drawing/2018/hyperlinkcolor" val="tx"/>
                    </a:ext>
                  </a:extLst>
                </a:hlinkClick>
              </a:rPr>
              <a:t>https://www.python.org/</a:t>
            </a:r>
            <a:endParaRPr lang="en-US" sz="2800" b="0" i="0" dirty="0">
              <a:solidFill>
                <a:schemeClr val="tx1"/>
              </a:solidFill>
              <a:effectLst/>
              <a:latin typeface="Söhne"/>
            </a:endParaRPr>
          </a:p>
          <a:p>
            <a:pPr algn="l">
              <a:buFont typeface="+mj-lt"/>
              <a:buAutoNum type="arabicPeriod"/>
            </a:pPr>
            <a:r>
              <a:rPr lang="en-US" sz="2800" b="0" i="0" dirty="0">
                <a:solidFill>
                  <a:schemeClr val="tx1"/>
                </a:solidFill>
                <a:effectLst/>
                <a:latin typeface="Söhne"/>
              </a:rPr>
              <a:t>Sample codes Provided along with the projects. (Reference to provided materials by Teaching Assistants)</a:t>
            </a:r>
          </a:p>
          <a:p>
            <a:r>
              <a:rPr lang="en-IN" sz="2800" dirty="0">
                <a:solidFill>
                  <a:schemeClr val="accent1"/>
                </a:solidFill>
              </a:rPr>
              <a:t>4</a:t>
            </a:r>
            <a:r>
              <a:rPr lang="en-IN" dirty="0"/>
              <a:t>. </a:t>
            </a:r>
            <a:r>
              <a:rPr lang="en-IN" sz="3200" dirty="0"/>
              <a:t>Some AI Tools</a:t>
            </a:r>
            <a:endParaRPr lang="en-IN"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70005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FFCC925-15BA-EF8E-8BED-CAE65C2ACE3C}"/>
              </a:ext>
            </a:extLst>
          </p:cNvPr>
          <p:cNvSpPr>
            <a:spLocks noGrp="1"/>
          </p:cNvSpPr>
          <p:nvPr>
            <p:ph type="title"/>
          </p:nvPr>
        </p:nvSpPr>
        <p:spPr>
          <a:xfrm>
            <a:off x="5116783" y="516835"/>
            <a:ext cx="5977937" cy="1666501"/>
          </a:xfrm>
        </p:spPr>
        <p:txBody>
          <a:bodyPr>
            <a:normAutofit/>
          </a:bodyPr>
          <a:lstStyle/>
          <a:p>
            <a:r>
              <a:rPr lang="en-IN" sz="8000" dirty="0">
                <a:solidFill>
                  <a:srgbClr val="FFFFFF"/>
                </a:solidFill>
              </a:rPr>
              <a:t> Introduction</a:t>
            </a:r>
          </a:p>
        </p:txBody>
      </p:sp>
      <p:pic>
        <p:nvPicPr>
          <p:cNvPr id="5" name="Picture 4" descr="Zigzag indicator line">
            <a:extLst>
              <a:ext uri="{FF2B5EF4-FFF2-40B4-BE49-F238E27FC236}">
                <a16:creationId xmlns:a16="http://schemas.microsoft.com/office/drawing/2014/main" id="{803FBEEC-9B00-B412-9BD3-8EAD8F2940B3}"/>
              </a:ext>
            </a:extLst>
          </p:cNvPr>
          <p:cNvPicPr>
            <a:picLocks noChangeAspect="1"/>
          </p:cNvPicPr>
          <p:nvPr/>
        </p:nvPicPr>
        <p:blipFill rotWithShape="1">
          <a:blip r:embed="rId2"/>
          <a:srcRect l="25287" r="30133" b="-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C86DC-2C68-1D8E-3E1F-ABC93DC8B7C6}"/>
              </a:ext>
            </a:extLst>
          </p:cNvPr>
          <p:cNvSpPr>
            <a:spLocks noGrp="1"/>
          </p:cNvSpPr>
          <p:nvPr>
            <p:ph idx="1"/>
          </p:nvPr>
        </p:nvSpPr>
        <p:spPr>
          <a:xfrm>
            <a:off x="5116784" y="2546224"/>
            <a:ext cx="6523926" cy="3926138"/>
          </a:xfrm>
        </p:spPr>
        <p:txBody>
          <a:bodyPr>
            <a:normAutofit fontScale="70000" lnSpcReduction="20000"/>
          </a:bodyPr>
          <a:lstStyle/>
          <a:p>
            <a:r>
              <a:rPr lang="en-US" sz="2200" b="1" u="sng" dirty="0">
                <a:solidFill>
                  <a:srgbClr val="FFFFFF"/>
                </a:solidFill>
              </a:rPr>
              <a:t>Objective:</a:t>
            </a:r>
          </a:p>
          <a:p>
            <a:pPr>
              <a:buFont typeface="Wingdings" panose="05000000000000000000" pitchFamily="2" charset="2"/>
              <a:buChar char="§"/>
            </a:pPr>
            <a:r>
              <a:rPr lang="en-US" sz="1900" dirty="0">
                <a:solidFill>
                  <a:srgbClr val="FFFFFF"/>
                </a:solidFill>
              </a:rPr>
              <a:t>The purpose of this slide is to introduce the audience to the problem statement and objectives of the project.</a:t>
            </a:r>
          </a:p>
          <a:p>
            <a:pPr>
              <a:buFont typeface="Wingdings" panose="05000000000000000000" pitchFamily="2" charset="2"/>
              <a:buChar char="§"/>
            </a:pPr>
            <a:r>
              <a:rPr lang="en-US" sz="1900" dirty="0">
                <a:solidFill>
                  <a:srgbClr val="FFFFFF"/>
                </a:solidFill>
              </a:rPr>
              <a:t>It provides an overview of why automated ECG signal classification is important and outlines the goals of the project.</a:t>
            </a:r>
          </a:p>
          <a:p>
            <a:r>
              <a:rPr lang="en-US" sz="2200" b="1" u="sng" dirty="0">
                <a:solidFill>
                  <a:srgbClr val="FFFFFF"/>
                </a:solidFill>
              </a:rPr>
              <a:t>Content:</a:t>
            </a:r>
            <a:endParaRPr lang="en-US" sz="1800" dirty="0">
              <a:solidFill>
                <a:srgbClr val="FFFFFF"/>
              </a:solidFill>
            </a:endParaRPr>
          </a:p>
          <a:p>
            <a:pPr>
              <a:buFont typeface="Wingdings" panose="05000000000000000000" pitchFamily="2" charset="2"/>
              <a:buChar char="§"/>
            </a:pPr>
            <a:r>
              <a:rPr lang="en-US" sz="1800" dirty="0">
                <a:solidFill>
                  <a:srgbClr val="FFFFFF"/>
                </a:solidFill>
              </a:rPr>
              <a:t>Importance of automated ECG signal classification: This section highlights the significance of automating the process of interpreting ECG signals. It may discuss the challenges associated with manual interpretation, such as subjectivity, time-consuming nature, and potential for errors.</a:t>
            </a:r>
          </a:p>
          <a:p>
            <a:pPr>
              <a:buFont typeface="Wingdings" panose="05000000000000000000" pitchFamily="2" charset="2"/>
              <a:buChar char="§"/>
            </a:pPr>
            <a:r>
              <a:rPr lang="en-US" sz="1800" dirty="0">
                <a:solidFill>
                  <a:srgbClr val="FFFFFF"/>
                </a:solidFill>
              </a:rPr>
              <a:t>Objectives of the project: This section outlines the specific goals and objectives of the project. It may include objectives such as developing a CNN model for accurate classification of ECG signals, improving diagnostic accuracy, and facilitating early detection of cardiac conditions.</a:t>
            </a:r>
          </a:p>
          <a:p>
            <a:pPr>
              <a:buFont typeface="Wingdings" panose="05000000000000000000" pitchFamily="2" charset="2"/>
              <a:buChar char="§"/>
            </a:pPr>
            <a:r>
              <a:rPr lang="en-US" sz="1800" dirty="0">
                <a:solidFill>
                  <a:srgbClr val="FFFFFF"/>
                </a:solidFill>
              </a:rPr>
              <a:t>This slide sets the context for the rest of the presentation by explaining why the project is important and what its objectives are. It helps the audience understand the motivation behind the research and what they can expect to learn from the presentation.</a:t>
            </a:r>
            <a:endParaRPr lang="en-IN" sz="1800" dirty="0">
              <a:solidFill>
                <a:srgbClr val="FFFFFF"/>
              </a:solidFill>
            </a:endParaRPr>
          </a:p>
        </p:txBody>
      </p:sp>
    </p:spTree>
    <p:extLst>
      <p:ext uri="{BB962C8B-B14F-4D97-AF65-F5344CB8AC3E}">
        <p14:creationId xmlns:p14="http://schemas.microsoft.com/office/powerpoint/2010/main" val="26585927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A9C09BC-40F1-DFCC-17DC-E6133EACD74A}"/>
              </a:ext>
            </a:extLst>
          </p:cNvPr>
          <p:cNvSpPr>
            <a:spLocks noGrp="1"/>
          </p:cNvSpPr>
          <p:nvPr>
            <p:ph type="title"/>
          </p:nvPr>
        </p:nvSpPr>
        <p:spPr>
          <a:xfrm>
            <a:off x="5116783" y="516835"/>
            <a:ext cx="5977937" cy="1666501"/>
          </a:xfrm>
        </p:spPr>
        <p:txBody>
          <a:bodyPr>
            <a:normAutofit/>
          </a:bodyPr>
          <a:lstStyle/>
          <a:p>
            <a:r>
              <a:rPr lang="en-IN" sz="4800" dirty="0">
                <a:solidFill>
                  <a:srgbClr val="FFFFFF"/>
                </a:solidFill>
              </a:rPr>
              <a:t>Problem Statement and Significance</a:t>
            </a:r>
          </a:p>
        </p:txBody>
      </p:sp>
      <p:pic>
        <p:nvPicPr>
          <p:cNvPr id="5" name="Picture 4" descr="Human brain nerve cells">
            <a:extLst>
              <a:ext uri="{FF2B5EF4-FFF2-40B4-BE49-F238E27FC236}">
                <a16:creationId xmlns:a16="http://schemas.microsoft.com/office/drawing/2014/main" id="{0F9B48DF-BC6B-8103-B33C-0A733EEE1ECD}"/>
              </a:ext>
            </a:extLst>
          </p:cNvPr>
          <p:cNvPicPr>
            <a:picLocks noChangeAspect="1"/>
          </p:cNvPicPr>
          <p:nvPr/>
        </p:nvPicPr>
        <p:blipFill rotWithShape="1">
          <a:blip r:embed="rId2"/>
          <a:srcRect l="13973" r="35938"/>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BFCA47-F21F-1BE8-2D7F-B408ADF2891E}"/>
              </a:ext>
            </a:extLst>
          </p:cNvPr>
          <p:cNvSpPr>
            <a:spLocks noGrp="1"/>
          </p:cNvSpPr>
          <p:nvPr>
            <p:ph idx="1"/>
          </p:nvPr>
        </p:nvSpPr>
        <p:spPr>
          <a:xfrm>
            <a:off x="5116783" y="2546223"/>
            <a:ext cx="6229727" cy="3854565"/>
          </a:xfrm>
        </p:spPr>
        <p:txBody>
          <a:bodyPr>
            <a:normAutofit fontScale="70000" lnSpcReduction="20000"/>
          </a:bodyPr>
          <a:lstStyle/>
          <a:p>
            <a:r>
              <a:rPr lang="en-US" sz="2900" b="1" u="sng" dirty="0">
                <a:solidFill>
                  <a:srgbClr val="FFFFFF"/>
                </a:solidFill>
              </a:rPr>
              <a:t>Problem Statement:</a:t>
            </a:r>
            <a:endParaRPr lang="en-US" sz="2200" dirty="0">
              <a:solidFill>
                <a:srgbClr val="FFFFFF"/>
              </a:solidFill>
            </a:endParaRPr>
          </a:p>
          <a:p>
            <a:pPr>
              <a:buFont typeface="Wingdings" panose="05000000000000000000" pitchFamily="2" charset="2"/>
              <a:buChar char="§"/>
            </a:pPr>
            <a:r>
              <a:rPr lang="en-US" sz="2200" dirty="0">
                <a:solidFill>
                  <a:srgbClr val="FFFFFF"/>
                </a:solidFill>
              </a:rPr>
              <a:t>Manual interpretation of ECG signals poses challenges: It can be subjective due to differences in interpretation among clinicians and time-consuming, leading to potential delays in diagnosis.</a:t>
            </a:r>
          </a:p>
          <a:p>
            <a:pPr>
              <a:buFont typeface="Wingdings" panose="05000000000000000000" pitchFamily="2" charset="2"/>
              <a:buChar char="§"/>
            </a:pPr>
            <a:r>
              <a:rPr lang="en-US" sz="2200" dirty="0">
                <a:solidFill>
                  <a:srgbClr val="FFFFFF"/>
                </a:solidFill>
              </a:rPr>
              <a:t>Accurate classification of cardiac conditions from ECG signals is essential: Timely and accurate diagnosis is critical for effective treatment and management of cardiovascular diseases.</a:t>
            </a:r>
          </a:p>
          <a:p>
            <a:r>
              <a:rPr lang="en-US" sz="2900" b="1" u="sng" dirty="0">
                <a:solidFill>
                  <a:srgbClr val="FFFFFF"/>
                </a:solidFill>
              </a:rPr>
              <a:t>Significance:</a:t>
            </a:r>
            <a:endParaRPr lang="en-US" sz="2900" dirty="0">
              <a:solidFill>
                <a:srgbClr val="FFFFFF"/>
              </a:solidFill>
            </a:endParaRPr>
          </a:p>
          <a:p>
            <a:pPr>
              <a:buFont typeface="Wingdings" panose="05000000000000000000" pitchFamily="2" charset="2"/>
              <a:buChar char="§"/>
            </a:pPr>
            <a:r>
              <a:rPr lang="en-US" sz="2000" dirty="0">
                <a:solidFill>
                  <a:srgbClr val="FFFFFF"/>
                </a:solidFill>
              </a:rPr>
              <a:t>Automated ECG signal classification offers solutions: By automating the classification process, we can overcome the limitations of manual interpretation, streamline diagnosis, and reduce errors.</a:t>
            </a:r>
          </a:p>
          <a:p>
            <a:pPr>
              <a:buFont typeface="Wingdings" panose="05000000000000000000" pitchFamily="2" charset="2"/>
              <a:buChar char="§"/>
            </a:pPr>
            <a:r>
              <a:rPr lang="en-US" sz="2000" dirty="0">
                <a:solidFill>
                  <a:srgbClr val="FFFFFF"/>
                </a:solidFill>
              </a:rPr>
              <a:t>Leveraging deep learning techniques: We aim to harness the power of Convolutional Neural Networks (CNNs) to develop a robust model capable of accurately classifying ECG signals into different cardiac conditions.</a:t>
            </a:r>
            <a:endParaRPr lang="en-IN" sz="2000" dirty="0">
              <a:solidFill>
                <a:srgbClr val="FFFFFF"/>
              </a:solidFill>
            </a:endParaRPr>
          </a:p>
        </p:txBody>
      </p:sp>
    </p:spTree>
    <p:extLst>
      <p:ext uri="{BB962C8B-B14F-4D97-AF65-F5344CB8AC3E}">
        <p14:creationId xmlns:p14="http://schemas.microsoft.com/office/powerpoint/2010/main" val="2896285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0F0AAF0-63C5-DD6C-3B37-54716C8DE8AE}"/>
              </a:ext>
            </a:extLst>
          </p:cNvPr>
          <p:cNvSpPr>
            <a:spLocks noGrp="1"/>
          </p:cNvSpPr>
          <p:nvPr>
            <p:ph type="title"/>
          </p:nvPr>
        </p:nvSpPr>
        <p:spPr>
          <a:xfrm>
            <a:off x="425164" y="532980"/>
            <a:ext cx="4937946" cy="1614320"/>
          </a:xfrm>
        </p:spPr>
        <p:txBody>
          <a:bodyPr>
            <a:normAutofit/>
          </a:bodyPr>
          <a:lstStyle/>
          <a:p>
            <a:r>
              <a:rPr lang="en-IN" sz="4800" dirty="0">
                <a:solidFill>
                  <a:srgbClr val="FFFFFF"/>
                </a:solidFill>
              </a:rPr>
              <a:t>Proposed Method/ Algorithm</a:t>
            </a:r>
          </a:p>
        </p:txBody>
      </p:sp>
      <p:cxnSp>
        <p:nvCxnSpPr>
          <p:cNvPr id="50" name="Straight Connector 4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49458C-377F-A6DF-0F97-BEA6033FBC0D}"/>
              </a:ext>
            </a:extLst>
          </p:cNvPr>
          <p:cNvSpPr>
            <a:spLocks noGrp="1"/>
          </p:cNvSpPr>
          <p:nvPr>
            <p:ph idx="1"/>
          </p:nvPr>
        </p:nvSpPr>
        <p:spPr>
          <a:xfrm>
            <a:off x="425164" y="2487115"/>
            <a:ext cx="6354996" cy="4217585"/>
          </a:xfrm>
        </p:spPr>
        <p:txBody>
          <a:bodyPr>
            <a:normAutofit/>
          </a:bodyPr>
          <a:lstStyle/>
          <a:p>
            <a:r>
              <a:rPr lang="en-IN" sz="1800" b="1" u="sng" dirty="0">
                <a:solidFill>
                  <a:srgbClr val="FFFFFF"/>
                </a:solidFill>
              </a:rPr>
              <a:t>CNN Model Architecture:</a:t>
            </a:r>
          </a:p>
          <a:p>
            <a:r>
              <a:rPr lang="en-IN" sz="1600" dirty="0">
                <a:solidFill>
                  <a:srgbClr val="FFFFFF"/>
                </a:solidFill>
              </a:rPr>
              <a:t>Convolutional Layers: Extract spatial features using filters to capture hierarchical patterns.</a:t>
            </a:r>
          </a:p>
          <a:p>
            <a:r>
              <a:rPr lang="en-IN" sz="1600" dirty="0">
                <a:solidFill>
                  <a:srgbClr val="FFFFFF"/>
                </a:solidFill>
              </a:rPr>
              <a:t>Pooling Layers: </a:t>
            </a:r>
            <a:r>
              <a:rPr lang="en-IN" sz="1600" dirty="0" err="1">
                <a:solidFill>
                  <a:srgbClr val="FFFFFF"/>
                </a:solidFill>
              </a:rPr>
              <a:t>Downsample</a:t>
            </a:r>
            <a:r>
              <a:rPr lang="en-IN" sz="1600" dirty="0">
                <a:solidFill>
                  <a:srgbClr val="FFFFFF"/>
                </a:solidFill>
              </a:rPr>
              <a:t> feature maps, preserving essential information and reducing computation.</a:t>
            </a:r>
          </a:p>
          <a:p>
            <a:r>
              <a:rPr lang="en-IN" sz="1600" dirty="0">
                <a:solidFill>
                  <a:srgbClr val="FFFFFF"/>
                </a:solidFill>
              </a:rPr>
              <a:t>Activation Functions: </a:t>
            </a:r>
            <a:r>
              <a:rPr lang="en-IN" sz="1600" dirty="0" err="1">
                <a:solidFill>
                  <a:srgbClr val="FFFFFF"/>
                </a:solidFill>
              </a:rPr>
              <a:t>ReLU</a:t>
            </a:r>
            <a:r>
              <a:rPr lang="en-IN" sz="1600" dirty="0">
                <a:solidFill>
                  <a:srgbClr val="FFFFFF"/>
                </a:solidFill>
              </a:rPr>
              <a:t> introduces non-linearity, aiding in learning complex patterns.</a:t>
            </a:r>
          </a:p>
          <a:p>
            <a:r>
              <a:rPr lang="en-IN" sz="1600" dirty="0">
                <a:solidFill>
                  <a:srgbClr val="FFFFFF"/>
                </a:solidFill>
              </a:rPr>
              <a:t>Batch Normalization: Normalize activations, stabilizing training and improving convergence.</a:t>
            </a:r>
          </a:p>
          <a:p>
            <a:r>
              <a:rPr lang="en-IN" sz="1600" dirty="0">
                <a:solidFill>
                  <a:srgbClr val="FFFFFF"/>
                </a:solidFill>
              </a:rPr>
              <a:t>Dropout Regularization: Randomly deactivate neurons, preventing overfitting and promoting generalization.</a:t>
            </a:r>
            <a:br>
              <a:rPr lang="en-IN" sz="1600" dirty="0">
                <a:solidFill>
                  <a:srgbClr val="FFFFFF"/>
                </a:solidFill>
              </a:rPr>
            </a:br>
            <a:endParaRPr lang="en-IN" sz="1600" dirty="0">
              <a:solidFill>
                <a:srgbClr val="FFFFFF"/>
              </a:solidFill>
            </a:endParaRPr>
          </a:p>
          <a:p>
            <a:endParaRPr lang="en-IN" sz="1400" dirty="0">
              <a:solidFill>
                <a:srgbClr val="FFFFFF"/>
              </a:solidFill>
            </a:endParaRPr>
          </a:p>
        </p:txBody>
      </p:sp>
      <p:pic>
        <p:nvPicPr>
          <p:cNvPr id="5" name="Picture 4" descr="Models if molecules in science classroom">
            <a:extLst>
              <a:ext uri="{FF2B5EF4-FFF2-40B4-BE49-F238E27FC236}">
                <a16:creationId xmlns:a16="http://schemas.microsoft.com/office/drawing/2014/main" id="{0B857929-D5CA-0D5E-F845-CA0C684DDFFC}"/>
              </a:ext>
            </a:extLst>
          </p:cNvPr>
          <p:cNvPicPr>
            <a:picLocks noChangeAspect="1"/>
          </p:cNvPicPr>
          <p:nvPr/>
        </p:nvPicPr>
        <p:blipFill rotWithShape="1">
          <a:blip r:embed="rId2"/>
          <a:srcRect l="13320" r="13313" b="-1"/>
          <a:stretch/>
        </p:blipFill>
        <p:spPr>
          <a:xfrm>
            <a:off x="7349065" y="0"/>
            <a:ext cx="4842934" cy="6857990"/>
          </a:xfrm>
          <a:prstGeom prst="rect">
            <a:avLst/>
          </a:prstGeom>
        </p:spPr>
      </p:pic>
    </p:spTree>
    <p:extLst>
      <p:ext uri="{BB962C8B-B14F-4D97-AF65-F5344CB8AC3E}">
        <p14:creationId xmlns:p14="http://schemas.microsoft.com/office/powerpoint/2010/main" val="41772293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1D0BBE5-F97B-9BA7-F5C1-AF735F087C02}"/>
              </a:ext>
            </a:extLst>
          </p:cNvPr>
          <p:cNvSpPr>
            <a:spLocks noGrp="1"/>
          </p:cNvSpPr>
          <p:nvPr>
            <p:ph type="title"/>
          </p:nvPr>
        </p:nvSpPr>
        <p:spPr>
          <a:xfrm>
            <a:off x="878687" y="481804"/>
            <a:ext cx="5977937" cy="1666501"/>
          </a:xfrm>
        </p:spPr>
        <p:txBody>
          <a:bodyPr>
            <a:normAutofit/>
          </a:bodyPr>
          <a:lstStyle/>
          <a:p>
            <a:r>
              <a:rPr lang="en-IN" sz="4400" dirty="0">
                <a:solidFill>
                  <a:srgbClr val="FFFFFF"/>
                </a:solidFill>
              </a:rPr>
              <a:t>Proposed Method/ Algorithm</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E02F5F-E3B3-C178-2EEF-2627C91A883F}"/>
              </a:ext>
            </a:extLst>
          </p:cNvPr>
          <p:cNvSpPr>
            <a:spLocks noGrp="1"/>
          </p:cNvSpPr>
          <p:nvPr>
            <p:ph idx="1"/>
          </p:nvPr>
        </p:nvSpPr>
        <p:spPr>
          <a:xfrm>
            <a:off x="816990" y="2764166"/>
            <a:ext cx="5977938" cy="3342747"/>
          </a:xfrm>
        </p:spPr>
        <p:txBody>
          <a:bodyPr>
            <a:normAutofit/>
          </a:bodyPr>
          <a:lstStyle/>
          <a:p>
            <a:r>
              <a:rPr lang="en-US" sz="1800" b="1" i="0" dirty="0">
                <a:solidFill>
                  <a:schemeClr val="tx1"/>
                </a:solidFill>
                <a:effectLst/>
                <a:latin typeface="Söhne"/>
              </a:rPr>
              <a:t>Random Forest Model Architecture:</a:t>
            </a:r>
            <a:endParaRPr lang="en-US" sz="1800" b="0" i="0" dirty="0">
              <a:solidFill>
                <a:schemeClr val="tx1"/>
              </a:solidFill>
              <a:effectLst/>
              <a:latin typeface="Söhne"/>
            </a:endParaRPr>
          </a:p>
          <a:p>
            <a:pPr>
              <a:buFont typeface="+mj-lt"/>
              <a:buAutoNum type="arabicPeriod"/>
            </a:pPr>
            <a:r>
              <a:rPr lang="en-US" sz="1800" b="1" i="0" dirty="0">
                <a:solidFill>
                  <a:schemeClr val="tx1"/>
                </a:solidFill>
                <a:effectLst/>
                <a:latin typeface="Söhne"/>
              </a:rPr>
              <a:t>Decision Trees:</a:t>
            </a:r>
            <a:r>
              <a:rPr lang="en-US" sz="1800" b="0" i="0" dirty="0">
                <a:solidFill>
                  <a:schemeClr val="tx1"/>
                </a:solidFill>
                <a:effectLst/>
                <a:latin typeface="Söhne"/>
              </a:rPr>
              <a:t> Ensemble of decision trees trained on bootstrap samples of the dataset.</a:t>
            </a:r>
          </a:p>
          <a:p>
            <a:pPr>
              <a:buFont typeface="+mj-lt"/>
              <a:buAutoNum type="arabicPeriod"/>
            </a:pPr>
            <a:r>
              <a:rPr lang="en-US" sz="1800" b="1" i="0" dirty="0">
                <a:solidFill>
                  <a:schemeClr val="tx1"/>
                </a:solidFill>
                <a:effectLst/>
                <a:latin typeface="Söhne"/>
              </a:rPr>
              <a:t>Feature Randomness:</a:t>
            </a:r>
            <a:r>
              <a:rPr lang="en-US" sz="1800" b="0" i="0" dirty="0">
                <a:solidFill>
                  <a:schemeClr val="tx1"/>
                </a:solidFill>
                <a:effectLst/>
                <a:latin typeface="Söhne"/>
              </a:rPr>
              <a:t> Randomly select features at each split, improving diversity and reducing overfitting.</a:t>
            </a:r>
          </a:p>
          <a:p>
            <a:pPr>
              <a:buFont typeface="+mj-lt"/>
              <a:buAutoNum type="arabicPeriod"/>
            </a:pPr>
            <a:r>
              <a:rPr lang="en-US" sz="1800" b="1" i="0" dirty="0">
                <a:solidFill>
                  <a:schemeClr val="tx1"/>
                </a:solidFill>
                <a:effectLst/>
                <a:latin typeface="Söhne"/>
              </a:rPr>
              <a:t>Voting Mechanism:</a:t>
            </a:r>
            <a:r>
              <a:rPr lang="en-US" sz="1800" b="0" i="0" dirty="0">
                <a:solidFill>
                  <a:schemeClr val="tx1"/>
                </a:solidFill>
                <a:effectLst/>
                <a:latin typeface="Söhne"/>
              </a:rPr>
              <a:t> Combine predictions from multiple trees to make final classification decision.</a:t>
            </a:r>
          </a:p>
          <a:p>
            <a:pPr>
              <a:buFont typeface="+mj-lt"/>
              <a:buAutoNum type="arabicPeriod"/>
            </a:pPr>
            <a:r>
              <a:rPr lang="en-US" sz="1800" b="1" i="0" dirty="0">
                <a:solidFill>
                  <a:schemeClr val="tx1"/>
                </a:solidFill>
                <a:effectLst/>
                <a:latin typeface="Söhne"/>
              </a:rPr>
              <a:t>Hyperparameters:</a:t>
            </a:r>
            <a:r>
              <a:rPr lang="en-US" sz="1800" b="0" i="0" dirty="0">
                <a:solidFill>
                  <a:schemeClr val="tx1"/>
                </a:solidFill>
                <a:effectLst/>
                <a:latin typeface="Söhne"/>
              </a:rPr>
              <a:t> Tune parameters like the number of trees and maximum depth to optimize performance.</a:t>
            </a:r>
          </a:p>
          <a:p>
            <a:endParaRPr lang="en-IN" sz="1800" dirty="0">
              <a:solidFill>
                <a:schemeClr val="tx1"/>
              </a:solidFill>
            </a:endParaRPr>
          </a:p>
        </p:txBody>
      </p:sp>
      <p:pic>
        <p:nvPicPr>
          <p:cNvPr id="5" name="Picture 4" descr="Graph on document with pen">
            <a:extLst>
              <a:ext uri="{FF2B5EF4-FFF2-40B4-BE49-F238E27FC236}">
                <a16:creationId xmlns:a16="http://schemas.microsoft.com/office/drawing/2014/main" id="{23E3CC78-2BBC-97D4-3A5D-E271EBD3638C}"/>
              </a:ext>
            </a:extLst>
          </p:cNvPr>
          <p:cNvPicPr>
            <a:picLocks noChangeAspect="1"/>
          </p:cNvPicPr>
          <p:nvPr/>
        </p:nvPicPr>
        <p:blipFill rotWithShape="1">
          <a:blip r:embed="rId2"/>
          <a:srcRect l="34572" r="20849" b="-1"/>
          <a:stretch/>
        </p:blipFill>
        <p:spPr>
          <a:xfrm>
            <a:off x="7510410" y="10"/>
            <a:ext cx="4681590" cy="6857990"/>
          </a:xfrm>
          <a:prstGeom prst="rect">
            <a:avLst/>
          </a:prstGeom>
        </p:spPr>
      </p:pic>
    </p:spTree>
    <p:extLst>
      <p:ext uri="{BB962C8B-B14F-4D97-AF65-F5344CB8AC3E}">
        <p14:creationId xmlns:p14="http://schemas.microsoft.com/office/powerpoint/2010/main" val="33840204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195FF0B-4F71-5720-3D21-32AD99FA9D07}"/>
              </a:ext>
            </a:extLst>
          </p:cNvPr>
          <p:cNvSpPr>
            <a:spLocks noGrp="1"/>
          </p:cNvSpPr>
          <p:nvPr>
            <p:ph type="title"/>
          </p:nvPr>
        </p:nvSpPr>
        <p:spPr>
          <a:xfrm>
            <a:off x="5116783" y="516835"/>
            <a:ext cx="5977937" cy="1666501"/>
          </a:xfrm>
        </p:spPr>
        <p:txBody>
          <a:bodyPr>
            <a:normAutofit/>
          </a:bodyPr>
          <a:lstStyle/>
          <a:p>
            <a:r>
              <a:rPr lang="en-IN" sz="6600" dirty="0">
                <a:solidFill>
                  <a:srgbClr val="FFFFFF"/>
                </a:solidFill>
              </a:rPr>
              <a:t>Data Description</a:t>
            </a:r>
          </a:p>
        </p:txBody>
      </p:sp>
      <p:pic>
        <p:nvPicPr>
          <p:cNvPr id="5" name="Picture 4" descr="Scan of a human brain in a neurology clinic">
            <a:extLst>
              <a:ext uri="{FF2B5EF4-FFF2-40B4-BE49-F238E27FC236}">
                <a16:creationId xmlns:a16="http://schemas.microsoft.com/office/drawing/2014/main" id="{049AD191-C1FE-9F9B-60D4-9CC423C36195}"/>
              </a:ext>
            </a:extLst>
          </p:cNvPr>
          <p:cNvPicPr>
            <a:picLocks noChangeAspect="1"/>
          </p:cNvPicPr>
          <p:nvPr/>
        </p:nvPicPr>
        <p:blipFill rotWithShape="1">
          <a:blip r:embed="rId2"/>
          <a:srcRect l="49699" r="212"/>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F18980-1727-0723-0F0D-52CFF1A90E01}"/>
              </a:ext>
            </a:extLst>
          </p:cNvPr>
          <p:cNvSpPr>
            <a:spLocks noGrp="1"/>
          </p:cNvSpPr>
          <p:nvPr>
            <p:ph idx="1"/>
          </p:nvPr>
        </p:nvSpPr>
        <p:spPr>
          <a:xfrm>
            <a:off x="5116783" y="2546223"/>
            <a:ext cx="6571634" cy="4224448"/>
          </a:xfrm>
        </p:spPr>
        <p:txBody>
          <a:bodyPr>
            <a:normAutofit fontScale="92500" lnSpcReduction="20000"/>
          </a:bodyPr>
          <a:lstStyle/>
          <a:p>
            <a:r>
              <a:rPr lang="en-US" sz="1400" b="1" u="sng" dirty="0">
                <a:solidFill>
                  <a:srgbClr val="FFFFFF"/>
                </a:solidFill>
              </a:rPr>
              <a:t>Dataset Overview:</a:t>
            </a:r>
          </a:p>
          <a:p>
            <a:pPr>
              <a:buFont typeface="Wingdings" panose="05000000000000000000" pitchFamily="2" charset="2"/>
              <a:buChar char="§"/>
            </a:pPr>
            <a:r>
              <a:rPr lang="en-US" sz="1200" dirty="0">
                <a:solidFill>
                  <a:srgbClr val="FFFFFF"/>
                </a:solidFill>
              </a:rPr>
              <a:t>Description of the dataset: Information about the origin, size, and characteristics of the ECG signals.</a:t>
            </a:r>
          </a:p>
          <a:p>
            <a:pPr>
              <a:buFont typeface="Wingdings" panose="05000000000000000000" pitchFamily="2" charset="2"/>
              <a:buChar char="§"/>
            </a:pPr>
            <a:r>
              <a:rPr lang="en-US" sz="1200" dirty="0">
                <a:solidFill>
                  <a:srgbClr val="FFFFFF"/>
                </a:solidFill>
              </a:rPr>
              <a:t>Representation of cardiac conditions: Explanation of the different cardiac conditions present in the dataset, such as normal rhythm, cardiomyopathy, hypertrophy, myocardial infarction, and ST-T changes</a:t>
            </a:r>
            <a:r>
              <a:rPr lang="en-US" sz="1100" dirty="0">
                <a:solidFill>
                  <a:srgbClr val="FFFFFF"/>
                </a:solidFill>
              </a:rPr>
              <a:t>.</a:t>
            </a:r>
          </a:p>
          <a:p>
            <a:r>
              <a:rPr lang="en-US" sz="1400" b="1" u="sng" dirty="0">
                <a:solidFill>
                  <a:srgbClr val="FFFFFF"/>
                </a:solidFill>
              </a:rPr>
              <a:t>Data Preprocessing Steps:</a:t>
            </a:r>
            <a:endParaRPr lang="en-US" sz="1400" dirty="0">
              <a:solidFill>
                <a:srgbClr val="FFFFFF"/>
              </a:solidFill>
            </a:endParaRPr>
          </a:p>
          <a:p>
            <a:pPr>
              <a:buFont typeface="Wingdings" panose="05000000000000000000" pitchFamily="2" charset="2"/>
              <a:buChar char="§"/>
            </a:pPr>
            <a:r>
              <a:rPr lang="en-US" sz="1200" dirty="0">
                <a:solidFill>
                  <a:srgbClr val="FFFFFF"/>
                </a:solidFill>
              </a:rPr>
              <a:t>Extraction of individual leads: Explanation of how the ECG signals were preprocessed to extract 12 individual leads, each representing a specific aspect of cardiac activity.</a:t>
            </a:r>
          </a:p>
          <a:p>
            <a:pPr>
              <a:buFont typeface="Wingdings" panose="05000000000000000000" pitchFamily="2" charset="2"/>
              <a:buChar char="§"/>
            </a:pPr>
            <a:r>
              <a:rPr lang="en-US" sz="1200" dirty="0">
                <a:solidFill>
                  <a:srgbClr val="FFFFFF"/>
                </a:solidFill>
              </a:rPr>
              <a:t>Preprocessing: Clean ECG signals to remove noise and baseline wander.</a:t>
            </a:r>
          </a:p>
          <a:p>
            <a:pPr>
              <a:buFont typeface="Wingdings" panose="05000000000000000000" pitchFamily="2" charset="2"/>
              <a:buChar char="§"/>
            </a:pPr>
            <a:r>
              <a:rPr lang="en-US" sz="1200" dirty="0">
                <a:solidFill>
                  <a:srgbClr val="FFFFFF"/>
                </a:solidFill>
              </a:rPr>
              <a:t>TQWT Decomposition: Transform signals, adjusting Q-factor for frequency resolution.</a:t>
            </a:r>
          </a:p>
          <a:p>
            <a:pPr>
              <a:buFont typeface="Wingdings" panose="05000000000000000000" pitchFamily="2" charset="2"/>
              <a:buChar char="§"/>
            </a:pPr>
            <a:r>
              <a:rPr lang="en-US" sz="1200" dirty="0">
                <a:solidFill>
                  <a:srgbClr val="FFFFFF"/>
                </a:solidFill>
              </a:rPr>
              <a:t>Features: Extract time-domain (e.g., R-wave amplitude) and frequency-domain features (e.g., dominant frequencies).</a:t>
            </a:r>
          </a:p>
          <a:p>
            <a:r>
              <a:rPr lang="en-US" sz="1400" b="1" u="sng" dirty="0">
                <a:solidFill>
                  <a:srgbClr val="FFFFFF"/>
                </a:solidFill>
              </a:rPr>
              <a:t>Importance of Dataset Quality:</a:t>
            </a:r>
          </a:p>
          <a:p>
            <a:pPr>
              <a:buFont typeface="Wingdings" panose="05000000000000000000" pitchFamily="2" charset="2"/>
              <a:buChar char="§"/>
            </a:pPr>
            <a:r>
              <a:rPr lang="en-US" sz="1400" dirty="0">
                <a:solidFill>
                  <a:srgbClr val="FFFFFF"/>
                </a:solidFill>
              </a:rPr>
              <a:t>Discussion about the importance of dataset quality and relevance to the task of automated ECG signal classification.</a:t>
            </a:r>
          </a:p>
          <a:p>
            <a:pPr>
              <a:buFont typeface="Wingdings" panose="05000000000000000000" pitchFamily="2" charset="2"/>
              <a:buChar char="§"/>
            </a:pPr>
            <a:r>
              <a:rPr lang="en-US" sz="1400" dirty="0">
                <a:solidFill>
                  <a:srgbClr val="FFFFFF"/>
                </a:solidFill>
              </a:rPr>
              <a:t>Emphasis on the significance of preprocessing steps in ensuring the quality and suitability of the dataset for model training and evaluation</a:t>
            </a:r>
            <a:r>
              <a:rPr lang="en-US" sz="1200" dirty="0">
                <a:solidFill>
                  <a:srgbClr val="FFFFFF"/>
                </a:solidFill>
              </a:rPr>
              <a:t>.</a:t>
            </a:r>
            <a:endParaRPr lang="en-IN" sz="1200" dirty="0">
              <a:solidFill>
                <a:srgbClr val="FFFFFF"/>
              </a:solidFill>
            </a:endParaRPr>
          </a:p>
        </p:txBody>
      </p:sp>
    </p:spTree>
    <p:extLst>
      <p:ext uri="{BB962C8B-B14F-4D97-AF65-F5344CB8AC3E}">
        <p14:creationId xmlns:p14="http://schemas.microsoft.com/office/powerpoint/2010/main" val="20912976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CDDF057-C19F-334D-C056-0C40343E23E0}"/>
              </a:ext>
            </a:extLst>
          </p:cNvPr>
          <p:cNvSpPr>
            <a:spLocks noGrp="1"/>
          </p:cNvSpPr>
          <p:nvPr>
            <p:ph type="title"/>
          </p:nvPr>
        </p:nvSpPr>
        <p:spPr>
          <a:xfrm>
            <a:off x="5116783" y="516835"/>
            <a:ext cx="5977937" cy="1666501"/>
          </a:xfrm>
        </p:spPr>
        <p:txBody>
          <a:bodyPr>
            <a:normAutofit fontScale="90000"/>
          </a:bodyPr>
          <a:lstStyle/>
          <a:p>
            <a:r>
              <a:rPr lang="en-IN" sz="8000" dirty="0">
                <a:solidFill>
                  <a:srgbClr val="FFFFFF"/>
                </a:solidFill>
              </a:rPr>
              <a:t> Model Training</a:t>
            </a:r>
          </a:p>
        </p:txBody>
      </p:sp>
      <p:pic>
        <p:nvPicPr>
          <p:cNvPr id="5" name="Picture 4" descr="Vibrant multicolour checkered floor design">
            <a:extLst>
              <a:ext uri="{FF2B5EF4-FFF2-40B4-BE49-F238E27FC236}">
                <a16:creationId xmlns:a16="http://schemas.microsoft.com/office/drawing/2014/main" id="{90479DB7-DF0A-07E3-C0EB-2CC3B7CE0F26}"/>
              </a:ext>
            </a:extLst>
          </p:cNvPr>
          <p:cNvPicPr>
            <a:picLocks noChangeAspect="1"/>
          </p:cNvPicPr>
          <p:nvPr/>
        </p:nvPicPr>
        <p:blipFill rotWithShape="1">
          <a:blip r:embed="rId2"/>
          <a:srcRect l="27472" r="27448"/>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31F5A3-2759-AC84-E333-75E4D16926BA}"/>
              </a:ext>
            </a:extLst>
          </p:cNvPr>
          <p:cNvSpPr>
            <a:spLocks noGrp="1"/>
          </p:cNvSpPr>
          <p:nvPr>
            <p:ph idx="1"/>
          </p:nvPr>
        </p:nvSpPr>
        <p:spPr>
          <a:xfrm>
            <a:off x="5116783" y="2546223"/>
            <a:ext cx="6547780" cy="3719401"/>
          </a:xfrm>
        </p:spPr>
        <p:txBody>
          <a:bodyPr>
            <a:normAutofit fontScale="40000" lnSpcReduction="20000"/>
          </a:bodyPr>
          <a:lstStyle/>
          <a:p>
            <a:r>
              <a:rPr lang="en-US" sz="3000" b="1" i="0" u="sng" dirty="0">
                <a:solidFill>
                  <a:srgbClr val="FFFFFF"/>
                </a:solidFill>
                <a:effectLst/>
                <a:latin typeface="Söhne"/>
              </a:rPr>
              <a:t>Training-Validation Split:</a:t>
            </a:r>
          </a:p>
          <a:p>
            <a:pPr>
              <a:buFont typeface="Wingdings" panose="05000000000000000000" pitchFamily="2" charset="2"/>
              <a:buChar char="§"/>
            </a:pPr>
            <a:r>
              <a:rPr lang="en-US" sz="2500" b="0" i="0" dirty="0">
                <a:solidFill>
                  <a:srgbClr val="FFFFFF"/>
                </a:solidFill>
                <a:effectLst/>
                <a:latin typeface="Söhne"/>
              </a:rPr>
              <a:t>Explanation of how the dataset was split into training and validation sets, typically using a predefined ratio (e.g., 70-30 or 80-20).</a:t>
            </a:r>
          </a:p>
          <a:p>
            <a:pPr>
              <a:buFont typeface="Wingdings" panose="05000000000000000000" pitchFamily="2" charset="2"/>
              <a:buChar char="§"/>
            </a:pPr>
            <a:r>
              <a:rPr lang="en-US" sz="2500" b="0" i="0" dirty="0">
                <a:solidFill>
                  <a:srgbClr val="FFFFFF"/>
                </a:solidFill>
                <a:effectLst/>
                <a:latin typeface="Söhne"/>
              </a:rPr>
              <a:t>Rationale behind the split: Discussion about the importance of having separate training and validation sets for model training and evaluation to prevent overfitting.</a:t>
            </a:r>
          </a:p>
          <a:p>
            <a:r>
              <a:rPr lang="en-US" sz="3000" b="1" i="0" u="sng" dirty="0">
                <a:solidFill>
                  <a:srgbClr val="FFFFFF"/>
                </a:solidFill>
                <a:effectLst/>
                <a:latin typeface="Söhne"/>
              </a:rPr>
              <a:t>Training Procedure:</a:t>
            </a:r>
          </a:p>
          <a:p>
            <a:pPr>
              <a:buFont typeface="Wingdings" panose="05000000000000000000" pitchFamily="2" charset="2"/>
              <a:buChar char="§"/>
            </a:pPr>
            <a:r>
              <a:rPr lang="en-US" sz="2500" b="0" i="0" dirty="0">
                <a:solidFill>
                  <a:srgbClr val="FFFFFF"/>
                </a:solidFill>
                <a:effectLst/>
                <a:latin typeface="Söhne"/>
              </a:rPr>
              <a:t>Hyperparameters: Description of key hyperparameters such as learning rate, batch size, and number of epochs used for training the model.</a:t>
            </a:r>
          </a:p>
          <a:p>
            <a:pPr>
              <a:buFont typeface="Wingdings" panose="05000000000000000000" pitchFamily="2" charset="2"/>
              <a:buChar char="§"/>
            </a:pPr>
            <a:r>
              <a:rPr lang="en-US" sz="2500" b="0" i="0" dirty="0">
                <a:solidFill>
                  <a:srgbClr val="FFFFFF"/>
                </a:solidFill>
                <a:effectLst/>
                <a:latin typeface="Söhne"/>
              </a:rPr>
              <a:t>Batch size: Explanation of the number of samples processed in each training iteration.</a:t>
            </a:r>
          </a:p>
          <a:p>
            <a:pPr>
              <a:buFont typeface="Wingdings" panose="05000000000000000000" pitchFamily="2" charset="2"/>
              <a:buChar char="§"/>
            </a:pPr>
            <a:r>
              <a:rPr lang="en-US" sz="2500" b="0" i="0" dirty="0">
                <a:solidFill>
                  <a:srgbClr val="FFFFFF"/>
                </a:solidFill>
                <a:effectLst/>
                <a:latin typeface="Söhne"/>
              </a:rPr>
              <a:t>Number of epochs: Definition of the number of times the entire training dataset is passed forward and backward through the neural network.</a:t>
            </a:r>
          </a:p>
          <a:p>
            <a:r>
              <a:rPr lang="en-US" sz="3000" b="1" i="0" u="sng" dirty="0">
                <a:solidFill>
                  <a:srgbClr val="FFFFFF"/>
                </a:solidFill>
                <a:effectLst/>
                <a:latin typeface="Söhne"/>
              </a:rPr>
              <a:t>Optimization Techniques:</a:t>
            </a:r>
          </a:p>
          <a:p>
            <a:pPr>
              <a:buFont typeface="Wingdings" panose="05000000000000000000" pitchFamily="2" charset="2"/>
              <a:buChar char="§"/>
            </a:pPr>
            <a:r>
              <a:rPr lang="en-US" sz="2500" b="0" i="0" dirty="0">
                <a:solidFill>
                  <a:srgbClr val="FFFFFF"/>
                </a:solidFill>
                <a:effectLst/>
                <a:latin typeface="Söhne"/>
              </a:rPr>
              <a:t>Description of the optimizer used (e.g., Adam) and its parameters.</a:t>
            </a:r>
          </a:p>
          <a:p>
            <a:pPr>
              <a:buFont typeface="Wingdings" panose="05000000000000000000" pitchFamily="2" charset="2"/>
              <a:buChar char="§"/>
            </a:pPr>
            <a:r>
              <a:rPr lang="en-US" sz="2500" b="0" i="0" dirty="0">
                <a:solidFill>
                  <a:srgbClr val="FFFFFF"/>
                </a:solidFill>
                <a:effectLst/>
                <a:latin typeface="Söhne"/>
              </a:rPr>
              <a:t>Discussion about any additional optimization techniques employed during training, such as early stopping or learning rate scheduling.</a:t>
            </a:r>
            <a:endParaRPr lang="en-IN" sz="2500" dirty="0">
              <a:solidFill>
                <a:srgbClr val="FFFFFF"/>
              </a:solidFill>
            </a:endParaRPr>
          </a:p>
        </p:txBody>
      </p:sp>
    </p:spTree>
    <p:extLst>
      <p:ext uri="{BB962C8B-B14F-4D97-AF65-F5344CB8AC3E}">
        <p14:creationId xmlns:p14="http://schemas.microsoft.com/office/powerpoint/2010/main" val="21301957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C34D7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00657E8-BFD6-D862-F365-2B05EFD9A488}"/>
              </a:ext>
            </a:extLst>
          </p:cNvPr>
          <p:cNvSpPr>
            <a:spLocks noGrp="1"/>
          </p:cNvSpPr>
          <p:nvPr>
            <p:ph idx="1"/>
          </p:nvPr>
        </p:nvSpPr>
        <p:spPr>
          <a:xfrm>
            <a:off x="254000" y="1358900"/>
            <a:ext cx="3606800" cy="4630419"/>
          </a:xfrm>
        </p:spPr>
        <p:txBody>
          <a:bodyPr>
            <a:normAutofit/>
          </a:bodyPr>
          <a:lstStyle/>
          <a:p>
            <a:r>
              <a:rPr lang="en-US" sz="4000" b="1" dirty="0">
                <a:solidFill>
                  <a:srgbClr val="FFFFFF"/>
                </a:solidFill>
              </a:rPr>
              <a:t>Level Wise Approximation </a:t>
            </a:r>
            <a:r>
              <a:rPr lang="en-US" sz="4000" b="1" dirty="0" err="1">
                <a:solidFill>
                  <a:srgbClr val="FFFFFF"/>
                </a:solidFill>
              </a:rPr>
              <a:t>Cofficients</a:t>
            </a:r>
            <a:endParaRPr lang="en-US" sz="4000" b="1" dirty="0">
              <a:solidFill>
                <a:srgbClr val="FFFFFF"/>
              </a:solidFill>
            </a:endParaRPr>
          </a:p>
        </p:txBody>
      </p:sp>
      <p:pic>
        <p:nvPicPr>
          <p:cNvPr id="4" name="Content Placeholder 4">
            <a:extLst>
              <a:ext uri="{FF2B5EF4-FFF2-40B4-BE49-F238E27FC236}">
                <a16:creationId xmlns:a16="http://schemas.microsoft.com/office/drawing/2014/main" id="{7C733FE5-8BB9-DFF4-24A3-3645530DCE3D}"/>
              </a:ext>
            </a:extLst>
          </p:cNvPr>
          <p:cNvPicPr>
            <a:picLocks noChangeAspect="1"/>
          </p:cNvPicPr>
          <p:nvPr/>
        </p:nvPicPr>
        <p:blipFill>
          <a:blip r:embed="rId2"/>
          <a:stretch>
            <a:fillRect/>
          </a:stretch>
        </p:blipFill>
        <p:spPr>
          <a:xfrm>
            <a:off x="4321509" y="889000"/>
            <a:ext cx="7218590" cy="4800362"/>
          </a:xfrm>
          <a:prstGeom prst="rect">
            <a:avLst/>
          </a:prstGeom>
        </p:spPr>
      </p:pic>
    </p:spTree>
    <p:extLst>
      <p:ext uri="{BB962C8B-B14F-4D97-AF65-F5344CB8AC3E}">
        <p14:creationId xmlns:p14="http://schemas.microsoft.com/office/powerpoint/2010/main" val="308174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7FE5137-B5F4-463E-4CCC-4B266DF8EFE3}"/>
              </a:ext>
            </a:extLst>
          </p:cNvPr>
          <p:cNvSpPr>
            <a:spLocks noGrp="1"/>
          </p:cNvSpPr>
          <p:nvPr>
            <p:ph type="title"/>
          </p:nvPr>
        </p:nvSpPr>
        <p:spPr>
          <a:xfrm>
            <a:off x="304800" y="516835"/>
            <a:ext cx="3568700" cy="5772840"/>
          </a:xfrm>
        </p:spPr>
        <p:txBody>
          <a:bodyPr anchor="ctr">
            <a:normAutofit/>
          </a:bodyPr>
          <a:lstStyle/>
          <a:p>
            <a:r>
              <a:rPr lang="en-IN" sz="4000" b="1" dirty="0" err="1">
                <a:solidFill>
                  <a:schemeClr val="bg1"/>
                </a:solidFill>
              </a:rPr>
              <a:t>Tunable</a:t>
            </a:r>
            <a:r>
              <a:rPr lang="en-IN" sz="4000" b="1" dirty="0">
                <a:solidFill>
                  <a:schemeClr val="bg1"/>
                </a:solidFill>
              </a:rPr>
              <a:t> Q-factor Wavelet Transform</a:t>
            </a:r>
          </a:p>
        </p:txBody>
      </p:sp>
      <p:graphicFrame>
        <p:nvGraphicFramePr>
          <p:cNvPr id="5" name="Content Placeholder 2">
            <a:extLst>
              <a:ext uri="{FF2B5EF4-FFF2-40B4-BE49-F238E27FC236}">
                <a16:creationId xmlns:a16="http://schemas.microsoft.com/office/drawing/2014/main" id="{10B471C9-BA34-BE97-6661-E185AE549299}"/>
              </a:ext>
            </a:extLst>
          </p:cNvPr>
          <p:cNvGraphicFramePr>
            <a:graphicFrameLocks noGrp="1"/>
          </p:cNvGraphicFramePr>
          <p:nvPr>
            <p:ph idx="1"/>
            <p:extLst>
              <p:ext uri="{D42A27DB-BD31-4B8C-83A1-F6EECF244321}">
                <p14:modId xmlns:p14="http://schemas.microsoft.com/office/powerpoint/2010/main" val="747461792"/>
              </p:ext>
            </p:extLst>
          </p:nvPr>
        </p:nvGraphicFramePr>
        <p:xfrm>
          <a:off x="4741863" y="639763"/>
          <a:ext cx="7005637"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38851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740</TotalTime>
  <Words>1506</Words>
  <Application>Microsoft Office PowerPoint</Application>
  <PresentationFormat>Widescreen</PresentationFormat>
  <Paragraphs>264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Garamond</vt:lpstr>
      <vt:lpstr>Söhne</vt:lpstr>
      <vt:lpstr>Wingdings</vt:lpstr>
      <vt:lpstr>RetrospectVTI</vt:lpstr>
      <vt:lpstr>Five-class classification of ECG signals</vt:lpstr>
      <vt:lpstr> Introduction</vt:lpstr>
      <vt:lpstr>Problem Statement and Significance</vt:lpstr>
      <vt:lpstr>Proposed Method/ Algorithm</vt:lpstr>
      <vt:lpstr>Proposed Method/ Algorithm</vt:lpstr>
      <vt:lpstr>Data Description</vt:lpstr>
      <vt:lpstr> Model Training</vt:lpstr>
      <vt:lpstr>PowerPoint Presentation</vt:lpstr>
      <vt:lpstr>Tunable Q-factor Wavelet Transform</vt:lpstr>
      <vt:lpstr>PowerPoint Presentation</vt:lpstr>
      <vt:lpstr>PowerPoint Presentation</vt:lpstr>
      <vt:lpstr>Results</vt:lpstr>
      <vt:lpstr>PowerPoint Presentation</vt:lpstr>
      <vt:lpstr>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Five-class classification of ECG signals</dc:title>
  <dc:creator>Gourav Biswal</dc:creator>
  <cp:lastModifiedBy>Gourav Biswal</cp:lastModifiedBy>
  <cp:revision>6</cp:revision>
  <dcterms:created xsi:type="dcterms:W3CDTF">2024-04-03T20:13:36Z</dcterms:created>
  <dcterms:modified xsi:type="dcterms:W3CDTF">2024-04-15T07:22:07Z</dcterms:modified>
</cp:coreProperties>
</file>