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Max of GoalsScored</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Sheet1!$A$2:$A$21</c:f>
              <c:numCache>
                <c:formatCode>General</c:formatCode>
                <c:ptCount val="20"/>
                <c:pt idx="0">
                  <c:v>1938</c:v>
                </c:pt>
                <c:pt idx="1">
                  <c:v>1950</c:v>
                </c:pt>
                <c:pt idx="2">
                  <c:v>1998</c:v>
                </c:pt>
                <c:pt idx="3">
                  <c:v>2014</c:v>
                </c:pt>
                <c:pt idx="4">
                  <c:v>2002</c:v>
                </c:pt>
                <c:pt idx="5">
                  <c:v>1974</c:v>
                </c:pt>
                <c:pt idx="6">
                  <c:v>2006</c:v>
                </c:pt>
                <c:pt idx="7">
                  <c:v>1982</c:v>
                </c:pt>
                <c:pt idx="8">
                  <c:v>2010</c:v>
                </c:pt>
                <c:pt idx="9">
                  <c:v>1994</c:v>
                </c:pt>
                <c:pt idx="10">
                  <c:v>1954</c:v>
                </c:pt>
                <c:pt idx="11">
                  <c:v>1970</c:v>
                </c:pt>
                <c:pt idx="12">
                  <c:v>1986</c:v>
                </c:pt>
                <c:pt idx="13">
                  <c:v>1958</c:v>
                </c:pt>
                <c:pt idx="14">
                  <c:v>1934</c:v>
                </c:pt>
                <c:pt idx="15">
                  <c:v>1990</c:v>
                </c:pt>
                <c:pt idx="16">
                  <c:v>1978</c:v>
                </c:pt>
                <c:pt idx="17">
                  <c:v>1962</c:v>
                </c:pt>
                <c:pt idx="18">
                  <c:v>1966</c:v>
                </c:pt>
                <c:pt idx="19">
                  <c:v>1930</c:v>
                </c:pt>
              </c:numCache>
            </c:numRef>
          </c:cat>
          <c:val>
            <c:numRef>
              <c:f>Sheet1!$B$2:$B$21</c:f>
              <c:numCache>
                <c:formatCode>General</c:formatCode>
                <c:ptCount val="20"/>
                <c:pt idx="0">
                  <c:v>171</c:v>
                </c:pt>
                <c:pt idx="1">
                  <c:v>171</c:v>
                </c:pt>
                <c:pt idx="2">
                  <c:v>171</c:v>
                </c:pt>
                <c:pt idx="3">
                  <c:v>171</c:v>
                </c:pt>
                <c:pt idx="4">
                  <c:v>161</c:v>
                </c:pt>
                <c:pt idx="5">
                  <c:v>147</c:v>
                </c:pt>
                <c:pt idx="6">
                  <c:v>147</c:v>
                </c:pt>
                <c:pt idx="7">
                  <c:v>146</c:v>
                </c:pt>
                <c:pt idx="8">
                  <c:v>145</c:v>
                </c:pt>
                <c:pt idx="9">
                  <c:v>141</c:v>
                </c:pt>
                <c:pt idx="10">
                  <c:v>140</c:v>
                </c:pt>
                <c:pt idx="11">
                  <c:v>132</c:v>
                </c:pt>
                <c:pt idx="12">
                  <c:v>132</c:v>
                </c:pt>
                <c:pt idx="13">
                  <c:v>126</c:v>
                </c:pt>
                <c:pt idx="14">
                  <c:v>115</c:v>
                </c:pt>
                <c:pt idx="15">
                  <c:v>115</c:v>
                </c:pt>
                <c:pt idx="16">
                  <c:v>102</c:v>
                </c:pt>
                <c:pt idx="17">
                  <c:v>89</c:v>
                </c:pt>
                <c:pt idx="18">
                  <c:v>89</c:v>
                </c:pt>
                <c:pt idx="19">
                  <c:v>70</c:v>
                </c:pt>
              </c:numCache>
            </c:numRef>
          </c:val>
          <c:extLst>
            <c:ext xmlns:c16="http://schemas.microsoft.com/office/drawing/2014/chart" uri="{C3380CC4-5D6E-409C-BE32-E72D297353CC}">
              <c16:uniqueId val="{00000000-60E2-4DF1-B0BB-19F89C185571}"/>
            </c:ext>
          </c:extLst>
        </c:ser>
        <c:ser>
          <c:idx val="1"/>
          <c:order val="1"/>
          <c:tx>
            <c:strRef>
              <c:f>Sheet1!$C$1</c:f>
              <c:strCache>
                <c:ptCount val="1"/>
                <c:pt idx="0">
                  <c:v>Country</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Sheet1!$A$2:$A$21</c:f>
              <c:numCache>
                <c:formatCode>General</c:formatCode>
                <c:ptCount val="20"/>
                <c:pt idx="0">
                  <c:v>1938</c:v>
                </c:pt>
                <c:pt idx="1">
                  <c:v>1950</c:v>
                </c:pt>
                <c:pt idx="2">
                  <c:v>1998</c:v>
                </c:pt>
                <c:pt idx="3">
                  <c:v>2014</c:v>
                </c:pt>
                <c:pt idx="4">
                  <c:v>2002</c:v>
                </c:pt>
                <c:pt idx="5">
                  <c:v>1974</c:v>
                </c:pt>
                <c:pt idx="6">
                  <c:v>2006</c:v>
                </c:pt>
                <c:pt idx="7">
                  <c:v>1982</c:v>
                </c:pt>
                <c:pt idx="8">
                  <c:v>2010</c:v>
                </c:pt>
                <c:pt idx="9">
                  <c:v>1994</c:v>
                </c:pt>
                <c:pt idx="10">
                  <c:v>1954</c:v>
                </c:pt>
                <c:pt idx="11">
                  <c:v>1970</c:v>
                </c:pt>
                <c:pt idx="12">
                  <c:v>1986</c:v>
                </c:pt>
                <c:pt idx="13">
                  <c:v>1958</c:v>
                </c:pt>
                <c:pt idx="14">
                  <c:v>1934</c:v>
                </c:pt>
                <c:pt idx="15">
                  <c:v>1990</c:v>
                </c:pt>
                <c:pt idx="16">
                  <c:v>1978</c:v>
                </c:pt>
                <c:pt idx="17">
                  <c:v>1962</c:v>
                </c:pt>
                <c:pt idx="18">
                  <c:v>1966</c:v>
                </c:pt>
                <c:pt idx="19">
                  <c:v>1930</c:v>
                </c:pt>
              </c:numCache>
            </c:numRef>
          </c:cat>
          <c:val>
            <c:numRef>
              <c:f>Sheet1!$C$2:$C$21</c:f>
              <c:numCache>
                <c:formatCode>General</c:formatCode>
                <c:ptCount val="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numCache>
            </c:numRef>
          </c:val>
          <c:extLst>
            <c:ext xmlns:c16="http://schemas.microsoft.com/office/drawing/2014/chart" uri="{C3380CC4-5D6E-409C-BE32-E72D297353CC}">
              <c16:uniqueId val="{00000001-60E2-4DF1-B0BB-19F89C185571}"/>
            </c:ext>
          </c:extLst>
        </c:ser>
        <c:dLbls>
          <c:dLblPos val="outEnd"/>
          <c:showLegendKey val="0"/>
          <c:showVal val="1"/>
          <c:showCatName val="0"/>
          <c:showSerName val="0"/>
          <c:showPercent val="0"/>
          <c:showBubbleSize val="0"/>
        </c:dLbls>
        <c:gapWidth val="164"/>
        <c:overlap val="-22"/>
        <c:axId val="1113857440"/>
        <c:axId val="1113834976"/>
      </c:barChart>
      <c:catAx>
        <c:axId val="111385744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3834976"/>
        <c:crosses val="autoZero"/>
        <c:auto val="1"/>
        <c:lblAlgn val="ctr"/>
        <c:lblOffset val="100"/>
        <c:noMultiLvlLbl val="0"/>
      </c:catAx>
      <c:valAx>
        <c:axId val="1113834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38574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Average of MatchesPlayed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Korea/Japan</c:v>
                </c:pt>
                <c:pt idx="1">
                  <c:v>South Africa</c:v>
                </c:pt>
                <c:pt idx="2">
                  <c:v>Spain</c:v>
                </c:pt>
                <c:pt idx="3">
                  <c:v>USA</c:v>
                </c:pt>
                <c:pt idx="4">
                  <c:v>Germany</c:v>
                </c:pt>
                <c:pt idx="5">
                  <c:v>Brazil</c:v>
                </c:pt>
                <c:pt idx="6">
                  <c:v>Mexico</c:v>
                </c:pt>
                <c:pt idx="7">
                  <c:v>France</c:v>
                </c:pt>
                <c:pt idx="8">
                  <c:v>Argentina</c:v>
                </c:pt>
                <c:pt idx="9">
                  <c:v>Sweden</c:v>
                </c:pt>
                <c:pt idx="10">
                  <c:v>Italy</c:v>
                </c:pt>
                <c:pt idx="11">
                  <c:v>Chile</c:v>
                </c:pt>
                <c:pt idx="12">
                  <c:v>England</c:v>
                </c:pt>
                <c:pt idx="13">
                  <c:v>Switzerland</c:v>
                </c:pt>
                <c:pt idx="14">
                  <c:v>Uruguay</c:v>
                </c:pt>
              </c:strCache>
            </c:strRef>
          </c:cat>
          <c:val>
            <c:numRef>
              <c:f>Sheet1!$B$2:$B$16</c:f>
              <c:numCache>
                <c:formatCode>General</c:formatCode>
                <c:ptCount val="15"/>
                <c:pt idx="0">
                  <c:v>64</c:v>
                </c:pt>
                <c:pt idx="1">
                  <c:v>64</c:v>
                </c:pt>
                <c:pt idx="2">
                  <c:v>52</c:v>
                </c:pt>
                <c:pt idx="3">
                  <c:v>52</c:v>
                </c:pt>
                <c:pt idx="4">
                  <c:v>51</c:v>
                </c:pt>
                <c:pt idx="5">
                  <c:v>43</c:v>
                </c:pt>
                <c:pt idx="6">
                  <c:v>42</c:v>
                </c:pt>
                <c:pt idx="7">
                  <c:v>41</c:v>
                </c:pt>
                <c:pt idx="8">
                  <c:v>38</c:v>
                </c:pt>
                <c:pt idx="9">
                  <c:v>35</c:v>
                </c:pt>
                <c:pt idx="10">
                  <c:v>34.5</c:v>
                </c:pt>
                <c:pt idx="11">
                  <c:v>32</c:v>
                </c:pt>
                <c:pt idx="12">
                  <c:v>32</c:v>
                </c:pt>
                <c:pt idx="13">
                  <c:v>26</c:v>
                </c:pt>
                <c:pt idx="14">
                  <c:v>18</c:v>
                </c:pt>
              </c:numCache>
            </c:numRef>
          </c:val>
          <c:extLst>
            <c:ext xmlns:c16="http://schemas.microsoft.com/office/drawing/2014/chart" uri="{C3380CC4-5D6E-409C-BE32-E72D297353CC}">
              <c16:uniqueId val="{00000000-2D3E-4CB7-9DA4-D753FA628B1A}"/>
            </c:ext>
          </c:extLst>
        </c:ser>
        <c:dLbls>
          <c:dLblPos val="outEnd"/>
          <c:showLegendKey val="0"/>
          <c:showVal val="1"/>
          <c:showCatName val="0"/>
          <c:showSerName val="0"/>
          <c:showPercent val="0"/>
          <c:showBubbleSize val="0"/>
        </c:dLbls>
        <c:gapWidth val="219"/>
        <c:axId val="1113815424"/>
        <c:axId val="1113827904"/>
      </c:barChart>
      <c:catAx>
        <c:axId val="1113815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3827904"/>
        <c:crosses val="autoZero"/>
        <c:auto val="1"/>
        <c:lblAlgn val="ctr"/>
        <c:lblOffset val="100"/>
        <c:noMultiLvlLbl val="0"/>
      </c:catAx>
      <c:valAx>
        <c:axId val="11138279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38154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7/10/2024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040" y="1125024"/>
            <a:ext cx="11160691" cy="2421464"/>
          </a:xfrm>
        </p:spPr>
        <p:txBody>
          <a:bodyPr>
            <a:noAutofit/>
          </a:bodyPr>
          <a:lstStyle/>
          <a:p>
            <a:pPr algn="ctr"/>
            <a:r>
              <a:rPr lang="en-IN" sz="8000" b="1" dirty="0" smtClean="0">
                <a:latin typeface="Arial Black" panose="020B0A04020102020204" pitchFamily="34" charset="0"/>
              </a:rPr>
              <a:t>FIFA WORLD CUP ANALYSIS</a:t>
            </a:r>
            <a:endParaRPr lang="en-IN" sz="8000" b="1" dirty="0">
              <a:latin typeface="Arial Black" panose="020B0A04020102020204" pitchFamily="34" charset="0"/>
            </a:endParaRPr>
          </a:p>
        </p:txBody>
      </p:sp>
      <p:sp>
        <p:nvSpPr>
          <p:cNvPr id="3" name="Subtitle 2"/>
          <p:cNvSpPr>
            <a:spLocks noGrp="1"/>
          </p:cNvSpPr>
          <p:nvPr>
            <p:ph type="subTitle" idx="1"/>
          </p:nvPr>
        </p:nvSpPr>
        <p:spPr>
          <a:xfrm>
            <a:off x="3999977" y="4485940"/>
            <a:ext cx="7197726" cy="1405467"/>
          </a:xfrm>
        </p:spPr>
        <p:txBody>
          <a:bodyPr/>
          <a:lstStyle/>
          <a:p>
            <a:r>
              <a:rPr lang="en-IN" dirty="0" err="1" smtClean="0"/>
              <a:t>Giridhar</a:t>
            </a:r>
            <a:r>
              <a:rPr lang="en-IN" dirty="0" smtClean="0"/>
              <a:t> Kumar </a:t>
            </a:r>
            <a:r>
              <a:rPr lang="en-IN" dirty="0" err="1" smtClean="0"/>
              <a:t>maurya</a:t>
            </a:r>
            <a:endParaRPr lang="en-IN" dirty="0"/>
          </a:p>
        </p:txBody>
      </p:sp>
    </p:spTree>
    <p:extLst>
      <p:ext uri="{BB962C8B-B14F-4D97-AF65-F5344CB8AC3E}">
        <p14:creationId xmlns:p14="http://schemas.microsoft.com/office/powerpoint/2010/main" val="2914798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576197" y="848871"/>
            <a:ext cx="7039628" cy="576262"/>
          </a:xfrm>
        </p:spPr>
        <p:txBody>
          <a:bodyPr/>
          <a:lstStyle/>
          <a:p>
            <a:pPr algn="ctr"/>
            <a:r>
              <a:rPr lang="en-IN" sz="4000" b="1" dirty="0" smtClean="0">
                <a:solidFill>
                  <a:srgbClr val="FFC000"/>
                </a:solidFill>
                <a:latin typeface="Arial Black" panose="020B0A04020102020204" pitchFamily="34" charset="0"/>
              </a:rPr>
              <a:t>PROJECT DESCRIPTION</a:t>
            </a:r>
            <a:endParaRPr lang="en-IN" sz="4000" b="1" dirty="0">
              <a:solidFill>
                <a:srgbClr val="FFC000"/>
              </a:solidFill>
              <a:latin typeface="Arial Black" panose="020B0A04020102020204" pitchFamily="34" charset="0"/>
            </a:endParaRPr>
          </a:p>
        </p:txBody>
      </p:sp>
      <p:sp>
        <p:nvSpPr>
          <p:cNvPr id="6" name="Content Placeholder 5"/>
          <p:cNvSpPr>
            <a:spLocks noGrp="1"/>
          </p:cNvSpPr>
          <p:nvPr>
            <p:ph sz="half" idx="2"/>
          </p:nvPr>
        </p:nvSpPr>
        <p:spPr>
          <a:xfrm>
            <a:off x="698327" y="1929008"/>
            <a:ext cx="10712884" cy="4271376"/>
          </a:xfrm>
        </p:spPr>
        <p:txBody>
          <a:bodyPr>
            <a:noAutofit/>
          </a:bodyPr>
          <a:lstStyle/>
          <a:p>
            <a:pPr marL="0" indent="0" algn="just">
              <a:lnSpc>
                <a:spcPct val="200000"/>
              </a:lnSpc>
              <a:buNone/>
            </a:pPr>
            <a:r>
              <a:rPr lang="en-US" sz="2800" b="1" dirty="0"/>
              <a:t>The FIFA World Cup Analysis project aims to provide a detailed understanding of the tournament's history and dynamics through comprehensive data analysis. By uncovering key trends and insights, the project will contribute to the appreciation and strategic planning of future World Cup tournaments.</a:t>
            </a:r>
            <a:endParaRPr lang="en-IN" sz="2800" b="1" dirty="0"/>
          </a:p>
        </p:txBody>
      </p:sp>
    </p:spTree>
    <p:extLst>
      <p:ext uri="{BB962C8B-B14F-4D97-AF65-F5344CB8AC3E}">
        <p14:creationId xmlns:p14="http://schemas.microsoft.com/office/powerpoint/2010/main" val="1197966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rgbClr val="FFC000"/>
                </a:solidFill>
                <a:latin typeface="Arial Black" panose="020B0A04020102020204" pitchFamily="34" charset="0"/>
              </a:rPr>
              <a:t>Project Approach</a:t>
            </a:r>
            <a:endParaRPr lang="en-IN" sz="4000" b="1" dirty="0">
              <a:solidFill>
                <a:srgbClr val="FFC000"/>
              </a:solidFill>
              <a:latin typeface="Arial Black" panose="020B0A04020102020204" pitchFamily="34" charset="0"/>
            </a:endParaRPr>
          </a:p>
        </p:txBody>
      </p:sp>
      <p:sp>
        <p:nvSpPr>
          <p:cNvPr id="3" name="Content Placeholder 2"/>
          <p:cNvSpPr>
            <a:spLocks noGrp="1"/>
          </p:cNvSpPr>
          <p:nvPr>
            <p:ph idx="1"/>
          </p:nvPr>
        </p:nvSpPr>
        <p:spPr/>
        <p:txBody>
          <a:bodyPr>
            <a:noAutofit/>
          </a:bodyPr>
          <a:lstStyle/>
          <a:p>
            <a:pPr>
              <a:lnSpc>
                <a:spcPct val="150000"/>
              </a:lnSpc>
              <a:buFont typeface="Wingdings" panose="05000000000000000000" pitchFamily="2" charset="2"/>
              <a:buChar char="Ø"/>
            </a:pPr>
            <a:r>
              <a:rPr lang="en-US" sz="2000" dirty="0"/>
              <a:t>Gather historical match results, team statistics, player performances, and tournament summaries from reliable sources such as FIFA's official website, sports databases, and historical archives</a:t>
            </a:r>
            <a:r>
              <a:rPr lang="en-US" sz="2000" dirty="0" smtClean="0"/>
              <a:t>.</a:t>
            </a:r>
          </a:p>
          <a:p>
            <a:pPr>
              <a:lnSpc>
                <a:spcPct val="150000"/>
              </a:lnSpc>
              <a:buFont typeface="Wingdings" panose="05000000000000000000" pitchFamily="2" charset="2"/>
              <a:buChar char="Ø"/>
            </a:pPr>
            <a:r>
              <a:rPr lang="en-US" sz="2000" dirty="0"/>
              <a:t>Create new features based on the existing data to enhance the analysis, such as calculating performance </a:t>
            </a:r>
            <a:r>
              <a:rPr lang="en-US" sz="2000" dirty="0" smtClean="0"/>
              <a:t>metrics.</a:t>
            </a:r>
          </a:p>
          <a:p>
            <a:pPr>
              <a:lnSpc>
                <a:spcPct val="150000"/>
              </a:lnSpc>
              <a:buFont typeface="Wingdings" panose="05000000000000000000" pitchFamily="2" charset="2"/>
              <a:buChar char="Ø"/>
            </a:pPr>
            <a:r>
              <a:rPr lang="en-US" sz="2000" dirty="0"/>
              <a:t>Calculate metrics such as win/loss ratios, goals scored, goals conceded, and match outcomes</a:t>
            </a:r>
            <a:r>
              <a:rPr lang="en-US" sz="2000" dirty="0" smtClean="0"/>
              <a:t>.</a:t>
            </a:r>
          </a:p>
          <a:p>
            <a:pPr>
              <a:lnSpc>
                <a:spcPct val="150000"/>
              </a:lnSpc>
              <a:buFont typeface="Wingdings" panose="05000000000000000000" pitchFamily="2" charset="2"/>
              <a:buChar char="Ø"/>
            </a:pPr>
            <a:r>
              <a:rPr lang="en-US" sz="2000" dirty="0"/>
              <a:t>Identify long-term trends in playing styles, scoring rates, and defensive strategies.</a:t>
            </a:r>
            <a:endParaRPr lang="en-IN" sz="2000" dirty="0"/>
          </a:p>
        </p:txBody>
      </p:sp>
    </p:spTree>
    <p:extLst>
      <p:ext uri="{BB962C8B-B14F-4D97-AF65-F5344CB8AC3E}">
        <p14:creationId xmlns:p14="http://schemas.microsoft.com/office/powerpoint/2010/main" val="2788163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solidFill>
                  <a:srgbClr val="FFC000"/>
                </a:solidFill>
                <a:latin typeface="Arial Black" panose="020B0A04020102020204" pitchFamily="34" charset="0"/>
              </a:rPr>
              <a:t>TECH STACK USED:-</a:t>
            </a:r>
            <a:endParaRPr lang="en-IN" sz="6000" b="1" dirty="0">
              <a:solidFill>
                <a:srgbClr val="FFC000"/>
              </a:solidFill>
              <a:latin typeface="Arial Black" panose="020B0A04020102020204" pitchFamily="34" charset="0"/>
            </a:endParaRPr>
          </a:p>
        </p:txBody>
      </p:sp>
      <p:sp>
        <p:nvSpPr>
          <p:cNvPr id="3" name="Content Placeholder 2"/>
          <p:cNvSpPr>
            <a:spLocks noGrp="1"/>
          </p:cNvSpPr>
          <p:nvPr>
            <p:ph idx="1"/>
          </p:nvPr>
        </p:nvSpPr>
        <p:spPr>
          <a:xfrm>
            <a:off x="873691" y="2505205"/>
            <a:ext cx="10562572" cy="3285995"/>
          </a:xfrm>
        </p:spPr>
        <p:txBody>
          <a:bodyPr>
            <a:noAutofit/>
          </a:bodyPr>
          <a:lstStyle/>
          <a:p>
            <a:r>
              <a:rPr lang="en-IN" sz="4400" b="1" dirty="0" smtClean="0"/>
              <a:t>MS EXCEL VERSION 2019</a:t>
            </a:r>
          </a:p>
          <a:p>
            <a:endParaRPr lang="en-IN" sz="4400" b="1" dirty="0" smtClean="0"/>
          </a:p>
          <a:p>
            <a:r>
              <a:rPr lang="en-IN" sz="4400" b="1" dirty="0" smtClean="0"/>
              <a:t>MICROSOFT POWER BI</a:t>
            </a:r>
          </a:p>
          <a:p>
            <a:endParaRPr lang="en-IN" sz="4400" b="1" dirty="0"/>
          </a:p>
          <a:p>
            <a:r>
              <a:rPr lang="en-IN" sz="4400" b="1" dirty="0" smtClean="0"/>
              <a:t>MICROSOFT POWER POINT 2019</a:t>
            </a:r>
          </a:p>
        </p:txBody>
      </p:sp>
    </p:spTree>
    <p:extLst>
      <p:ext uri="{BB962C8B-B14F-4D97-AF65-F5344CB8AC3E}">
        <p14:creationId xmlns:p14="http://schemas.microsoft.com/office/powerpoint/2010/main" val="2340728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338566375"/>
              </p:ext>
            </p:extLst>
          </p:nvPr>
        </p:nvGraphicFramePr>
        <p:xfrm>
          <a:off x="2054268" y="1070394"/>
          <a:ext cx="7402882" cy="5342924"/>
        </p:xfrm>
        <a:graphic>
          <a:graphicData uri="http://schemas.openxmlformats.org/drawingml/2006/table">
            <a:tbl>
              <a:tblPr firstRow="1" bandRow="1">
                <a:tableStyleId>{5C22544A-7EE6-4342-B048-85BDC9FD1C3A}</a:tableStyleId>
              </a:tblPr>
              <a:tblGrid>
                <a:gridCol w="2017453">
                  <a:extLst>
                    <a:ext uri="{9D8B030D-6E8A-4147-A177-3AD203B41FA5}">
                      <a16:colId xmlns:a16="http://schemas.microsoft.com/office/drawing/2014/main" val="3259050061"/>
                    </a:ext>
                  </a:extLst>
                </a:gridCol>
                <a:gridCol w="1417219">
                  <a:extLst>
                    <a:ext uri="{9D8B030D-6E8A-4147-A177-3AD203B41FA5}">
                      <a16:colId xmlns:a16="http://schemas.microsoft.com/office/drawing/2014/main" val="1206000102"/>
                    </a:ext>
                  </a:extLst>
                </a:gridCol>
                <a:gridCol w="2267548">
                  <a:extLst>
                    <a:ext uri="{9D8B030D-6E8A-4147-A177-3AD203B41FA5}">
                      <a16:colId xmlns:a16="http://schemas.microsoft.com/office/drawing/2014/main" val="1015458904"/>
                    </a:ext>
                  </a:extLst>
                </a:gridCol>
                <a:gridCol w="1700662">
                  <a:extLst>
                    <a:ext uri="{9D8B030D-6E8A-4147-A177-3AD203B41FA5}">
                      <a16:colId xmlns:a16="http://schemas.microsoft.com/office/drawing/2014/main" val="504889688"/>
                    </a:ext>
                  </a:extLst>
                </a:gridCol>
              </a:tblGrid>
              <a:tr h="429817">
                <a:tc>
                  <a:txBody>
                    <a:bodyPr/>
                    <a:lstStyle/>
                    <a:p>
                      <a:pPr algn="ctr" fontAlgn="b"/>
                      <a:r>
                        <a:rPr lang="en-IN" sz="1600" b="1" i="0" u="none" strike="noStrike" dirty="0">
                          <a:solidFill>
                            <a:srgbClr val="000000"/>
                          </a:solidFill>
                          <a:effectLst/>
                          <a:latin typeface="Arial Black" panose="020B0A04020102020204" pitchFamily="34" charset="0"/>
                        </a:rPr>
                        <a:t>Year</a:t>
                      </a:r>
                    </a:p>
                  </a:txBody>
                  <a:tcPr marL="9525" marR="9525" marT="9525" marB="0" anchor="b"/>
                </a:tc>
                <a:tc>
                  <a:txBody>
                    <a:bodyPr/>
                    <a:lstStyle/>
                    <a:p>
                      <a:pPr algn="ctr" fontAlgn="b"/>
                      <a:r>
                        <a:rPr lang="en-IN" sz="1600" b="1" i="0" u="none" strike="noStrike" dirty="0">
                          <a:solidFill>
                            <a:srgbClr val="000000"/>
                          </a:solidFill>
                          <a:effectLst/>
                          <a:latin typeface="Arial Black" panose="020B0A04020102020204" pitchFamily="34" charset="0"/>
                        </a:rPr>
                        <a:t>Winner</a:t>
                      </a:r>
                    </a:p>
                  </a:txBody>
                  <a:tcPr marL="9525" marR="9525" marT="9525" marB="0" anchor="b"/>
                </a:tc>
                <a:tc>
                  <a:txBody>
                    <a:bodyPr/>
                    <a:lstStyle/>
                    <a:p>
                      <a:pPr algn="ctr" fontAlgn="b"/>
                      <a:r>
                        <a:rPr lang="en-IN" sz="1600" b="1" i="0" u="none" strike="noStrike" dirty="0">
                          <a:solidFill>
                            <a:srgbClr val="000000"/>
                          </a:solidFill>
                          <a:effectLst/>
                          <a:latin typeface="Arial Black" panose="020B0A04020102020204" pitchFamily="34" charset="0"/>
                        </a:rPr>
                        <a:t>Runners-Up</a:t>
                      </a:r>
                    </a:p>
                  </a:txBody>
                  <a:tcPr marL="9525" marR="9525" marT="9525" marB="0" anchor="b"/>
                </a:tc>
                <a:tc>
                  <a:txBody>
                    <a:bodyPr/>
                    <a:lstStyle/>
                    <a:p>
                      <a:pPr algn="ctr" fontAlgn="b"/>
                      <a:r>
                        <a:rPr lang="en-IN" sz="1600" b="1" i="0" u="none" strike="noStrike" dirty="0">
                          <a:solidFill>
                            <a:srgbClr val="000000"/>
                          </a:solidFill>
                          <a:effectLst/>
                          <a:latin typeface="Arial Black" panose="020B0A04020102020204" pitchFamily="34" charset="0"/>
                        </a:rPr>
                        <a:t>Third</a:t>
                      </a:r>
                    </a:p>
                  </a:txBody>
                  <a:tcPr marL="9525" marR="9525" marT="9525" marB="0" anchor="b"/>
                </a:tc>
                <a:extLst>
                  <a:ext uri="{0D108BD9-81ED-4DB2-BD59-A6C34878D82A}">
                    <a16:rowId xmlns:a16="http://schemas.microsoft.com/office/drawing/2014/main" val="567646027"/>
                  </a:ext>
                </a:extLst>
              </a:tr>
              <a:tr h="245044">
                <a:tc>
                  <a:txBody>
                    <a:bodyPr/>
                    <a:lstStyle/>
                    <a:p>
                      <a:pPr algn="ctr" fontAlgn="b"/>
                      <a:r>
                        <a:rPr lang="en-IN" sz="1200" b="1" i="0" u="none" strike="noStrike" dirty="0">
                          <a:solidFill>
                            <a:srgbClr val="000000"/>
                          </a:solidFill>
                          <a:effectLst/>
                          <a:latin typeface="Calibri" panose="020F0502020204030204" pitchFamily="34" charset="0"/>
                        </a:rPr>
                        <a:t>1978</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Argentina</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Netherlands</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Brazil</a:t>
                      </a:r>
                    </a:p>
                  </a:txBody>
                  <a:tcPr marL="9525" marR="9525" marT="9525" marB="0" anchor="b"/>
                </a:tc>
                <a:extLst>
                  <a:ext uri="{0D108BD9-81ED-4DB2-BD59-A6C34878D82A}">
                    <a16:rowId xmlns:a16="http://schemas.microsoft.com/office/drawing/2014/main" val="1702064415"/>
                  </a:ext>
                </a:extLst>
              </a:tr>
              <a:tr h="257271">
                <a:tc>
                  <a:txBody>
                    <a:bodyPr/>
                    <a:lstStyle/>
                    <a:p>
                      <a:pPr algn="ctr" fontAlgn="b"/>
                      <a:r>
                        <a:rPr lang="en-IN" sz="1200" b="1" i="0" u="none" strike="noStrike" dirty="0">
                          <a:solidFill>
                            <a:srgbClr val="000000"/>
                          </a:solidFill>
                          <a:effectLst/>
                          <a:latin typeface="Calibri" panose="020F0502020204030204" pitchFamily="34" charset="0"/>
                        </a:rPr>
                        <a:t>1986</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Argentina</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Germany FR</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France</a:t>
                      </a:r>
                    </a:p>
                  </a:txBody>
                  <a:tcPr marL="9525" marR="9525" marT="9525" marB="0" anchor="b"/>
                </a:tc>
                <a:extLst>
                  <a:ext uri="{0D108BD9-81ED-4DB2-BD59-A6C34878D82A}">
                    <a16:rowId xmlns:a16="http://schemas.microsoft.com/office/drawing/2014/main" val="1772093745"/>
                  </a:ext>
                </a:extLst>
              </a:tr>
              <a:tr h="245044">
                <a:tc>
                  <a:txBody>
                    <a:bodyPr/>
                    <a:lstStyle/>
                    <a:p>
                      <a:pPr algn="ctr" fontAlgn="b"/>
                      <a:r>
                        <a:rPr lang="en-IN" sz="1200" b="1" i="0" u="none" strike="noStrike" dirty="0">
                          <a:solidFill>
                            <a:srgbClr val="000000"/>
                          </a:solidFill>
                          <a:effectLst/>
                          <a:latin typeface="Calibri" panose="020F0502020204030204" pitchFamily="34" charset="0"/>
                        </a:rPr>
                        <a:t>1958</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Brazil</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Sweden</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France</a:t>
                      </a:r>
                    </a:p>
                  </a:txBody>
                  <a:tcPr marL="9525" marR="9525" marT="9525" marB="0" anchor="b"/>
                </a:tc>
                <a:extLst>
                  <a:ext uri="{0D108BD9-81ED-4DB2-BD59-A6C34878D82A}">
                    <a16:rowId xmlns:a16="http://schemas.microsoft.com/office/drawing/2014/main" val="1634550851"/>
                  </a:ext>
                </a:extLst>
              </a:tr>
              <a:tr h="245044">
                <a:tc>
                  <a:txBody>
                    <a:bodyPr/>
                    <a:lstStyle/>
                    <a:p>
                      <a:pPr algn="ctr" fontAlgn="b"/>
                      <a:r>
                        <a:rPr lang="en-IN" sz="1200" b="1" i="0" u="none" strike="noStrike">
                          <a:solidFill>
                            <a:srgbClr val="000000"/>
                          </a:solidFill>
                          <a:effectLst/>
                          <a:latin typeface="Calibri" panose="020F0502020204030204" pitchFamily="34" charset="0"/>
                        </a:rPr>
                        <a:t>1962</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Brazil</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Czechoslovakia</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Chile</a:t>
                      </a:r>
                    </a:p>
                  </a:txBody>
                  <a:tcPr marL="9525" marR="9525" marT="9525" marB="0" anchor="b"/>
                </a:tc>
                <a:extLst>
                  <a:ext uri="{0D108BD9-81ED-4DB2-BD59-A6C34878D82A}">
                    <a16:rowId xmlns:a16="http://schemas.microsoft.com/office/drawing/2014/main" val="3698293764"/>
                  </a:ext>
                </a:extLst>
              </a:tr>
              <a:tr h="245044">
                <a:tc>
                  <a:txBody>
                    <a:bodyPr/>
                    <a:lstStyle/>
                    <a:p>
                      <a:pPr algn="ctr" fontAlgn="b"/>
                      <a:r>
                        <a:rPr lang="en-IN" sz="1200" b="1" i="0" u="none" strike="noStrike" dirty="0">
                          <a:solidFill>
                            <a:srgbClr val="000000"/>
                          </a:solidFill>
                          <a:effectLst/>
                          <a:latin typeface="Calibri" panose="020F0502020204030204" pitchFamily="34" charset="0"/>
                        </a:rPr>
                        <a:t>1970</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Brazil</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Italy</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Germany FR</a:t>
                      </a:r>
                    </a:p>
                  </a:txBody>
                  <a:tcPr marL="9525" marR="9525" marT="9525" marB="0" anchor="b"/>
                </a:tc>
                <a:extLst>
                  <a:ext uri="{0D108BD9-81ED-4DB2-BD59-A6C34878D82A}">
                    <a16:rowId xmlns:a16="http://schemas.microsoft.com/office/drawing/2014/main" val="1768938584"/>
                  </a:ext>
                </a:extLst>
              </a:tr>
              <a:tr h="245044">
                <a:tc>
                  <a:txBody>
                    <a:bodyPr/>
                    <a:lstStyle/>
                    <a:p>
                      <a:pPr algn="ctr" fontAlgn="b"/>
                      <a:r>
                        <a:rPr lang="en-IN" sz="1200" b="1" i="0" u="none" strike="noStrike">
                          <a:solidFill>
                            <a:srgbClr val="000000"/>
                          </a:solidFill>
                          <a:effectLst/>
                          <a:latin typeface="Calibri" panose="020F0502020204030204" pitchFamily="34" charset="0"/>
                        </a:rPr>
                        <a:t>1994</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Brazil</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Italy</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Sweden</a:t>
                      </a:r>
                    </a:p>
                  </a:txBody>
                  <a:tcPr marL="9525" marR="9525" marT="9525" marB="0" anchor="b"/>
                </a:tc>
                <a:extLst>
                  <a:ext uri="{0D108BD9-81ED-4DB2-BD59-A6C34878D82A}">
                    <a16:rowId xmlns:a16="http://schemas.microsoft.com/office/drawing/2014/main" val="4219442908"/>
                  </a:ext>
                </a:extLst>
              </a:tr>
              <a:tr h="245044">
                <a:tc>
                  <a:txBody>
                    <a:bodyPr/>
                    <a:lstStyle/>
                    <a:p>
                      <a:pPr algn="ctr" fontAlgn="b"/>
                      <a:r>
                        <a:rPr lang="en-IN" sz="1200" b="1" i="0" u="none" strike="noStrike">
                          <a:solidFill>
                            <a:srgbClr val="000000"/>
                          </a:solidFill>
                          <a:effectLst/>
                          <a:latin typeface="Calibri" panose="020F0502020204030204" pitchFamily="34" charset="0"/>
                        </a:rPr>
                        <a:t>2002</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Brazil</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Germany</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Turkey</a:t>
                      </a:r>
                    </a:p>
                  </a:txBody>
                  <a:tcPr marL="9525" marR="9525" marT="9525" marB="0" anchor="b"/>
                </a:tc>
                <a:extLst>
                  <a:ext uri="{0D108BD9-81ED-4DB2-BD59-A6C34878D82A}">
                    <a16:rowId xmlns:a16="http://schemas.microsoft.com/office/drawing/2014/main" val="2406358921"/>
                  </a:ext>
                </a:extLst>
              </a:tr>
              <a:tr h="245044">
                <a:tc>
                  <a:txBody>
                    <a:bodyPr/>
                    <a:lstStyle/>
                    <a:p>
                      <a:pPr algn="ctr" fontAlgn="b"/>
                      <a:r>
                        <a:rPr lang="en-IN" sz="1200" b="1" i="0" u="none" strike="noStrike">
                          <a:solidFill>
                            <a:srgbClr val="000000"/>
                          </a:solidFill>
                          <a:effectLst/>
                          <a:latin typeface="Calibri" panose="020F0502020204030204" pitchFamily="34" charset="0"/>
                        </a:rPr>
                        <a:t>1966</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England</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Germany FR</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Portugal</a:t>
                      </a:r>
                    </a:p>
                  </a:txBody>
                  <a:tcPr marL="9525" marR="9525" marT="9525" marB="0" anchor="b"/>
                </a:tc>
                <a:extLst>
                  <a:ext uri="{0D108BD9-81ED-4DB2-BD59-A6C34878D82A}">
                    <a16:rowId xmlns:a16="http://schemas.microsoft.com/office/drawing/2014/main" val="1567918573"/>
                  </a:ext>
                </a:extLst>
              </a:tr>
              <a:tr h="245044">
                <a:tc>
                  <a:txBody>
                    <a:bodyPr/>
                    <a:lstStyle/>
                    <a:p>
                      <a:pPr algn="ctr" fontAlgn="b"/>
                      <a:r>
                        <a:rPr lang="en-IN" sz="1200" b="1" i="0" u="none" strike="noStrike">
                          <a:solidFill>
                            <a:srgbClr val="000000"/>
                          </a:solidFill>
                          <a:effectLst/>
                          <a:latin typeface="Calibri" panose="020F0502020204030204" pitchFamily="34" charset="0"/>
                        </a:rPr>
                        <a:t>1998</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France</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Brazil</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Croatia</a:t>
                      </a:r>
                    </a:p>
                  </a:txBody>
                  <a:tcPr marL="9525" marR="9525" marT="9525" marB="0" anchor="b"/>
                </a:tc>
                <a:extLst>
                  <a:ext uri="{0D108BD9-81ED-4DB2-BD59-A6C34878D82A}">
                    <a16:rowId xmlns:a16="http://schemas.microsoft.com/office/drawing/2014/main" val="4009902598"/>
                  </a:ext>
                </a:extLst>
              </a:tr>
              <a:tr h="245044">
                <a:tc>
                  <a:txBody>
                    <a:bodyPr/>
                    <a:lstStyle/>
                    <a:p>
                      <a:pPr algn="ctr" fontAlgn="b"/>
                      <a:r>
                        <a:rPr lang="en-IN" sz="1200" b="1" i="0" u="none" strike="noStrike">
                          <a:solidFill>
                            <a:srgbClr val="000000"/>
                          </a:solidFill>
                          <a:effectLst/>
                          <a:latin typeface="Calibri" panose="020F0502020204030204" pitchFamily="34" charset="0"/>
                        </a:rPr>
                        <a:t>2014</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Germany</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Argentina</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Netherlands</a:t>
                      </a:r>
                    </a:p>
                  </a:txBody>
                  <a:tcPr marL="9525" marR="9525" marT="9525" marB="0" anchor="b"/>
                </a:tc>
                <a:extLst>
                  <a:ext uri="{0D108BD9-81ED-4DB2-BD59-A6C34878D82A}">
                    <a16:rowId xmlns:a16="http://schemas.microsoft.com/office/drawing/2014/main" val="1119467269"/>
                  </a:ext>
                </a:extLst>
              </a:tr>
              <a:tr h="245044">
                <a:tc>
                  <a:txBody>
                    <a:bodyPr/>
                    <a:lstStyle/>
                    <a:p>
                      <a:pPr algn="ctr" fontAlgn="b"/>
                      <a:r>
                        <a:rPr lang="en-IN" sz="1200" b="1" i="0" u="none" strike="noStrike">
                          <a:solidFill>
                            <a:srgbClr val="000000"/>
                          </a:solidFill>
                          <a:effectLst/>
                          <a:latin typeface="Calibri" panose="020F0502020204030204" pitchFamily="34" charset="0"/>
                        </a:rPr>
                        <a:t>1954</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Germany FR</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Hungary</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Austria</a:t>
                      </a:r>
                    </a:p>
                  </a:txBody>
                  <a:tcPr marL="9525" marR="9525" marT="9525" marB="0" anchor="b"/>
                </a:tc>
                <a:extLst>
                  <a:ext uri="{0D108BD9-81ED-4DB2-BD59-A6C34878D82A}">
                    <a16:rowId xmlns:a16="http://schemas.microsoft.com/office/drawing/2014/main" val="2705967245"/>
                  </a:ext>
                </a:extLst>
              </a:tr>
              <a:tr h="245044">
                <a:tc>
                  <a:txBody>
                    <a:bodyPr/>
                    <a:lstStyle/>
                    <a:p>
                      <a:pPr algn="ctr" fontAlgn="b"/>
                      <a:r>
                        <a:rPr lang="en-IN" sz="1200" b="1" i="0" u="none" strike="noStrike">
                          <a:solidFill>
                            <a:srgbClr val="000000"/>
                          </a:solidFill>
                          <a:effectLst/>
                          <a:latin typeface="Calibri" panose="020F0502020204030204" pitchFamily="34" charset="0"/>
                        </a:rPr>
                        <a:t>1974</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Germany FR</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Netherlands</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Poland</a:t>
                      </a:r>
                    </a:p>
                  </a:txBody>
                  <a:tcPr marL="9525" marR="9525" marT="9525" marB="0" anchor="b"/>
                </a:tc>
                <a:extLst>
                  <a:ext uri="{0D108BD9-81ED-4DB2-BD59-A6C34878D82A}">
                    <a16:rowId xmlns:a16="http://schemas.microsoft.com/office/drawing/2014/main" val="2293375058"/>
                  </a:ext>
                </a:extLst>
              </a:tr>
              <a:tr h="245044">
                <a:tc>
                  <a:txBody>
                    <a:bodyPr/>
                    <a:lstStyle/>
                    <a:p>
                      <a:pPr algn="ctr" fontAlgn="b"/>
                      <a:r>
                        <a:rPr lang="en-IN" sz="1200" b="1" i="0" u="none" strike="noStrike">
                          <a:solidFill>
                            <a:srgbClr val="000000"/>
                          </a:solidFill>
                          <a:effectLst/>
                          <a:latin typeface="Calibri" panose="020F0502020204030204" pitchFamily="34" charset="0"/>
                        </a:rPr>
                        <a:t>1990</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Germany FR</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Argentina</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Italy</a:t>
                      </a:r>
                    </a:p>
                  </a:txBody>
                  <a:tcPr marL="9525" marR="9525" marT="9525" marB="0" anchor="b"/>
                </a:tc>
                <a:extLst>
                  <a:ext uri="{0D108BD9-81ED-4DB2-BD59-A6C34878D82A}">
                    <a16:rowId xmlns:a16="http://schemas.microsoft.com/office/drawing/2014/main" val="1776886978"/>
                  </a:ext>
                </a:extLst>
              </a:tr>
              <a:tr h="245044">
                <a:tc>
                  <a:txBody>
                    <a:bodyPr/>
                    <a:lstStyle/>
                    <a:p>
                      <a:pPr algn="ctr" fontAlgn="b"/>
                      <a:r>
                        <a:rPr lang="en-IN" sz="1200" b="1" i="0" u="none" strike="noStrike">
                          <a:solidFill>
                            <a:srgbClr val="000000"/>
                          </a:solidFill>
                          <a:effectLst/>
                          <a:latin typeface="Calibri" panose="020F0502020204030204" pitchFamily="34" charset="0"/>
                        </a:rPr>
                        <a:t>1934</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Italy</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Czechoslovakia</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Germany</a:t>
                      </a:r>
                    </a:p>
                  </a:txBody>
                  <a:tcPr marL="9525" marR="9525" marT="9525" marB="0" anchor="b"/>
                </a:tc>
                <a:extLst>
                  <a:ext uri="{0D108BD9-81ED-4DB2-BD59-A6C34878D82A}">
                    <a16:rowId xmlns:a16="http://schemas.microsoft.com/office/drawing/2014/main" val="3673774147"/>
                  </a:ext>
                </a:extLst>
              </a:tr>
              <a:tr h="245044">
                <a:tc>
                  <a:txBody>
                    <a:bodyPr/>
                    <a:lstStyle/>
                    <a:p>
                      <a:pPr algn="ctr" fontAlgn="b"/>
                      <a:r>
                        <a:rPr lang="en-IN" sz="1200" b="1" i="0" u="none" strike="noStrike">
                          <a:solidFill>
                            <a:srgbClr val="000000"/>
                          </a:solidFill>
                          <a:effectLst/>
                          <a:latin typeface="Calibri" panose="020F0502020204030204" pitchFamily="34" charset="0"/>
                        </a:rPr>
                        <a:t>1938</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Italy</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Hungary</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Brazil</a:t>
                      </a:r>
                    </a:p>
                  </a:txBody>
                  <a:tcPr marL="9525" marR="9525" marT="9525" marB="0" anchor="b"/>
                </a:tc>
                <a:extLst>
                  <a:ext uri="{0D108BD9-81ED-4DB2-BD59-A6C34878D82A}">
                    <a16:rowId xmlns:a16="http://schemas.microsoft.com/office/drawing/2014/main" val="667107168"/>
                  </a:ext>
                </a:extLst>
              </a:tr>
              <a:tr h="245044">
                <a:tc>
                  <a:txBody>
                    <a:bodyPr/>
                    <a:lstStyle/>
                    <a:p>
                      <a:pPr algn="ctr" fontAlgn="b"/>
                      <a:r>
                        <a:rPr lang="en-IN" sz="1200" b="1" i="0" u="none" strike="noStrike">
                          <a:solidFill>
                            <a:srgbClr val="000000"/>
                          </a:solidFill>
                          <a:effectLst/>
                          <a:latin typeface="Calibri" panose="020F0502020204030204" pitchFamily="34" charset="0"/>
                        </a:rPr>
                        <a:t>1982</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Italy</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Germany FR</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Poland</a:t>
                      </a:r>
                    </a:p>
                  </a:txBody>
                  <a:tcPr marL="9525" marR="9525" marT="9525" marB="0" anchor="b"/>
                </a:tc>
                <a:extLst>
                  <a:ext uri="{0D108BD9-81ED-4DB2-BD59-A6C34878D82A}">
                    <a16:rowId xmlns:a16="http://schemas.microsoft.com/office/drawing/2014/main" val="3628974367"/>
                  </a:ext>
                </a:extLst>
              </a:tr>
              <a:tr h="245044">
                <a:tc>
                  <a:txBody>
                    <a:bodyPr/>
                    <a:lstStyle/>
                    <a:p>
                      <a:pPr algn="ctr" fontAlgn="b"/>
                      <a:r>
                        <a:rPr lang="en-IN" sz="1200" b="1" i="0" u="none" strike="noStrike">
                          <a:solidFill>
                            <a:srgbClr val="000000"/>
                          </a:solidFill>
                          <a:effectLst/>
                          <a:latin typeface="Calibri" panose="020F0502020204030204" pitchFamily="34" charset="0"/>
                        </a:rPr>
                        <a:t>2006</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Italy</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France</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Germany</a:t>
                      </a:r>
                    </a:p>
                  </a:txBody>
                  <a:tcPr marL="9525" marR="9525" marT="9525" marB="0" anchor="b"/>
                </a:tc>
                <a:extLst>
                  <a:ext uri="{0D108BD9-81ED-4DB2-BD59-A6C34878D82A}">
                    <a16:rowId xmlns:a16="http://schemas.microsoft.com/office/drawing/2014/main" val="2554097206"/>
                  </a:ext>
                </a:extLst>
              </a:tr>
              <a:tr h="245044">
                <a:tc>
                  <a:txBody>
                    <a:bodyPr/>
                    <a:lstStyle/>
                    <a:p>
                      <a:pPr algn="ctr" fontAlgn="b"/>
                      <a:r>
                        <a:rPr lang="en-IN" sz="1200" b="1" i="0" u="none" strike="noStrike">
                          <a:solidFill>
                            <a:srgbClr val="000000"/>
                          </a:solidFill>
                          <a:effectLst/>
                          <a:latin typeface="Calibri" panose="020F0502020204030204" pitchFamily="34" charset="0"/>
                        </a:rPr>
                        <a:t>2010</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Spain</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Netherlands</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Germany</a:t>
                      </a:r>
                    </a:p>
                  </a:txBody>
                  <a:tcPr marL="9525" marR="9525" marT="9525" marB="0" anchor="b"/>
                </a:tc>
                <a:extLst>
                  <a:ext uri="{0D108BD9-81ED-4DB2-BD59-A6C34878D82A}">
                    <a16:rowId xmlns:a16="http://schemas.microsoft.com/office/drawing/2014/main" val="1192321148"/>
                  </a:ext>
                </a:extLst>
              </a:tr>
              <a:tr h="245044">
                <a:tc>
                  <a:txBody>
                    <a:bodyPr/>
                    <a:lstStyle/>
                    <a:p>
                      <a:pPr algn="ctr" fontAlgn="b"/>
                      <a:r>
                        <a:rPr lang="en-IN" sz="1200" b="1" i="0" u="none" strike="noStrike">
                          <a:solidFill>
                            <a:srgbClr val="000000"/>
                          </a:solidFill>
                          <a:effectLst/>
                          <a:latin typeface="Calibri" panose="020F0502020204030204" pitchFamily="34" charset="0"/>
                        </a:rPr>
                        <a:t>1930</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Uruguay</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Argentina</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USA</a:t>
                      </a:r>
                    </a:p>
                  </a:txBody>
                  <a:tcPr marL="9525" marR="9525" marT="9525" marB="0" anchor="b"/>
                </a:tc>
                <a:extLst>
                  <a:ext uri="{0D108BD9-81ED-4DB2-BD59-A6C34878D82A}">
                    <a16:rowId xmlns:a16="http://schemas.microsoft.com/office/drawing/2014/main" val="3625887370"/>
                  </a:ext>
                </a:extLst>
              </a:tr>
              <a:tr h="245044">
                <a:tc>
                  <a:txBody>
                    <a:bodyPr/>
                    <a:lstStyle/>
                    <a:p>
                      <a:pPr algn="ctr" fontAlgn="b"/>
                      <a:r>
                        <a:rPr lang="en-IN" sz="1200" b="1" i="0" u="none" strike="noStrike">
                          <a:solidFill>
                            <a:srgbClr val="000000"/>
                          </a:solidFill>
                          <a:effectLst/>
                          <a:latin typeface="Calibri" panose="020F0502020204030204" pitchFamily="34" charset="0"/>
                        </a:rPr>
                        <a:t>1950</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Uruguay</a:t>
                      </a:r>
                    </a:p>
                  </a:txBody>
                  <a:tcPr marL="9525" marR="9525" marT="9525" marB="0" anchor="b"/>
                </a:tc>
                <a:tc>
                  <a:txBody>
                    <a:bodyPr/>
                    <a:lstStyle/>
                    <a:p>
                      <a:pPr algn="ctr" fontAlgn="b"/>
                      <a:r>
                        <a:rPr lang="en-IN" sz="1200" b="1" i="0" u="none" strike="noStrike">
                          <a:solidFill>
                            <a:srgbClr val="000000"/>
                          </a:solidFill>
                          <a:effectLst/>
                          <a:latin typeface="Calibri" panose="020F0502020204030204" pitchFamily="34" charset="0"/>
                        </a:rPr>
                        <a:t>Brazil</a:t>
                      </a:r>
                    </a:p>
                  </a:txBody>
                  <a:tcPr marL="9525" marR="9525" marT="9525" marB="0" anchor="b"/>
                </a:tc>
                <a:tc>
                  <a:txBody>
                    <a:bodyPr/>
                    <a:lstStyle/>
                    <a:p>
                      <a:pPr algn="ctr" fontAlgn="b"/>
                      <a:r>
                        <a:rPr lang="en-IN" sz="1200" b="1" i="0" u="none" strike="noStrike" dirty="0">
                          <a:solidFill>
                            <a:srgbClr val="000000"/>
                          </a:solidFill>
                          <a:effectLst/>
                          <a:latin typeface="Calibri" panose="020F0502020204030204" pitchFamily="34" charset="0"/>
                        </a:rPr>
                        <a:t>Sweden</a:t>
                      </a:r>
                    </a:p>
                  </a:txBody>
                  <a:tcPr marL="9525" marR="9525" marT="9525" marB="0" anchor="b"/>
                </a:tc>
                <a:extLst>
                  <a:ext uri="{0D108BD9-81ED-4DB2-BD59-A6C34878D82A}">
                    <a16:rowId xmlns:a16="http://schemas.microsoft.com/office/drawing/2014/main" val="3485185986"/>
                  </a:ext>
                </a:extLst>
              </a:tr>
            </a:tbl>
          </a:graphicData>
        </a:graphic>
      </p:graphicFrame>
      <p:sp>
        <p:nvSpPr>
          <p:cNvPr id="10" name="TextBox 9"/>
          <p:cNvSpPr txBox="1"/>
          <p:nvPr/>
        </p:nvSpPr>
        <p:spPr>
          <a:xfrm>
            <a:off x="1227550" y="250521"/>
            <a:ext cx="9845458" cy="523220"/>
          </a:xfrm>
          <a:prstGeom prst="rect">
            <a:avLst/>
          </a:prstGeom>
          <a:noFill/>
        </p:spPr>
        <p:txBody>
          <a:bodyPr wrap="square" rtlCol="0">
            <a:spAutoFit/>
          </a:bodyPr>
          <a:lstStyle/>
          <a:p>
            <a:r>
              <a:rPr lang="en-IN" sz="2800" b="1" dirty="0" smtClean="0">
                <a:latin typeface="Arial Black" panose="020B0A04020102020204" pitchFamily="34" charset="0"/>
              </a:rPr>
              <a:t>WINNER AND RUNNERS UP OF FIFA WORLD CUP</a:t>
            </a:r>
            <a:endParaRPr lang="en-IN" sz="2800" b="1" dirty="0">
              <a:latin typeface="Arial Black" panose="020B0A04020102020204" pitchFamily="34" charset="0"/>
            </a:endParaRPr>
          </a:p>
        </p:txBody>
      </p:sp>
    </p:spTree>
    <p:extLst>
      <p:ext uri="{BB962C8B-B14F-4D97-AF65-F5344CB8AC3E}">
        <p14:creationId xmlns:p14="http://schemas.microsoft.com/office/powerpoint/2010/main" val="163880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63067533"/>
              </p:ext>
            </p:extLst>
          </p:nvPr>
        </p:nvGraphicFramePr>
        <p:xfrm>
          <a:off x="2031999" y="875210"/>
          <a:ext cx="8770983" cy="559090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031999" y="351990"/>
            <a:ext cx="8830492" cy="523220"/>
          </a:xfrm>
          <a:prstGeom prst="rect">
            <a:avLst/>
          </a:prstGeom>
          <a:noFill/>
        </p:spPr>
        <p:txBody>
          <a:bodyPr wrap="square" rtlCol="0">
            <a:spAutoFit/>
          </a:bodyPr>
          <a:lstStyle/>
          <a:p>
            <a:r>
              <a:rPr lang="en-IN" sz="2800" dirty="0" smtClean="0">
                <a:latin typeface="Arial Black" panose="020B0A04020102020204" pitchFamily="34" charset="0"/>
              </a:rPr>
              <a:t>TOTAL GOAL SCORED IN EVERY MATCH</a:t>
            </a:r>
            <a:endParaRPr lang="en-IN" sz="2800" dirty="0">
              <a:latin typeface="Arial Black" panose="020B0A04020102020204" pitchFamily="34" charset="0"/>
            </a:endParaRPr>
          </a:p>
        </p:txBody>
      </p:sp>
    </p:spTree>
    <p:extLst>
      <p:ext uri="{BB962C8B-B14F-4D97-AF65-F5344CB8AC3E}">
        <p14:creationId xmlns:p14="http://schemas.microsoft.com/office/powerpoint/2010/main" val="3269536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042214514"/>
              </p:ext>
            </p:extLst>
          </p:nvPr>
        </p:nvGraphicFramePr>
        <p:xfrm>
          <a:off x="1822995" y="1216054"/>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946366" y="313509"/>
            <a:ext cx="8739051" cy="523220"/>
          </a:xfrm>
          <a:prstGeom prst="rect">
            <a:avLst/>
          </a:prstGeom>
          <a:noFill/>
        </p:spPr>
        <p:txBody>
          <a:bodyPr wrap="square" rtlCol="0">
            <a:spAutoFit/>
          </a:bodyPr>
          <a:lstStyle/>
          <a:p>
            <a:r>
              <a:rPr lang="en-IN" sz="2800" b="1" dirty="0" smtClean="0">
                <a:latin typeface="Arial Black" panose="020B0A04020102020204" pitchFamily="34" charset="0"/>
              </a:rPr>
              <a:t>TOTAL MATCHES PLAYED BY COUNTRY</a:t>
            </a:r>
            <a:endParaRPr lang="en-IN" sz="2800" b="1" dirty="0">
              <a:latin typeface="Arial Black" panose="020B0A04020102020204" pitchFamily="34" charset="0"/>
            </a:endParaRPr>
          </a:p>
        </p:txBody>
      </p:sp>
    </p:spTree>
    <p:extLst>
      <p:ext uri="{BB962C8B-B14F-4D97-AF65-F5344CB8AC3E}">
        <p14:creationId xmlns:p14="http://schemas.microsoft.com/office/powerpoint/2010/main" val="648237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latin typeface="Arial Black" panose="020B0A04020102020204" pitchFamily="34" charset="0"/>
              </a:rPr>
              <a:t>Results:-</a:t>
            </a:r>
            <a:endParaRPr lang="en-IN" sz="4800" b="1" dirty="0">
              <a:latin typeface="Arial Black" panose="020B0A04020102020204" pitchFamily="34" charset="0"/>
            </a:endParaRPr>
          </a:p>
        </p:txBody>
      </p:sp>
      <p:sp>
        <p:nvSpPr>
          <p:cNvPr id="3" name="Content Placeholder 2"/>
          <p:cNvSpPr>
            <a:spLocks noGrp="1"/>
          </p:cNvSpPr>
          <p:nvPr>
            <p:ph idx="1"/>
          </p:nvPr>
        </p:nvSpPr>
        <p:spPr>
          <a:xfrm>
            <a:off x="685801" y="1817674"/>
            <a:ext cx="10260873" cy="4609252"/>
          </a:xfrm>
        </p:spPr>
        <p:txBody>
          <a:bodyPr>
            <a:normAutofit fontScale="47500" lnSpcReduction="20000"/>
          </a:bodyPr>
          <a:lstStyle/>
          <a:p>
            <a:pPr marL="0" lvl="0" indent="0" algn="just" defTabSz="914400" eaLnBrk="0" fontAlgn="base" hangingPunct="0">
              <a:lnSpc>
                <a:spcPct val="120000"/>
              </a:lnSpc>
              <a:spcBef>
                <a:spcPct val="0"/>
              </a:spcBef>
              <a:spcAft>
                <a:spcPct val="0"/>
              </a:spcAft>
              <a:buClrTx/>
              <a:buSzTx/>
              <a:buFontTx/>
              <a:buChar char="•"/>
            </a:pPr>
            <a:endParaRPr lang="en-US" altLang="en-US" sz="2900" dirty="0" smtClean="0">
              <a:latin typeface="Bahnschrift SemiBold" panose="020B0502040204020203" pitchFamily="34" charset="0"/>
            </a:endParaRPr>
          </a:p>
          <a:p>
            <a:pPr marL="0" lvl="0" indent="0" algn="just" defTabSz="914400" eaLnBrk="0" fontAlgn="base" hangingPunct="0">
              <a:lnSpc>
                <a:spcPct val="120000"/>
              </a:lnSpc>
              <a:spcBef>
                <a:spcPct val="0"/>
              </a:spcBef>
              <a:spcAft>
                <a:spcPct val="0"/>
              </a:spcAft>
              <a:buClrTx/>
              <a:buSzTx/>
              <a:buFontTx/>
              <a:buChar char="•"/>
            </a:pPr>
            <a:r>
              <a:rPr lang="en-US" altLang="en-US" sz="2900" dirty="0" smtClean="0">
                <a:latin typeface="Bahnschrift SemiBold" panose="020B0502040204020203" pitchFamily="34" charset="0"/>
              </a:rPr>
              <a:t>The </a:t>
            </a:r>
            <a:r>
              <a:rPr lang="en-US" altLang="en-US" sz="2900" dirty="0">
                <a:latin typeface="Bahnschrift SemiBold" panose="020B0502040204020203" pitchFamily="34" charset="0"/>
              </a:rPr>
              <a:t>analysis identified long-term trends in team and player performances, such as the increasing competitiveness of matches and the evolution of playing styles</a:t>
            </a:r>
            <a:r>
              <a:rPr lang="en-US" altLang="en-US" sz="2900" dirty="0" smtClean="0">
                <a:latin typeface="Bahnschrift SemiBold" panose="020B0502040204020203" pitchFamily="34" charset="0"/>
              </a:rPr>
              <a:t>.</a:t>
            </a:r>
          </a:p>
          <a:p>
            <a:pPr marL="0" lvl="0" indent="0" algn="just" defTabSz="914400" eaLnBrk="0" fontAlgn="base" hangingPunct="0">
              <a:lnSpc>
                <a:spcPct val="120000"/>
              </a:lnSpc>
              <a:spcBef>
                <a:spcPct val="0"/>
              </a:spcBef>
              <a:spcAft>
                <a:spcPct val="0"/>
              </a:spcAft>
              <a:buClrTx/>
              <a:buSzTx/>
              <a:buNone/>
            </a:pPr>
            <a:endParaRPr lang="en-US" altLang="en-US" sz="2900" dirty="0">
              <a:latin typeface="Bahnschrift SemiBold" panose="020B0502040204020203" pitchFamily="34" charset="0"/>
            </a:endParaRPr>
          </a:p>
          <a:p>
            <a:pPr marL="0" lvl="0" indent="0" algn="just" defTabSz="914400" eaLnBrk="0" fontAlgn="base" hangingPunct="0">
              <a:lnSpc>
                <a:spcPct val="120000"/>
              </a:lnSpc>
              <a:spcBef>
                <a:spcPct val="0"/>
              </a:spcBef>
              <a:spcAft>
                <a:spcPct val="0"/>
              </a:spcAft>
              <a:buClrTx/>
              <a:buSzTx/>
              <a:buFontTx/>
              <a:buChar char="•"/>
            </a:pPr>
            <a:r>
              <a:rPr lang="en-US" altLang="en-US" sz="2900" dirty="0">
                <a:latin typeface="Bahnschrift SemiBold" panose="020B0502040204020203" pitchFamily="34" charset="0"/>
              </a:rPr>
              <a:t>There is a noticeable trend of higher-scoring matches in recent tournaments, indicating a possible shift towards more aggressive and offensive playing strategies. </a:t>
            </a:r>
            <a:endParaRPr lang="en-US" altLang="en-US" sz="2900" dirty="0" smtClean="0">
              <a:latin typeface="Bahnschrift SemiBold" panose="020B0502040204020203" pitchFamily="34" charset="0"/>
            </a:endParaRPr>
          </a:p>
          <a:p>
            <a:pPr marL="0" lvl="0" indent="0" algn="just" defTabSz="914400" eaLnBrk="0" fontAlgn="base" hangingPunct="0">
              <a:lnSpc>
                <a:spcPct val="120000"/>
              </a:lnSpc>
              <a:spcBef>
                <a:spcPct val="0"/>
              </a:spcBef>
              <a:spcAft>
                <a:spcPct val="0"/>
              </a:spcAft>
              <a:buClrTx/>
              <a:buSzTx/>
              <a:buNone/>
            </a:pPr>
            <a:endParaRPr lang="en-US" altLang="en-US" sz="2900" dirty="0">
              <a:latin typeface="Bahnschrift SemiBold" panose="020B0502040204020203" pitchFamily="34" charset="0"/>
            </a:endParaRPr>
          </a:p>
          <a:p>
            <a:pPr marL="0" lvl="0" indent="0" algn="just" defTabSz="914400" eaLnBrk="0" fontAlgn="base" hangingPunct="0">
              <a:lnSpc>
                <a:spcPct val="120000"/>
              </a:lnSpc>
              <a:spcBef>
                <a:spcPct val="0"/>
              </a:spcBef>
              <a:spcAft>
                <a:spcPct val="0"/>
              </a:spcAft>
              <a:buClrTx/>
              <a:buSzTx/>
              <a:buFontTx/>
              <a:buChar char="•"/>
            </a:pPr>
            <a:r>
              <a:rPr lang="en-US" altLang="en-US" sz="2900" dirty="0">
                <a:latin typeface="Bahnschrift SemiBold" panose="020B0502040204020203" pitchFamily="34" charset="0"/>
              </a:rPr>
              <a:t>Home advantage plays a significant role in match outcomes, with host countries often outperforming their typical performance levels</a:t>
            </a:r>
            <a:r>
              <a:rPr lang="en-US" altLang="en-US" sz="2900" dirty="0" smtClean="0">
                <a:latin typeface="Bahnschrift SemiBold" panose="020B0502040204020203" pitchFamily="34" charset="0"/>
              </a:rPr>
              <a:t>.</a:t>
            </a:r>
          </a:p>
          <a:p>
            <a:pPr marL="0" lvl="0" indent="0" algn="just" defTabSz="914400" eaLnBrk="0" fontAlgn="base" hangingPunct="0">
              <a:lnSpc>
                <a:spcPct val="120000"/>
              </a:lnSpc>
              <a:spcBef>
                <a:spcPct val="0"/>
              </a:spcBef>
              <a:spcAft>
                <a:spcPct val="0"/>
              </a:spcAft>
              <a:buClrTx/>
              <a:buSzTx/>
              <a:buFontTx/>
              <a:buChar char="•"/>
            </a:pPr>
            <a:endParaRPr lang="en-US" altLang="en-US" sz="2900" dirty="0">
              <a:latin typeface="Bahnschrift SemiBold" panose="020B0502040204020203" pitchFamily="34" charset="0"/>
            </a:endParaRPr>
          </a:p>
          <a:p>
            <a:pPr marL="0" lvl="0" indent="0" algn="just" defTabSz="914400" eaLnBrk="0" fontAlgn="base" hangingPunct="0">
              <a:lnSpc>
                <a:spcPct val="120000"/>
              </a:lnSpc>
              <a:spcBef>
                <a:spcPct val="0"/>
              </a:spcBef>
              <a:spcAft>
                <a:spcPct val="0"/>
              </a:spcAft>
              <a:buClrTx/>
              <a:buSzTx/>
              <a:buFontTx/>
              <a:buChar char="•"/>
            </a:pPr>
            <a:r>
              <a:rPr lang="en-US" altLang="en-US" sz="2900" dirty="0">
                <a:latin typeface="Bahnschrift SemiBold" panose="020B0502040204020203" pitchFamily="34" charset="0"/>
              </a:rPr>
              <a:t>Penalty shootouts and extra time occurrences are crucial moments that often determine the progression of teams in knockout stages</a:t>
            </a:r>
            <a:r>
              <a:rPr lang="en-US" altLang="en-US" sz="2900" dirty="0" smtClean="0">
                <a:latin typeface="Bahnschrift SemiBold" panose="020B0502040204020203" pitchFamily="34" charset="0"/>
              </a:rPr>
              <a:t>.</a:t>
            </a:r>
          </a:p>
          <a:p>
            <a:pPr marL="0" lvl="0" indent="0" algn="just" defTabSz="914400" eaLnBrk="0" fontAlgn="base" hangingPunct="0">
              <a:lnSpc>
                <a:spcPct val="120000"/>
              </a:lnSpc>
              <a:spcBef>
                <a:spcPct val="0"/>
              </a:spcBef>
              <a:spcAft>
                <a:spcPct val="0"/>
              </a:spcAft>
              <a:buClrTx/>
              <a:buSzTx/>
              <a:buNone/>
            </a:pPr>
            <a:endParaRPr lang="en-US" altLang="en-US" sz="2900" dirty="0">
              <a:latin typeface="Bahnschrift SemiBold" panose="020B0502040204020203" pitchFamily="34" charset="0"/>
            </a:endParaRPr>
          </a:p>
          <a:p>
            <a:pPr marL="0" lvl="0" indent="0" algn="just" defTabSz="914400" eaLnBrk="0" fontAlgn="base" hangingPunct="0">
              <a:lnSpc>
                <a:spcPct val="120000"/>
              </a:lnSpc>
              <a:spcBef>
                <a:spcPct val="0"/>
              </a:spcBef>
              <a:spcAft>
                <a:spcPct val="0"/>
              </a:spcAft>
              <a:buClrTx/>
              <a:buSzTx/>
              <a:buFontTx/>
              <a:buChar char="•"/>
            </a:pPr>
            <a:r>
              <a:rPr lang="en-US" altLang="en-US" sz="2900" dirty="0">
                <a:latin typeface="Bahnschrift SemiBold" panose="020B0502040204020203" pitchFamily="34" charset="0"/>
              </a:rPr>
              <a:t>Investing in young talent and providing opportunities for emerging players can be beneficial for long-term team performance</a:t>
            </a:r>
            <a:r>
              <a:rPr lang="en-US" altLang="en-US" sz="2900" dirty="0" smtClean="0">
                <a:latin typeface="Bahnschrift SemiBold" panose="020B0502040204020203" pitchFamily="34" charset="0"/>
              </a:rPr>
              <a:t>.</a:t>
            </a:r>
          </a:p>
          <a:p>
            <a:pPr marL="0" lvl="0" indent="0" algn="just" defTabSz="914400" eaLnBrk="0" fontAlgn="base" hangingPunct="0">
              <a:lnSpc>
                <a:spcPct val="120000"/>
              </a:lnSpc>
              <a:spcBef>
                <a:spcPct val="0"/>
              </a:spcBef>
              <a:spcAft>
                <a:spcPct val="0"/>
              </a:spcAft>
              <a:buClrTx/>
              <a:buSzTx/>
              <a:buFontTx/>
              <a:buChar char="•"/>
            </a:pPr>
            <a:endParaRPr lang="en-US" altLang="en-US" sz="2900" dirty="0">
              <a:latin typeface="Bahnschrift SemiBold" panose="020B0502040204020203" pitchFamily="34" charset="0"/>
            </a:endParaRPr>
          </a:p>
          <a:p>
            <a:pPr marL="0" lvl="0" indent="0" algn="just" defTabSz="914400" eaLnBrk="0" fontAlgn="base" hangingPunct="0">
              <a:lnSpc>
                <a:spcPct val="120000"/>
              </a:lnSpc>
              <a:spcBef>
                <a:spcPct val="0"/>
              </a:spcBef>
              <a:spcAft>
                <a:spcPct val="0"/>
              </a:spcAft>
              <a:buClrTx/>
              <a:buSzTx/>
              <a:buFontTx/>
              <a:buChar char="•"/>
            </a:pPr>
            <a:r>
              <a:rPr lang="en-US" altLang="en-US" sz="2900" dirty="0">
                <a:latin typeface="Bahnschrift SemiBold" panose="020B0502040204020203" pitchFamily="34" charset="0"/>
              </a:rPr>
              <a:t>Strategic preparation for penalty shootouts and extra-time scenarios can provide a competitive edge in knockout stages</a:t>
            </a:r>
            <a:r>
              <a:rPr lang="en-US" altLang="en-US" sz="2900" dirty="0" smtClean="0">
                <a:latin typeface="Bahnschrift SemiBold" panose="020B0502040204020203" pitchFamily="34" charset="0"/>
              </a:rPr>
              <a:t>.</a:t>
            </a:r>
          </a:p>
          <a:p>
            <a:pPr marL="0" lvl="0" indent="0" algn="just" defTabSz="914400" eaLnBrk="0" fontAlgn="base" hangingPunct="0">
              <a:lnSpc>
                <a:spcPct val="120000"/>
              </a:lnSpc>
              <a:spcBef>
                <a:spcPct val="0"/>
              </a:spcBef>
              <a:spcAft>
                <a:spcPct val="0"/>
              </a:spcAft>
              <a:buClrTx/>
              <a:buSzTx/>
              <a:buFontTx/>
              <a:buChar char="•"/>
            </a:pPr>
            <a:endParaRPr lang="en-US" altLang="en-US" sz="2900" dirty="0">
              <a:latin typeface="Bahnschrift SemiBold" panose="020B0502040204020203" pitchFamily="34" charset="0"/>
            </a:endParaRPr>
          </a:p>
          <a:p>
            <a:pPr marL="0" lvl="0" indent="0" algn="just" defTabSz="914400" eaLnBrk="0" fontAlgn="base" hangingPunct="0">
              <a:lnSpc>
                <a:spcPct val="120000"/>
              </a:lnSpc>
              <a:spcBef>
                <a:spcPct val="0"/>
              </a:spcBef>
              <a:spcAft>
                <a:spcPct val="0"/>
              </a:spcAft>
              <a:buClrTx/>
              <a:buSzTx/>
              <a:buFontTx/>
              <a:buChar char="•"/>
            </a:pPr>
            <a:r>
              <a:rPr lang="en-US" altLang="en-US" sz="2900" dirty="0">
                <a:latin typeface="Bahnschrift SemiBold" panose="020B0502040204020203" pitchFamily="34" charset="0"/>
              </a:rPr>
              <a:t>Hosting countries should leverage the home advantage by creating a supportive environment for their teams. </a:t>
            </a:r>
          </a:p>
          <a:p>
            <a:pPr marL="0" lvl="0" indent="0" algn="just" defTabSz="914400" eaLnBrk="0" fontAlgn="base" hangingPunct="0">
              <a:lnSpc>
                <a:spcPct val="110000"/>
              </a:lnSpc>
              <a:spcBef>
                <a:spcPct val="0"/>
              </a:spcBef>
              <a:spcAft>
                <a:spcPct val="0"/>
              </a:spcAft>
              <a:buClrTx/>
              <a:buSzTx/>
              <a:buFontTx/>
              <a:buChar char="•"/>
            </a:pPr>
            <a:endParaRPr lang="en-US" altLang="en-US" dirty="0">
              <a:latin typeface="Arial" panose="020B0604020202020204" pitchFamily="34" charset="0"/>
            </a:endParaRPr>
          </a:p>
          <a:p>
            <a:pPr marL="0" lvl="0" indent="0" defTabSz="914400" eaLnBrk="0" fontAlgn="base" hangingPunct="0">
              <a:spcBef>
                <a:spcPct val="0"/>
              </a:spcBef>
              <a:spcAft>
                <a:spcPct val="0"/>
              </a:spcAft>
              <a:buClrTx/>
              <a:buSzTx/>
              <a:buFontTx/>
              <a:buChar char="•"/>
            </a:pPr>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2203213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ouble Wave 20"/>
          <p:cNvSpPr/>
          <p:nvPr/>
        </p:nvSpPr>
        <p:spPr>
          <a:xfrm>
            <a:off x="3239589" y="1632857"/>
            <a:ext cx="6936377" cy="3605349"/>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0" b="1" dirty="0" smtClean="0">
                <a:latin typeface="Arial Black" panose="020B0A04020102020204" pitchFamily="34" charset="0"/>
              </a:rPr>
              <a:t>THANK YOU</a:t>
            </a:r>
            <a:endParaRPr lang="en-IN" sz="8000" b="1" dirty="0">
              <a:latin typeface="Arial Black" panose="020B0A04020102020204" pitchFamily="34" charset="0"/>
            </a:endParaRPr>
          </a:p>
        </p:txBody>
      </p:sp>
    </p:spTree>
    <p:extLst>
      <p:ext uri="{BB962C8B-B14F-4D97-AF65-F5344CB8AC3E}">
        <p14:creationId xmlns:p14="http://schemas.microsoft.com/office/powerpoint/2010/main" val="32245559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222</TotalTime>
  <Words>406</Words>
  <Application>Microsoft Office PowerPoint</Application>
  <PresentationFormat>Widescreen</PresentationFormat>
  <Paragraphs>119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Bahnschrift SemiBold</vt:lpstr>
      <vt:lpstr>Calibri</vt:lpstr>
      <vt:lpstr>Calibri Light</vt:lpstr>
      <vt:lpstr>Wingdings</vt:lpstr>
      <vt:lpstr>Celestial</vt:lpstr>
      <vt:lpstr>FIFA WORLD CUP ANALYSIS</vt:lpstr>
      <vt:lpstr>PowerPoint Presentation</vt:lpstr>
      <vt:lpstr>Project Approach</vt:lpstr>
      <vt:lpstr>TECH STACK USED:-</vt:lpstr>
      <vt:lpstr>PowerPoint Presentation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ANALYSIS</dc:title>
  <dc:creator>IT Desk</dc:creator>
  <cp:lastModifiedBy>IT Desk</cp:lastModifiedBy>
  <cp:revision>11</cp:revision>
  <dcterms:created xsi:type="dcterms:W3CDTF">2024-07-10T07:01:38Z</dcterms:created>
  <dcterms:modified xsi:type="dcterms:W3CDTF">2024-07-10T10:44:14Z</dcterms:modified>
</cp:coreProperties>
</file>