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Average of MonthlyIncome</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Sales Executive</c:v>
                </c:pt>
                <c:pt idx="1">
                  <c:v>Research Scientist</c:v>
                </c:pt>
                <c:pt idx="2">
                  <c:v>Laboratory Technician</c:v>
                </c:pt>
                <c:pt idx="3">
                  <c:v>Manufacturing Director</c:v>
                </c:pt>
                <c:pt idx="4">
                  <c:v>Healthcare Representative</c:v>
                </c:pt>
                <c:pt idx="5">
                  <c:v>Manager</c:v>
                </c:pt>
                <c:pt idx="6">
                  <c:v>Sales Representative</c:v>
                </c:pt>
                <c:pt idx="7">
                  <c:v>Research Director</c:v>
                </c:pt>
                <c:pt idx="8">
                  <c:v>Human Resources</c:v>
                </c:pt>
              </c:strCache>
            </c:strRef>
          </c:cat>
          <c:val>
            <c:numRef>
              <c:f>Sheet1!$B$2:$B$10</c:f>
              <c:numCache>
                <c:formatCode>General</c:formatCode>
                <c:ptCount val="9"/>
                <c:pt idx="0">
                  <c:v>65186.69</c:v>
                </c:pt>
                <c:pt idx="1">
                  <c:v>64975.68</c:v>
                </c:pt>
                <c:pt idx="2">
                  <c:v>66314.05</c:v>
                </c:pt>
                <c:pt idx="3">
                  <c:v>69183.72</c:v>
                </c:pt>
                <c:pt idx="4">
                  <c:v>60983.74</c:v>
                </c:pt>
                <c:pt idx="5">
                  <c:v>63395.88</c:v>
                </c:pt>
                <c:pt idx="6">
                  <c:v>65370.96</c:v>
                </c:pt>
                <c:pt idx="7">
                  <c:v>65473.13</c:v>
                </c:pt>
                <c:pt idx="8">
                  <c:v>58528.08</c:v>
                </c:pt>
              </c:numCache>
            </c:numRef>
          </c:val>
          <c:extLst>
            <c:ext xmlns:c16="http://schemas.microsoft.com/office/drawing/2014/chart" uri="{C3380CC4-5D6E-409C-BE32-E72D297353CC}">
              <c16:uniqueId val="{00000000-A332-47DD-825A-90E848259741}"/>
            </c:ext>
          </c:extLst>
        </c:ser>
        <c:ser>
          <c:idx val="1"/>
          <c:order val="1"/>
          <c:tx>
            <c:strRef>
              <c:f>Sheet1!$C$1</c:f>
              <c:strCache>
                <c:ptCount val="1"/>
                <c:pt idx="0">
                  <c:v>Sum of PercentSalaryHike</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Sales Executive</c:v>
                </c:pt>
                <c:pt idx="1">
                  <c:v>Research Scientist</c:v>
                </c:pt>
                <c:pt idx="2">
                  <c:v>Laboratory Technician</c:v>
                </c:pt>
                <c:pt idx="3">
                  <c:v>Manufacturing Director</c:v>
                </c:pt>
                <c:pt idx="4">
                  <c:v>Healthcare Representative</c:v>
                </c:pt>
                <c:pt idx="5">
                  <c:v>Manager</c:v>
                </c:pt>
                <c:pt idx="6">
                  <c:v>Sales Representative</c:v>
                </c:pt>
                <c:pt idx="7">
                  <c:v>Research Director</c:v>
                </c:pt>
                <c:pt idx="8">
                  <c:v>Human Resources</c:v>
                </c:pt>
              </c:strCache>
            </c:strRef>
          </c:cat>
          <c:val>
            <c:numRef>
              <c:f>Sheet1!$C$2:$C$10</c:f>
              <c:numCache>
                <c:formatCode>General</c:formatCode>
                <c:ptCount val="9"/>
                <c:pt idx="0">
                  <c:v>14595</c:v>
                </c:pt>
                <c:pt idx="1">
                  <c:v>13260</c:v>
                </c:pt>
                <c:pt idx="2">
                  <c:v>12060</c:v>
                </c:pt>
                <c:pt idx="3">
                  <c:v>6531</c:v>
                </c:pt>
                <c:pt idx="4">
                  <c:v>6069</c:v>
                </c:pt>
                <c:pt idx="5">
                  <c:v>4641</c:v>
                </c:pt>
                <c:pt idx="6">
                  <c:v>4035</c:v>
                </c:pt>
                <c:pt idx="7">
                  <c:v>3615</c:v>
                </c:pt>
                <c:pt idx="8">
                  <c:v>2268</c:v>
                </c:pt>
              </c:numCache>
            </c:numRef>
          </c:val>
          <c:extLst>
            <c:ext xmlns:c16="http://schemas.microsoft.com/office/drawing/2014/chart" uri="{C3380CC4-5D6E-409C-BE32-E72D297353CC}">
              <c16:uniqueId val="{00000001-A332-47DD-825A-90E848259741}"/>
            </c:ext>
          </c:extLst>
        </c:ser>
        <c:dLbls>
          <c:showLegendKey val="0"/>
          <c:showVal val="1"/>
          <c:showCatName val="0"/>
          <c:showSerName val="0"/>
          <c:showPercent val="0"/>
          <c:showBubbleSize val="0"/>
        </c:dLbls>
        <c:axId val="718064112"/>
        <c:axId val="718059952"/>
      </c:areaChart>
      <c:catAx>
        <c:axId val="7180641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8059952"/>
        <c:crosses val="autoZero"/>
        <c:auto val="1"/>
        <c:lblAlgn val="ctr"/>
        <c:lblOffset val="100"/>
        <c:noMultiLvlLbl val="0"/>
      </c:catAx>
      <c:valAx>
        <c:axId val="71805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8064112"/>
        <c:crosses val="autoZero"/>
        <c:crossBetween val="midCat"/>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Sheet1!$A$2:$A$44</c:f>
              <c:numCache>
                <c:formatCode>General</c:formatCode>
                <c:ptCount val="43"/>
                <c:pt idx="0">
                  <c:v>12</c:v>
                </c:pt>
                <c:pt idx="1">
                  <c:v>18</c:v>
                </c:pt>
                <c:pt idx="2">
                  <c:v>18</c:v>
                </c:pt>
                <c:pt idx="3">
                  <c:v>18</c:v>
                </c:pt>
                <c:pt idx="4">
                  <c:v>15</c:v>
                </c:pt>
                <c:pt idx="5">
                  <c:v>12</c:v>
                </c:pt>
                <c:pt idx="6">
                  <c:v>21</c:v>
                </c:pt>
                <c:pt idx="7">
                  <c:v>18</c:v>
                </c:pt>
                <c:pt idx="8">
                  <c:v>36</c:v>
                </c:pt>
                <c:pt idx="9">
                  <c:v>9</c:v>
                </c:pt>
                <c:pt idx="10">
                  <c:v>42</c:v>
                </c:pt>
                <c:pt idx="11">
                  <c:v>54</c:v>
                </c:pt>
                <c:pt idx="12">
                  <c:v>27</c:v>
                </c:pt>
                <c:pt idx="13">
                  <c:v>54</c:v>
                </c:pt>
                <c:pt idx="14">
                  <c:v>33</c:v>
                </c:pt>
                <c:pt idx="15">
                  <c:v>36</c:v>
                </c:pt>
                <c:pt idx="16">
                  <c:v>27</c:v>
                </c:pt>
                <c:pt idx="17">
                  <c:v>30</c:v>
                </c:pt>
                <c:pt idx="18">
                  <c:v>18</c:v>
                </c:pt>
                <c:pt idx="19">
                  <c:v>18</c:v>
                </c:pt>
                <c:pt idx="20">
                  <c:v>6</c:v>
                </c:pt>
                <c:pt idx="21">
                  <c:v>18</c:v>
                </c:pt>
                <c:pt idx="22">
                  <c:v>15</c:v>
                </c:pt>
                <c:pt idx="23">
                  <c:v>18</c:v>
                </c:pt>
                <c:pt idx="24">
                  <c:v>6</c:v>
                </c:pt>
                <c:pt idx="25">
                  <c:v>6</c:v>
                </c:pt>
                <c:pt idx="26">
                  <c:v>18</c:v>
                </c:pt>
                <c:pt idx="27">
                  <c:v>6</c:v>
                </c:pt>
                <c:pt idx="28">
                  <c:v>12</c:v>
                </c:pt>
                <c:pt idx="29">
                  <c:v>9</c:v>
                </c:pt>
                <c:pt idx="30">
                  <c:v>6</c:v>
                </c:pt>
                <c:pt idx="31">
                  <c:v>6</c:v>
                </c:pt>
                <c:pt idx="32">
                  <c:v>15</c:v>
                </c:pt>
                <c:pt idx="33">
                  <c:v>6</c:v>
                </c:pt>
                <c:pt idx="34">
                  <c:v>9</c:v>
                </c:pt>
                <c:pt idx="35">
                  <c:v>6</c:v>
                </c:pt>
                <c:pt idx="36">
                  <c:v>0</c:v>
                </c:pt>
                <c:pt idx="37">
                  <c:v>9</c:v>
                </c:pt>
                <c:pt idx="38">
                  <c:v>9</c:v>
                </c:pt>
                <c:pt idx="39">
                  <c:v>0</c:v>
                </c:pt>
                <c:pt idx="40">
                  <c:v>15</c:v>
                </c:pt>
                <c:pt idx="41">
                  <c:v>0</c:v>
                </c:pt>
                <c:pt idx="42">
                  <c:v>0</c:v>
                </c:pt>
              </c:numCache>
            </c:numRef>
          </c:cat>
          <c:val>
            <c:numRef>
              <c:f>Sheet1!$B$2:$B$44</c:f>
              <c:numCache>
                <c:formatCode>General</c:formatCode>
                <c:ptCount val="43"/>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numCache>
            </c:numRef>
          </c:val>
          <c:extLst>
            <c:ext xmlns:c16="http://schemas.microsoft.com/office/drawing/2014/chart" uri="{C3380CC4-5D6E-409C-BE32-E72D297353CC}">
              <c16:uniqueId val="{00000000-3F08-4707-8D4D-BC96482E3661}"/>
            </c:ext>
          </c:extLst>
        </c:ser>
        <c:dLbls>
          <c:dLblPos val="outEnd"/>
          <c:showLegendKey val="0"/>
          <c:showVal val="1"/>
          <c:showCatName val="0"/>
          <c:showSerName val="0"/>
          <c:showPercent val="0"/>
          <c:showBubbleSize val="0"/>
        </c:dLbls>
        <c:gapWidth val="219"/>
        <c:overlap val="-27"/>
        <c:axId val="917964992"/>
        <c:axId val="917962912"/>
      </c:barChart>
      <c:catAx>
        <c:axId val="917964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962912"/>
        <c:crosses val="autoZero"/>
        <c:auto val="1"/>
        <c:lblAlgn val="ctr"/>
        <c:lblOffset val="100"/>
        <c:noMultiLvlLbl val="0"/>
      </c:catAx>
      <c:valAx>
        <c:axId val="91796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9649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341E11-9E79-4356-BD0E-8019C25B8932}"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085B84CA-97E7-4694-BC78-DB680D51B412}">
      <dgm:prSet phldrT="[Text]" custT="1"/>
      <dgm:spPr/>
      <dgm:t>
        <a:bodyPr/>
        <a:lstStyle/>
        <a:p>
          <a:r>
            <a:rPr lang="en-US" sz="4000" dirty="0" smtClean="0">
              <a:latin typeface="Bauhaus 93" panose="04030905020B02020C02" pitchFamily="82" charset="0"/>
            </a:rPr>
            <a:t>4410</a:t>
          </a:r>
        </a:p>
        <a:p>
          <a:r>
            <a:rPr lang="en-US" sz="2000" dirty="0" smtClean="0">
              <a:latin typeface="+mj-lt"/>
            </a:rPr>
            <a:t>Total Employee</a:t>
          </a:r>
          <a:endParaRPr lang="en-US" sz="2000" dirty="0">
            <a:latin typeface="+mj-lt"/>
          </a:endParaRPr>
        </a:p>
      </dgm:t>
    </dgm:pt>
    <dgm:pt modelId="{D4468FD9-E678-4ACA-BCC5-9FB8C77722AA}" type="parTrans" cxnId="{BB8E0E4F-B0AB-4D45-AFB0-A810D7857AFA}">
      <dgm:prSet/>
      <dgm:spPr/>
      <dgm:t>
        <a:bodyPr/>
        <a:lstStyle/>
        <a:p>
          <a:endParaRPr lang="en-US"/>
        </a:p>
      </dgm:t>
    </dgm:pt>
    <dgm:pt modelId="{8ACCC9D0-5293-4CD6-8315-44E0140E7AB8}" type="sibTrans" cxnId="{BB8E0E4F-B0AB-4D45-AFB0-A810D7857AFA}">
      <dgm:prSet/>
      <dgm:spPr/>
      <dgm:t>
        <a:bodyPr/>
        <a:lstStyle/>
        <a:p>
          <a:endParaRPr lang="en-US"/>
        </a:p>
      </dgm:t>
    </dgm:pt>
    <dgm:pt modelId="{629924FE-490E-49FF-B06C-D33186D572B6}">
      <dgm:prSet phldrT="[Text]" custT="1"/>
      <dgm:spPr/>
      <dgm:t>
        <a:bodyPr/>
        <a:lstStyle/>
        <a:p>
          <a:r>
            <a:rPr lang="en-US" sz="4000" dirty="0" smtClean="0">
              <a:latin typeface="Bauhaus 93" panose="04030905020B02020C02" pitchFamily="82" charset="0"/>
            </a:rPr>
            <a:t>711</a:t>
          </a:r>
        </a:p>
        <a:p>
          <a:r>
            <a:rPr lang="en-US" sz="2000" dirty="0" smtClean="0"/>
            <a:t>Total Attrition</a:t>
          </a:r>
          <a:endParaRPr lang="en-US" sz="2000" dirty="0"/>
        </a:p>
      </dgm:t>
    </dgm:pt>
    <dgm:pt modelId="{E9AA2507-01C1-4AE8-814E-69454DD9A5E0}" type="parTrans" cxnId="{7C84B0D9-580F-41B4-AA32-58622045DC6D}">
      <dgm:prSet/>
      <dgm:spPr/>
      <dgm:t>
        <a:bodyPr/>
        <a:lstStyle/>
        <a:p>
          <a:endParaRPr lang="en-US"/>
        </a:p>
      </dgm:t>
    </dgm:pt>
    <dgm:pt modelId="{E0729FDD-327F-476B-8CD4-0B94C006A706}" type="sibTrans" cxnId="{7C84B0D9-580F-41B4-AA32-58622045DC6D}">
      <dgm:prSet/>
      <dgm:spPr/>
      <dgm:t>
        <a:bodyPr/>
        <a:lstStyle/>
        <a:p>
          <a:endParaRPr lang="en-US"/>
        </a:p>
      </dgm:t>
    </dgm:pt>
    <dgm:pt modelId="{1EED2A76-4326-4A70-BA42-A718884D1744}">
      <dgm:prSet phldrT="[Text]" custT="1"/>
      <dgm:spPr/>
      <dgm:t>
        <a:bodyPr/>
        <a:lstStyle/>
        <a:p>
          <a:r>
            <a:rPr lang="en-US" sz="4000" dirty="0" smtClean="0">
              <a:latin typeface="Bauhaus 93" panose="04030905020B02020C02" pitchFamily="82" charset="0"/>
            </a:rPr>
            <a:t>16.12%</a:t>
          </a:r>
        </a:p>
        <a:p>
          <a:r>
            <a:rPr lang="en-US" sz="2000" dirty="0" smtClean="0"/>
            <a:t>Attrition Percent</a:t>
          </a:r>
          <a:endParaRPr lang="en-US" sz="2000" dirty="0"/>
        </a:p>
      </dgm:t>
    </dgm:pt>
    <dgm:pt modelId="{F56CF009-4167-4909-913E-98B8FD3621C5}" type="parTrans" cxnId="{DD602C4F-94BB-4C19-95C2-7D53BCAFFB94}">
      <dgm:prSet/>
      <dgm:spPr/>
      <dgm:t>
        <a:bodyPr/>
        <a:lstStyle/>
        <a:p>
          <a:endParaRPr lang="en-US"/>
        </a:p>
      </dgm:t>
    </dgm:pt>
    <dgm:pt modelId="{306E3FE4-C729-4DE0-93B7-9CF630F860AB}" type="sibTrans" cxnId="{DD602C4F-94BB-4C19-95C2-7D53BCAFFB94}">
      <dgm:prSet/>
      <dgm:spPr/>
      <dgm:t>
        <a:bodyPr/>
        <a:lstStyle/>
        <a:p>
          <a:endParaRPr lang="en-US"/>
        </a:p>
      </dgm:t>
    </dgm:pt>
    <dgm:pt modelId="{4DCB99C8-07AA-44AD-8B3A-EBCB4B14DFB3}">
      <dgm:prSet phldrT="[Text]" custT="1"/>
      <dgm:spPr/>
      <dgm:t>
        <a:bodyPr/>
        <a:lstStyle/>
        <a:p>
          <a:r>
            <a:rPr lang="en-US" sz="4000" dirty="0" smtClean="0">
              <a:latin typeface="Bauhaus 93" panose="04030905020B02020C02" pitchFamily="82" charset="0"/>
            </a:rPr>
            <a:t>37</a:t>
          </a:r>
        </a:p>
        <a:p>
          <a:r>
            <a:rPr lang="en-US" sz="2000" dirty="0" smtClean="0"/>
            <a:t>Average employee age</a:t>
          </a:r>
          <a:endParaRPr lang="en-US" sz="2000" dirty="0"/>
        </a:p>
      </dgm:t>
    </dgm:pt>
    <dgm:pt modelId="{7D919E26-329A-4A0F-9B5E-FA26DCC5CCE5}" type="parTrans" cxnId="{2884FBE6-6A9A-4F9A-939D-26ABAA21F320}">
      <dgm:prSet/>
      <dgm:spPr/>
      <dgm:t>
        <a:bodyPr/>
        <a:lstStyle/>
        <a:p>
          <a:endParaRPr lang="en-US"/>
        </a:p>
      </dgm:t>
    </dgm:pt>
    <dgm:pt modelId="{6615AF73-94EB-4C40-A100-8FBECA966848}" type="sibTrans" cxnId="{2884FBE6-6A9A-4F9A-939D-26ABAA21F320}">
      <dgm:prSet/>
      <dgm:spPr/>
      <dgm:t>
        <a:bodyPr/>
        <a:lstStyle/>
        <a:p>
          <a:endParaRPr lang="en-US"/>
        </a:p>
      </dgm:t>
    </dgm:pt>
    <dgm:pt modelId="{AD1D39A4-E0B9-466C-AB97-E2AD91AD3136}">
      <dgm:prSet phldrT="[Text]" custT="1"/>
      <dgm:spPr/>
      <dgm:t>
        <a:bodyPr/>
        <a:lstStyle/>
        <a:p>
          <a:r>
            <a:rPr lang="en-US" sz="4800" dirty="0" smtClean="0">
              <a:latin typeface="Bauhaus 93" panose="04030905020B02020C02" pitchFamily="82" charset="0"/>
            </a:rPr>
            <a:t>65K</a:t>
          </a:r>
        </a:p>
        <a:p>
          <a:r>
            <a:rPr lang="en-US" sz="2000" dirty="0" smtClean="0"/>
            <a:t>Average Salary</a:t>
          </a:r>
          <a:endParaRPr lang="en-US" sz="2000" dirty="0"/>
        </a:p>
      </dgm:t>
    </dgm:pt>
    <dgm:pt modelId="{30964FE5-FB63-4CB3-A794-2B4AFF2CEB59}" type="parTrans" cxnId="{CF9C7BDB-FCEE-401B-BDC2-D6283CB7FD63}">
      <dgm:prSet/>
      <dgm:spPr/>
      <dgm:t>
        <a:bodyPr/>
        <a:lstStyle/>
        <a:p>
          <a:endParaRPr lang="en-US"/>
        </a:p>
      </dgm:t>
    </dgm:pt>
    <dgm:pt modelId="{0BB6F746-C03B-42CE-8716-0B381E1352D7}" type="sibTrans" cxnId="{CF9C7BDB-FCEE-401B-BDC2-D6283CB7FD63}">
      <dgm:prSet/>
      <dgm:spPr/>
      <dgm:t>
        <a:bodyPr/>
        <a:lstStyle/>
        <a:p>
          <a:endParaRPr lang="en-US"/>
        </a:p>
      </dgm:t>
    </dgm:pt>
    <dgm:pt modelId="{1040FA0F-DAE1-44CA-A935-3E16968818FF}" type="pres">
      <dgm:prSet presAssocID="{09341E11-9E79-4356-BD0E-8019C25B8932}" presName="diagram" presStyleCnt="0">
        <dgm:presLayoutVars>
          <dgm:dir/>
          <dgm:resizeHandles val="exact"/>
        </dgm:presLayoutVars>
      </dgm:prSet>
      <dgm:spPr/>
    </dgm:pt>
    <dgm:pt modelId="{86886D67-9A58-455E-9125-82C3F6C779B0}" type="pres">
      <dgm:prSet presAssocID="{085B84CA-97E7-4694-BC78-DB680D51B412}" presName="node" presStyleLbl="node1" presStyleIdx="0" presStyleCnt="5">
        <dgm:presLayoutVars>
          <dgm:bulletEnabled val="1"/>
        </dgm:presLayoutVars>
      </dgm:prSet>
      <dgm:spPr/>
    </dgm:pt>
    <dgm:pt modelId="{284EEB38-31AD-4B85-8EB0-AF470DA85463}" type="pres">
      <dgm:prSet presAssocID="{8ACCC9D0-5293-4CD6-8315-44E0140E7AB8}" presName="sibTrans" presStyleCnt="0"/>
      <dgm:spPr/>
    </dgm:pt>
    <dgm:pt modelId="{011814FF-C737-4157-BD11-1C2A77513857}" type="pres">
      <dgm:prSet presAssocID="{629924FE-490E-49FF-B06C-D33186D572B6}" presName="node" presStyleLbl="node1" presStyleIdx="1" presStyleCnt="5">
        <dgm:presLayoutVars>
          <dgm:bulletEnabled val="1"/>
        </dgm:presLayoutVars>
      </dgm:prSet>
      <dgm:spPr/>
      <dgm:t>
        <a:bodyPr/>
        <a:lstStyle/>
        <a:p>
          <a:endParaRPr lang="en-US"/>
        </a:p>
      </dgm:t>
    </dgm:pt>
    <dgm:pt modelId="{B1C09101-20C7-47A9-9FBF-3E5A5A7D506F}" type="pres">
      <dgm:prSet presAssocID="{E0729FDD-327F-476B-8CD4-0B94C006A706}" presName="sibTrans" presStyleCnt="0"/>
      <dgm:spPr/>
    </dgm:pt>
    <dgm:pt modelId="{FB81B789-04DA-4876-B5CF-65D5A784B861}" type="pres">
      <dgm:prSet presAssocID="{1EED2A76-4326-4A70-BA42-A718884D1744}" presName="node" presStyleLbl="node1" presStyleIdx="2" presStyleCnt="5">
        <dgm:presLayoutVars>
          <dgm:bulletEnabled val="1"/>
        </dgm:presLayoutVars>
      </dgm:prSet>
      <dgm:spPr/>
    </dgm:pt>
    <dgm:pt modelId="{92BC5D63-88CB-4A86-A561-6276C0471633}" type="pres">
      <dgm:prSet presAssocID="{306E3FE4-C729-4DE0-93B7-9CF630F860AB}" presName="sibTrans" presStyleCnt="0"/>
      <dgm:spPr/>
    </dgm:pt>
    <dgm:pt modelId="{64B99CC6-1438-451E-893F-746BD4740621}" type="pres">
      <dgm:prSet presAssocID="{4DCB99C8-07AA-44AD-8B3A-EBCB4B14DFB3}" presName="node" presStyleLbl="node1" presStyleIdx="3" presStyleCnt="5">
        <dgm:presLayoutVars>
          <dgm:bulletEnabled val="1"/>
        </dgm:presLayoutVars>
      </dgm:prSet>
      <dgm:spPr/>
      <dgm:t>
        <a:bodyPr/>
        <a:lstStyle/>
        <a:p>
          <a:endParaRPr lang="en-US"/>
        </a:p>
      </dgm:t>
    </dgm:pt>
    <dgm:pt modelId="{71E444E3-FD4A-4F96-8A45-CBBADEC12E2A}" type="pres">
      <dgm:prSet presAssocID="{6615AF73-94EB-4C40-A100-8FBECA966848}" presName="sibTrans" presStyleCnt="0"/>
      <dgm:spPr/>
    </dgm:pt>
    <dgm:pt modelId="{6791D473-30A7-432F-B993-7FA7E80BF6A4}" type="pres">
      <dgm:prSet presAssocID="{AD1D39A4-E0B9-466C-AB97-E2AD91AD3136}" presName="node" presStyleLbl="node1" presStyleIdx="4" presStyleCnt="5">
        <dgm:presLayoutVars>
          <dgm:bulletEnabled val="1"/>
        </dgm:presLayoutVars>
      </dgm:prSet>
      <dgm:spPr/>
      <dgm:t>
        <a:bodyPr/>
        <a:lstStyle/>
        <a:p>
          <a:endParaRPr lang="en-US"/>
        </a:p>
      </dgm:t>
    </dgm:pt>
  </dgm:ptLst>
  <dgm:cxnLst>
    <dgm:cxn modelId="{7C84B0D9-580F-41B4-AA32-58622045DC6D}" srcId="{09341E11-9E79-4356-BD0E-8019C25B8932}" destId="{629924FE-490E-49FF-B06C-D33186D572B6}" srcOrd="1" destOrd="0" parTransId="{E9AA2507-01C1-4AE8-814E-69454DD9A5E0}" sibTransId="{E0729FDD-327F-476B-8CD4-0B94C006A706}"/>
    <dgm:cxn modelId="{5651FE91-791F-403C-B205-740BE6B872B3}" type="presOf" srcId="{629924FE-490E-49FF-B06C-D33186D572B6}" destId="{011814FF-C737-4157-BD11-1C2A77513857}" srcOrd="0" destOrd="0" presId="urn:microsoft.com/office/officeart/2005/8/layout/default"/>
    <dgm:cxn modelId="{15F5E95A-AD49-4945-B5DA-3F64909E7145}" type="presOf" srcId="{AD1D39A4-E0B9-466C-AB97-E2AD91AD3136}" destId="{6791D473-30A7-432F-B993-7FA7E80BF6A4}" srcOrd="0" destOrd="0" presId="urn:microsoft.com/office/officeart/2005/8/layout/default"/>
    <dgm:cxn modelId="{CF9C7BDB-FCEE-401B-BDC2-D6283CB7FD63}" srcId="{09341E11-9E79-4356-BD0E-8019C25B8932}" destId="{AD1D39A4-E0B9-466C-AB97-E2AD91AD3136}" srcOrd="4" destOrd="0" parTransId="{30964FE5-FB63-4CB3-A794-2B4AFF2CEB59}" sibTransId="{0BB6F746-C03B-42CE-8716-0B381E1352D7}"/>
    <dgm:cxn modelId="{69303F92-6EC6-4221-9112-D52C636D23CB}" type="presOf" srcId="{4DCB99C8-07AA-44AD-8B3A-EBCB4B14DFB3}" destId="{64B99CC6-1438-451E-893F-746BD4740621}" srcOrd="0" destOrd="0" presId="urn:microsoft.com/office/officeart/2005/8/layout/default"/>
    <dgm:cxn modelId="{95CEC939-92EA-4EB1-A644-06DC89D18487}" type="presOf" srcId="{085B84CA-97E7-4694-BC78-DB680D51B412}" destId="{86886D67-9A58-455E-9125-82C3F6C779B0}" srcOrd="0" destOrd="0" presId="urn:microsoft.com/office/officeart/2005/8/layout/default"/>
    <dgm:cxn modelId="{2884FBE6-6A9A-4F9A-939D-26ABAA21F320}" srcId="{09341E11-9E79-4356-BD0E-8019C25B8932}" destId="{4DCB99C8-07AA-44AD-8B3A-EBCB4B14DFB3}" srcOrd="3" destOrd="0" parTransId="{7D919E26-329A-4A0F-9B5E-FA26DCC5CCE5}" sibTransId="{6615AF73-94EB-4C40-A100-8FBECA966848}"/>
    <dgm:cxn modelId="{ED73F5B9-9298-40C0-AC1D-137727A8855D}" type="presOf" srcId="{1EED2A76-4326-4A70-BA42-A718884D1744}" destId="{FB81B789-04DA-4876-B5CF-65D5A784B861}" srcOrd="0" destOrd="0" presId="urn:microsoft.com/office/officeart/2005/8/layout/default"/>
    <dgm:cxn modelId="{DD602C4F-94BB-4C19-95C2-7D53BCAFFB94}" srcId="{09341E11-9E79-4356-BD0E-8019C25B8932}" destId="{1EED2A76-4326-4A70-BA42-A718884D1744}" srcOrd="2" destOrd="0" parTransId="{F56CF009-4167-4909-913E-98B8FD3621C5}" sibTransId="{306E3FE4-C729-4DE0-93B7-9CF630F860AB}"/>
    <dgm:cxn modelId="{BB8E0E4F-B0AB-4D45-AFB0-A810D7857AFA}" srcId="{09341E11-9E79-4356-BD0E-8019C25B8932}" destId="{085B84CA-97E7-4694-BC78-DB680D51B412}" srcOrd="0" destOrd="0" parTransId="{D4468FD9-E678-4ACA-BCC5-9FB8C77722AA}" sibTransId="{8ACCC9D0-5293-4CD6-8315-44E0140E7AB8}"/>
    <dgm:cxn modelId="{625EA5D1-8FB5-479F-95EA-8B00173B275A}" type="presOf" srcId="{09341E11-9E79-4356-BD0E-8019C25B8932}" destId="{1040FA0F-DAE1-44CA-A935-3E16968818FF}" srcOrd="0" destOrd="0" presId="urn:microsoft.com/office/officeart/2005/8/layout/default"/>
    <dgm:cxn modelId="{255173D7-912E-49A5-8E85-9284248E7BB0}" type="presParOf" srcId="{1040FA0F-DAE1-44CA-A935-3E16968818FF}" destId="{86886D67-9A58-455E-9125-82C3F6C779B0}" srcOrd="0" destOrd="0" presId="urn:microsoft.com/office/officeart/2005/8/layout/default"/>
    <dgm:cxn modelId="{95D7CE97-EE1C-40CC-9BE0-A5710E5445CF}" type="presParOf" srcId="{1040FA0F-DAE1-44CA-A935-3E16968818FF}" destId="{284EEB38-31AD-4B85-8EB0-AF470DA85463}" srcOrd="1" destOrd="0" presId="urn:microsoft.com/office/officeart/2005/8/layout/default"/>
    <dgm:cxn modelId="{761386BD-0D14-4000-B4D5-45C46A0627D4}" type="presParOf" srcId="{1040FA0F-DAE1-44CA-A935-3E16968818FF}" destId="{011814FF-C737-4157-BD11-1C2A77513857}" srcOrd="2" destOrd="0" presId="urn:microsoft.com/office/officeart/2005/8/layout/default"/>
    <dgm:cxn modelId="{CF74994A-E6B5-4C14-AA54-75AA048FB0A2}" type="presParOf" srcId="{1040FA0F-DAE1-44CA-A935-3E16968818FF}" destId="{B1C09101-20C7-47A9-9FBF-3E5A5A7D506F}" srcOrd="3" destOrd="0" presId="urn:microsoft.com/office/officeart/2005/8/layout/default"/>
    <dgm:cxn modelId="{4D53A77A-8192-4F4D-A403-FC74F5EB459E}" type="presParOf" srcId="{1040FA0F-DAE1-44CA-A935-3E16968818FF}" destId="{FB81B789-04DA-4876-B5CF-65D5A784B861}" srcOrd="4" destOrd="0" presId="urn:microsoft.com/office/officeart/2005/8/layout/default"/>
    <dgm:cxn modelId="{C990DC66-62E6-4631-9D8B-AF1379FBF7A9}" type="presParOf" srcId="{1040FA0F-DAE1-44CA-A935-3E16968818FF}" destId="{92BC5D63-88CB-4A86-A561-6276C0471633}" srcOrd="5" destOrd="0" presId="urn:microsoft.com/office/officeart/2005/8/layout/default"/>
    <dgm:cxn modelId="{5B3C8EA5-4E2B-4FAC-8DF2-1980C2AD1788}" type="presParOf" srcId="{1040FA0F-DAE1-44CA-A935-3E16968818FF}" destId="{64B99CC6-1438-451E-893F-746BD4740621}" srcOrd="6" destOrd="0" presId="urn:microsoft.com/office/officeart/2005/8/layout/default"/>
    <dgm:cxn modelId="{039210CF-E965-49D8-B7D3-43D605E70E01}" type="presParOf" srcId="{1040FA0F-DAE1-44CA-A935-3E16968818FF}" destId="{71E444E3-FD4A-4F96-8A45-CBBADEC12E2A}" srcOrd="7" destOrd="0" presId="urn:microsoft.com/office/officeart/2005/8/layout/default"/>
    <dgm:cxn modelId="{E6159850-6BBE-4905-BC81-7031DF17CD96}" type="presParOf" srcId="{1040FA0F-DAE1-44CA-A935-3E16968818FF}" destId="{6791D473-30A7-432F-B993-7FA7E80BF6A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86D67-9A58-455E-9125-82C3F6C779B0}">
      <dsp:nvSpPr>
        <dsp:cNvPr id="0" name=""/>
        <dsp:cNvSpPr/>
      </dsp:nvSpPr>
      <dsp:spPr>
        <a:xfrm>
          <a:off x="1221978" y="2645"/>
          <a:ext cx="2706687" cy="162401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latin typeface="Bauhaus 93" panose="04030905020B02020C02" pitchFamily="82" charset="0"/>
            </a:rPr>
            <a:t>4410</a:t>
          </a:r>
        </a:p>
        <a:p>
          <a:pPr lvl="0" algn="ctr" defTabSz="1778000">
            <a:lnSpc>
              <a:spcPct val="90000"/>
            </a:lnSpc>
            <a:spcBef>
              <a:spcPct val="0"/>
            </a:spcBef>
            <a:spcAft>
              <a:spcPct val="35000"/>
            </a:spcAft>
          </a:pPr>
          <a:r>
            <a:rPr lang="en-US" sz="2000" kern="1200" dirty="0" smtClean="0">
              <a:latin typeface="+mj-lt"/>
            </a:rPr>
            <a:t>Total Employee</a:t>
          </a:r>
          <a:endParaRPr lang="en-US" sz="2000" kern="1200" dirty="0">
            <a:latin typeface="+mj-lt"/>
          </a:endParaRPr>
        </a:p>
      </dsp:txBody>
      <dsp:txXfrm>
        <a:off x="1221978" y="2645"/>
        <a:ext cx="2706687" cy="1624012"/>
      </dsp:txXfrm>
    </dsp:sp>
    <dsp:sp modelId="{011814FF-C737-4157-BD11-1C2A77513857}">
      <dsp:nvSpPr>
        <dsp:cNvPr id="0" name=""/>
        <dsp:cNvSpPr/>
      </dsp:nvSpPr>
      <dsp:spPr>
        <a:xfrm>
          <a:off x="4199334" y="2645"/>
          <a:ext cx="2706687" cy="162401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latin typeface="Bauhaus 93" panose="04030905020B02020C02" pitchFamily="82" charset="0"/>
            </a:rPr>
            <a:t>711</a:t>
          </a:r>
        </a:p>
        <a:p>
          <a:pPr lvl="0" algn="ctr" defTabSz="1778000">
            <a:lnSpc>
              <a:spcPct val="90000"/>
            </a:lnSpc>
            <a:spcBef>
              <a:spcPct val="0"/>
            </a:spcBef>
            <a:spcAft>
              <a:spcPct val="35000"/>
            </a:spcAft>
          </a:pPr>
          <a:r>
            <a:rPr lang="en-US" sz="2000" kern="1200" dirty="0" smtClean="0"/>
            <a:t>Total Attrition</a:t>
          </a:r>
          <a:endParaRPr lang="en-US" sz="2000" kern="1200" dirty="0"/>
        </a:p>
      </dsp:txBody>
      <dsp:txXfrm>
        <a:off x="4199334" y="2645"/>
        <a:ext cx="2706687" cy="1624012"/>
      </dsp:txXfrm>
    </dsp:sp>
    <dsp:sp modelId="{FB81B789-04DA-4876-B5CF-65D5A784B861}">
      <dsp:nvSpPr>
        <dsp:cNvPr id="0" name=""/>
        <dsp:cNvSpPr/>
      </dsp:nvSpPr>
      <dsp:spPr>
        <a:xfrm>
          <a:off x="1221978" y="1897327"/>
          <a:ext cx="2706687" cy="162401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latin typeface="Bauhaus 93" panose="04030905020B02020C02" pitchFamily="82" charset="0"/>
            </a:rPr>
            <a:t>16.12%</a:t>
          </a:r>
        </a:p>
        <a:p>
          <a:pPr lvl="0" algn="ctr" defTabSz="1778000">
            <a:lnSpc>
              <a:spcPct val="90000"/>
            </a:lnSpc>
            <a:spcBef>
              <a:spcPct val="0"/>
            </a:spcBef>
            <a:spcAft>
              <a:spcPct val="35000"/>
            </a:spcAft>
          </a:pPr>
          <a:r>
            <a:rPr lang="en-US" sz="2000" kern="1200" dirty="0" smtClean="0"/>
            <a:t>Attrition Percent</a:t>
          </a:r>
          <a:endParaRPr lang="en-US" sz="2000" kern="1200" dirty="0"/>
        </a:p>
      </dsp:txBody>
      <dsp:txXfrm>
        <a:off x="1221978" y="1897327"/>
        <a:ext cx="2706687" cy="1624012"/>
      </dsp:txXfrm>
    </dsp:sp>
    <dsp:sp modelId="{64B99CC6-1438-451E-893F-746BD4740621}">
      <dsp:nvSpPr>
        <dsp:cNvPr id="0" name=""/>
        <dsp:cNvSpPr/>
      </dsp:nvSpPr>
      <dsp:spPr>
        <a:xfrm>
          <a:off x="4199334" y="1897327"/>
          <a:ext cx="2706687" cy="162401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latin typeface="Bauhaus 93" panose="04030905020B02020C02" pitchFamily="82" charset="0"/>
            </a:rPr>
            <a:t>37</a:t>
          </a:r>
        </a:p>
        <a:p>
          <a:pPr lvl="0" algn="ctr" defTabSz="1778000">
            <a:lnSpc>
              <a:spcPct val="90000"/>
            </a:lnSpc>
            <a:spcBef>
              <a:spcPct val="0"/>
            </a:spcBef>
            <a:spcAft>
              <a:spcPct val="35000"/>
            </a:spcAft>
          </a:pPr>
          <a:r>
            <a:rPr lang="en-US" sz="2000" kern="1200" dirty="0" smtClean="0"/>
            <a:t>Average employee age</a:t>
          </a:r>
          <a:endParaRPr lang="en-US" sz="2000" kern="1200" dirty="0"/>
        </a:p>
      </dsp:txBody>
      <dsp:txXfrm>
        <a:off x="4199334" y="1897327"/>
        <a:ext cx="2706687" cy="1624012"/>
      </dsp:txXfrm>
    </dsp:sp>
    <dsp:sp modelId="{6791D473-30A7-432F-B993-7FA7E80BF6A4}">
      <dsp:nvSpPr>
        <dsp:cNvPr id="0" name=""/>
        <dsp:cNvSpPr/>
      </dsp:nvSpPr>
      <dsp:spPr>
        <a:xfrm>
          <a:off x="2710656" y="3792008"/>
          <a:ext cx="2706687" cy="162401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latin typeface="Bauhaus 93" panose="04030905020B02020C02" pitchFamily="82" charset="0"/>
            </a:rPr>
            <a:t>65K</a:t>
          </a:r>
        </a:p>
        <a:p>
          <a:pPr lvl="0" algn="ctr" defTabSz="2133600">
            <a:lnSpc>
              <a:spcPct val="90000"/>
            </a:lnSpc>
            <a:spcBef>
              <a:spcPct val="0"/>
            </a:spcBef>
            <a:spcAft>
              <a:spcPct val="35000"/>
            </a:spcAft>
          </a:pPr>
          <a:r>
            <a:rPr lang="en-US" sz="2000" kern="1200" dirty="0" smtClean="0"/>
            <a:t>Average Salary</a:t>
          </a:r>
          <a:endParaRPr lang="en-US" sz="2000" kern="1200" dirty="0"/>
        </a:p>
      </dsp:txBody>
      <dsp:txXfrm>
        <a:off x="2710656" y="3792008"/>
        <a:ext cx="2706687" cy="16240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Berlin Sans FB Demi" panose="020E0802020502020306" pitchFamily="34" charset="0"/>
              </a:rPr>
              <a:t>EMPLOYEE ATTRITION</a:t>
            </a:r>
            <a:endParaRPr lang="en-IN" dirty="0">
              <a:latin typeface="Berlin Sans FB Demi" panose="020E0802020502020306" pitchFamily="34" charset="0"/>
            </a:endParaRPr>
          </a:p>
        </p:txBody>
      </p:sp>
      <p:sp>
        <p:nvSpPr>
          <p:cNvPr id="3" name="Subtitle 2"/>
          <p:cNvSpPr>
            <a:spLocks noGrp="1"/>
          </p:cNvSpPr>
          <p:nvPr>
            <p:ph type="subTitle" idx="1"/>
          </p:nvPr>
        </p:nvSpPr>
        <p:spPr/>
        <p:txBody>
          <a:bodyPr/>
          <a:lstStyle/>
          <a:p>
            <a:r>
              <a:rPr lang="en-IN" dirty="0" err="1" smtClean="0">
                <a:solidFill>
                  <a:schemeClr val="bg1"/>
                </a:solidFill>
              </a:rPr>
              <a:t>Giridhar</a:t>
            </a:r>
            <a:r>
              <a:rPr lang="en-IN" dirty="0" smtClean="0">
                <a:solidFill>
                  <a:schemeClr val="bg1"/>
                </a:solidFill>
              </a:rPr>
              <a:t> </a:t>
            </a:r>
            <a:r>
              <a:rPr lang="en-IN" dirty="0" err="1" smtClean="0">
                <a:solidFill>
                  <a:schemeClr val="bg1"/>
                </a:solidFill>
              </a:rPr>
              <a:t>kumar</a:t>
            </a:r>
            <a:r>
              <a:rPr lang="en-IN" dirty="0" smtClean="0">
                <a:solidFill>
                  <a:schemeClr val="bg1"/>
                </a:solidFill>
              </a:rPr>
              <a:t> </a:t>
            </a:r>
            <a:r>
              <a:rPr lang="en-IN" dirty="0" err="1" smtClean="0">
                <a:solidFill>
                  <a:schemeClr val="bg1"/>
                </a:solidFill>
              </a:rPr>
              <a:t>Maurya</a:t>
            </a:r>
            <a:endParaRPr lang="en-IN" dirty="0">
              <a:solidFill>
                <a:schemeClr val="bg1"/>
              </a:solidFill>
            </a:endParaRPr>
          </a:p>
        </p:txBody>
      </p:sp>
    </p:spTree>
    <p:extLst>
      <p:ext uri="{BB962C8B-B14F-4D97-AF65-F5344CB8AC3E}">
        <p14:creationId xmlns:p14="http://schemas.microsoft.com/office/powerpoint/2010/main" val="424129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6" name="Rectangle 5"/>
          <p:cNvSpPr/>
          <p:nvPr/>
        </p:nvSpPr>
        <p:spPr>
          <a:xfrm>
            <a:off x="1089891" y="2357735"/>
            <a:ext cx="9310255" cy="462190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Competitive salary and benefits are crucial in retaining employees. Attrition is higher among employees who feel they are not adequately compensated for their </a:t>
            </a:r>
            <a:r>
              <a:rPr lang="en-US" dirty="0" smtClean="0"/>
              <a:t>work.</a:t>
            </a:r>
          </a:p>
          <a:p>
            <a:pPr marL="285750" indent="-285750">
              <a:lnSpc>
                <a:spcPct val="150000"/>
              </a:lnSpc>
              <a:buFont typeface="Arial" panose="020B0604020202020204" pitchFamily="34" charset="0"/>
              <a:buChar char="•"/>
            </a:pPr>
            <a:r>
              <a:rPr lang="en-US" altLang="en-US" dirty="0" smtClean="0"/>
              <a:t>Low </a:t>
            </a:r>
            <a:r>
              <a:rPr lang="en-US" altLang="en-US" dirty="0"/>
              <a:t>job satisfaction is one of the most significant predictors of employee attrition. Employees who feel unfulfilled or disengaged in their roles are more likely to leave.</a:t>
            </a:r>
          </a:p>
          <a:p>
            <a:pPr marL="285750" lvl="0" indent="-285750" defTabSz="914400" eaLnBrk="0" fontAlgn="base" hangingPunct="0">
              <a:lnSpc>
                <a:spcPct val="150000"/>
              </a:lnSpc>
              <a:spcBef>
                <a:spcPct val="0"/>
              </a:spcBef>
              <a:spcAft>
                <a:spcPct val="0"/>
              </a:spcAft>
              <a:buFont typeface="Arial" panose="020B0604020202020204" pitchFamily="34" charset="0"/>
              <a:buChar char="•"/>
            </a:pPr>
            <a:r>
              <a:rPr lang="en-US" altLang="en-US" dirty="0" smtClean="0"/>
              <a:t>Lack </a:t>
            </a:r>
            <a:r>
              <a:rPr lang="en-US" altLang="en-US" dirty="0"/>
              <a:t>of career growth opportunities and inadequate professional development programs contribute </a:t>
            </a:r>
            <a:r>
              <a:rPr lang="en-US" altLang="en-US" dirty="0" smtClean="0"/>
              <a:t>   significantly </a:t>
            </a:r>
            <a:r>
              <a:rPr lang="en-US" altLang="en-US" dirty="0"/>
              <a:t>to employee turnover. </a:t>
            </a:r>
            <a:endParaRPr lang="en-US" altLang="en-US" dirty="0" smtClean="0"/>
          </a:p>
          <a:p>
            <a:pPr marL="285750" lvl="0" indent="-285750" defTabSz="914400" eaLnBrk="0" fontAlgn="base" hangingPunct="0">
              <a:lnSpc>
                <a:spcPct val="150000"/>
              </a:lnSpc>
              <a:spcBef>
                <a:spcPct val="0"/>
              </a:spcBef>
              <a:spcAft>
                <a:spcPct val="0"/>
              </a:spcAft>
              <a:buFont typeface="Arial" panose="020B0604020202020204" pitchFamily="34" charset="0"/>
              <a:buChar char="•"/>
            </a:pPr>
            <a:r>
              <a:rPr lang="en-US" altLang="en-US" dirty="0" smtClean="0"/>
              <a:t>Employees </a:t>
            </a:r>
            <a:r>
              <a:rPr lang="en-US" altLang="en-US" dirty="0"/>
              <a:t>are more likely to stay if they see a clear path for advancement. </a:t>
            </a:r>
            <a:endParaRPr lang="en-US" altLang="en-US" dirty="0" smtClean="0"/>
          </a:p>
          <a:p>
            <a:pPr marL="285750" indent="-285750" defTabSz="914400" eaLnBrk="0" fontAlgn="base" hangingPunct="0">
              <a:lnSpc>
                <a:spcPct val="150000"/>
              </a:lnSpc>
              <a:spcBef>
                <a:spcPct val="0"/>
              </a:spcBef>
              <a:spcAft>
                <a:spcPct val="0"/>
              </a:spcAft>
              <a:buFont typeface="Arial" panose="020B0604020202020204" pitchFamily="34" charset="0"/>
              <a:buChar char="•"/>
            </a:pPr>
            <a:r>
              <a:rPr lang="en-US" dirty="0" smtClean="0"/>
              <a:t>Attrition </a:t>
            </a:r>
            <a:r>
              <a:rPr lang="en-US" dirty="0"/>
              <a:t>rates vary across departments. Departments with high-stress levels or limited growth opportunities tend to have higher turnover rates.</a:t>
            </a:r>
            <a:endParaRPr lang="en-IN" dirty="0"/>
          </a:p>
          <a:p>
            <a:pPr marL="285750" lvl="0" indent="-285750" defTabSz="914400" eaLnBrk="0" fontAlgn="base" hangingPunct="0">
              <a:lnSpc>
                <a:spcPct val="150000"/>
              </a:lnSpc>
              <a:spcBef>
                <a:spcPct val="0"/>
              </a:spcBef>
              <a:spcAft>
                <a:spcPct val="0"/>
              </a:spcAft>
              <a:buFont typeface="Arial" panose="020B0604020202020204" pitchFamily="34" charset="0"/>
              <a:buChar char="•"/>
            </a:pPr>
            <a:endParaRPr lang="en-US" altLang="en-US" dirty="0">
              <a:latin typeface="Baskerville Old Face" panose="02020602080505020303" pitchFamily="18" charset="0"/>
            </a:endParaRPr>
          </a:p>
          <a:p>
            <a:pPr>
              <a:lnSpc>
                <a:spcPct val="150000"/>
              </a:lnSpc>
            </a:pPr>
            <a:endParaRPr lang="en-IN" dirty="0">
              <a:latin typeface="Baskerville Old Face" panose="02020602080505020303" pitchFamily="18" charset="0"/>
            </a:endParaRPr>
          </a:p>
        </p:txBody>
      </p:sp>
    </p:spTree>
    <p:extLst>
      <p:ext uri="{BB962C8B-B14F-4D97-AF65-F5344CB8AC3E}">
        <p14:creationId xmlns:p14="http://schemas.microsoft.com/office/powerpoint/2010/main" val="4162374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5" name="Content Placeholder 4"/>
          <p:cNvSpPr>
            <a:spLocks noGrp="1"/>
          </p:cNvSpPr>
          <p:nvPr>
            <p:ph idx="1"/>
          </p:nvPr>
        </p:nvSpPr>
        <p:spPr/>
        <p:txBody>
          <a:bodyPr>
            <a:noAutofit/>
          </a:bodyPr>
          <a:lstStyle/>
          <a:p>
            <a:pPr>
              <a:lnSpc>
                <a:spcPct val="100000"/>
              </a:lnSpc>
            </a:pPr>
            <a:r>
              <a:rPr lang="en-US" dirty="0"/>
              <a:t>The Employee Attrition Analysis project has provided valuable insights into the factors driving employee turnover and has identified actionable strategies to improve retention. </a:t>
            </a:r>
          </a:p>
          <a:p>
            <a:pPr>
              <a:lnSpc>
                <a:spcPct val="100000"/>
              </a:lnSpc>
            </a:pPr>
            <a:r>
              <a:rPr lang="en-US" dirty="0" smtClean="0"/>
              <a:t>By </a:t>
            </a:r>
            <a:r>
              <a:rPr lang="en-US" dirty="0"/>
              <a:t>addressing key issues such as job satisfaction, career development, work-life balance, compensation, and leadership, the organization can create a more positive and engaging work environment. Implementing these recommendations will not only reduce attrition rates but also enhance overall organizational performance, employee satisfaction, and long-term success.</a:t>
            </a:r>
            <a:endParaRPr lang="en-IN" dirty="0"/>
          </a:p>
        </p:txBody>
      </p:sp>
    </p:spTree>
    <p:extLst>
      <p:ext uri="{BB962C8B-B14F-4D97-AF65-F5344CB8AC3E}">
        <p14:creationId xmlns:p14="http://schemas.microsoft.com/office/powerpoint/2010/main" val="3735886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rved Up Ribbon 1"/>
          <p:cNvSpPr/>
          <p:nvPr/>
        </p:nvSpPr>
        <p:spPr>
          <a:xfrm>
            <a:off x="2456873" y="1588655"/>
            <a:ext cx="6954982" cy="3288145"/>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latin typeface="Berlin Sans FB Demi" panose="020E0802020502020306" pitchFamily="34" charset="0"/>
              </a:rPr>
              <a:t>THANK YOU</a:t>
            </a:r>
            <a:endParaRPr lang="en-IN" sz="4400" b="1" dirty="0">
              <a:latin typeface="Berlin Sans FB Demi" panose="020E0802020502020306" pitchFamily="34" charset="0"/>
            </a:endParaRPr>
          </a:p>
        </p:txBody>
      </p:sp>
    </p:spTree>
    <p:extLst>
      <p:ext uri="{BB962C8B-B14F-4D97-AF65-F5344CB8AC3E}">
        <p14:creationId xmlns:p14="http://schemas.microsoft.com/office/powerpoint/2010/main" val="61627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a:t>
            </a:r>
            <a:endParaRPr lang="en-IN" dirty="0"/>
          </a:p>
        </p:txBody>
      </p:sp>
      <p:sp>
        <p:nvSpPr>
          <p:cNvPr id="3" name="Content Placeholder 2"/>
          <p:cNvSpPr>
            <a:spLocks noGrp="1"/>
          </p:cNvSpPr>
          <p:nvPr>
            <p:ph idx="1"/>
          </p:nvPr>
        </p:nvSpPr>
        <p:spPr/>
        <p:txBody>
          <a:bodyPr>
            <a:normAutofit fontScale="92500" lnSpcReduction="10000"/>
          </a:bodyPr>
          <a:lstStyle/>
          <a:p>
            <a:pPr>
              <a:lnSpc>
                <a:spcPct val="160000"/>
              </a:lnSpc>
            </a:pPr>
            <a:r>
              <a:rPr lang="en-US" sz="2800" dirty="0"/>
              <a:t>The primary objective of the Employee Attrition Analysis project is to analyze factors contributing to employee turnover and to develop predictive models to identify employees at risk of leaving the organization. This will help the organization in implementing proactive measures to reduce attrition and improve employee retention.</a:t>
            </a:r>
            <a:endParaRPr lang="en-IN" sz="2800" dirty="0"/>
          </a:p>
        </p:txBody>
      </p:sp>
    </p:spTree>
    <p:extLst>
      <p:ext uri="{BB962C8B-B14F-4D97-AF65-F5344CB8AC3E}">
        <p14:creationId xmlns:p14="http://schemas.microsoft.com/office/powerpoint/2010/main" val="4055513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4" name="Rectangle 1"/>
          <p:cNvSpPr>
            <a:spLocks noGrp="1" noChangeArrowheads="1"/>
          </p:cNvSpPr>
          <p:nvPr>
            <p:ph idx="1"/>
          </p:nvPr>
        </p:nvSpPr>
        <p:spPr bwMode="auto">
          <a:xfrm>
            <a:off x="680322" y="2336040"/>
            <a:ext cx="979143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Bahnschrift" panose="020B0502040204020203" pitchFamily="34" charset="0"/>
              </a:rPr>
              <a:t>Define the project scope, objectives, and deliverables.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Bahnschrift" panose="020B0502040204020203" pitchFamily="34" charset="0"/>
              </a:rPr>
              <a:t>Identify key stakeholders and understand their requirements.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Bahnschrift" panose="020B0502040204020203" pitchFamily="34" charset="0"/>
              </a:rPr>
              <a:t>Establish a project timeline with milestones and deadlines. </a:t>
            </a:r>
          </a:p>
          <a:p>
            <a:pPr marL="0" lvl="0" indent="0" eaLnBrk="0" fontAlgn="base" hangingPunct="0">
              <a:lnSpc>
                <a:spcPct val="150000"/>
              </a:lnSpc>
              <a:spcBef>
                <a:spcPct val="0"/>
              </a:spcBef>
              <a:spcAft>
                <a:spcPct val="0"/>
              </a:spcAft>
              <a:buFontTx/>
              <a:buChar char="•"/>
            </a:pPr>
            <a:r>
              <a:rPr lang="en-US" sz="2000" dirty="0">
                <a:latin typeface="Bahnschrift" panose="020B0502040204020203" pitchFamily="34" charset="0"/>
              </a:rPr>
              <a:t>Analyze historical attrition data to identify common patterns and factors </a:t>
            </a:r>
            <a:r>
              <a:rPr lang="en-US" sz="2000" dirty="0" smtClean="0">
                <a:latin typeface="Bahnschrift" panose="020B0502040204020203" pitchFamily="34" charset="0"/>
              </a:rPr>
              <a:t> contributing </a:t>
            </a:r>
            <a:r>
              <a:rPr lang="en-US" sz="2000" dirty="0">
                <a:latin typeface="Bahnschrift" panose="020B0502040204020203" pitchFamily="34" charset="0"/>
              </a:rPr>
              <a:t>to employee turnover</a:t>
            </a:r>
            <a:r>
              <a:rPr lang="en-US" sz="2000" dirty="0" smtClean="0">
                <a:latin typeface="Bahnschrift" panose="020B0502040204020203" pitchFamily="34" charset="0"/>
              </a:rPr>
              <a:t>.</a:t>
            </a:r>
          </a:p>
          <a:p>
            <a:pPr marL="0" lvl="0" indent="0" eaLnBrk="0" fontAlgn="base" hangingPunct="0">
              <a:lnSpc>
                <a:spcPct val="150000"/>
              </a:lnSpc>
              <a:spcBef>
                <a:spcPct val="0"/>
              </a:spcBef>
              <a:spcAft>
                <a:spcPct val="0"/>
              </a:spcAft>
              <a:buFontTx/>
              <a:buChar char="•"/>
            </a:pPr>
            <a:r>
              <a:rPr lang="en-US" sz="2000" dirty="0">
                <a:latin typeface="Bahnschrift" panose="020B0502040204020203" pitchFamily="34" charset="0"/>
              </a:rPr>
              <a:t>Suggest initiatives to enhance employee engagement, satisfaction, and overall well-being.</a:t>
            </a:r>
            <a:endParaRPr kumimoji="0" lang="en-US" altLang="en-US" sz="2000" b="0" i="0" u="none" strike="noStrike" cap="none" normalizeH="0" baseline="0" dirty="0" smtClean="0">
              <a:ln>
                <a:noFill/>
              </a:ln>
              <a:solidFill>
                <a:schemeClr val="tx1"/>
              </a:solidFill>
              <a:effectLst/>
              <a:latin typeface="Bahnschrift" panose="020B0502040204020203" pitchFamily="34" charset="0"/>
            </a:endParaRPr>
          </a:p>
        </p:txBody>
      </p:sp>
    </p:spTree>
    <p:extLst>
      <p:ext uri="{BB962C8B-B14F-4D97-AF65-F5344CB8AC3E}">
        <p14:creationId xmlns:p14="http://schemas.microsoft.com/office/powerpoint/2010/main" val="3766937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 Stack Used:-</a:t>
            </a:r>
            <a:endParaRPr lang="en-IN" dirty="0"/>
          </a:p>
        </p:txBody>
      </p:sp>
      <p:sp>
        <p:nvSpPr>
          <p:cNvPr id="3" name="Content Placeholder 2"/>
          <p:cNvSpPr>
            <a:spLocks noGrp="1"/>
          </p:cNvSpPr>
          <p:nvPr>
            <p:ph idx="1"/>
          </p:nvPr>
        </p:nvSpPr>
        <p:spPr>
          <a:xfrm>
            <a:off x="680321" y="2950648"/>
            <a:ext cx="9613861" cy="3599316"/>
          </a:xfrm>
        </p:spPr>
        <p:txBody>
          <a:bodyPr>
            <a:normAutofit/>
          </a:bodyPr>
          <a:lstStyle/>
          <a:p>
            <a:r>
              <a:rPr lang="en-IN" sz="3200" b="1" dirty="0" smtClean="0"/>
              <a:t>MS Power BI</a:t>
            </a:r>
          </a:p>
          <a:p>
            <a:pPr marL="0" indent="0">
              <a:buNone/>
            </a:pPr>
            <a:endParaRPr lang="en-IN" sz="3200" b="1" dirty="0" smtClean="0"/>
          </a:p>
          <a:p>
            <a:r>
              <a:rPr lang="en-IN" sz="3200" b="1" dirty="0" smtClean="0"/>
              <a:t>MS Power Point</a:t>
            </a:r>
          </a:p>
          <a:p>
            <a:endParaRPr lang="en-IN" sz="3200" b="1" dirty="0"/>
          </a:p>
          <a:p>
            <a:r>
              <a:rPr lang="en-IN" sz="3200" b="1" dirty="0" smtClean="0"/>
              <a:t>MS Excel</a:t>
            </a:r>
            <a:endParaRPr lang="en-IN" sz="3200" b="1" dirty="0"/>
          </a:p>
        </p:txBody>
      </p:sp>
    </p:spTree>
    <p:extLst>
      <p:ext uri="{BB962C8B-B14F-4D97-AF65-F5344CB8AC3E}">
        <p14:creationId xmlns:p14="http://schemas.microsoft.com/office/powerpoint/2010/main" val="57283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680321" y="2336873"/>
            <a:ext cx="9778912" cy="3788354"/>
          </a:xfrm>
        </p:spPr>
        <p:txBody>
          <a:bodyPr>
            <a:noAutofit/>
          </a:bodyPr>
          <a:lstStyle/>
          <a:p>
            <a:r>
              <a:rPr lang="en-US" sz="2800" dirty="0"/>
              <a:t>The primary objective of the Employee Attrition Analysis and Prediction project is to understand the factors contributing to employee attrition within an organization and develop predictive models to identify employees who are at risk of leaving. By gaining insights into the reasons behind attrition and predicting future trends, the organization aims to implement targeted interventions and strategies to improve employee retention, enhance job satisfaction, and reduce turnover costs.</a:t>
            </a:r>
            <a:endParaRPr lang="en-IN" sz="2800" dirty="0"/>
          </a:p>
        </p:txBody>
      </p:sp>
    </p:spTree>
    <p:extLst>
      <p:ext uri="{BB962C8B-B14F-4D97-AF65-F5344CB8AC3E}">
        <p14:creationId xmlns:p14="http://schemas.microsoft.com/office/powerpoint/2010/main" val="2566775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39417130"/>
              </p:ext>
            </p:extLst>
          </p:nvPr>
        </p:nvGraphicFramePr>
        <p:xfrm>
          <a:off x="1654495" y="93778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758267" y="100668"/>
            <a:ext cx="4311942" cy="646331"/>
          </a:xfrm>
          <a:prstGeom prst="rect">
            <a:avLst/>
          </a:prstGeom>
          <a:noFill/>
        </p:spPr>
        <p:txBody>
          <a:bodyPr wrap="square" rtlCol="0">
            <a:spAutoFit/>
          </a:bodyPr>
          <a:lstStyle/>
          <a:p>
            <a:r>
              <a:rPr lang="en-IN" sz="3600" b="1" dirty="0" smtClean="0">
                <a:latin typeface="Berlin Sans FB Demi" panose="020E0802020502020306" pitchFamily="34" charset="0"/>
              </a:rPr>
              <a:t>QUICK INSIGHTS</a:t>
            </a:r>
            <a:endParaRPr lang="en-IN" sz="3600" b="1" dirty="0">
              <a:latin typeface="Berlin Sans FB Demi" panose="020E0802020502020306" pitchFamily="34" charset="0"/>
            </a:endParaRPr>
          </a:p>
        </p:txBody>
      </p:sp>
    </p:spTree>
    <p:extLst>
      <p:ext uri="{BB962C8B-B14F-4D97-AF65-F5344CB8AC3E}">
        <p14:creationId xmlns:p14="http://schemas.microsoft.com/office/powerpoint/2010/main" val="789042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7540426"/>
              </p:ext>
            </p:extLst>
          </p:nvPr>
        </p:nvGraphicFramePr>
        <p:xfrm>
          <a:off x="1100822" y="2523299"/>
          <a:ext cx="8128000" cy="370840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501188436"/>
                    </a:ext>
                  </a:extLst>
                </a:gridCol>
                <a:gridCol w="4064000">
                  <a:extLst>
                    <a:ext uri="{9D8B030D-6E8A-4147-A177-3AD203B41FA5}">
                      <a16:colId xmlns:a16="http://schemas.microsoft.com/office/drawing/2014/main" val="3554282191"/>
                    </a:ext>
                  </a:extLst>
                </a:gridCol>
              </a:tblGrid>
              <a:tr h="370840">
                <a:tc>
                  <a:txBody>
                    <a:bodyPr/>
                    <a:lstStyle/>
                    <a:p>
                      <a:pPr algn="ctr" fontAlgn="b"/>
                      <a:r>
                        <a:rPr lang="en-IN" sz="1600" u="none" strike="noStrike" dirty="0" err="1">
                          <a:effectLst/>
                          <a:latin typeface="Arial Black" panose="020B0A04020102020204" pitchFamily="34" charset="0"/>
                        </a:rPr>
                        <a:t>JobRole</a:t>
                      </a:r>
                      <a:endParaRPr lang="en-IN" sz="1600" b="0" i="0" u="none" strike="noStrike" dirty="0">
                        <a:solidFill>
                          <a:srgbClr val="000000"/>
                        </a:solidFill>
                        <a:effectLst/>
                        <a:latin typeface="Arial Black" panose="020B0A04020102020204" pitchFamily="34" charset="0"/>
                      </a:endParaRPr>
                    </a:p>
                  </a:txBody>
                  <a:tcPr marL="9525" marR="9525" marT="9525" marB="0" anchor="b"/>
                </a:tc>
                <a:tc>
                  <a:txBody>
                    <a:bodyPr/>
                    <a:lstStyle/>
                    <a:p>
                      <a:pPr algn="ctr" fontAlgn="b"/>
                      <a:r>
                        <a:rPr lang="en-IN" sz="1600" u="none" strike="noStrike" dirty="0">
                          <a:effectLst/>
                          <a:latin typeface="Arial Black" panose="020B0A04020102020204" pitchFamily="34" charset="0"/>
                        </a:rPr>
                        <a:t>Count of Attrition_</a:t>
                      </a:r>
                      <a:endParaRPr lang="en-IN" sz="1600" b="0" i="0" u="none" strike="noStrike" dirty="0">
                        <a:solidFill>
                          <a:srgbClr val="000000"/>
                        </a:solidFill>
                        <a:effectLst/>
                        <a:latin typeface="Arial Black" panose="020B0A04020102020204" pitchFamily="34" charset="0"/>
                      </a:endParaRPr>
                    </a:p>
                  </a:txBody>
                  <a:tcPr marL="9525" marR="9525" marT="9525" marB="0" anchor="b"/>
                </a:tc>
                <a:extLst>
                  <a:ext uri="{0D108BD9-81ED-4DB2-BD59-A6C34878D82A}">
                    <a16:rowId xmlns:a16="http://schemas.microsoft.com/office/drawing/2014/main" val="2574995328"/>
                  </a:ext>
                </a:extLst>
              </a:tr>
              <a:tr h="370840">
                <a:tc>
                  <a:txBody>
                    <a:bodyPr/>
                    <a:lstStyle/>
                    <a:p>
                      <a:pPr algn="ctr" fontAlgn="b"/>
                      <a:r>
                        <a:rPr lang="en-IN" sz="1200" b="1" u="none" strike="noStrike" dirty="0">
                          <a:effectLst/>
                        </a:rPr>
                        <a:t>Healthcare Representative</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393</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9330871"/>
                  </a:ext>
                </a:extLst>
              </a:tr>
              <a:tr h="370840">
                <a:tc>
                  <a:txBody>
                    <a:bodyPr/>
                    <a:lstStyle/>
                    <a:p>
                      <a:pPr algn="ctr" fontAlgn="b"/>
                      <a:r>
                        <a:rPr lang="en-IN" sz="1200" b="1" u="none" strike="noStrike">
                          <a:effectLst/>
                        </a:rPr>
                        <a:t>Human Resources</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156</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710061"/>
                  </a:ext>
                </a:extLst>
              </a:tr>
              <a:tr h="370840">
                <a:tc>
                  <a:txBody>
                    <a:bodyPr/>
                    <a:lstStyle/>
                    <a:p>
                      <a:pPr algn="ctr" fontAlgn="b"/>
                      <a:r>
                        <a:rPr lang="en-IN" sz="1200" b="1" u="none" strike="noStrike">
                          <a:effectLst/>
                        </a:rPr>
                        <a:t>Laboratory Technician</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777</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2461840"/>
                  </a:ext>
                </a:extLst>
              </a:tr>
              <a:tr h="370840">
                <a:tc>
                  <a:txBody>
                    <a:bodyPr/>
                    <a:lstStyle/>
                    <a:p>
                      <a:pPr algn="ctr" fontAlgn="b"/>
                      <a:r>
                        <a:rPr lang="en-IN" sz="1200" b="1" u="none" strike="noStrike">
                          <a:effectLst/>
                        </a:rPr>
                        <a:t>Manager</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306</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6067066"/>
                  </a:ext>
                </a:extLst>
              </a:tr>
              <a:tr h="370840">
                <a:tc>
                  <a:txBody>
                    <a:bodyPr/>
                    <a:lstStyle/>
                    <a:p>
                      <a:pPr algn="ctr" fontAlgn="b"/>
                      <a:r>
                        <a:rPr lang="en-IN" sz="1200" b="1" u="none" strike="noStrike">
                          <a:effectLst/>
                        </a:rPr>
                        <a:t>Manufacturing Director</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435</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2276"/>
                  </a:ext>
                </a:extLst>
              </a:tr>
              <a:tr h="370840">
                <a:tc>
                  <a:txBody>
                    <a:bodyPr/>
                    <a:lstStyle/>
                    <a:p>
                      <a:pPr algn="ctr" fontAlgn="b"/>
                      <a:r>
                        <a:rPr lang="en-IN" sz="1200" b="1" u="none" strike="noStrike">
                          <a:effectLst/>
                        </a:rPr>
                        <a:t>Research Director</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240</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6769604"/>
                  </a:ext>
                </a:extLst>
              </a:tr>
              <a:tr h="370840">
                <a:tc>
                  <a:txBody>
                    <a:bodyPr/>
                    <a:lstStyle/>
                    <a:p>
                      <a:pPr algn="ctr" fontAlgn="b"/>
                      <a:r>
                        <a:rPr lang="en-IN" sz="1200" b="1" u="none" strike="noStrike">
                          <a:effectLst/>
                        </a:rPr>
                        <a:t>Research Scientist</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876</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5492577"/>
                  </a:ext>
                </a:extLst>
              </a:tr>
              <a:tr h="370840">
                <a:tc>
                  <a:txBody>
                    <a:bodyPr/>
                    <a:lstStyle/>
                    <a:p>
                      <a:pPr algn="ctr" fontAlgn="b"/>
                      <a:r>
                        <a:rPr lang="en-IN" sz="1200" b="1" u="none" strike="noStrike">
                          <a:effectLst/>
                        </a:rPr>
                        <a:t>Sales Executive</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978</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4764343"/>
                  </a:ext>
                </a:extLst>
              </a:tr>
              <a:tr h="370840">
                <a:tc>
                  <a:txBody>
                    <a:bodyPr/>
                    <a:lstStyle/>
                    <a:p>
                      <a:pPr algn="ctr" fontAlgn="b"/>
                      <a:r>
                        <a:rPr lang="en-IN" sz="1200" b="1" u="none" strike="noStrike">
                          <a:effectLst/>
                        </a:rPr>
                        <a:t>Sales Representative</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249</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4383236"/>
                  </a:ext>
                </a:extLst>
              </a:tr>
            </a:tbl>
          </a:graphicData>
        </a:graphic>
      </p:graphicFrame>
      <p:sp>
        <p:nvSpPr>
          <p:cNvPr id="4" name="Title 3"/>
          <p:cNvSpPr>
            <a:spLocks noGrp="1"/>
          </p:cNvSpPr>
          <p:nvPr>
            <p:ph type="title"/>
          </p:nvPr>
        </p:nvSpPr>
        <p:spPr/>
        <p:txBody>
          <a:bodyPr/>
          <a:lstStyle/>
          <a:p>
            <a:r>
              <a:rPr lang="en-IN" b="1" dirty="0" smtClean="0"/>
              <a:t>Attrition By Job Role:-</a:t>
            </a:r>
            <a:endParaRPr lang="en-IN" b="1" dirty="0"/>
          </a:p>
        </p:txBody>
      </p:sp>
    </p:spTree>
    <p:extLst>
      <p:ext uri="{BB962C8B-B14F-4D97-AF65-F5344CB8AC3E}">
        <p14:creationId xmlns:p14="http://schemas.microsoft.com/office/powerpoint/2010/main" val="644840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Average Salary Hike Vs Average Monthly Income</a:t>
            </a:r>
            <a:endParaRPr lang="en-IN"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60870319"/>
              </p:ext>
            </p:extLst>
          </p:nvPr>
        </p:nvGraphicFramePr>
        <p:xfrm>
          <a:off x="680321" y="2309684"/>
          <a:ext cx="9772362" cy="38384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1772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Attrition By Age:-</a:t>
            </a:r>
            <a:endParaRPr lang="en-IN" sz="40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7560179"/>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3100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38</TotalTime>
  <Words>459</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Bahnschrift</vt:lpstr>
      <vt:lpstr>Baskerville Old Face</vt:lpstr>
      <vt:lpstr>Bauhaus 93</vt:lpstr>
      <vt:lpstr>Berlin Sans FB Demi</vt:lpstr>
      <vt:lpstr>Calibri</vt:lpstr>
      <vt:lpstr>Trebuchet MS</vt:lpstr>
      <vt:lpstr>Berlin</vt:lpstr>
      <vt:lpstr>EMPLOYEE ATTRITION</vt:lpstr>
      <vt:lpstr>Project Description:-</vt:lpstr>
      <vt:lpstr>Approach:-</vt:lpstr>
      <vt:lpstr>Tech Stack Used:-</vt:lpstr>
      <vt:lpstr>Objective:-</vt:lpstr>
      <vt:lpstr>PowerPoint Presentation</vt:lpstr>
      <vt:lpstr>Attrition By Job Role:-</vt:lpstr>
      <vt:lpstr>Average Salary Hike Vs Average Monthly Income</vt:lpstr>
      <vt:lpstr>Attrition By Age:-</vt:lpstr>
      <vt:lpstr>Conclusions:-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IT Desk</dc:creator>
  <cp:lastModifiedBy>IT Desk</cp:lastModifiedBy>
  <cp:revision>7</cp:revision>
  <dcterms:created xsi:type="dcterms:W3CDTF">2024-07-10T10:55:59Z</dcterms:created>
  <dcterms:modified xsi:type="dcterms:W3CDTF">2024-07-10T11:34:50Z</dcterms:modified>
</cp:coreProperties>
</file>