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3" r:id="rId4"/>
    <p:sldId id="259" r:id="rId5"/>
    <p:sldId id="267" r:id="rId6"/>
    <p:sldId id="261" r:id="rId7"/>
    <p:sldId id="265" r:id="rId8"/>
    <p:sldId id="266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Channel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Sub-Saharan Africa</c:v>
                </c:pt>
                <c:pt idx="1">
                  <c:v>Europe</c:v>
                </c:pt>
                <c:pt idx="2">
                  <c:v>Europe</c:v>
                </c:pt>
                <c:pt idx="3">
                  <c:v>Sub-Saharan Africa</c:v>
                </c:pt>
                <c:pt idx="4">
                  <c:v>Asia</c:v>
                </c:pt>
                <c:pt idx="5">
                  <c:v>Australia and Oceania</c:v>
                </c:pt>
                <c:pt idx="6">
                  <c:v>Asia</c:v>
                </c:pt>
                <c:pt idx="7">
                  <c:v>Middle East and North Africa</c:v>
                </c:pt>
                <c:pt idx="8">
                  <c:v>Central America and the Caribbean</c:v>
                </c:pt>
                <c:pt idx="9">
                  <c:v>North America</c:v>
                </c:pt>
                <c:pt idx="10">
                  <c:v>Middle East and North Africa</c:v>
                </c:pt>
                <c:pt idx="11">
                  <c:v>Australia and Oceania</c:v>
                </c:pt>
                <c:pt idx="12">
                  <c:v>Central America and the Caribbean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88-4822-BB57-1F899A4C4C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Sum of Total Revenue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Sheet1!$A$2:$A$14</c:f>
              <c:strCache>
                <c:ptCount val="13"/>
                <c:pt idx="0">
                  <c:v>Sub-Saharan Africa</c:v>
                </c:pt>
                <c:pt idx="1">
                  <c:v>Europe</c:v>
                </c:pt>
                <c:pt idx="2">
                  <c:v>Europe</c:v>
                </c:pt>
                <c:pt idx="3">
                  <c:v>Sub-Saharan Africa</c:v>
                </c:pt>
                <c:pt idx="4">
                  <c:v>Asia</c:v>
                </c:pt>
                <c:pt idx="5">
                  <c:v>Australia and Oceania</c:v>
                </c:pt>
                <c:pt idx="6">
                  <c:v>Asia</c:v>
                </c:pt>
                <c:pt idx="7">
                  <c:v>Middle East and North Africa</c:v>
                </c:pt>
                <c:pt idx="8">
                  <c:v>Central America and the Caribbean</c:v>
                </c:pt>
                <c:pt idx="9">
                  <c:v>North America</c:v>
                </c:pt>
                <c:pt idx="10">
                  <c:v>Middle East and North Africa</c:v>
                </c:pt>
                <c:pt idx="11">
                  <c:v>Australia and Oceania</c:v>
                </c:pt>
                <c:pt idx="12">
                  <c:v>Central America and the Caribbean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25733749.52</c:v>
                </c:pt>
                <c:pt idx="1">
                  <c:v>18122486.449999999</c:v>
                </c:pt>
                <c:pt idx="2">
                  <c:v>15246445.66</c:v>
                </c:pt>
                <c:pt idx="3">
                  <c:v>13938281.91</c:v>
                </c:pt>
                <c:pt idx="4">
                  <c:v>12146097.76</c:v>
                </c:pt>
                <c:pt idx="5">
                  <c:v>9892397.2799999993</c:v>
                </c:pt>
                <c:pt idx="6">
                  <c:v>9200993.2599999998</c:v>
                </c:pt>
                <c:pt idx="7">
                  <c:v>9059567.6999999993</c:v>
                </c:pt>
                <c:pt idx="8">
                  <c:v>8254112.1900000004</c:v>
                </c:pt>
                <c:pt idx="9">
                  <c:v>5643356.5499999998</c:v>
                </c:pt>
                <c:pt idx="10">
                  <c:v>4993138.88</c:v>
                </c:pt>
                <c:pt idx="11">
                  <c:v>4201867.8499999996</c:v>
                </c:pt>
                <c:pt idx="12">
                  <c:v>916273.3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88-4822-BB57-1F899A4C4C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214551472"/>
        <c:axId val="1214529008"/>
      </c:barChart>
      <c:catAx>
        <c:axId val="1214551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529008"/>
        <c:crosses val="autoZero"/>
        <c:auto val="1"/>
        <c:lblAlgn val="ctr"/>
        <c:lblOffset val="100"/>
        <c:noMultiLvlLbl val="0"/>
      </c:catAx>
      <c:valAx>
        <c:axId val="1214529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551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902980.64</cx:pt>
          <cx:pt idx="1">4368316.68</cx:pt>
          <cx:pt idx="2">19103.44</cx:pt>
          <cx:pt idx="3">574951.92</cx:pt>
          <cx:pt idx="4">58471.11</cx:pt>
          <cx:pt idx="5">400558.73</cx:pt>
          <cx:pt idx="6">6161257.9</cx:pt>
          <cx:pt idx="7">3039414.4</cx:pt>
          <cx:pt idx="8">5822036.2</cx:pt>
          <cx:pt idx="9">2489933.49</cx:pt>
          <cx:pt idx="10">2492526.12</cx:pt>
          <cx:pt idx="11">445033.55</cx:pt>
          <cx:pt idx="12">1082418.4</cx:pt>
          <cx:pt idx="13">50363.34</cx:pt>
          <cx:pt idx="14">20404.71</cx:pt>
          <cx:pt idx="15">4220728.8</cx:pt>
        </cx:lvl>
        <cx:lvl ptCount="16">
          <cx:pt idx="0">Bangladesh</cx:pt>
          <cx:pt idx="1">Brunei</cx:pt>
          <cx:pt idx="2">Kyrgyzstan</cx:pt>
          <cx:pt idx="3">Laos</cx:pt>
          <cx:pt idx="4">Malaysia</cx:pt>
          <cx:pt idx="5">Mongolia</cx:pt>
          <cx:pt idx="6">Myanmar</cx:pt>
          <cx:pt idx="7">Sri Lanka</cx:pt>
          <cx:pt idx="8">Turkmenistan</cx:pt>
          <cx:pt idx="9">Australia</cx:pt>
          <cx:pt idx="10">East Timor</cx:pt>
          <cx:pt idx="11">Federated States of Micronesia</cx:pt>
          <cx:pt idx="12">Fiji</cx:pt>
          <cx:pt idx="13">Kiribati</cx:pt>
          <cx:pt idx="14">New Zealand</cx:pt>
          <cx:pt idx="15">Samoa</cx:pt>
        </cx:lvl>
        <cx:lvl ptCount="16">
          <cx:pt idx="0">Asia</cx:pt>
          <cx:pt idx="1">Asia</cx:pt>
          <cx:pt idx="2">Asia</cx:pt>
          <cx:pt idx="3">Asia</cx:pt>
          <cx:pt idx="4">Asia</cx:pt>
          <cx:pt idx="5">Asia</cx:pt>
          <cx:pt idx="6">Asia</cx:pt>
          <cx:pt idx="7">Asia</cx:pt>
          <cx:pt idx="8">Asia</cx:pt>
          <cx:pt idx="9">Australia and Oceania</cx:pt>
          <cx:pt idx="10">Australia and Oceania</cx:pt>
          <cx:pt idx="11">Australia and Oceania</cx:pt>
          <cx:pt idx="12">Australia and Oceania</cx:pt>
          <cx:pt idx="13">Australia and Oceania</cx:pt>
          <cx:pt idx="14">Australia and Oceania</cx:pt>
          <cx:pt idx="15">Australia and Oceania</cx:pt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14</cx:pt>
          <cx:pt idx="7">25</cx:pt>
          <cx:pt idx="8">16</cx:pt>
          <cx:pt idx="9">24</cx:pt>
          <cx:pt idx="10">89</cx:pt>
          <cx:pt idx="11">16</cx:pt>
          <cx:pt idx="12">19</cx:pt>
          <cx:pt idx="13">86</cx:pt>
          <cx:pt idx="14">23</cx:pt>
          <cx:pt idx="15">21</cx:pt>
        </cx:lvl>
      </cx:numDim>
    </cx:data>
  </cx:chartData>
  <cx:chart>
    <cx:plotArea>
      <cx:plotAreaRegion>
        <cx:series layoutId="sunburst" uniqueId="{3DC9B508-2590-4DDF-99E8-A955086C395B}">
          <cx:tx>
            <cx:txData>
              <cx:f>Sheet1!$D$1</cx:f>
              <cx:v>Series1</cx:v>
            </cx:txData>
          </cx:tx>
          <cx:dataLabels pos="ctr">
            <cx:visibility seriesName="0" categoryName="1" value="0"/>
          </cx:dataLabels>
          <cx:dataId val="0"/>
        </cx:series>
      </cx:plotAreaRegion>
    </cx:plotArea>
    <cx:legend pos="r" align="ctr" overlay="0"/>
  </cx:chart>
</cx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Revenue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Sum of Total Revenue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2"/>
                <c:pt idx="0">
                  <c:v>Offline</c:v>
                </c:pt>
                <c:pt idx="1">
                  <c:v>Online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79094809.200000003</c:v>
                </c:pt>
                <c:pt idx="1">
                  <c:v>58253959.109999999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4D-4ABC-817D-7A9575808A0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86">
  <cs:axisTitle>
    <cs:lnRef idx="0"/>
    <cs:fillRef idx="0"/>
    <cs:effectRef idx="0"/>
    <cs:fontRef idx="major">
      <a:schemeClr val="dk1">
        <a:lumMod val="50000"/>
        <a:lumOff val="50000"/>
      </a:schemeClr>
    </cs:fontRef>
    <cs:defRPr sz="1197"/>
  </cs:axisTitle>
  <cs:categoryAxis>
    <cs:lnRef idx="0"/>
    <cs:fillRef idx="0"/>
    <cs:effectRef idx="0"/>
    <cs:fontRef idx="major">
      <a:schemeClr val="dk1">
        <a:lumMod val="50000"/>
        <a:lumOff val="50000"/>
      </a:schemeClr>
    </cs:fontRef>
    <cs:defRPr sz="1197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31" kern="1200"/>
    <cs:bodyPr lIns="38100" tIns="19050" rIns="38100" bIns="19050">
      <a:spAutoFit/>
    </cs:bodyPr>
  </cs:dataLabel>
  <cs:dataLabelCallout>
    <cs:lnRef idx="0"/>
    <cs:fillRef idx="0"/>
    <cs:effectRef idx="0"/>
    <cs:fontRef idx="major">
      <a:schemeClr val="dk1">
        <a:lumMod val="50000"/>
        <a:lumOff val="50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9525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ajor">
      <a:schemeClr val="dk1">
        <a:lumMod val="50000"/>
        <a:lumOff val="50000"/>
      </a:schemeClr>
    </cs:fontRef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dk1"/>
    </cs:fontRef>
  </cs:dropLine>
  <cs:errorBar>
    <cs:lnRef idx="0"/>
    <cs:fillRef idx="0"/>
    <cs:effectRef idx="0"/>
    <cs:fontRef idx="minor">
      <a:schemeClr val="dk1"/>
    </cs:fontRef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  <a:lumOff val="1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</cs:hiLoLine>
  <cs:leaderLine>
    <cs:lnRef idx="0"/>
    <cs:fillRef idx="0"/>
    <cs:effectRef idx="0"/>
    <cs:fontRef idx="minor">
      <a:schemeClr val="dk1"/>
    </cs:fontRef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  <cs:bodyPr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ajor">
      <a:schemeClr val="dk1">
        <a:lumMod val="50000"/>
        <a:lumOff val="50000"/>
      </a:schemeClr>
    </cs:fontRef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  <cs:bodyPr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ajor">
      <a:schemeClr val="dk1">
        <a:lumMod val="50000"/>
        <a:lumOff val="50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ajor">
      <a:schemeClr val="dk1">
        <a:lumMod val="50000"/>
        <a:lumOff val="50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6" y="2367184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</a:t>
            </a:r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499291" y="4508570"/>
            <a:ext cx="1119341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800" b="1" i="0" u="sng" dirty="0" err="1" smtClean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Giridhar</a:t>
            </a:r>
            <a:r>
              <a:rPr lang="en-US" sz="2800" b="1" i="0" u="sng" dirty="0" smtClean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800" b="1" i="0" u="sng" dirty="0" err="1" smtClean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Maurya</a:t>
            </a:r>
            <a:endParaRPr lang="en-US" sz="2800" b="1" u="sng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666685"/>
            <a:ext cx="341141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Description</a:t>
            </a:r>
            <a:endParaRPr lang="en-US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1" y="2069342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195333" y="882129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790972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Approach</a:t>
            </a:r>
            <a:endParaRPr lang="en-US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primary objective of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Amazon Sales Analysis project is to analyze sales data from Amazon to identify trends, patterns, and insights that can help improve business strategies, marketing efforts, and overall sales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of the company.</a:t>
            </a:r>
            <a:endParaRPr lang="en-US" sz="2000" dirty="0">
              <a:solidFill>
                <a:srgbClr val="47474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2010 to 2017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amazon sales.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1A002-5456-4CBC-940F-541D2B9F7CFE}"/>
              </a:ext>
            </a:extLst>
          </p:cNvPr>
          <p:cNvSpPr txBox="1"/>
          <p:nvPr/>
        </p:nvSpPr>
        <p:spPr>
          <a:xfrm>
            <a:off x="1083076" y="2075935"/>
            <a:ext cx="2951894" cy="1477328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1M</a:t>
            </a:r>
            <a:endParaRPr lang="en-US" sz="5400" b="1" dirty="0"/>
          </a:p>
          <a:p>
            <a:pPr algn="ctr"/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18C07-75E1-49D4-B411-6D4170E6187B}"/>
              </a:ext>
            </a:extLst>
          </p:cNvPr>
          <p:cNvSpPr txBox="1"/>
          <p:nvPr/>
        </p:nvSpPr>
        <p:spPr>
          <a:xfrm>
            <a:off x="4557485" y="2101122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Segoe UI Semibold" panose="020B0702040204020203" pitchFamily="34" charset="0"/>
                <a:cs typeface="Segoe UI Light" panose="020B0502040204020203" pitchFamily="34" charset="0"/>
              </a:rPr>
              <a:t>137.35</a:t>
            </a:r>
            <a:r>
              <a:rPr lang="en-US" sz="4400" dirty="0" smtClean="0"/>
              <a:t> </a:t>
            </a:r>
            <a:endParaRPr lang="en-US" sz="4400" dirty="0"/>
          </a:p>
          <a:p>
            <a:pPr algn="ctr"/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Total Revenue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8157029" y="2101122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Segoe UI Semibold" panose="020B0702040204020203" pitchFamily="34" charset="0"/>
                <a:cs typeface="Segoe UI Light" panose="020B0502040204020203" pitchFamily="34" charset="0"/>
              </a:rPr>
              <a:t>44.17M</a:t>
            </a:r>
            <a:r>
              <a:rPr lang="en-US" sz="4400" dirty="0" smtClean="0"/>
              <a:t> </a:t>
            </a:r>
            <a:endParaRPr lang="en-US" sz="4400" dirty="0"/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95F9D-5584-4EA5-9CF0-486E4C5C4C38}"/>
              </a:ext>
            </a:extLst>
          </p:cNvPr>
          <p:cNvSpPr txBox="1"/>
          <p:nvPr/>
        </p:nvSpPr>
        <p:spPr>
          <a:xfrm>
            <a:off x="2676934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Segoe UI Semibold" panose="020B0702040204020203" pitchFamily="34" charset="0"/>
                <a:cs typeface="Segoe UI Light" panose="020B0502040204020203" pitchFamily="34" charset="0"/>
              </a:rPr>
              <a:t>93.18</a:t>
            </a:r>
            <a:r>
              <a:rPr lang="en-US" sz="4400" dirty="0" smtClean="0"/>
              <a:t> </a:t>
            </a:r>
            <a:endParaRPr lang="en-US" sz="4400" dirty="0"/>
          </a:p>
          <a:p>
            <a:pPr algn="ctr"/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Total Cost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108A0-51E6-46FD-ABB7-E26308D935F1}"/>
              </a:ext>
            </a:extLst>
          </p:cNvPr>
          <p:cNvSpPr txBox="1"/>
          <p:nvPr/>
        </p:nvSpPr>
        <p:spPr>
          <a:xfrm>
            <a:off x="6438037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Segoe UI Semibold" panose="020B0702040204020203" pitchFamily="34" charset="0"/>
                <a:cs typeface="Segoe UI Light" panose="020B0502040204020203" pitchFamily="34" charset="0"/>
              </a:rPr>
              <a:t>100</a:t>
            </a:r>
            <a:endParaRPr lang="en-US" sz="4400" dirty="0"/>
          </a:p>
          <a:p>
            <a:pPr algn="ctr"/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Total Order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Categorized the data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969693"/>
              </p:ext>
            </p:extLst>
          </p:nvPr>
        </p:nvGraphicFramePr>
        <p:xfrm>
          <a:off x="1047564" y="1878852"/>
          <a:ext cx="10076156" cy="388275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900670">
                  <a:extLst>
                    <a:ext uri="{9D8B030D-6E8A-4147-A177-3AD203B41FA5}">
                      <a16:colId xmlns:a16="http://schemas.microsoft.com/office/drawing/2014/main" val="3984788202"/>
                    </a:ext>
                  </a:extLst>
                </a:gridCol>
                <a:gridCol w="1640305">
                  <a:extLst>
                    <a:ext uri="{9D8B030D-6E8A-4147-A177-3AD203B41FA5}">
                      <a16:colId xmlns:a16="http://schemas.microsoft.com/office/drawing/2014/main" val="3393916952"/>
                    </a:ext>
                  </a:extLst>
                </a:gridCol>
                <a:gridCol w="2030852">
                  <a:extLst>
                    <a:ext uri="{9D8B030D-6E8A-4147-A177-3AD203B41FA5}">
                      <a16:colId xmlns:a16="http://schemas.microsoft.com/office/drawing/2014/main" val="3186805414"/>
                    </a:ext>
                  </a:extLst>
                </a:gridCol>
                <a:gridCol w="1249756">
                  <a:extLst>
                    <a:ext uri="{9D8B030D-6E8A-4147-A177-3AD203B41FA5}">
                      <a16:colId xmlns:a16="http://schemas.microsoft.com/office/drawing/2014/main" val="3307442212"/>
                    </a:ext>
                  </a:extLst>
                </a:gridCol>
                <a:gridCol w="1480531">
                  <a:extLst>
                    <a:ext uri="{9D8B030D-6E8A-4147-A177-3AD203B41FA5}">
                      <a16:colId xmlns:a16="http://schemas.microsoft.com/office/drawing/2014/main" val="3987536068"/>
                    </a:ext>
                  </a:extLst>
                </a:gridCol>
                <a:gridCol w="1774042">
                  <a:extLst>
                    <a:ext uri="{9D8B030D-6E8A-4147-A177-3AD203B41FA5}">
                      <a16:colId xmlns:a16="http://schemas.microsoft.com/office/drawing/2014/main" val="2748350487"/>
                    </a:ext>
                  </a:extLst>
                </a:gridCol>
              </a:tblGrid>
              <a:tr h="5748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 Black" panose="020B0A04020102020204" pitchFamily="34" charset="0"/>
                        </a:rPr>
                        <a:t>Total Revenue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 Black" panose="020B0A04020102020204" pitchFamily="34" charset="0"/>
                        </a:rPr>
                        <a:t>Total Profit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 Black" panose="020B0A04020102020204" pitchFamily="34" charset="0"/>
                        </a:rPr>
                        <a:t>Total Units Sold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 Black" panose="020B0A04020102020204" pitchFamily="34" charset="0"/>
                        </a:rPr>
                        <a:t>Region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>
                          <a:effectLst/>
                          <a:latin typeface="Arial Black" panose="020B0A04020102020204" pitchFamily="34" charset="0"/>
                        </a:rPr>
                        <a:t>Total Unit Cost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  <a:latin typeface="Arial Black" panose="020B0A04020102020204" pitchFamily="34" charset="0"/>
                        </a:rPr>
                        <a:t>Total Unit Price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416" marR="9416" marT="9416" marB="0" anchor="b"/>
                </a:tc>
                <a:extLst>
                  <a:ext uri="{0D108BD9-81ED-4DB2-BD59-A6C34878D82A}">
                    <a16:rowId xmlns:a16="http://schemas.microsoft.com/office/drawing/2014/main" val="2009316969"/>
                  </a:ext>
                </a:extLst>
              </a:tr>
              <a:tr h="4444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39672031.43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12183211.4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182870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Sub-Saharan Africa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6612.39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9346.28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extLst>
                  <a:ext uri="{0D108BD9-81ED-4DB2-BD59-A6C34878D82A}">
                    <a16:rowId xmlns:a16="http://schemas.microsoft.com/office/drawing/2014/main" val="3489658251"/>
                  </a:ext>
                </a:extLst>
              </a:tr>
              <a:tr h="299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33368932.11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11082938.63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98117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Europe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4909.66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7237.55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extLst>
                  <a:ext uri="{0D108BD9-81ED-4DB2-BD59-A6C34878D82A}">
                    <a16:rowId xmlns:a16="http://schemas.microsoft.com/office/drawing/2014/main" val="3818452716"/>
                  </a:ext>
                </a:extLst>
              </a:tr>
              <a:tr h="5899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14094265.13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4722160.03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68325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Australia and Oceania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1702.19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2449.4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extLst>
                  <a:ext uri="{0D108BD9-81ED-4DB2-BD59-A6C34878D82A}">
                    <a16:rowId xmlns:a16="http://schemas.microsoft.com/office/drawing/2014/main" val="345820489"/>
                  </a:ext>
                </a:extLst>
              </a:tr>
              <a:tr h="2047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21347091.02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6113845.87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59967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Asia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2635.46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3693.9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extLst>
                  <a:ext uri="{0D108BD9-81ED-4DB2-BD59-A6C34878D82A}">
                    <a16:rowId xmlns:a16="http://schemas.microsoft.com/office/drawing/2014/main" val="3201823210"/>
                  </a:ext>
                </a:extLst>
              </a:tr>
              <a:tr h="7353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14052706.58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5761191.86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48678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Middle East and North Africa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1524.5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2415.06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extLst>
                  <a:ext uri="{0D108BD9-81ED-4DB2-BD59-A6C34878D82A}">
                    <a16:rowId xmlns:a16="http://schemas.microsoft.com/office/drawing/2014/main" val="365446125"/>
                  </a:ext>
                </a:extLst>
              </a:tr>
              <a:tr h="7353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9170385.49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2846907.85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35771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Central America and the Caribbean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1104.72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1702.21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extLst>
                  <a:ext uri="{0D108BD9-81ED-4DB2-BD59-A6C34878D82A}">
                    <a16:rowId xmlns:a16="http://schemas.microsoft.com/office/drawing/2014/main" val="1657090120"/>
                  </a:ext>
                </a:extLst>
              </a:tr>
              <a:tr h="29903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5643356.55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1457942.76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19143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North America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615.88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831.73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16" marR="9416" marT="9416" marB="0" anchor="b"/>
                </a:tc>
                <a:extLst>
                  <a:ext uri="{0D108BD9-81ED-4DB2-BD59-A6C34878D82A}">
                    <a16:rowId xmlns:a16="http://schemas.microsoft.com/office/drawing/2014/main" val="1941866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 Comparison by Region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203388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sales in Sub-Saharan Africa is maximum of </a:t>
            </a:r>
            <a:fld id="{A349FECA-F3DA-4268-958C-BDC920840954}" type="VALUE">
              <a:rPr lang="en-US" smtClean="0"/>
              <a:pPr/>
              <a:t>25733749.52</a:t>
            </a:fld>
            <a:endParaRPr lang="en-US" dirty="0"/>
          </a:p>
          <a:p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244352522"/>
              </p:ext>
            </p:extLst>
          </p:nvPr>
        </p:nvGraphicFramePr>
        <p:xfrm>
          <a:off x="470646" y="1758881"/>
          <a:ext cx="9689354" cy="4468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86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Categorized By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b="1" dirty="0" smtClean="0">
                <a:solidFill>
                  <a:srgbClr val="252423"/>
                </a:solidFill>
                <a:latin typeface="Segoe UI" panose="020B0502040204020203" pitchFamily="34" charset="0"/>
              </a:rPr>
              <a:t>Asia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accounted for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55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%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of Revenue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Australia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 The least revenue was accounted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IR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cx="http://schemas.microsoft.com/office/drawing/2014/chartex" Requires="cx">
          <p:graphicFrame>
            <p:nvGraphicFramePr>
              <p:cNvPr id="4" name="Chart 3"/>
              <p:cNvGraphicFramePr/>
              <p:nvPr>
                <p:extLst>
                  <p:ext uri="{D42A27DB-BD31-4B8C-83A1-F6EECF244321}">
                    <p14:modId xmlns:p14="http://schemas.microsoft.com/office/powerpoint/2010/main" val="3488880150"/>
                  </p:ext>
                </p:extLst>
              </p:nvPr>
            </p:nvGraphicFramePr>
            <p:xfrm>
              <a:off x="2032000" y="1731406"/>
              <a:ext cx="8128000" cy="4406926"/>
            </p:xfrm>
            <a:graphic>
              <a:graphicData uri="http://schemas.microsoft.com/office/drawing/2014/chartex">
                <c:chart xmlns:c="http://schemas.openxmlformats.org/drawingml/2006/chart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000" y="1731406"/>
                <a:ext cx="8128000" cy="44069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3266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Revenue by Sales Channel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273070058"/>
              </p:ext>
            </p:extLst>
          </p:nvPr>
        </p:nvGraphicFramePr>
        <p:xfrm>
          <a:off x="2003354" y="1728410"/>
          <a:ext cx="8128000" cy="4512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787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7" y="1595177"/>
            <a:ext cx="11193416" cy="36625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fontAlgn="b"/>
            <a:r>
              <a:rPr lang="en-US" sz="2000" b="1" dirty="0"/>
              <a:t>1. </a:t>
            </a:r>
            <a:r>
              <a:rPr lang="en-US" sz="2000" b="1" dirty="0" smtClean="0">
                <a:latin typeface="Arial Rounded MT Bold" panose="020F0704030504030204" pitchFamily="34" charset="0"/>
              </a:rPr>
              <a:t>In </a:t>
            </a:r>
            <a:r>
              <a:rPr lang="en-IN" sz="2000" b="1" dirty="0" smtClean="0">
                <a:latin typeface="Arial Rounded MT Bold" panose="020F0704030504030204" pitchFamily="34" charset="0"/>
              </a:rPr>
              <a:t>Sub-Saharan Africa Total unit sold is 182870 which is highest.</a:t>
            </a:r>
            <a:endParaRPr lang="en-IN" sz="2000" b="1" dirty="0">
              <a:latin typeface="Arial Rounded MT Bold" panose="020F0704030504030204" pitchFamily="34" charset="0"/>
            </a:endParaRPr>
          </a:p>
          <a:p>
            <a:pPr fontAlgn="b"/>
            <a:endParaRPr lang="en-IN" sz="2000" b="1" dirty="0">
              <a:latin typeface="Arial Rounded MT Bold" panose="020F0704030504030204" pitchFamily="34" charset="0"/>
            </a:endParaRPr>
          </a:p>
          <a:p>
            <a:r>
              <a:rPr lang="en-US" sz="2000" b="1" dirty="0" smtClean="0">
                <a:latin typeface="Arial Rounded MT Bold" panose="020F0704030504030204" pitchFamily="34" charset="0"/>
              </a:rPr>
              <a:t>2</a:t>
            </a:r>
            <a:r>
              <a:rPr lang="en-US" sz="2000" b="1" dirty="0">
                <a:latin typeface="Arial Rounded MT Bold" panose="020F0704030504030204" pitchFamily="34" charset="0"/>
              </a:rPr>
              <a:t>. </a:t>
            </a:r>
            <a:r>
              <a:rPr lang="en-US" sz="2000" b="1" dirty="0">
                <a:latin typeface="Arial Rounded MT Bold" panose="020F0704030504030204" pitchFamily="34" charset="0"/>
              </a:rPr>
              <a:t>Asia accounted for 55% of Revenue followed by Australia. The least revenue was accounted by </a:t>
            </a:r>
            <a:r>
              <a:rPr lang="en-US" sz="2000" b="1" dirty="0" smtClean="0">
                <a:latin typeface="Arial Rounded MT Bold" panose="020F0704030504030204" pitchFamily="34" charset="0"/>
              </a:rPr>
              <a:t>Iran.</a:t>
            </a:r>
          </a:p>
          <a:p>
            <a:endParaRPr lang="en-US" sz="2000" b="1" dirty="0">
              <a:latin typeface="Arial Rounded MT Bold" panose="020F0704030504030204" pitchFamily="34" charset="0"/>
            </a:endParaRPr>
          </a:p>
          <a:p>
            <a:r>
              <a:rPr lang="en-US" sz="2000" b="1" dirty="0">
                <a:latin typeface="Arial Rounded MT Bold" panose="020F0704030504030204" pitchFamily="34" charset="0"/>
              </a:rPr>
              <a:t>3. </a:t>
            </a:r>
            <a:r>
              <a:rPr lang="en-US" sz="2000" b="1" dirty="0">
                <a:latin typeface="Arial Rounded MT Bold" panose="020F0704030504030204" pitchFamily="34" charset="0"/>
              </a:rPr>
              <a:t>The sales in Sub-Saharan Africa is </a:t>
            </a:r>
            <a:r>
              <a:rPr lang="en-US" sz="2000" b="1" dirty="0" smtClean="0">
                <a:latin typeface="Arial Rounded MT Bold" panose="020F0704030504030204" pitchFamily="34" charset="0"/>
              </a:rPr>
              <a:t>the highest and lowest in Central America.</a:t>
            </a:r>
            <a:endParaRPr lang="en-US" sz="2000" b="1" dirty="0">
              <a:latin typeface="Arial Rounded MT Bold" panose="020F0704030504030204" pitchFamily="34" charset="0"/>
            </a:endParaRPr>
          </a:p>
          <a:p>
            <a:endParaRPr lang="en-US" sz="2000" b="1" dirty="0">
              <a:latin typeface="Arial Rounded MT Bold" panose="020F0704030504030204" pitchFamily="34" charset="0"/>
            </a:endParaRPr>
          </a:p>
          <a:p>
            <a:r>
              <a:rPr lang="en-US" sz="2000" b="1" dirty="0">
                <a:latin typeface="Arial Rounded MT Bold" panose="020F0704030504030204" pitchFamily="34" charset="0"/>
              </a:rPr>
              <a:t>4. </a:t>
            </a:r>
            <a:r>
              <a:rPr lang="en-US" sz="2000" b="1" dirty="0" smtClean="0">
                <a:latin typeface="Arial Rounded MT Bold" panose="020F0704030504030204" pitchFamily="34" charset="0"/>
              </a:rPr>
              <a:t>Total 52 % of revenue coming from offline sales.</a:t>
            </a:r>
            <a:endParaRPr lang="en-US" sz="2000" b="1" dirty="0">
              <a:latin typeface="Arial Rounded MT Bold" panose="020F0704030504030204" pitchFamily="34" charset="0"/>
            </a:endParaRPr>
          </a:p>
          <a:p>
            <a:endParaRPr lang="en-US" sz="2000" b="1" dirty="0">
              <a:latin typeface="Arial Rounded MT Bold" panose="020F0704030504030204" pitchFamily="34" charset="0"/>
            </a:endParaRPr>
          </a:p>
          <a:p>
            <a:r>
              <a:rPr lang="en-US" sz="2000" b="1" dirty="0">
                <a:latin typeface="Arial Rounded MT Bold" panose="020F0704030504030204" pitchFamily="34" charset="0"/>
              </a:rPr>
              <a:t>5. </a:t>
            </a:r>
            <a:r>
              <a:rPr lang="en-US" sz="2000" b="1" dirty="0" smtClean="0">
                <a:latin typeface="Arial Rounded MT Bold" panose="020F0704030504030204" pitchFamily="34" charset="0"/>
              </a:rPr>
              <a:t>Only 42 % of revenue generating from online sales.</a:t>
            </a:r>
          </a:p>
          <a:p>
            <a:endParaRPr lang="en-US" sz="2000" b="1" dirty="0">
              <a:latin typeface="Arial Rounded MT Bold" panose="020F0704030504030204" pitchFamily="34" charset="0"/>
              <a:cs typeface="Segoe UI Light" panose="020B0502040204020203" pitchFamily="34" charset="0"/>
            </a:endParaRPr>
          </a:p>
          <a:p>
            <a:r>
              <a:rPr lang="en-US" sz="2000" b="1" dirty="0" smtClean="0">
                <a:latin typeface="Arial Rounded MT Bold" panose="020F0704030504030204" pitchFamily="34" charset="0"/>
                <a:cs typeface="Segoe UI Light" panose="020B0502040204020203" pitchFamily="34" charset="0"/>
              </a:rPr>
              <a:t>6. 57.59 % of critical order is done offline whereas 42.41 % done online</a:t>
            </a:r>
            <a:endParaRPr lang="en-US" b="1" dirty="0">
              <a:latin typeface="Arial Rounded MT Bold" panose="020F0704030504030204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unched Tape 1"/>
          <p:cNvSpPr/>
          <p:nvPr/>
        </p:nvSpPr>
        <p:spPr>
          <a:xfrm>
            <a:off x="3029527" y="1671782"/>
            <a:ext cx="6197600" cy="2927927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latin typeface="Arial Rounded MT Bold" panose="020F0704030504030204" pitchFamily="34" charset="0"/>
              </a:rPr>
              <a:t>Thank You</a:t>
            </a:r>
            <a:endParaRPr lang="en-IN" sz="72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11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2137</TotalTime>
  <Words>330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Arial Rounded MT Bold</vt:lpstr>
      <vt:lpstr>Calibri</vt:lpstr>
      <vt:lpstr>Century Gothic</vt:lpstr>
      <vt:lpstr>Segoe UI</vt:lpstr>
      <vt:lpstr>Segoe UI Light</vt:lpstr>
      <vt:lpstr>Segoe UI Semibold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IT Desk</cp:lastModifiedBy>
  <cp:revision>58</cp:revision>
  <dcterms:created xsi:type="dcterms:W3CDTF">2021-12-23T07:21:38Z</dcterms:created>
  <dcterms:modified xsi:type="dcterms:W3CDTF">2024-07-09T16:58:19Z</dcterms:modified>
</cp:coreProperties>
</file>