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Source Sans Pr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SansPro-bold.fntdata"/><Relationship Id="rId11" Type="http://schemas.openxmlformats.org/officeDocument/2006/relationships/slide" Target="slides/slide6.xml"/><Relationship Id="rId22" Type="http://schemas.openxmlformats.org/officeDocument/2006/relationships/font" Target="fonts/SourceSansPro-boldItalic.fntdata"/><Relationship Id="rId10" Type="http://schemas.openxmlformats.org/officeDocument/2006/relationships/slide" Target="slides/slide5.xml"/><Relationship Id="rId21" Type="http://schemas.openxmlformats.org/officeDocument/2006/relationships/font" Target="fonts/SourceSansPr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SourceSansPr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9d875474d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9d875474d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9d875474d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9d875474d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9d875474d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9d875474d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9d875474d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9d875474d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9d875474d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9d875474d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d875474d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d875474d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d875474d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d875474d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d875474d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9d875474d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s3.us.cloud-object-storage.appdomain.cloud/cf-courses-data/CognitiveClass/DP0701EN/version-2/Data-Collisions.csv"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4"/>
                </a:solidFill>
                <a:latin typeface="Arial"/>
                <a:ea typeface="Arial"/>
                <a:cs typeface="Arial"/>
                <a:sym typeface="Arial"/>
              </a:rPr>
              <a:t>Seattle Road Accident</a:t>
            </a:r>
            <a:endParaRPr>
              <a:solidFill>
                <a:schemeClr val="accent4"/>
              </a:solidFill>
              <a:latin typeface="Arial"/>
              <a:ea typeface="Arial"/>
              <a:cs typeface="Arial"/>
              <a:sym typeface="Arial"/>
            </a:endParaRPr>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Times New Roman"/>
                <a:ea typeface="Times New Roman"/>
                <a:cs typeface="Times New Roman"/>
                <a:sym typeface="Times New Roman"/>
              </a:rPr>
              <a:t>IBM Data Science Capstone</a:t>
            </a:r>
            <a:endParaRPr>
              <a:solidFill>
                <a:srgbClr val="FF00FF"/>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latin typeface="Arial"/>
                <a:ea typeface="Arial"/>
                <a:cs typeface="Arial"/>
                <a:sym typeface="Arial"/>
              </a:rPr>
              <a:t>Introduction</a:t>
            </a:r>
            <a:endParaRPr>
              <a:solidFill>
                <a:schemeClr val="accent4"/>
              </a:solidFill>
              <a:latin typeface="Arial"/>
              <a:ea typeface="Arial"/>
              <a:cs typeface="Arial"/>
              <a:sym typeface="Arial"/>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just">
              <a:lnSpc>
                <a:spcPct val="150000"/>
              </a:lnSpc>
              <a:spcBef>
                <a:spcPts val="1000"/>
              </a:spcBef>
              <a:spcAft>
                <a:spcPts val="0"/>
              </a:spcAft>
              <a:buSzPts val="1500"/>
              <a:buFont typeface="Times New Roman"/>
              <a:buChar char="●"/>
            </a:pPr>
            <a:r>
              <a:rPr lang="en" sz="1350">
                <a:solidFill>
                  <a:schemeClr val="dk2"/>
                </a:solidFill>
                <a:highlight>
                  <a:srgbClr val="FFFFFF"/>
                </a:highlight>
                <a:latin typeface="Arial"/>
                <a:ea typeface="Arial"/>
                <a:cs typeface="Arial"/>
                <a:sym typeface="Arial"/>
              </a:rPr>
              <a:t>Seattle is a seaport city on the West Coast of the United States. Seattle is the largest city in both the state of Washington and the Pacific Northwest region of North America. According to U.S. Census data released in 2019, the Seattle metropolitan area's population stands at 3.98 million, making it the 15th-largest in the United States. </a:t>
            </a:r>
            <a:endParaRPr sz="1350">
              <a:solidFill>
                <a:schemeClr val="dk2"/>
              </a:solidFill>
              <a:highlight>
                <a:srgbClr val="FFFFFF"/>
              </a:highlight>
              <a:latin typeface="Arial"/>
              <a:ea typeface="Arial"/>
              <a:cs typeface="Arial"/>
              <a:sym typeface="Arial"/>
            </a:endParaRPr>
          </a:p>
          <a:p>
            <a:pPr indent="-314325" lvl="0" marL="457200" rtl="0" algn="just">
              <a:lnSpc>
                <a:spcPct val="150000"/>
              </a:lnSpc>
              <a:spcBef>
                <a:spcPts val="1000"/>
              </a:spcBef>
              <a:spcAft>
                <a:spcPts val="0"/>
              </a:spcAft>
              <a:buClr>
                <a:schemeClr val="dk2"/>
              </a:buClr>
              <a:buSzPts val="1350"/>
              <a:buFont typeface="Arial"/>
              <a:buChar char="●"/>
            </a:pPr>
            <a:r>
              <a:rPr lang="en" sz="1350">
                <a:solidFill>
                  <a:schemeClr val="dk2"/>
                </a:solidFill>
                <a:highlight>
                  <a:srgbClr val="FFFFFF"/>
                </a:highlight>
                <a:latin typeface="Arial"/>
                <a:ea typeface="Arial"/>
                <a:cs typeface="Arial"/>
                <a:sym typeface="Arial"/>
              </a:rPr>
              <a:t>As the residents get around by cars the accidents are increasing day by day.</a:t>
            </a:r>
            <a:endParaRPr sz="1350">
              <a:solidFill>
                <a:schemeClr val="dk2"/>
              </a:solidFill>
              <a:highlight>
                <a:srgbClr val="FFFFFF"/>
              </a:highlight>
              <a:latin typeface="Arial"/>
              <a:ea typeface="Arial"/>
              <a:cs typeface="Arial"/>
              <a:sym typeface="Arial"/>
            </a:endParaRPr>
          </a:p>
          <a:p>
            <a:pPr indent="-314325" lvl="0" marL="457200" rtl="0" algn="just">
              <a:lnSpc>
                <a:spcPct val="150000"/>
              </a:lnSpc>
              <a:spcBef>
                <a:spcPts val="1000"/>
              </a:spcBef>
              <a:spcAft>
                <a:spcPts val="0"/>
              </a:spcAft>
              <a:buClr>
                <a:schemeClr val="dk2"/>
              </a:buClr>
              <a:buSzPts val="1350"/>
              <a:buFont typeface="Arial"/>
              <a:buChar char="●"/>
            </a:pPr>
            <a:r>
              <a:rPr lang="en" sz="1350">
                <a:solidFill>
                  <a:schemeClr val="dk2"/>
                </a:solidFill>
                <a:highlight>
                  <a:srgbClr val="FFFFFF"/>
                </a:highlight>
                <a:latin typeface="Arial"/>
                <a:ea typeface="Arial"/>
                <a:cs typeface="Arial"/>
                <a:sym typeface="Arial"/>
              </a:rPr>
              <a:t>To reduce the accidents a machine learning model should be build to alert the driver early respective to the weather road condition.</a:t>
            </a:r>
            <a:endParaRPr sz="1350">
              <a:solidFill>
                <a:schemeClr val="dk2"/>
              </a:solidFill>
              <a:highlight>
                <a:srgbClr val="FFFFFF"/>
              </a:highlight>
              <a:latin typeface="Arial"/>
              <a:ea typeface="Arial"/>
              <a:cs typeface="Arial"/>
              <a:sym typeface="Arial"/>
            </a:endParaRPr>
          </a:p>
          <a:p>
            <a:pPr indent="-314325" lvl="0" marL="457200" rtl="0" algn="just">
              <a:lnSpc>
                <a:spcPct val="150000"/>
              </a:lnSpc>
              <a:spcBef>
                <a:spcPts val="1000"/>
              </a:spcBef>
              <a:spcAft>
                <a:spcPts val="0"/>
              </a:spcAft>
              <a:buClr>
                <a:schemeClr val="dk2"/>
              </a:buClr>
              <a:buSzPts val="1350"/>
              <a:buFont typeface="Arial"/>
              <a:buChar char="●"/>
            </a:pPr>
            <a:r>
              <a:rPr lang="en" sz="1350">
                <a:solidFill>
                  <a:schemeClr val="dk2"/>
                </a:solidFill>
                <a:highlight>
                  <a:srgbClr val="FFFFFF"/>
                </a:highlight>
                <a:latin typeface="Arial"/>
                <a:ea typeface="Arial"/>
                <a:cs typeface="Arial"/>
                <a:sym typeface="Arial"/>
              </a:rPr>
              <a:t>Predicting the chance of accident help the driver to drive car carefully.</a:t>
            </a:r>
            <a:endParaRPr sz="1350">
              <a:solidFill>
                <a:schemeClr val="dk2"/>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latin typeface="Arial"/>
                <a:ea typeface="Arial"/>
                <a:cs typeface="Arial"/>
                <a:sym typeface="Arial"/>
              </a:rPr>
              <a:t>Data Acquisition and Cleaning</a:t>
            </a:r>
            <a:endParaRPr>
              <a:solidFill>
                <a:schemeClr val="accent4"/>
              </a:solidFill>
              <a:latin typeface="Arial"/>
              <a:ea typeface="Arial"/>
              <a:cs typeface="Arial"/>
              <a:sym typeface="Arial"/>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7025" lvl="0" marL="457200" rtl="0" algn="l">
              <a:spcBef>
                <a:spcPts val="0"/>
              </a:spcBef>
              <a:spcAft>
                <a:spcPts val="0"/>
              </a:spcAft>
              <a:buSzPts val="1550"/>
              <a:buFont typeface="Times New Roman"/>
              <a:buChar char="●"/>
            </a:pPr>
            <a:r>
              <a:rPr lang="en" sz="1550">
                <a:latin typeface="Times New Roman"/>
                <a:ea typeface="Times New Roman"/>
                <a:cs typeface="Times New Roman"/>
                <a:sym typeface="Times New Roman"/>
              </a:rPr>
              <a:t>Data link: </a:t>
            </a:r>
            <a:r>
              <a:rPr lang="en" sz="1550" u="sng">
                <a:solidFill>
                  <a:srgbClr val="296EAA"/>
                </a:solidFill>
                <a:highlight>
                  <a:srgbClr val="FFFFFF"/>
                </a:highlight>
                <a:latin typeface="Arial"/>
                <a:ea typeface="Arial"/>
                <a:cs typeface="Arial"/>
                <a:sym typeface="Arial"/>
                <a:hlinkClick r:id="rId3">
                  <a:extLst>
                    <a:ext uri="{A12FA001-AC4F-418D-AE19-62706E023703}">
                      <ahyp:hlinkClr val="tx"/>
                    </a:ext>
                  </a:extLst>
                </a:hlinkClick>
              </a:rPr>
              <a:t>https://s3.us.cloud-object-storage.appdomain.cloud/cf-courses-data/CognitiveClass/DP0701EN/version-2/Data-Collisions.csv</a:t>
            </a:r>
            <a:endParaRPr sz="1550">
              <a:latin typeface="Times New Roman"/>
              <a:ea typeface="Times New Roman"/>
              <a:cs typeface="Times New Roman"/>
              <a:sym typeface="Times New Roman"/>
            </a:endParaRPr>
          </a:p>
          <a:p>
            <a:pPr indent="-327025" lvl="0" marL="457200" rtl="0" algn="l">
              <a:spcBef>
                <a:spcPts val="0"/>
              </a:spcBef>
              <a:spcAft>
                <a:spcPts val="0"/>
              </a:spcAft>
              <a:buSzPts val="1550"/>
              <a:buFont typeface="Times New Roman"/>
              <a:buChar char="●"/>
            </a:pPr>
            <a:r>
              <a:rPr lang="en" sz="1550">
                <a:latin typeface="Times New Roman"/>
                <a:ea typeface="Times New Roman"/>
                <a:cs typeface="Times New Roman"/>
                <a:sym typeface="Times New Roman"/>
              </a:rPr>
              <a:t>There are total 194673 rows and 38 features in the raw dataset.</a:t>
            </a:r>
            <a:endParaRPr sz="1550">
              <a:latin typeface="Times New Roman"/>
              <a:ea typeface="Times New Roman"/>
              <a:cs typeface="Times New Roman"/>
              <a:sym typeface="Times New Roman"/>
            </a:endParaRPr>
          </a:p>
          <a:p>
            <a:pPr indent="-327025" lvl="0" marL="457200" rtl="0" algn="l">
              <a:spcBef>
                <a:spcPts val="0"/>
              </a:spcBef>
              <a:spcAft>
                <a:spcPts val="0"/>
              </a:spcAft>
              <a:buSzPts val="1550"/>
              <a:buFont typeface="Times New Roman"/>
              <a:buChar char="●"/>
            </a:pPr>
            <a:r>
              <a:rPr lang="en" sz="1550">
                <a:latin typeface="Times New Roman"/>
                <a:ea typeface="Times New Roman"/>
                <a:cs typeface="Times New Roman"/>
                <a:sym typeface="Times New Roman"/>
              </a:rPr>
              <a:t>Unnecessary features are dropped </a:t>
            </a:r>
            <a:endParaRPr sz="1550">
              <a:latin typeface="Times New Roman"/>
              <a:ea typeface="Times New Roman"/>
              <a:cs typeface="Times New Roman"/>
              <a:sym typeface="Times New Roman"/>
            </a:endParaRPr>
          </a:p>
          <a:p>
            <a:pPr indent="-327025" lvl="0" marL="457200" rtl="0" algn="l">
              <a:spcBef>
                <a:spcPts val="0"/>
              </a:spcBef>
              <a:spcAft>
                <a:spcPts val="0"/>
              </a:spcAft>
              <a:buSzPts val="1550"/>
              <a:buFont typeface="Times New Roman"/>
              <a:buChar char="●"/>
            </a:pPr>
            <a:r>
              <a:rPr lang="en" sz="1550">
                <a:latin typeface="Times New Roman"/>
                <a:ea typeface="Times New Roman"/>
                <a:cs typeface="Times New Roman"/>
                <a:sym typeface="Times New Roman"/>
              </a:rPr>
              <a:t>Cleaned data contains 189337 rows and 6 features .</a:t>
            </a:r>
            <a:endParaRPr sz="155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latin typeface="Arial"/>
                <a:ea typeface="Arial"/>
                <a:cs typeface="Arial"/>
                <a:sym typeface="Arial"/>
              </a:rPr>
              <a:t>Impact of Weather on Accidents</a:t>
            </a:r>
            <a:endParaRPr>
              <a:solidFill>
                <a:schemeClr val="accent4"/>
              </a:solidFill>
              <a:latin typeface="Arial"/>
              <a:ea typeface="Arial"/>
              <a:cs typeface="Arial"/>
              <a:sym typeface="Arial"/>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8" name="Google Shape;78;p16"/>
          <p:cNvPicPr preferRelativeResize="0"/>
          <p:nvPr/>
        </p:nvPicPr>
        <p:blipFill>
          <a:blip r:embed="rId3">
            <a:alphaModFix/>
          </a:blip>
          <a:stretch>
            <a:fillRect/>
          </a:stretch>
        </p:blipFill>
        <p:spPr>
          <a:xfrm>
            <a:off x="0" y="1148575"/>
            <a:ext cx="9144000" cy="39864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latin typeface="Arial"/>
                <a:ea typeface="Arial"/>
                <a:cs typeface="Arial"/>
                <a:sym typeface="Arial"/>
              </a:rPr>
              <a:t>Impact of light on Accidents</a:t>
            </a:r>
            <a:endParaRPr>
              <a:solidFill>
                <a:schemeClr val="accent4"/>
              </a:solidFill>
              <a:latin typeface="Arial"/>
              <a:ea typeface="Arial"/>
              <a:cs typeface="Arial"/>
              <a:sym typeface="Arial"/>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5" name="Google Shape;85;p17"/>
          <p:cNvPicPr preferRelativeResize="0"/>
          <p:nvPr/>
        </p:nvPicPr>
        <p:blipFill>
          <a:blip r:embed="rId3">
            <a:alphaModFix/>
          </a:blip>
          <a:stretch>
            <a:fillRect/>
          </a:stretch>
        </p:blipFill>
        <p:spPr>
          <a:xfrm>
            <a:off x="0" y="1152475"/>
            <a:ext cx="9143999" cy="39910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latin typeface="Arial"/>
                <a:ea typeface="Arial"/>
                <a:cs typeface="Arial"/>
                <a:sym typeface="Arial"/>
              </a:rPr>
              <a:t>Impact of Road on Accidents</a:t>
            </a:r>
            <a:endParaRPr>
              <a:solidFill>
                <a:schemeClr val="accent4"/>
              </a:solidFill>
              <a:latin typeface="Arial"/>
              <a:ea typeface="Arial"/>
              <a:cs typeface="Arial"/>
              <a:sym typeface="Arial"/>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2" name="Google Shape;92;p18"/>
          <p:cNvPicPr preferRelativeResize="0"/>
          <p:nvPr/>
        </p:nvPicPr>
        <p:blipFill>
          <a:blip r:embed="rId3">
            <a:alphaModFix/>
          </a:blip>
          <a:stretch>
            <a:fillRect/>
          </a:stretch>
        </p:blipFill>
        <p:spPr>
          <a:xfrm>
            <a:off x="0" y="1152475"/>
            <a:ext cx="9144001" cy="364513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latin typeface="Arial"/>
                <a:ea typeface="Arial"/>
                <a:cs typeface="Arial"/>
                <a:sym typeface="Arial"/>
              </a:rPr>
              <a:t>Place of Accidents</a:t>
            </a:r>
            <a:endParaRPr>
              <a:solidFill>
                <a:schemeClr val="accent4"/>
              </a:solidFill>
              <a:latin typeface="Arial"/>
              <a:ea typeface="Arial"/>
              <a:cs typeface="Arial"/>
              <a:sym typeface="Arial"/>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9" name="Google Shape;99;p19"/>
          <p:cNvPicPr preferRelativeResize="0"/>
          <p:nvPr/>
        </p:nvPicPr>
        <p:blipFill rotWithShape="1">
          <a:blip r:embed="rId3">
            <a:alphaModFix/>
          </a:blip>
          <a:srcRect b="10386" l="0" r="0" t="10386"/>
          <a:stretch/>
        </p:blipFill>
        <p:spPr>
          <a:xfrm>
            <a:off x="285750" y="1068425"/>
            <a:ext cx="8572501" cy="4075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latin typeface="Arial"/>
                <a:ea typeface="Arial"/>
                <a:cs typeface="Arial"/>
                <a:sym typeface="Arial"/>
              </a:rPr>
              <a:t>F1_score and Accuracy score of models</a:t>
            </a:r>
            <a:endParaRPr>
              <a:solidFill>
                <a:schemeClr val="accent4"/>
              </a:solidFill>
              <a:latin typeface="Arial"/>
              <a:ea typeface="Arial"/>
              <a:cs typeface="Arial"/>
              <a:sym typeface="Arial"/>
            </a:endParaRPr>
          </a:p>
          <a:p>
            <a:pPr indent="0" lvl="0" marL="0" rtl="0" algn="l">
              <a:spcBef>
                <a:spcPts val="0"/>
              </a:spcBef>
              <a:spcAft>
                <a:spcPts val="0"/>
              </a:spcAft>
              <a:buNone/>
            </a:pPr>
            <a:r>
              <a:t/>
            </a:r>
            <a:endParaRPr>
              <a:solidFill>
                <a:schemeClr val="accent4"/>
              </a:solidFill>
              <a:latin typeface="Arial"/>
              <a:ea typeface="Arial"/>
              <a:cs typeface="Arial"/>
              <a:sym typeface="Arial"/>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6" name="Google Shape;106;p20"/>
          <p:cNvPicPr preferRelativeResize="0"/>
          <p:nvPr/>
        </p:nvPicPr>
        <p:blipFill>
          <a:blip r:embed="rId3">
            <a:alphaModFix/>
          </a:blip>
          <a:stretch>
            <a:fillRect/>
          </a:stretch>
        </p:blipFill>
        <p:spPr>
          <a:xfrm>
            <a:off x="311700" y="1152475"/>
            <a:ext cx="5912900" cy="2224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latin typeface="Arial"/>
                <a:ea typeface="Arial"/>
                <a:cs typeface="Arial"/>
                <a:sym typeface="Arial"/>
              </a:rPr>
              <a:t>Result &amp; Conclusion</a:t>
            </a:r>
            <a:endParaRPr>
              <a:solidFill>
                <a:schemeClr val="accent4"/>
              </a:solidFill>
              <a:latin typeface="Arial"/>
              <a:ea typeface="Arial"/>
              <a:cs typeface="Arial"/>
              <a:sym typeface="Arial"/>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Built a models which can predict the chance of Accidents and alert the driver.</a:t>
            </a:r>
            <a:endParaRPr sz="1500">
              <a:latin typeface="Times New Roman"/>
              <a:ea typeface="Times New Roman"/>
              <a:cs typeface="Times New Roman"/>
              <a:sym typeface="Times New Roman"/>
            </a:endParaRPr>
          </a:p>
          <a:p>
            <a:pPr indent="-323850" lvl="0" marL="457200" rtl="0" algn="l">
              <a:lnSpc>
                <a:spcPct val="150000"/>
              </a:lnSpc>
              <a:spcBef>
                <a:spcPts val="1000"/>
              </a:spcBef>
              <a:spcAft>
                <a:spcPts val="0"/>
              </a:spcAft>
              <a:buSzPts val="1500"/>
              <a:buFont typeface="Times New Roman"/>
              <a:buChar char="●"/>
            </a:pPr>
            <a:r>
              <a:rPr lang="en" sz="1500">
                <a:solidFill>
                  <a:schemeClr val="dk2"/>
                </a:solidFill>
                <a:latin typeface="Times New Roman"/>
                <a:ea typeface="Times New Roman"/>
                <a:cs typeface="Times New Roman"/>
                <a:sym typeface="Times New Roman"/>
              </a:rPr>
              <a:t>Based on analysis performed on data, weather conditions have a somewhat impact on accidents. The more accidents happened in clear weather. So we can conclude that the driver has to be more careful while driving on a clear day otherwise it can result in property damage and injury damage.</a:t>
            </a:r>
            <a:endParaRPr sz="15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