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1" r:id="rId2"/>
    <p:sldId id="293" r:id="rId3"/>
    <p:sldId id="295" r:id="rId4"/>
    <p:sldId id="303" r:id="rId5"/>
    <p:sldId id="305" r:id="rId6"/>
    <p:sldId id="299" r:id="rId7"/>
    <p:sldId id="304" r:id="rId8"/>
    <p:sldId id="306" r:id="rId9"/>
    <p:sldId id="297" r:id="rId10"/>
    <p:sldId id="300" r:id="rId11"/>
    <p:sldId id="301" r:id="rId12"/>
    <p:sldId id="302" r:id="rId13"/>
    <p:sldId id="296" r:id="rId14"/>
  </p:sldIdLst>
  <p:sldSz cx="12192000" cy="6858000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Koverwatch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FF4F1"/>
    <a:srgbClr val="00A29E"/>
    <a:srgbClr val="FFFFFF"/>
    <a:srgbClr val="F8F5FE"/>
    <a:srgbClr val="212B42"/>
    <a:srgbClr val="1C74BA"/>
    <a:srgbClr val="4F586D"/>
    <a:srgbClr val="68217A"/>
    <a:srgbClr val="D2F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8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759BA-FF36-4F52-88B5-AEC76751E88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C15FF-85C2-4DDA-8539-0FD127223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2C511-211E-43DE-AEC6-7A53B53126A9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CD9CD-73F0-4C0A-8397-18B43414BE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19076" y="248692"/>
            <a:ext cx="4246597" cy="769441"/>
            <a:chOff x="219076" y="248692"/>
            <a:chExt cx="4246597" cy="769441"/>
          </a:xfrm>
        </p:grpSpPr>
        <p:sp>
          <p:nvSpPr>
            <p:cNvPr id="20" name="제목 1"/>
            <p:cNvSpPr txBox="1">
              <a:spLocks/>
            </p:cNvSpPr>
            <p:nvPr/>
          </p:nvSpPr>
          <p:spPr>
            <a:xfrm>
              <a:off x="401700" y="404722"/>
              <a:ext cx="4063973" cy="52872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076" y="248692"/>
              <a:ext cx="85724" cy="769441"/>
            </a:xfrm>
            <a:prstGeom prst="rect">
              <a:avLst/>
            </a:prstGeom>
            <a:solidFill>
              <a:srgbClr val="BEB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2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25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19076" y="248692"/>
            <a:ext cx="4246597" cy="769441"/>
            <a:chOff x="219076" y="248692"/>
            <a:chExt cx="4246597" cy="769441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401700" y="404722"/>
              <a:ext cx="4063973" cy="52872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9076" y="248692"/>
              <a:ext cx="85724" cy="769441"/>
            </a:xfrm>
            <a:prstGeom prst="rect">
              <a:avLst/>
            </a:prstGeom>
            <a:solidFill>
              <a:srgbClr val="BEB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텍스트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7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alphaModFix amt="9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8949-5714-4A7F-85BE-DC078CBDB674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B6F4-B1F7-4CC6-ACCC-79EE2E7F3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12" name="타원 11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19929" y="1701124"/>
            <a:ext cx="8630890" cy="2442915"/>
            <a:chOff x="678982" y="2580354"/>
            <a:chExt cx="4487459" cy="2442915"/>
          </a:xfrm>
        </p:grpSpPr>
        <p:sp>
          <p:nvSpPr>
            <p:cNvPr id="3" name="TextBox 2"/>
            <p:cNvSpPr txBox="1"/>
            <p:nvPr/>
          </p:nvSpPr>
          <p:spPr>
            <a:xfrm>
              <a:off x="678982" y="2899611"/>
              <a:ext cx="4487459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i="1" dirty="0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Project : </a:t>
              </a:r>
              <a:r>
                <a:rPr lang="ko-KR" altLang="en-US" sz="6600" i="1" dirty="0" err="1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께미새</a:t>
              </a:r>
              <a:r>
                <a:rPr lang="ko-KR" altLang="en-US" sz="6600" i="1" dirty="0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남편의 </a:t>
              </a:r>
              <a:r>
                <a:rPr lang="ko-KR" altLang="en-US" sz="6600" i="1" dirty="0" err="1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우당탕탕</a:t>
              </a:r>
              <a:endParaRPr lang="en-US" altLang="ko-KR" sz="66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r>
                <a:rPr lang="en-US" altLang="ko-KR" sz="6600" i="1" dirty="0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		</a:t>
              </a:r>
              <a:r>
                <a:rPr lang="ko-KR" altLang="en-US" sz="6600" i="1" dirty="0" err="1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방탈출</a:t>
              </a:r>
              <a:r>
                <a:rPr lang="ko-KR" altLang="en-US" sz="6600" i="1" dirty="0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ko-KR" altLang="en-US" sz="6600" i="1" dirty="0" err="1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대작전</a:t>
              </a:r>
              <a:endParaRPr lang="en-US" altLang="ko-KR" sz="66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0489" y="2580354"/>
              <a:ext cx="2262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i="1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Object – Oriented - Programming</a:t>
              </a:r>
              <a:endParaRPr lang="ko-KR" altLang="en-US" sz="3200" i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678779" y="5522963"/>
            <a:ext cx="324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김응엽 </a:t>
            </a:r>
            <a:r>
              <a:rPr lang="ko-KR" altLang="en-US" sz="2800" i="1" dirty="0" err="1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배지한</a:t>
            </a:r>
            <a:r>
              <a:rPr lang="ko-KR" altLang="en-US" sz="2800" i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김동현 박은서</a:t>
            </a:r>
            <a:endParaRPr lang="en-US" altLang="ko-KR" sz="2800" i="1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97958" y="4963672"/>
            <a:ext cx="15856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i="1" cap="none" spc="0" dirty="0">
                <a:ln w="10160">
                  <a:noFill/>
                  <a:prstDash val="solid"/>
                </a:ln>
                <a:gradFill>
                  <a:gsLst>
                    <a:gs pos="4000">
                      <a:schemeClr val="bg1">
                        <a:alpha val="7000"/>
                      </a:schemeClr>
                    </a:gs>
                    <a:gs pos="31000">
                      <a:schemeClr val="bg1">
                        <a:alpha val="59000"/>
                      </a:schemeClr>
                    </a:gs>
                    <a:gs pos="51000">
                      <a:schemeClr val="bg1">
                        <a:alpha val="76000"/>
                      </a:schemeClr>
                    </a:gs>
                    <a:gs pos="74000">
                      <a:schemeClr val="bg1"/>
                    </a:gs>
                  </a:gsLst>
                  <a:lin ang="16200000" scaled="1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356210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72106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 err="1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수장령</a:t>
            </a:r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Act of supremacy</a:t>
            </a:r>
            <a:endParaRPr lang="ko-KR" altLang="en-US" sz="6600" i="1" dirty="0">
              <a:gradFill>
                <a:gsLst>
                  <a:gs pos="40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tx1">
                      <a:lumMod val="75000"/>
                      <a:lumOff val="25000"/>
                      <a:alpha val="51000"/>
                    </a:schemeClr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237" y="5540164"/>
            <a:ext cx="2358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   첫 번째 부인</a:t>
            </a:r>
            <a:endParaRPr lang="en-US" altLang="ko-KR" sz="2800" i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28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캐서린과의 이혼문제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9" y="1725888"/>
            <a:ext cx="3852909" cy="37516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27" y="1725888"/>
            <a:ext cx="3704901" cy="37516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25" y="1725888"/>
            <a:ext cx="3867816" cy="37516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42992" y="5540164"/>
            <a:ext cx="2953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교황의 헨리 </a:t>
            </a:r>
            <a:r>
              <a:rPr lang="en-US" altLang="ko-KR" sz="28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8</a:t>
            </a:r>
            <a:r>
              <a:rPr lang="ko-KR" altLang="en-US" sz="28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세 파문 선언</a:t>
            </a:r>
            <a:endParaRPr lang="en-US" altLang="ko-KR" sz="2800" i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28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그로 인한 </a:t>
            </a:r>
            <a:r>
              <a:rPr lang="ko-KR" altLang="en-US" sz="2800" i="1" dirty="0" err="1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수장령</a:t>
            </a:r>
            <a:r>
              <a:rPr lang="ko-KR" altLang="en-US" sz="28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선포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06216" y="5495775"/>
            <a:ext cx="2212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가톨릭을 버리고</a:t>
            </a:r>
            <a:endParaRPr lang="en-US" altLang="ko-KR" sz="2800" i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2800" i="1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성공회로 국교 변경</a:t>
            </a:r>
          </a:p>
        </p:txBody>
      </p:sp>
    </p:spTree>
    <p:extLst>
      <p:ext uri="{BB962C8B-B14F-4D97-AF65-F5344CB8AC3E}">
        <p14:creationId xmlns:p14="http://schemas.microsoft.com/office/powerpoint/2010/main" val="230027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5795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영국 </a:t>
            </a:r>
            <a:r>
              <a:rPr lang="ko-KR" altLang="en-US" sz="6600" i="1" dirty="0" err="1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국교회</a:t>
            </a:r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vs </a:t>
            </a:r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가톨릭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6" y="1648362"/>
            <a:ext cx="11141352" cy="33046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2513" y="4953029"/>
            <a:ext cx="85555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                           &lt;</a:t>
            </a:r>
            <a:r>
              <a:rPr lang="ko-KR" altLang="en-US" sz="28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모든 종교적 갈등은 헨리 </a:t>
            </a:r>
            <a:r>
              <a:rPr lang="en-US" altLang="ko-KR" sz="28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8</a:t>
            </a:r>
            <a:r>
              <a:rPr lang="ko-KR" altLang="en-US" sz="28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세로부터</a:t>
            </a:r>
            <a:r>
              <a:rPr lang="en-US" altLang="ko-KR" sz="28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&gt;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 </a:t>
            </a:r>
            <a:r>
              <a:rPr lang="ko-KR" altLang="en-US" sz="2800" dirty="0" err="1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수장령</a:t>
            </a:r>
            <a:r>
              <a:rPr lang="ko-KR" altLang="en-US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이후 영국 내 가톨릭 세력 및 종교 개혁 반대 세력들을 대거 숙청</a:t>
            </a:r>
            <a:endParaRPr lang="en-US" altLang="ko-KR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이후 메리 여왕</a:t>
            </a:r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스튜어트 왕가에서 집권했을 때는 반대로 국교도들이 숙청당함</a:t>
            </a:r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미국으로 청교도들이 이주하게 되는 계기가 됨</a:t>
            </a:r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r>
              <a:rPr lang="ko-KR" altLang="en-US" sz="28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3760" y="6409961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출처 </a:t>
            </a:r>
            <a:r>
              <a:rPr lang="en-US" altLang="ko-KR" dirty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</a:t>
            </a:r>
            <a:r>
              <a:rPr lang="ko-KR" altLang="en-US" dirty="0" err="1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이원복</a:t>
            </a:r>
            <a:r>
              <a:rPr lang="en-US" altLang="ko-KR" dirty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먼나라</a:t>
            </a:r>
            <a:r>
              <a:rPr lang="ko-KR" altLang="en-US" dirty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이웃나라</a:t>
            </a:r>
            <a:r>
              <a:rPr lang="en-US" altLang="ko-KR" dirty="0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(2013), </a:t>
            </a:r>
            <a:r>
              <a:rPr lang="ko-KR" altLang="en-US" dirty="0" err="1">
                <a:solidFill>
                  <a:srgbClr val="FFFF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김영사</a:t>
            </a:r>
            <a:endParaRPr lang="ko-KR" altLang="en-US" dirty="0">
              <a:solidFill>
                <a:srgbClr val="FFFF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33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25683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핵심 요약</a:t>
            </a:r>
          </a:p>
        </p:txBody>
      </p:sp>
      <p:sp>
        <p:nvSpPr>
          <p:cNvPr id="4" name="오각형 3"/>
          <p:cNvSpPr/>
          <p:nvPr/>
        </p:nvSpPr>
        <p:spPr>
          <a:xfrm>
            <a:off x="3397491" y="1528854"/>
            <a:ext cx="4154750" cy="3852908"/>
          </a:xfrm>
          <a:prstGeom prst="pentagon">
            <a:avLst/>
          </a:prstGeom>
          <a:noFill/>
          <a:ln w="76200">
            <a:solidFill>
              <a:srgbClr val="6FF4F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5474864" y="1591909"/>
            <a:ext cx="0" cy="2088000"/>
          </a:xfrm>
          <a:prstGeom prst="line">
            <a:avLst/>
          </a:prstGeom>
          <a:ln w="38100">
            <a:solidFill>
              <a:srgbClr val="6FF4F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  <a:stCxn id="4" idx="5"/>
          </p:cNvCxnSpPr>
          <p:nvPr/>
        </p:nvCxnSpPr>
        <p:spPr>
          <a:xfrm flipH="1">
            <a:off x="5431933" y="3000530"/>
            <a:ext cx="2120304" cy="664917"/>
          </a:xfrm>
          <a:prstGeom prst="line">
            <a:avLst/>
          </a:prstGeom>
          <a:ln w="38100">
            <a:solidFill>
              <a:srgbClr val="6FF4F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4" idx="1"/>
          </p:cNvCxnSpPr>
          <p:nvPr/>
        </p:nvCxnSpPr>
        <p:spPr>
          <a:xfrm>
            <a:off x="3397495" y="3000530"/>
            <a:ext cx="2077369" cy="664912"/>
          </a:xfrm>
          <a:prstGeom prst="line">
            <a:avLst/>
          </a:prstGeom>
          <a:ln w="38100">
            <a:solidFill>
              <a:srgbClr val="6FF4F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  <a:endCxn id="4" idx="4"/>
          </p:cNvCxnSpPr>
          <p:nvPr/>
        </p:nvCxnSpPr>
        <p:spPr>
          <a:xfrm>
            <a:off x="5438495" y="3625604"/>
            <a:ext cx="1320257" cy="1756148"/>
          </a:xfrm>
          <a:prstGeom prst="line">
            <a:avLst/>
          </a:prstGeom>
          <a:ln w="38100">
            <a:solidFill>
              <a:srgbClr val="6FF4F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H="1">
            <a:off x="4225015" y="3679909"/>
            <a:ext cx="1249849" cy="1686702"/>
          </a:xfrm>
          <a:prstGeom prst="line">
            <a:avLst/>
          </a:prstGeom>
          <a:ln w="38100">
            <a:solidFill>
              <a:srgbClr val="6FF4F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오각형 91"/>
          <p:cNvSpPr/>
          <p:nvPr/>
        </p:nvSpPr>
        <p:spPr>
          <a:xfrm>
            <a:off x="3808956" y="2018328"/>
            <a:ext cx="2415150" cy="3186252"/>
          </a:xfrm>
          <a:custGeom>
            <a:avLst/>
            <a:gdLst>
              <a:gd name="connsiteX0" fmla="*/ 4 w 3346515"/>
              <a:gd name="connsiteY0" fmla="*/ 1105418 h 2894028"/>
              <a:gd name="connsiteX1" fmla="*/ 1673258 w 3346515"/>
              <a:gd name="connsiteY1" fmla="*/ 0 h 2894028"/>
              <a:gd name="connsiteX2" fmla="*/ 3346511 w 3346515"/>
              <a:gd name="connsiteY2" fmla="*/ 1105418 h 2894028"/>
              <a:gd name="connsiteX3" fmla="*/ 2707385 w 3346515"/>
              <a:gd name="connsiteY3" fmla="*/ 2894021 h 2894028"/>
              <a:gd name="connsiteX4" fmla="*/ 639130 w 3346515"/>
              <a:gd name="connsiteY4" fmla="*/ 2894021 h 2894028"/>
              <a:gd name="connsiteX5" fmla="*/ 4 w 3346515"/>
              <a:gd name="connsiteY5" fmla="*/ 1105418 h 2894028"/>
              <a:gd name="connsiteX0" fmla="*/ 0 w 3242812"/>
              <a:gd name="connsiteY0" fmla="*/ 1161979 h 2894021"/>
              <a:gd name="connsiteX1" fmla="*/ 1569559 w 3242812"/>
              <a:gd name="connsiteY1" fmla="*/ 0 h 2894021"/>
              <a:gd name="connsiteX2" fmla="*/ 3242812 w 3242812"/>
              <a:gd name="connsiteY2" fmla="*/ 1105418 h 2894021"/>
              <a:gd name="connsiteX3" fmla="*/ 2603686 w 3242812"/>
              <a:gd name="connsiteY3" fmla="*/ 2894021 h 2894021"/>
              <a:gd name="connsiteX4" fmla="*/ 535431 w 3242812"/>
              <a:gd name="connsiteY4" fmla="*/ 2894021 h 2894021"/>
              <a:gd name="connsiteX5" fmla="*/ 0 w 3242812"/>
              <a:gd name="connsiteY5" fmla="*/ 1161979 h 2894021"/>
              <a:gd name="connsiteX0" fmla="*/ 0 w 3308800"/>
              <a:gd name="connsiteY0" fmla="*/ 1190259 h 2894021"/>
              <a:gd name="connsiteX1" fmla="*/ 1635547 w 3308800"/>
              <a:gd name="connsiteY1" fmla="*/ 0 h 2894021"/>
              <a:gd name="connsiteX2" fmla="*/ 3308800 w 3308800"/>
              <a:gd name="connsiteY2" fmla="*/ 1105418 h 2894021"/>
              <a:gd name="connsiteX3" fmla="*/ 2669674 w 3308800"/>
              <a:gd name="connsiteY3" fmla="*/ 2894021 h 2894021"/>
              <a:gd name="connsiteX4" fmla="*/ 601419 w 3308800"/>
              <a:gd name="connsiteY4" fmla="*/ 2894021 h 2894021"/>
              <a:gd name="connsiteX5" fmla="*/ 0 w 3308800"/>
              <a:gd name="connsiteY5" fmla="*/ 1190259 h 2894021"/>
              <a:gd name="connsiteX0" fmla="*/ 0 w 3308800"/>
              <a:gd name="connsiteY0" fmla="*/ 1190259 h 3214532"/>
              <a:gd name="connsiteX1" fmla="*/ 1635547 w 3308800"/>
              <a:gd name="connsiteY1" fmla="*/ 0 h 3214532"/>
              <a:gd name="connsiteX2" fmla="*/ 3308800 w 3308800"/>
              <a:gd name="connsiteY2" fmla="*/ 1105418 h 3214532"/>
              <a:gd name="connsiteX3" fmla="*/ 2669674 w 3308800"/>
              <a:gd name="connsiteY3" fmla="*/ 2894021 h 3214532"/>
              <a:gd name="connsiteX4" fmla="*/ 535431 w 3308800"/>
              <a:gd name="connsiteY4" fmla="*/ 3214532 h 3214532"/>
              <a:gd name="connsiteX5" fmla="*/ 0 w 3308800"/>
              <a:gd name="connsiteY5" fmla="*/ 1190259 h 3214532"/>
              <a:gd name="connsiteX0" fmla="*/ 0 w 3308800"/>
              <a:gd name="connsiteY0" fmla="*/ 1190259 h 3214532"/>
              <a:gd name="connsiteX1" fmla="*/ 1635547 w 3308800"/>
              <a:gd name="connsiteY1" fmla="*/ 0 h 3214532"/>
              <a:gd name="connsiteX2" fmla="*/ 3308800 w 3308800"/>
              <a:gd name="connsiteY2" fmla="*/ 1105418 h 3214532"/>
              <a:gd name="connsiteX3" fmla="*/ 2594259 w 3308800"/>
              <a:gd name="connsiteY3" fmla="*/ 2978862 h 3214532"/>
              <a:gd name="connsiteX4" fmla="*/ 535431 w 3308800"/>
              <a:gd name="connsiteY4" fmla="*/ 3214532 h 3214532"/>
              <a:gd name="connsiteX5" fmla="*/ 0 w 3308800"/>
              <a:gd name="connsiteY5" fmla="*/ 1190259 h 3214532"/>
              <a:gd name="connsiteX0" fmla="*/ 0 w 2790326"/>
              <a:gd name="connsiteY0" fmla="*/ 1190259 h 3214532"/>
              <a:gd name="connsiteX1" fmla="*/ 1635547 w 2790326"/>
              <a:gd name="connsiteY1" fmla="*/ 0 h 3214532"/>
              <a:gd name="connsiteX2" fmla="*/ 2790326 w 2790326"/>
              <a:gd name="connsiteY2" fmla="*/ 1303380 h 3214532"/>
              <a:gd name="connsiteX3" fmla="*/ 2594259 w 2790326"/>
              <a:gd name="connsiteY3" fmla="*/ 2978862 h 3214532"/>
              <a:gd name="connsiteX4" fmla="*/ 535431 w 2790326"/>
              <a:gd name="connsiteY4" fmla="*/ 3214532 h 3214532"/>
              <a:gd name="connsiteX5" fmla="*/ 0 w 2790326"/>
              <a:gd name="connsiteY5" fmla="*/ 1190259 h 3214532"/>
              <a:gd name="connsiteX0" fmla="*/ 0 w 2790326"/>
              <a:gd name="connsiteY0" fmla="*/ 1190259 h 3186252"/>
              <a:gd name="connsiteX1" fmla="*/ 1635547 w 2790326"/>
              <a:gd name="connsiteY1" fmla="*/ 0 h 3186252"/>
              <a:gd name="connsiteX2" fmla="*/ 2790326 w 2790326"/>
              <a:gd name="connsiteY2" fmla="*/ 1303380 h 3186252"/>
              <a:gd name="connsiteX3" fmla="*/ 2594259 w 2790326"/>
              <a:gd name="connsiteY3" fmla="*/ 2978862 h 3186252"/>
              <a:gd name="connsiteX4" fmla="*/ 412882 w 2790326"/>
              <a:gd name="connsiteY4" fmla="*/ 3186252 h 3186252"/>
              <a:gd name="connsiteX5" fmla="*/ 0 w 2790326"/>
              <a:gd name="connsiteY5" fmla="*/ 1190259 h 3186252"/>
              <a:gd name="connsiteX0" fmla="*/ 0 w 2875167"/>
              <a:gd name="connsiteY0" fmla="*/ 1133698 h 3186252"/>
              <a:gd name="connsiteX1" fmla="*/ 1720388 w 2875167"/>
              <a:gd name="connsiteY1" fmla="*/ 0 h 3186252"/>
              <a:gd name="connsiteX2" fmla="*/ 2875167 w 2875167"/>
              <a:gd name="connsiteY2" fmla="*/ 1303380 h 3186252"/>
              <a:gd name="connsiteX3" fmla="*/ 2679100 w 2875167"/>
              <a:gd name="connsiteY3" fmla="*/ 2978862 h 3186252"/>
              <a:gd name="connsiteX4" fmla="*/ 497723 w 2875167"/>
              <a:gd name="connsiteY4" fmla="*/ 3186252 h 3186252"/>
              <a:gd name="connsiteX5" fmla="*/ 0 w 2875167"/>
              <a:gd name="connsiteY5" fmla="*/ 1133698 h 3186252"/>
              <a:gd name="connsiteX0" fmla="*/ 0 w 2875167"/>
              <a:gd name="connsiteY0" fmla="*/ 1133698 h 3186252"/>
              <a:gd name="connsiteX1" fmla="*/ 1673254 w 2875167"/>
              <a:gd name="connsiteY1" fmla="*/ 0 h 3186252"/>
              <a:gd name="connsiteX2" fmla="*/ 2875167 w 2875167"/>
              <a:gd name="connsiteY2" fmla="*/ 1303380 h 3186252"/>
              <a:gd name="connsiteX3" fmla="*/ 2679100 w 2875167"/>
              <a:gd name="connsiteY3" fmla="*/ 2978862 h 3186252"/>
              <a:gd name="connsiteX4" fmla="*/ 497723 w 2875167"/>
              <a:gd name="connsiteY4" fmla="*/ 3186252 h 3186252"/>
              <a:gd name="connsiteX5" fmla="*/ 0 w 2875167"/>
              <a:gd name="connsiteY5" fmla="*/ 1133698 h 3186252"/>
              <a:gd name="connsiteX0" fmla="*/ 0 w 2679100"/>
              <a:gd name="connsiteY0" fmla="*/ 1133698 h 3186252"/>
              <a:gd name="connsiteX1" fmla="*/ 1673254 w 2679100"/>
              <a:gd name="connsiteY1" fmla="*/ 0 h 3186252"/>
              <a:gd name="connsiteX2" fmla="*/ 2630070 w 2679100"/>
              <a:gd name="connsiteY2" fmla="*/ 1322234 h 3186252"/>
              <a:gd name="connsiteX3" fmla="*/ 2679100 w 2679100"/>
              <a:gd name="connsiteY3" fmla="*/ 2978862 h 3186252"/>
              <a:gd name="connsiteX4" fmla="*/ 497723 w 2679100"/>
              <a:gd name="connsiteY4" fmla="*/ 3186252 h 3186252"/>
              <a:gd name="connsiteX5" fmla="*/ 0 w 2679100"/>
              <a:gd name="connsiteY5" fmla="*/ 1133698 h 3186252"/>
              <a:gd name="connsiteX0" fmla="*/ 0 w 2726234"/>
              <a:gd name="connsiteY0" fmla="*/ 1133698 h 3186252"/>
              <a:gd name="connsiteX1" fmla="*/ 1673254 w 2726234"/>
              <a:gd name="connsiteY1" fmla="*/ 0 h 3186252"/>
              <a:gd name="connsiteX2" fmla="*/ 2630070 w 2726234"/>
              <a:gd name="connsiteY2" fmla="*/ 1322234 h 3186252"/>
              <a:gd name="connsiteX3" fmla="*/ 2726234 w 2726234"/>
              <a:gd name="connsiteY3" fmla="*/ 3091983 h 3186252"/>
              <a:gd name="connsiteX4" fmla="*/ 497723 w 2726234"/>
              <a:gd name="connsiteY4" fmla="*/ 3186252 h 3186252"/>
              <a:gd name="connsiteX5" fmla="*/ 0 w 2726234"/>
              <a:gd name="connsiteY5" fmla="*/ 1133698 h 3186252"/>
              <a:gd name="connsiteX0" fmla="*/ 0 w 2630070"/>
              <a:gd name="connsiteY0" fmla="*/ 1133698 h 3186252"/>
              <a:gd name="connsiteX1" fmla="*/ 1673254 w 2630070"/>
              <a:gd name="connsiteY1" fmla="*/ 0 h 3186252"/>
              <a:gd name="connsiteX2" fmla="*/ 2630070 w 2630070"/>
              <a:gd name="connsiteY2" fmla="*/ 1322234 h 3186252"/>
              <a:gd name="connsiteX3" fmla="*/ 2415150 w 2630070"/>
              <a:gd name="connsiteY3" fmla="*/ 2724338 h 3186252"/>
              <a:gd name="connsiteX4" fmla="*/ 497723 w 2630070"/>
              <a:gd name="connsiteY4" fmla="*/ 3186252 h 3186252"/>
              <a:gd name="connsiteX5" fmla="*/ 0 w 2630070"/>
              <a:gd name="connsiteY5" fmla="*/ 1133698 h 3186252"/>
              <a:gd name="connsiteX0" fmla="*/ 0 w 2415150"/>
              <a:gd name="connsiteY0" fmla="*/ 1133698 h 3186252"/>
              <a:gd name="connsiteX1" fmla="*/ 1673254 w 2415150"/>
              <a:gd name="connsiteY1" fmla="*/ 0 h 3186252"/>
              <a:gd name="connsiteX2" fmla="*/ 2271851 w 2415150"/>
              <a:gd name="connsiteY2" fmla="*/ 1416502 h 3186252"/>
              <a:gd name="connsiteX3" fmla="*/ 2415150 w 2415150"/>
              <a:gd name="connsiteY3" fmla="*/ 2724338 h 3186252"/>
              <a:gd name="connsiteX4" fmla="*/ 497723 w 2415150"/>
              <a:gd name="connsiteY4" fmla="*/ 3186252 h 3186252"/>
              <a:gd name="connsiteX5" fmla="*/ 0 w 2415150"/>
              <a:gd name="connsiteY5" fmla="*/ 1133698 h 31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5150" h="3186252">
                <a:moveTo>
                  <a:pt x="0" y="1133698"/>
                </a:moveTo>
                <a:lnTo>
                  <a:pt x="1673254" y="0"/>
                </a:lnTo>
                <a:lnTo>
                  <a:pt x="2271851" y="1416502"/>
                </a:lnTo>
                <a:lnTo>
                  <a:pt x="2415150" y="2724338"/>
                </a:lnTo>
                <a:lnTo>
                  <a:pt x="497723" y="3186252"/>
                </a:lnTo>
                <a:lnTo>
                  <a:pt x="0" y="1133698"/>
                </a:lnTo>
                <a:close/>
              </a:path>
            </a:pathLst>
          </a:custGeom>
          <a:solidFill>
            <a:srgbClr val="FFFF00">
              <a:alpha val="39000"/>
            </a:srgbClr>
          </a:solidFill>
          <a:ln w="76200"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011817" y="95306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정치력 </a:t>
            </a:r>
            <a:r>
              <a:rPr lang="en-US" altLang="ko-KR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보통법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해군력 증강을 통한 왕권 대폭 강화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잉글랜드의 전성기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10267" y="2658422"/>
            <a:ext cx="44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사랑 </a:t>
            </a:r>
            <a:r>
              <a:rPr lang="en-US" altLang="ko-KR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8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명의 부인을 두었지만 </a:t>
            </a:r>
            <a:endParaRPr lang="en-US" altLang="ko-KR" sz="2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      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모두 결말이 좋지 않았음</a:t>
            </a:r>
            <a:r>
              <a:rPr lang="en-US" altLang="ko-KR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81107" y="5137881"/>
            <a:ext cx="4498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경제 </a:t>
            </a:r>
            <a:r>
              <a:rPr lang="en-US" altLang="ko-KR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해군력 증강을 통한 해상무역 발달을 </a:t>
            </a:r>
            <a:r>
              <a:rPr lang="ko-KR" altLang="en-US" sz="2400" dirty="0" err="1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이룩</a:t>
            </a:r>
            <a:endParaRPr lang="en-US" altLang="ko-KR" sz="2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      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하지만 집권말기에 엄청난 사치를 부림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endParaRPr lang="ko-KR" altLang="en-US" sz="2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-51955" y="2155629"/>
            <a:ext cx="4451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매력 </a:t>
            </a:r>
            <a:r>
              <a:rPr lang="en-US" altLang="ko-KR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출신 성분 상관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인사등용 등</a:t>
            </a:r>
            <a:endParaRPr lang="en-US" altLang="ko-KR" sz="2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      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여러 국민 우호 정책 실현</a:t>
            </a:r>
            <a:endParaRPr lang="en-US" altLang="ko-KR" sz="2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      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오늘날 영국에서도 인기가 많음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</a:t>
            </a:r>
            <a:endParaRPr lang="ko-KR" altLang="en-US" sz="2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2257" y="5228709"/>
            <a:ext cx="44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종교 </a:t>
            </a:r>
            <a:r>
              <a:rPr lang="en-US" altLang="ko-KR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</a:t>
            </a:r>
            <a:r>
              <a:rPr lang="ko-KR" altLang="en-US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스스로 새로운 종교의 지도자가 됨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</a:p>
          <a:p>
            <a:r>
              <a:rPr lang="en-US" altLang="ko-KR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     </a:t>
            </a:r>
            <a:r>
              <a:rPr lang="ko-KR" altLang="en-US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75992" y="6018851"/>
            <a:ext cx="10445262" cy="769815"/>
          </a:xfrm>
          <a:prstGeom prst="rect">
            <a:avLst/>
          </a:prstGeom>
          <a:gradFill flip="none" rotWithShape="1">
            <a:gsLst>
              <a:gs pos="16000">
                <a:srgbClr val="FFC000"/>
              </a:gs>
              <a:gs pos="36000">
                <a:srgbClr val="FFFF00"/>
              </a:gs>
              <a:gs pos="39999">
                <a:srgbClr val="FFFF00"/>
              </a:gs>
              <a:gs pos="70000">
                <a:srgbClr val="FF99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025734" y="6053760"/>
            <a:ext cx="710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rgbClr val="663300"/>
                </a:solidFill>
                <a:latin typeface="Koverwatch" pitchFamily="18" charset="-127"/>
                <a:ea typeface="Koverwatch" pitchFamily="18" charset="-127"/>
              </a:rPr>
              <a:t>헨리 </a:t>
            </a:r>
            <a:r>
              <a:rPr lang="en-US" altLang="ko-KR" sz="3600" i="1" dirty="0">
                <a:solidFill>
                  <a:srgbClr val="663300"/>
                </a:solidFill>
                <a:latin typeface="Koverwatch" pitchFamily="18" charset="-127"/>
                <a:ea typeface="Koverwatch" pitchFamily="18" charset="-127"/>
              </a:rPr>
              <a:t>8</a:t>
            </a:r>
            <a:r>
              <a:rPr lang="ko-KR" altLang="en-US" sz="3600" i="1" dirty="0">
                <a:solidFill>
                  <a:srgbClr val="663300"/>
                </a:solidFill>
                <a:latin typeface="Koverwatch" pitchFamily="18" charset="-127"/>
                <a:ea typeface="Koverwatch" pitchFamily="18" charset="-127"/>
              </a:rPr>
              <a:t>세  </a:t>
            </a:r>
            <a:r>
              <a:rPr lang="en-US" altLang="ko-KR" sz="3600" i="1" dirty="0">
                <a:solidFill>
                  <a:srgbClr val="663300"/>
                </a:solidFill>
                <a:latin typeface="Koverwatch" pitchFamily="18" charset="-127"/>
                <a:ea typeface="Koverwatch" pitchFamily="18" charset="-127"/>
              </a:rPr>
              <a:t>:  </a:t>
            </a:r>
            <a:r>
              <a:rPr lang="ko-KR" altLang="en-US" sz="3600" i="1" dirty="0">
                <a:solidFill>
                  <a:srgbClr val="663300"/>
                </a:solidFill>
                <a:latin typeface="Koverwatch" pitchFamily="18" charset="-127"/>
                <a:ea typeface="Koverwatch" pitchFamily="18" charset="-127"/>
              </a:rPr>
              <a:t>영국 </a:t>
            </a:r>
            <a:r>
              <a:rPr lang="ko-KR" altLang="en-US" sz="3600" i="1" dirty="0" err="1">
                <a:solidFill>
                  <a:srgbClr val="663300"/>
                </a:solidFill>
                <a:latin typeface="Koverwatch" pitchFamily="18" charset="-127"/>
                <a:ea typeface="Koverwatch" pitchFamily="18" charset="-127"/>
              </a:rPr>
              <a:t>튜더</a:t>
            </a:r>
            <a:r>
              <a:rPr lang="ko-KR" altLang="en-US" sz="3600" i="1" dirty="0">
                <a:solidFill>
                  <a:srgbClr val="663300"/>
                </a:solidFill>
                <a:latin typeface="Koverwatch" pitchFamily="18" charset="-127"/>
                <a:ea typeface="Koverwatch" pitchFamily="18" charset="-127"/>
              </a:rPr>
              <a:t> 왕조의 강력한 군주</a:t>
            </a:r>
            <a:r>
              <a:rPr lang="en-US" altLang="ko-KR" sz="3600" i="1" dirty="0">
                <a:solidFill>
                  <a:srgbClr val="663300"/>
                </a:solidFill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sz="3600" i="1" dirty="0">
                <a:solidFill>
                  <a:srgbClr val="663300"/>
                </a:solidFill>
                <a:latin typeface="Koverwatch" pitchFamily="18" charset="-127"/>
                <a:ea typeface="Koverwatch" pitchFamily="18" charset="-127"/>
              </a:rPr>
              <a:t>정치가</a:t>
            </a:r>
          </a:p>
        </p:txBody>
      </p:sp>
      <p:pic>
        <p:nvPicPr>
          <p:cNvPr id="102" name="그림 101" descr="전리품상자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8680" y="6168513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2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6600" i="1" dirty="0">
              <a:gradFill>
                <a:gsLst>
                  <a:gs pos="40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tx1">
                      <a:lumMod val="75000"/>
                      <a:lumOff val="25000"/>
                      <a:alpha val="51000"/>
                    </a:schemeClr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9DDC1"/>
              </a:clrFrom>
              <a:clrTo>
                <a:srgbClr val="E9DD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7168" y="413238"/>
            <a:ext cx="633302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99974" y="4781111"/>
            <a:ext cx="35960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감사합니다</a:t>
            </a:r>
            <a:r>
              <a:rPr lang="en-US" altLang="ko-KR" sz="66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!</a:t>
            </a:r>
            <a:endParaRPr lang="ko-KR" altLang="en-US" sz="66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0" name="Picture 4" descr="overwatch kill icon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96" y="2495465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87611" y="3635095"/>
            <a:ext cx="2952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발표자 </a:t>
            </a:r>
            <a:r>
              <a:rPr lang="ko-KR" altLang="en-US" sz="3200" i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처치</a:t>
            </a:r>
            <a:r>
              <a:rPr lang="ko-KR" altLang="en-US" sz="32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3200" i="1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(+100)</a:t>
            </a:r>
          </a:p>
          <a:p>
            <a:pPr algn="ctr"/>
            <a:r>
              <a:rPr lang="ko-KR" altLang="en-US" sz="3200" i="1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발표 </a:t>
            </a:r>
            <a:r>
              <a:rPr lang="ko-KR" altLang="en-US" sz="3200" i="1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처치</a:t>
            </a:r>
            <a:r>
              <a:rPr lang="ko-KR" altLang="en-US" sz="32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3200" i="1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(+100)</a:t>
            </a:r>
            <a:endParaRPr lang="ko-KR" altLang="en-US" sz="3200" i="1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endParaRPr lang="ko-KR" altLang="en-US" sz="3200" i="1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6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384551" y="-1636508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70"/>
          <p:cNvGrpSpPr/>
          <p:nvPr/>
        </p:nvGrpSpPr>
        <p:grpSpPr>
          <a:xfrm>
            <a:off x="383332" y="1956835"/>
            <a:ext cx="2689783" cy="4035974"/>
            <a:chOff x="1166649" y="1545018"/>
            <a:chExt cx="2689783" cy="4035974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3" t="14831" r="4642" b="28290"/>
            <a:stretch/>
          </p:blipFill>
          <p:spPr>
            <a:xfrm>
              <a:off x="1759600" y="2009730"/>
              <a:ext cx="1517848" cy="947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모서리가 둥근 직사각형 84"/>
            <p:cNvSpPr/>
            <p:nvPr/>
          </p:nvSpPr>
          <p:spPr>
            <a:xfrm>
              <a:off x="1284478" y="1655881"/>
              <a:ext cx="2441266" cy="3813450"/>
            </a:xfrm>
            <a:prstGeom prst="roundRect">
              <a:avLst>
                <a:gd name="adj" fmla="val 7912"/>
              </a:avLst>
            </a:prstGeom>
            <a:noFill/>
            <a:ln w="88900">
              <a:solidFill>
                <a:srgbClr val="6FF4F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1166649" y="1545018"/>
              <a:ext cx="2689783" cy="4035974"/>
            </a:xfrm>
            <a:prstGeom prst="roundRect">
              <a:avLst>
                <a:gd name="adj" fmla="val 9945"/>
              </a:avLst>
            </a:prstGeom>
            <a:noFill/>
            <a:ln w="38100">
              <a:solidFill>
                <a:srgbClr val="00A29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06509" y="3062408"/>
              <a:ext cx="1582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i="1" spc="-15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ko-KR" altLang="en-US" sz="3600" i="1" spc="-150" dirty="0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게임 소개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48248" y="3729974"/>
              <a:ext cx="18991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alpha val="65000"/>
                    </a:schemeClr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컨셉 소개</a:t>
              </a:r>
              <a:endParaRPr lang="en-US" altLang="ko-KR" sz="2400" dirty="0">
                <a:solidFill>
                  <a:schemeClr val="bg1">
                    <a:alpha val="6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en-US" altLang="ko-KR" sz="2400" dirty="0" err="1">
                  <a:solidFill>
                    <a:schemeClr val="bg1">
                      <a:alpha val="65000"/>
                    </a:schemeClr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Github</a:t>
              </a:r>
              <a:r>
                <a:rPr lang="ko-KR" altLang="en-US" sz="2400" dirty="0">
                  <a:solidFill>
                    <a:schemeClr val="bg1">
                      <a:alpha val="65000"/>
                    </a:schemeClr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링크 </a:t>
              </a:r>
              <a:endParaRPr lang="en-US" altLang="ko-KR" sz="2400" dirty="0">
                <a:solidFill>
                  <a:schemeClr val="bg1">
                    <a:alpha val="6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2556" r="8689" b="16752"/>
          <a:stretch/>
        </p:blipFill>
        <p:spPr>
          <a:xfrm>
            <a:off x="3874689" y="2243847"/>
            <a:ext cx="1355517" cy="13208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2576" y="192507"/>
            <a:ext cx="25490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contents</a:t>
            </a:r>
            <a:endParaRPr lang="ko-KR" altLang="en-US" sz="6600" i="1" dirty="0">
              <a:gradFill>
                <a:gsLst>
                  <a:gs pos="40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tx1">
                      <a:lumMod val="75000"/>
                      <a:lumOff val="25000"/>
                      <a:alpha val="51000"/>
                    </a:schemeClr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39" name="그룹 70"/>
          <p:cNvGrpSpPr/>
          <p:nvPr/>
        </p:nvGrpSpPr>
        <p:grpSpPr>
          <a:xfrm>
            <a:off x="3208594" y="1986142"/>
            <a:ext cx="2689783" cy="4035974"/>
            <a:chOff x="1166649" y="1545018"/>
            <a:chExt cx="2689783" cy="403597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284478" y="1655881"/>
              <a:ext cx="2441266" cy="3813450"/>
            </a:xfrm>
            <a:prstGeom prst="roundRect">
              <a:avLst>
                <a:gd name="adj" fmla="val 7912"/>
              </a:avLst>
            </a:prstGeom>
            <a:noFill/>
            <a:ln w="88900">
              <a:solidFill>
                <a:srgbClr val="6FF4F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166649" y="1545018"/>
              <a:ext cx="2689783" cy="4035974"/>
            </a:xfrm>
            <a:prstGeom prst="roundRect">
              <a:avLst>
                <a:gd name="adj" fmla="val 9945"/>
              </a:avLst>
            </a:prstGeom>
            <a:noFill/>
            <a:ln w="38100">
              <a:solidFill>
                <a:srgbClr val="00A29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15512" y="3050288"/>
              <a:ext cx="2112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i="1" spc="-150" dirty="0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간단 코드 소개</a:t>
              </a:r>
              <a:r>
                <a:rPr lang="ko-KR" altLang="en-US" sz="3600" i="1" spc="-15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84810" y="3707728"/>
              <a:ext cx="1951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alpha val="65000"/>
                    </a:schemeClr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기존 코드 활용</a:t>
              </a:r>
              <a:endParaRPr lang="en-US" altLang="ko-KR" sz="2400" dirty="0">
                <a:solidFill>
                  <a:schemeClr val="bg1">
                    <a:alpha val="6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9" t="8760" r="9749" b="22727"/>
          <a:stretch/>
        </p:blipFill>
        <p:spPr>
          <a:xfrm>
            <a:off x="6720395" y="2243847"/>
            <a:ext cx="1548025" cy="1377876"/>
          </a:xfrm>
          <a:prstGeom prst="rect">
            <a:avLst/>
          </a:prstGeom>
        </p:spPr>
      </p:pic>
      <p:grpSp>
        <p:nvGrpSpPr>
          <p:cNvPr id="46" name="그룹 70"/>
          <p:cNvGrpSpPr/>
          <p:nvPr/>
        </p:nvGrpSpPr>
        <p:grpSpPr>
          <a:xfrm>
            <a:off x="6048509" y="1986143"/>
            <a:ext cx="2689783" cy="4035974"/>
            <a:chOff x="1166649" y="1545018"/>
            <a:chExt cx="2689783" cy="403597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284478" y="1655881"/>
              <a:ext cx="2441266" cy="3813450"/>
            </a:xfrm>
            <a:prstGeom prst="roundRect">
              <a:avLst>
                <a:gd name="adj" fmla="val 7912"/>
              </a:avLst>
            </a:prstGeom>
            <a:noFill/>
            <a:ln w="88900">
              <a:solidFill>
                <a:srgbClr val="6FF4F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166649" y="1545018"/>
              <a:ext cx="2689783" cy="4035974"/>
            </a:xfrm>
            <a:prstGeom prst="roundRect">
              <a:avLst>
                <a:gd name="adj" fmla="val 9945"/>
              </a:avLst>
            </a:prstGeom>
            <a:noFill/>
            <a:ln w="38100">
              <a:solidFill>
                <a:srgbClr val="00A29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90139" y="3050286"/>
              <a:ext cx="2113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i="1" spc="-150" dirty="0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객체</a:t>
              </a:r>
              <a:r>
                <a:rPr lang="en-US" altLang="ko-KR" sz="3600" i="1" spc="-150" dirty="0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, </a:t>
              </a:r>
              <a:r>
                <a:rPr lang="ko-KR" altLang="en-US" sz="3600" i="1" spc="-150" dirty="0">
                  <a:solidFill>
                    <a:srgbClr val="FFC0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방 소개</a:t>
              </a:r>
              <a:r>
                <a:rPr lang="ko-KR" altLang="en-US" sz="3600" i="1" spc="-15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29395" y="3696618"/>
              <a:ext cx="24130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alpha val="65000"/>
                    </a:schemeClr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전체 방을 </a:t>
              </a:r>
              <a:endParaRPr lang="en-US" altLang="ko-KR" sz="2400" dirty="0">
                <a:solidFill>
                  <a:schemeClr val="bg1">
                    <a:alpha val="6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alpha val="65000"/>
                    </a:schemeClr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순차적으로 소개</a:t>
              </a:r>
              <a:endParaRPr lang="en-US" altLang="ko-KR" sz="2400" dirty="0">
                <a:solidFill>
                  <a:schemeClr val="bg1">
                    <a:alpha val="6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52" name="그룹 70"/>
          <p:cNvGrpSpPr/>
          <p:nvPr/>
        </p:nvGrpSpPr>
        <p:grpSpPr>
          <a:xfrm>
            <a:off x="8870840" y="1977350"/>
            <a:ext cx="2689783" cy="4035974"/>
            <a:chOff x="1166649" y="1545018"/>
            <a:chExt cx="2689783" cy="403597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1284478" y="1655881"/>
              <a:ext cx="2441266" cy="3813450"/>
            </a:xfrm>
            <a:prstGeom prst="roundRect">
              <a:avLst>
                <a:gd name="adj" fmla="val 7912"/>
              </a:avLst>
            </a:prstGeom>
            <a:noFill/>
            <a:ln w="88900">
              <a:solidFill>
                <a:srgbClr val="6FF4F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166649" y="1545018"/>
              <a:ext cx="2689783" cy="4035974"/>
            </a:xfrm>
            <a:prstGeom prst="roundRect">
              <a:avLst>
                <a:gd name="adj" fmla="val 9945"/>
              </a:avLst>
            </a:prstGeom>
            <a:noFill/>
            <a:ln w="38100">
              <a:solidFill>
                <a:srgbClr val="00A29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13078" y="3034517"/>
              <a:ext cx="1995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i="1" spc="-15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3045" y="3729974"/>
              <a:ext cx="1510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solidFill>
                  <a:schemeClr val="bg1">
                    <a:alpha val="6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59" name="그림 58" descr="noun_925365_cc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tretch>
            <a:fillRect/>
          </a:stretch>
        </p:blipFill>
        <p:spPr>
          <a:xfrm>
            <a:off x="9171286" y="2208837"/>
            <a:ext cx="2154116" cy="175846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71946" y="3504523"/>
            <a:ext cx="172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spc="-150" dirty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게임 시범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C9450-D654-4EDE-98A8-570F3D6F45D5}"/>
              </a:ext>
            </a:extLst>
          </p:cNvPr>
          <p:cNvSpPr txBox="1"/>
          <p:nvPr/>
        </p:nvSpPr>
        <p:spPr>
          <a:xfrm>
            <a:off x="8988669" y="4176424"/>
            <a:ext cx="241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alpha val="6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저희가 만든 게임을</a:t>
            </a:r>
            <a:endParaRPr lang="en-US" altLang="ko-KR" sz="2400" dirty="0">
              <a:solidFill>
                <a:schemeClr val="bg1">
                  <a:alpha val="6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alpha val="6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직접 플레이하는 영상</a:t>
            </a:r>
            <a:endParaRPr lang="en-US" altLang="ko-KR" sz="2400" dirty="0">
              <a:solidFill>
                <a:schemeClr val="bg1">
                  <a:alpha val="6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6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38298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게임 컨셉 소개</a:t>
            </a:r>
          </a:p>
        </p:txBody>
      </p:sp>
      <p:pic>
        <p:nvPicPr>
          <p:cNvPr id="1026" name="Picture 2" descr="워얼화아수우모옥금퇼에 대한 이미지 검색결과">
            <a:extLst>
              <a:ext uri="{FF2B5EF4-FFF2-40B4-BE49-F238E27FC236}">
                <a16:creationId xmlns:a16="http://schemas.microsoft.com/office/drawing/2014/main" id="{4C890BC5-78F3-466D-B21E-BC1F3644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31" y="1300503"/>
            <a:ext cx="4572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85352B-231D-4EC4-BF1C-21C55DB422CD}"/>
              </a:ext>
            </a:extLst>
          </p:cNvPr>
          <p:cNvSpPr txBox="1"/>
          <p:nvPr/>
        </p:nvSpPr>
        <p:spPr>
          <a:xfrm>
            <a:off x="3607531" y="3854286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&lt;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게임 컨셉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&gt;</a:t>
            </a:r>
          </a:p>
          <a:p>
            <a:pPr algn="ctr"/>
            <a:r>
              <a:rPr lang="ko-KR" altLang="en-US" sz="3200" i="1" dirty="0" err="1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워얼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~</a:t>
            </a:r>
            <a:r>
              <a:rPr lang="ko-KR" altLang="en-US" sz="3200" i="1" dirty="0" err="1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화아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~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수우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~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모옥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~</a:t>
            </a:r>
            <a:r>
              <a:rPr lang="ko-KR" altLang="en-US" sz="3200" i="1" dirty="0" err="1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그음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~</a:t>
            </a:r>
            <a:r>
              <a:rPr lang="ko-KR" altLang="en-US" sz="3200" i="1" dirty="0" err="1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퇼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!!!!!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4EBE2-E215-4E61-8257-573480C0A98D}"/>
              </a:ext>
            </a:extLst>
          </p:cNvPr>
          <p:cNvSpPr txBox="1"/>
          <p:nvPr/>
        </p:nvSpPr>
        <p:spPr>
          <a:xfrm>
            <a:off x="1649894" y="4930678"/>
            <a:ext cx="892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남편 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A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씨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(33)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세 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: 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미친 듯이 일했으니 주말에는 제발 쉬게 </a:t>
            </a:r>
            <a:r>
              <a:rPr lang="ko-KR" altLang="en-US" sz="3200" i="1" dirty="0" err="1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해주세요ㅜㅜ</a:t>
            </a:r>
            <a:endParaRPr lang="ko-KR" altLang="en-US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AA759-F364-4BAE-8969-8F7CC9BB36AA}"/>
              </a:ext>
            </a:extLst>
          </p:cNvPr>
          <p:cNvSpPr txBox="1"/>
          <p:nvPr/>
        </p:nvSpPr>
        <p:spPr>
          <a:xfrm>
            <a:off x="2164625" y="5588275"/>
            <a:ext cx="7709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주말에 집구석에서 쉬지도 못하는 대한민국 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30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대 남편들을 향한 </a:t>
            </a:r>
            <a:endParaRPr lang="en-US" altLang="ko-KR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본격 무한한 감정이입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미래 예지 게임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!!!!</a:t>
            </a:r>
            <a:endParaRPr lang="ko-KR" altLang="en-US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609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38908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간단 코드 소개</a:t>
            </a:r>
          </a:p>
        </p:txBody>
      </p:sp>
    </p:spTree>
    <p:extLst>
      <p:ext uri="{BB962C8B-B14F-4D97-AF65-F5344CB8AC3E}">
        <p14:creationId xmlns:p14="http://schemas.microsoft.com/office/powerpoint/2010/main" val="8819956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38908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간단 코드 소개</a:t>
            </a:r>
          </a:p>
        </p:txBody>
      </p:sp>
    </p:spTree>
    <p:extLst>
      <p:ext uri="{BB962C8B-B14F-4D97-AF65-F5344CB8AC3E}">
        <p14:creationId xmlns:p14="http://schemas.microsoft.com/office/powerpoint/2010/main" val="10404118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34900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객체</a:t>
            </a:r>
            <a:r>
              <a:rPr lang="en-US" altLang="ko-KR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방 소개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7685" y="3666392"/>
            <a:ext cx="2329961" cy="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557239" y="3675184"/>
            <a:ext cx="1503484" cy="1758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365500" y="3670300"/>
            <a:ext cx="2841869" cy="13677"/>
          </a:xfrm>
          <a:prstGeom prst="line">
            <a:avLst/>
          </a:prstGeom>
          <a:ln w="63500">
            <a:solidFill>
              <a:srgbClr val="D2F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441829" y="3663463"/>
            <a:ext cx="2860433" cy="11722"/>
          </a:xfrm>
          <a:prstGeom prst="line">
            <a:avLst/>
          </a:prstGeom>
          <a:ln w="63500">
            <a:solidFill>
              <a:srgbClr val="D2F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병합 39"/>
          <p:cNvSpPr/>
          <p:nvPr/>
        </p:nvSpPr>
        <p:spPr>
          <a:xfrm>
            <a:off x="3015759" y="3033345"/>
            <a:ext cx="474785" cy="518746"/>
          </a:xfrm>
          <a:prstGeom prst="flowChartMerge">
            <a:avLst/>
          </a:prstGeom>
          <a:solidFill>
            <a:srgbClr val="D2F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203331" y="3609731"/>
            <a:ext cx="123092" cy="123092"/>
          </a:xfrm>
          <a:prstGeom prst="ellipse">
            <a:avLst/>
          </a:prstGeom>
          <a:solidFill>
            <a:srgbClr val="D2F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265985" y="3610710"/>
            <a:ext cx="123092" cy="123092"/>
          </a:xfrm>
          <a:prstGeom prst="ellipse">
            <a:avLst/>
          </a:prstGeom>
          <a:solidFill>
            <a:srgbClr val="D2F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917699" y="1879605"/>
            <a:ext cx="3839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방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1 : 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거실 청소</a:t>
            </a:r>
            <a:endParaRPr lang="en-US" altLang="ko-KR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올바른 위치에 객체 넣기</a:t>
            </a:r>
            <a:endParaRPr lang="en-US" altLang="ko-KR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86" name="그림 85" descr="전리품상자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6172" y="5875804"/>
            <a:ext cx="648000" cy="64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4440" y="2978546"/>
            <a:ext cx="135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게임 시작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100" y="3848798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>
                <a:solidFill>
                  <a:schemeClr val="bg2">
                    <a:lumMod val="90000"/>
                  </a:schemeClr>
                </a:solidFill>
                <a:latin typeface="Koverwatch" pitchFamily="18" charset="-127"/>
                <a:ea typeface="Koverwatch" pitchFamily="18" charset="-127"/>
              </a:rPr>
              <a:t>시작 </a:t>
            </a:r>
            <a:r>
              <a:rPr lang="ko-KR" altLang="en-US" sz="3200" i="1" dirty="0" err="1">
                <a:solidFill>
                  <a:schemeClr val="bg2">
                    <a:lumMod val="90000"/>
                  </a:schemeClr>
                </a:solidFill>
                <a:latin typeface="Koverwatch" pitchFamily="18" charset="-127"/>
                <a:ea typeface="Koverwatch" pitchFamily="18" charset="-127"/>
              </a:rPr>
              <a:t>메세지</a:t>
            </a:r>
            <a:endParaRPr lang="en-US" altLang="ko-KR" sz="3200" i="1" dirty="0">
              <a:solidFill>
                <a:schemeClr val="bg2">
                  <a:lumMod val="90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56850" y="3683976"/>
            <a:ext cx="1599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방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4 :  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부엌</a:t>
            </a:r>
            <a:endParaRPr lang="en-US" altLang="ko-KR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라면 만들기</a:t>
            </a:r>
          </a:p>
        </p:txBody>
      </p:sp>
      <p:sp>
        <p:nvSpPr>
          <p:cNvPr id="52" name="순서도: 병합 51"/>
          <p:cNvSpPr/>
          <p:nvPr/>
        </p:nvSpPr>
        <p:spPr>
          <a:xfrm rot="10800000">
            <a:off x="6092093" y="3761154"/>
            <a:ext cx="474785" cy="518746"/>
          </a:xfrm>
          <a:prstGeom prst="flowChartMerge">
            <a:avLst/>
          </a:prstGeom>
          <a:solidFill>
            <a:srgbClr val="D2F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214371" y="4279900"/>
            <a:ext cx="2836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방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2 : </a:t>
            </a:r>
            <a:r>
              <a:rPr lang="ko-KR" altLang="en-US" sz="3200" i="1" dirty="0" err="1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애기방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 </a:t>
            </a:r>
            <a:endParaRPr lang="en-US" altLang="ko-KR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애기의 </a:t>
            </a:r>
            <a:r>
              <a:rPr lang="ko-KR" altLang="en-US" sz="3200" i="1" dirty="0" err="1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타임어택</a:t>
            </a:r>
            <a:endParaRPr lang="en-US" altLang="ko-KR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363809" y="3613641"/>
            <a:ext cx="123092" cy="123092"/>
          </a:xfrm>
          <a:prstGeom prst="ellipse">
            <a:avLst/>
          </a:prstGeom>
          <a:solidFill>
            <a:srgbClr val="D2F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병합 63"/>
          <p:cNvSpPr/>
          <p:nvPr/>
        </p:nvSpPr>
        <p:spPr>
          <a:xfrm>
            <a:off x="9190890" y="3027484"/>
            <a:ext cx="474785" cy="518746"/>
          </a:xfrm>
          <a:prstGeom prst="flowChartMerge">
            <a:avLst/>
          </a:prstGeom>
          <a:solidFill>
            <a:srgbClr val="D2F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506889" y="1878545"/>
            <a:ext cx="2156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방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3 : 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컴퓨터방</a:t>
            </a:r>
            <a:endParaRPr lang="en-US" altLang="ko-KR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영상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279020-B59A-4901-9C8C-384A01680C40}"/>
              </a:ext>
            </a:extLst>
          </p:cNvPr>
          <p:cNvSpPr txBox="1"/>
          <p:nvPr/>
        </p:nvSpPr>
        <p:spPr>
          <a:xfrm>
            <a:off x="2355606" y="3898079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>
                <a:solidFill>
                  <a:schemeClr val="bg2">
                    <a:lumMod val="90000"/>
                  </a:schemeClr>
                </a:solidFill>
                <a:latin typeface="Koverwatch" pitchFamily="18" charset="-127"/>
                <a:ea typeface="Koverwatch" pitchFamily="18" charset="-127"/>
              </a:rPr>
              <a:t>시작 </a:t>
            </a:r>
            <a:r>
              <a:rPr lang="ko-KR" altLang="en-US" sz="3200" i="1" dirty="0" err="1">
                <a:solidFill>
                  <a:schemeClr val="bg2">
                    <a:lumMod val="90000"/>
                  </a:schemeClr>
                </a:solidFill>
                <a:latin typeface="Koverwatch" pitchFamily="18" charset="-127"/>
                <a:ea typeface="Koverwatch" pitchFamily="18" charset="-127"/>
              </a:rPr>
              <a:t>메세지</a:t>
            </a:r>
            <a:endParaRPr lang="en-US" altLang="ko-KR" sz="3200" i="1" dirty="0">
              <a:solidFill>
                <a:schemeClr val="bg2">
                  <a:lumMod val="90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4285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34900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객체</a:t>
            </a:r>
            <a:r>
              <a:rPr lang="en-US" altLang="ko-KR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방 소개</a:t>
            </a:r>
          </a:p>
        </p:txBody>
      </p:sp>
    </p:spTree>
    <p:extLst>
      <p:ext uri="{BB962C8B-B14F-4D97-AF65-F5344CB8AC3E}">
        <p14:creationId xmlns:p14="http://schemas.microsoft.com/office/powerpoint/2010/main" val="35176545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34900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객체</a:t>
            </a:r>
            <a:r>
              <a:rPr lang="en-US" altLang="ko-KR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방 소개</a:t>
            </a:r>
          </a:p>
        </p:txBody>
      </p:sp>
      <p:pic>
        <p:nvPicPr>
          <p:cNvPr id="4" name="그림 3" descr="실내, 벽이(가) 표시된 사진&#10;&#10;자동 생성된 설명">
            <a:extLst>
              <a:ext uri="{FF2B5EF4-FFF2-40B4-BE49-F238E27FC236}">
                <a16:creationId xmlns:a16="http://schemas.microsoft.com/office/drawing/2014/main" id="{ACE859E1-C293-4DAE-B775-8E8578AB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36" y="1300503"/>
            <a:ext cx="7915927" cy="3640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E5A370-2B87-4FD7-B94E-B8656F6862DA}"/>
              </a:ext>
            </a:extLst>
          </p:cNvPr>
          <p:cNvSpPr txBox="1"/>
          <p:nvPr/>
        </p:nvSpPr>
        <p:spPr>
          <a:xfrm>
            <a:off x="3672634" y="4941116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&lt;</a:t>
            </a:r>
            <a:r>
              <a:rPr lang="ko-KR" altLang="en-US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게임 컨셉</a:t>
            </a:r>
            <a:r>
              <a:rPr lang="en-US" altLang="ko-KR" sz="3200" i="1" dirty="0">
                <a:solidFill>
                  <a:srgbClr val="FFC000"/>
                </a:solidFill>
                <a:latin typeface="Koverwatch" pitchFamily="18" charset="-127"/>
                <a:ea typeface="Koverwatch" pitchFamily="18" charset="-127"/>
              </a:rPr>
              <a:t>&gt;</a:t>
            </a:r>
          </a:p>
          <a:p>
            <a:pPr algn="ctr"/>
            <a:endParaRPr lang="en-US" altLang="ko-KR" sz="3200" i="1" dirty="0">
              <a:solidFill>
                <a:srgbClr val="FFC000"/>
              </a:solidFill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70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8"/>
          <p:cNvGrpSpPr/>
          <p:nvPr/>
        </p:nvGrpSpPr>
        <p:grpSpPr>
          <a:xfrm>
            <a:off x="431002" y="-1694940"/>
            <a:ext cx="11367298" cy="10300497"/>
            <a:chOff x="431002" y="-1694940"/>
            <a:chExt cx="11367298" cy="10300497"/>
          </a:xfrm>
        </p:grpSpPr>
        <p:sp>
          <p:nvSpPr>
            <p:cNvPr id="90" name="타원 89"/>
            <p:cNvSpPr/>
            <p:nvPr/>
          </p:nvSpPr>
          <p:spPr>
            <a:xfrm>
              <a:off x="1476374" y="-1304926"/>
              <a:ext cx="9267826" cy="9267826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  <a:alpha val="3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31002" y="-1694940"/>
              <a:ext cx="11367298" cy="10300497"/>
            </a:xfrm>
            <a:prstGeom prst="ellipse">
              <a:avLst/>
            </a:prstGeom>
            <a:noFill/>
            <a:ln w="635000" cap="rnd" cmpd="sng">
              <a:solidFill>
                <a:schemeClr val="tx1">
                  <a:lumMod val="75000"/>
                  <a:lumOff val="25000"/>
                  <a:alpha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576" y="192507"/>
            <a:ext cx="68996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정치 </a:t>
            </a:r>
            <a:r>
              <a:rPr lang="en-US" altLang="ko-KR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: </a:t>
            </a:r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왕권강화 </a:t>
            </a:r>
            <a:r>
              <a:rPr lang="en-US" altLang="ko-KR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&amp; </a:t>
            </a:r>
            <a:r>
              <a:rPr lang="ko-KR" altLang="en-US" sz="6600" i="1" dirty="0">
                <a:gradFill>
                  <a:gsLst>
                    <a:gs pos="40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tx1">
                        <a:lumMod val="75000"/>
                        <a:lumOff val="25000"/>
                        <a:alpha val="51000"/>
                      </a:schemeClr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중앙집권</a:t>
            </a:r>
          </a:p>
        </p:txBody>
      </p:sp>
    </p:spTree>
    <p:extLst>
      <p:ext uri="{BB962C8B-B14F-4D97-AF65-F5344CB8AC3E}">
        <p14:creationId xmlns:p14="http://schemas.microsoft.com/office/powerpoint/2010/main" val="13076092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B8326DF-A71D-474D-8986-571F2CE676B0}" vid="{8D1065A6-5148-430D-891C-2623A1E606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10451</TotalTime>
  <Words>333</Words>
  <Application>Microsoft Office PowerPoint</Application>
  <PresentationFormat>와이드스크린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나눔바른고딕</vt:lpstr>
      <vt:lpstr>맑은 고딕</vt:lpstr>
      <vt:lpstr>Koverwatch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 </cp:lastModifiedBy>
  <cp:revision>207</cp:revision>
  <dcterms:created xsi:type="dcterms:W3CDTF">2016-10-21T03:58:53Z</dcterms:created>
  <dcterms:modified xsi:type="dcterms:W3CDTF">2019-11-30T08:06:37Z</dcterms:modified>
</cp:coreProperties>
</file>