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6" r:id="rId21"/>
  </p:sldIdLst>
  <p:sldSz cx="9144000" cy="5143500" type="screen16x9"/>
  <p:notesSz cx="6858000" cy="9144000"/>
  <p:embeddedFontLs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082638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Shape 8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73680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9160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28737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2657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Shape 16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28974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2800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5975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Shape 1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387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3493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5137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Shape 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2913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Shape 1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5681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4559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217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20783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5471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07730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0928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irajtechy" TargetMode="External"/><Relationship Id="rId2" Type="http://schemas.openxmlformats.org/officeDocument/2006/relationships/hyperlink" Target="https://www.linkedin.com/in/muhammad-sirajuddeen" TargetMode="External"/><Relationship Id="rId1" Type="http://schemas.openxmlformats.org/officeDocument/2006/relationships/slideLayout" Target="../slideLayouts/slideLayout3.xml"/><Relationship Id="rId4" Type="http://schemas.openxmlformats.org/officeDocument/2006/relationships/hyperlink" Target="mailto:sirajtechy@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84"/>
        <p:cNvGrpSpPr/>
        <p:nvPr/>
      </p:nvGrpSpPr>
      <p:grpSpPr>
        <a:xfrm>
          <a:off x="0" y="0"/>
          <a:ext cx="0" cy="0"/>
          <a:chOff x="0" y="0"/>
          <a:chExt cx="0" cy="0"/>
        </a:xfrm>
      </p:grpSpPr>
      <p:sp>
        <p:nvSpPr>
          <p:cNvPr id="85" name="Shape 85"/>
          <p:cNvSpPr txBox="1">
            <a:spLocks noGrp="1"/>
          </p:cNvSpPr>
          <p:nvPr>
            <p:ph type="subTitle" idx="1"/>
          </p:nvPr>
        </p:nvSpPr>
        <p:spPr>
          <a:xfrm>
            <a:off x="598088" y="2715913"/>
            <a:ext cx="8222100" cy="4329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5029200" marR="0" lvl="0" indent="457200" algn="l" rtl="0">
              <a:lnSpc>
                <a:spcPct val="100000"/>
              </a:lnSpc>
              <a:spcBef>
                <a:spcPts val="0"/>
              </a:spcBef>
              <a:spcAft>
                <a:spcPts val="0"/>
              </a:spcAft>
              <a:buClr>
                <a:schemeClr val="accent2"/>
              </a:buClr>
              <a:buSzPts val="2400"/>
              <a:buFont typeface="Arial"/>
              <a:buNone/>
            </a:pPr>
            <a:r>
              <a:rPr lang="en" sz="2400" b="0" i="0" u="none" strike="noStrike" cap="none">
                <a:solidFill>
                  <a:srgbClr val="EFEFEF"/>
                </a:solidFill>
                <a:latin typeface="Arial"/>
                <a:ea typeface="Arial"/>
                <a:cs typeface="Arial"/>
                <a:sym typeface="Arial"/>
              </a:rPr>
              <a:t>- Sirajuddeen</a:t>
            </a:r>
            <a:endParaRPr sz="2400" b="0" i="0" u="none" strike="noStrike" cap="none">
              <a:solidFill>
                <a:srgbClr val="EFEFEF"/>
              </a:solidFill>
              <a:latin typeface="Arial"/>
              <a:ea typeface="Arial"/>
              <a:cs typeface="Arial"/>
              <a:sym typeface="Arial"/>
            </a:endParaRPr>
          </a:p>
        </p:txBody>
      </p:sp>
      <p:pic>
        <p:nvPicPr>
          <p:cNvPr id="86" name="Shape 86"/>
          <p:cNvPicPr preferRelativeResize="0"/>
          <p:nvPr/>
        </p:nvPicPr>
        <p:blipFill rotWithShape="1">
          <a:blip r:embed="rId3">
            <a:alphaModFix/>
          </a:blip>
          <a:srcRect/>
          <a:stretch/>
        </p:blipFill>
        <p:spPr>
          <a:xfrm>
            <a:off x="196527" y="140325"/>
            <a:ext cx="3359350" cy="222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 Dictionary</a:t>
            </a:r>
            <a:endParaRPr/>
          </a:p>
        </p:txBody>
      </p:sp>
      <p:sp>
        <p:nvSpPr>
          <p:cNvPr id="148" name="Shape 14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What is dictionary in Python?</a:t>
            </a:r>
            <a:endParaRPr/>
          </a:p>
          <a:p>
            <a:pPr marL="457200" lvl="0" indent="-342900" rtl="0">
              <a:spcBef>
                <a:spcPts val="0"/>
              </a:spcBef>
              <a:spcAft>
                <a:spcPts val="0"/>
              </a:spcAft>
              <a:buSzPts val="1800"/>
              <a:buChar char="●"/>
            </a:pPr>
            <a:r>
              <a:rPr lang="en"/>
              <a:t>How to create a dictionary?</a:t>
            </a:r>
            <a:endParaRPr/>
          </a:p>
          <a:p>
            <a:pPr marL="457200" lvl="0" indent="-342900" rtl="0">
              <a:spcBef>
                <a:spcPts val="0"/>
              </a:spcBef>
              <a:spcAft>
                <a:spcPts val="0"/>
              </a:spcAft>
              <a:buSzPts val="1800"/>
              <a:buChar char="●"/>
            </a:pPr>
            <a:r>
              <a:rPr lang="en"/>
              <a:t>How to access elements from a dictionary?</a:t>
            </a:r>
            <a:endParaRPr/>
          </a:p>
          <a:p>
            <a:pPr marL="457200" lvl="0" indent="-342900" rtl="0">
              <a:spcBef>
                <a:spcPts val="0"/>
              </a:spcBef>
              <a:spcAft>
                <a:spcPts val="0"/>
              </a:spcAft>
              <a:buSzPts val="1800"/>
              <a:buChar char="●"/>
            </a:pPr>
            <a:r>
              <a:rPr lang="en"/>
              <a:t>How to change or add elements in a dictionary?</a:t>
            </a:r>
            <a:endParaRPr/>
          </a:p>
          <a:p>
            <a:pPr marL="457200" lvl="0" indent="-342900" rtl="0">
              <a:spcBef>
                <a:spcPts val="0"/>
              </a:spcBef>
              <a:spcAft>
                <a:spcPts val="0"/>
              </a:spcAft>
              <a:buSzPts val="1800"/>
              <a:buChar char="●"/>
            </a:pPr>
            <a:r>
              <a:rPr lang="en"/>
              <a:t>How to delete or remove elements from a dictionary?</a:t>
            </a:r>
            <a:endParaRPr/>
          </a:p>
          <a:p>
            <a:pPr marL="457200" lvl="0" indent="-342900" rtl="0">
              <a:spcBef>
                <a:spcPts val="0"/>
              </a:spcBef>
              <a:spcAft>
                <a:spcPts val="0"/>
              </a:spcAft>
              <a:buSzPts val="1800"/>
              <a:buChar char="●"/>
            </a:pPr>
            <a:r>
              <a:rPr lang="en"/>
              <a:t>Python Dictionary Methods</a:t>
            </a:r>
            <a:endParaRPr/>
          </a:p>
          <a:p>
            <a:pPr marL="0" lvl="0" indent="0"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Functions</a:t>
            </a:r>
            <a:endParaRPr/>
          </a:p>
        </p:txBody>
      </p:sp>
      <p:sp>
        <p:nvSpPr>
          <p:cNvPr id="154" name="Shape 15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def function_name(parameters): """doc string""" statement(s) return ""</a:t>
            </a:r>
            <a:endParaRPr/>
          </a:p>
          <a:p>
            <a:pPr marL="457200" lvl="0" indent="-342900" rtl="0">
              <a:spcBef>
                <a:spcPts val="1600"/>
              </a:spcBef>
              <a:spcAft>
                <a:spcPts val="0"/>
              </a:spcAft>
              <a:buSzPts val="1800"/>
              <a:buChar char="●"/>
            </a:pPr>
            <a:r>
              <a:rPr lang="en"/>
              <a:t> Keyword - def</a:t>
            </a:r>
            <a:endParaRPr/>
          </a:p>
          <a:p>
            <a:pPr marL="457200" lvl="0" indent="-342900" rtl="0">
              <a:spcBef>
                <a:spcPts val="0"/>
              </a:spcBef>
              <a:spcAft>
                <a:spcPts val="0"/>
              </a:spcAft>
              <a:buSzPts val="1800"/>
              <a:buChar char="●"/>
            </a:pPr>
            <a:r>
              <a:rPr lang="en"/>
              <a:t> function name should be uniquely identify it.</a:t>
            </a:r>
            <a:endParaRPr/>
          </a:p>
          <a:p>
            <a:pPr marL="457200" lvl="0" indent="-342900" rtl="0">
              <a:spcBef>
                <a:spcPts val="0"/>
              </a:spcBef>
              <a:spcAft>
                <a:spcPts val="0"/>
              </a:spcAft>
              <a:buSzPts val="1800"/>
              <a:buChar char="●"/>
            </a:pPr>
            <a:r>
              <a:rPr lang="en"/>
              <a:t> Parameter - optional</a:t>
            </a:r>
            <a:endParaRPr/>
          </a:p>
          <a:p>
            <a:pPr marL="457200" lvl="0" indent="-342900" rtl="0">
              <a:spcBef>
                <a:spcPts val="0"/>
              </a:spcBef>
              <a:spcAft>
                <a:spcPts val="0"/>
              </a:spcAft>
              <a:buSzPts val="1800"/>
              <a:buChar char="●"/>
            </a:pPr>
            <a:r>
              <a:rPr lang="en"/>
              <a:t> : - mandatory</a:t>
            </a:r>
            <a:endParaRPr/>
          </a:p>
          <a:p>
            <a:pPr marL="457200" lvl="0" indent="-342900" rtl="0">
              <a:spcBef>
                <a:spcPts val="0"/>
              </a:spcBef>
              <a:spcAft>
                <a:spcPts val="0"/>
              </a:spcAft>
              <a:buSzPts val="1800"/>
              <a:buChar char="●"/>
            </a:pPr>
            <a:r>
              <a:rPr lang="en"/>
              <a:t> doctring - optional</a:t>
            </a:r>
            <a:endParaRPr/>
          </a:p>
          <a:p>
            <a:pPr marL="457200" lvl="0" indent="-342900" rtl="0">
              <a:spcBef>
                <a:spcPts val="0"/>
              </a:spcBef>
              <a:spcAft>
                <a:spcPts val="0"/>
              </a:spcAft>
              <a:buSzPts val="1800"/>
              <a:buChar char="●"/>
            </a:pPr>
            <a:r>
              <a:rPr lang="en"/>
              <a:t> return statement - optional</a:t>
            </a:r>
            <a:endParaRPr/>
          </a:p>
          <a:p>
            <a:pPr marL="0" lvl="0" indent="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879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Why Numpy ??</a:t>
            </a:r>
            <a:endParaRPr/>
          </a:p>
        </p:txBody>
      </p:sp>
      <p:sp>
        <p:nvSpPr>
          <p:cNvPr id="160" name="Shape 16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It consumes less memory. It is fast as compared to the python List. It is convenient to use. Now, let's write small programs to prove that NumPy multidimensional array object is better than the python List.</a:t>
            </a:r>
            <a:endParaRPr dirty="0"/>
          </a:p>
          <a:p>
            <a:pPr marL="0" lvl="0" indent="0">
              <a:spcBef>
                <a:spcPts val="1600"/>
              </a:spcBef>
              <a:spcAft>
                <a:spcPts val="0"/>
              </a:spcAft>
              <a:buNone/>
            </a:pPr>
            <a:endParaRPr dirty="0"/>
          </a:p>
          <a:p>
            <a:pPr marL="285750" indent="-285750">
              <a:spcBef>
                <a:spcPts val="1600"/>
              </a:spcBef>
            </a:pPr>
            <a:r>
              <a:rPr lang="en" dirty="0"/>
              <a:t>Fast </a:t>
            </a:r>
            <a:r>
              <a:rPr lang="en" dirty="0" smtClean="0"/>
              <a:t>Computation</a:t>
            </a:r>
          </a:p>
          <a:p>
            <a:pPr marL="285750" lvl="0" indent="-285750">
              <a:spcBef>
                <a:spcPts val="1600"/>
              </a:spcBef>
            </a:pPr>
            <a:r>
              <a:rPr lang="en-IN" dirty="0" err="1"/>
              <a:t>NumPy</a:t>
            </a:r>
            <a:r>
              <a:rPr lang="en-IN" dirty="0"/>
              <a:t> is Convenient to use</a:t>
            </a:r>
          </a:p>
          <a:p>
            <a:pPr marL="0" indent="0">
              <a:spcBef>
                <a:spcPts val="1600"/>
              </a:spcBef>
              <a:buNone/>
            </a:pPr>
            <a:endParaRPr lang="en" dirty="0" smtClean="0"/>
          </a:p>
          <a:p>
            <a:pPr marL="285750" indent="-285750">
              <a:spcBef>
                <a:spcPts val="1600"/>
              </a:spcBef>
            </a:pPr>
            <a:endParaRPr dirty="0"/>
          </a:p>
          <a:p>
            <a:pPr marL="0" lvl="0" indent="0"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a:latin typeface="Arial"/>
                <a:ea typeface="Arial"/>
                <a:cs typeface="Arial"/>
                <a:sym typeface="Arial"/>
              </a:rPr>
              <a:t>PYTHON - </a:t>
            </a:r>
            <a:r>
              <a:rPr lang="en" sz="3000" b="0" i="0" u="none" strike="noStrike" cap="none">
                <a:solidFill>
                  <a:schemeClr val="dk1"/>
                </a:solidFill>
                <a:latin typeface="Arial"/>
                <a:ea typeface="Arial"/>
                <a:cs typeface="Arial"/>
                <a:sym typeface="Arial"/>
              </a:rPr>
              <a:t>Numpy</a:t>
            </a:r>
            <a:endParaRPr sz="3000" b="0" i="0" u="none" strike="noStrike" cap="none">
              <a:solidFill>
                <a:schemeClr val="dk1"/>
              </a:solidFill>
              <a:latin typeface="Arial"/>
              <a:ea typeface="Arial"/>
              <a:cs typeface="Arial"/>
              <a:sym typeface="Arial"/>
            </a:endParaRPr>
          </a:p>
        </p:txBody>
      </p:sp>
      <p:sp>
        <p:nvSpPr>
          <p:cNvPr id="166" name="Shape 16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NumPy stands for ‘Numerical Python’ or ‘Numeric Python’. It is an open source module of Python which provides fast mathematical computation on arrays and matrices. </a:t>
            </a:r>
            <a:endParaRPr>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endParaRPr>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Char char="●"/>
            </a:pPr>
            <a:r>
              <a:rPr lang="en">
                <a:solidFill>
                  <a:schemeClr val="dk1"/>
                </a:solidFill>
                <a:latin typeface="Arial"/>
                <a:ea typeface="Arial"/>
                <a:cs typeface="Arial"/>
                <a:sym typeface="Arial"/>
              </a:rPr>
              <a:t>NumPy provides the essential multi-dimensional array-oriented computing functionalities designed for high-level mathematical functions and scientific computation.</a:t>
            </a:r>
            <a:endParaRPr>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endParaRPr>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Key Features of Numpy </a:t>
            </a:r>
            <a:endParaRPr/>
          </a:p>
        </p:txBody>
      </p:sp>
      <p:sp>
        <p:nvSpPr>
          <p:cNvPr id="172" name="Shape 17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457200" lvl="0" indent="-342900" rtl="0">
              <a:spcBef>
                <a:spcPts val="1600"/>
              </a:spcBef>
              <a:spcAft>
                <a:spcPts val="0"/>
              </a:spcAft>
              <a:buSzPts val="1800"/>
              <a:buChar char="●"/>
            </a:pPr>
            <a:r>
              <a:rPr lang="en" b="1"/>
              <a:t>Ndim:</a:t>
            </a:r>
            <a:r>
              <a:rPr lang="en"/>
              <a:t> displays the dimension of the array</a:t>
            </a:r>
            <a:endParaRPr/>
          </a:p>
          <a:p>
            <a:pPr marL="457200" lvl="0" indent="-342900" rtl="0">
              <a:spcBef>
                <a:spcPts val="0"/>
              </a:spcBef>
              <a:spcAft>
                <a:spcPts val="0"/>
              </a:spcAft>
              <a:buSzPts val="1800"/>
              <a:buChar char="●"/>
            </a:pPr>
            <a:r>
              <a:rPr lang="en" b="1"/>
              <a:t>Shape:</a:t>
            </a:r>
            <a:r>
              <a:rPr lang="en"/>
              <a:t> returns a tuple of integers indicating the size of the array</a:t>
            </a:r>
            <a:endParaRPr/>
          </a:p>
          <a:p>
            <a:pPr marL="457200" lvl="0" indent="-342900" rtl="0">
              <a:spcBef>
                <a:spcPts val="0"/>
              </a:spcBef>
              <a:spcAft>
                <a:spcPts val="0"/>
              </a:spcAft>
              <a:buSzPts val="1800"/>
              <a:buChar char="●"/>
            </a:pPr>
            <a:r>
              <a:rPr lang="en" b="1"/>
              <a:t>Size:</a:t>
            </a:r>
            <a:r>
              <a:rPr lang="en"/>
              <a:t> returns the total number of elements in the NumPy array</a:t>
            </a:r>
            <a:endParaRPr/>
          </a:p>
          <a:p>
            <a:pPr marL="457200" lvl="0" indent="-342900" rtl="0">
              <a:spcBef>
                <a:spcPts val="0"/>
              </a:spcBef>
              <a:spcAft>
                <a:spcPts val="0"/>
              </a:spcAft>
              <a:buSzPts val="1800"/>
              <a:buChar char="●"/>
            </a:pPr>
            <a:r>
              <a:rPr lang="en" b="1"/>
              <a:t>Dtype:</a:t>
            </a:r>
            <a:r>
              <a:rPr lang="en"/>
              <a:t> returns the type of elements in the array, i.e., int64, character</a:t>
            </a:r>
            <a:endParaRPr/>
          </a:p>
          <a:p>
            <a:pPr marL="457200" lvl="0" indent="-342900" rtl="0">
              <a:spcBef>
                <a:spcPts val="0"/>
              </a:spcBef>
              <a:spcAft>
                <a:spcPts val="0"/>
              </a:spcAft>
              <a:buSzPts val="1800"/>
              <a:buChar char="●"/>
            </a:pPr>
            <a:r>
              <a:rPr lang="en" b="1"/>
              <a:t>Itemsize:</a:t>
            </a:r>
            <a:r>
              <a:rPr lang="en"/>
              <a:t> returns the size in bytes of each item</a:t>
            </a:r>
            <a:endParaRPr/>
          </a:p>
          <a:p>
            <a:pPr marL="457200" lvl="0" indent="-342900" rtl="0">
              <a:spcBef>
                <a:spcPts val="0"/>
              </a:spcBef>
              <a:spcAft>
                <a:spcPts val="0"/>
              </a:spcAft>
              <a:buSzPts val="1800"/>
              <a:buChar char="●"/>
            </a:pPr>
            <a:r>
              <a:rPr lang="en" b="1"/>
              <a:t>Reshape:</a:t>
            </a:r>
            <a:r>
              <a:rPr lang="en"/>
              <a:t> Reshapes the NumPy array</a:t>
            </a:r>
            <a:endParaRPr/>
          </a:p>
          <a:p>
            <a:pPr marL="0" lvl="0" indent="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Accessing Array - Numpy Indexing</a:t>
            </a:r>
            <a:endParaRPr/>
          </a:p>
        </p:txBody>
      </p:sp>
      <p:sp>
        <p:nvSpPr>
          <p:cNvPr id="178" name="Shape 17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NumPy array elements can be accessed using indexing. Below are some of the useful examples:</a:t>
            </a:r>
            <a:endParaRPr/>
          </a:p>
          <a:p>
            <a:pPr marL="0" lvl="0" indent="0" rtl="0">
              <a:spcBef>
                <a:spcPts val="1600"/>
              </a:spcBef>
              <a:spcAft>
                <a:spcPts val="0"/>
              </a:spcAft>
              <a:buNone/>
            </a:pPr>
            <a:endParaRPr/>
          </a:p>
          <a:p>
            <a:pPr marL="457200" lvl="0" indent="-342900" rtl="0">
              <a:spcBef>
                <a:spcPts val="1600"/>
              </a:spcBef>
              <a:spcAft>
                <a:spcPts val="0"/>
              </a:spcAft>
              <a:buSzPts val="1800"/>
              <a:buChar char="●"/>
            </a:pPr>
            <a:r>
              <a:rPr lang="en" b="1"/>
              <a:t>A[2:5]</a:t>
            </a:r>
            <a:r>
              <a:rPr lang="en"/>
              <a:t> will print items 2 to 4. Index in NumPy arrays starts from 0</a:t>
            </a:r>
            <a:endParaRPr/>
          </a:p>
          <a:p>
            <a:pPr marL="457200" lvl="0" indent="-342900" rtl="0">
              <a:spcBef>
                <a:spcPts val="0"/>
              </a:spcBef>
              <a:spcAft>
                <a:spcPts val="0"/>
              </a:spcAft>
              <a:buSzPts val="1800"/>
              <a:buChar char="●"/>
            </a:pPr>
            <a:r>
              <a:rPr lang="en" b="1"/>
              <a:t>A[::-1]</a:t>
            </a:r>
            <a:r>
              <a:rPr lang="en"/>
              <a:t> will print the array in the reverse order</a:t>
            </a:r>
            <a:endParaRPr/>
          </a:p>
          <a:p>
            <a:pPr marL="457200" lvl="0" indent="-342900" rtl="0">
              <a:spcBef>
                <a:spcPts val="0"/>
              </a:spcBef>
              <a:spcAft>
                <a:spcPts val="0"/>
              </a:spcAft>
              <a:buSzPts val="1800"/>
              <a:buChar char="●"/>
            </a:pPr>
            <a:r>
              <a:rPr lang="en" b="1"/>
              <a:t>A[1:]</a:t>
            </a:r>
            <a:r>
              <a:rPr lang="en"/>
              <a:t> will print from row 1 to end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a:latin typeface="Arial"/>
                <a:ea typeface="Arial"/>
                <a:cs typeface="Arial"/>
                <a:sym typeface="Arial"/>
              </a:rPr>
              <a:t>PYTHON- </a:t>
            </a:r>
            <a:r>
              <a:rPr lang="en" sz="3000" b="0" i="0" u="none" strike="noStrike" cap="none">
                <a:solidFill>
                  <a:schemeClr val="dk1"/>
                </a:solidFill>
                <a:latin typeface="Arial"/>
                <a:ea typeface="Arial"/>
                <a:cs typeface="Arial"/>
                <a:sym typeface="Arial"/>
              </a:rPr>
              <a:t>Pandas</a:t>
            </a:r>
            <a:endParaRPr sz="3000" b="0" i="0" u="none" strike="noStrike" cap="none">
              <a:solidFill>
                <a:schemeClr val="dk1"/>
              </a:solidFill>
              <a:latin typeface="Arial"/>
              <a:ea typeface="Arial"/>
              <a:cs typeface="Arial"/>
              <a:sym typeface="Arial"/>
            </a:endParaRPr>
          </a:p>
        </p:txBody>
      </p:sp>
      <p:sp>
        <p:nvSpPr>
          <p:cNvPr id="184" name="Shape 18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a:solidFill>
                  <a:schemeClr val="dk1"/>
                </a:solidFill>
                <a:latin typeface="Arial"/>
                <a:ea typeface="Arial"/>
                <a:cs typeface="Arial"/>
                <a:sym typeface="Arial"/>
              </a:rPr>
              <a:t>Similar to NumPy, Pandas is one of the most widely used python libraries in data science. It provides high-performance, easy to use structures and data analysis tools. Unlike NumPy library which provides objects for multi-dimensional arrays, Pandas provides in-memory </a:t>
            </a:r>
            <a:r>
              <a:rPr lang="en" b="1">
                <a:solidFill>
                  <a:schemeClr val="dk1"/>
                </a:solidFill>
                <a:latin typeface="Arial"/>
                <a:ea typeface="Arial"/>
                <a:cs typeface="Arial"/>
                <a:sym typeface="Arial"/>
              </a:rPr>
              <a:t>2d </a:t>
            </a:r>
            <a:r>
              <a:rPr lang="en">
                <a:solidFill>
                  <a:schemeClr val="dk1"/>
                </a:solidFill>
                <a:latin typeface="Arial"/>
                <a:ea typeface="Arial"/>
                <a:cs typeface="Arial"/>
                <a:sym typeface="Arial"/>
              </a:rPr>
              <a:t>table object called </a:t>
            </a:r>
            <a:r>
              <a:rPr lang="en" b="1">
                <a:solidFill>
                  <a:schemeClr val="dk1"/>
                </a:solidFill>
                <a:latin typeface="Arial"/>
                <a:ea typeface="Arial"/>
                <a:cs typeface="Arial"/>
                <a:sym typeface="Arial"/>
              </a:rPr>
              <a:t>Dataframe</a:t>
            </a:r>
            <a:r>
              <a:rPr lang="en">
                <a:solidFill>
                  <a:schemeClr val="dk1"/>
                </a:solidFill>
                <a:latin typeface="Arial"/>
                <a:ea typeface="Arial"/>
                <a:cs typeface="Arial"/>
                <a:sym typeface="Arial"/>
              </a:rPr>
              <a:t>. It is like a spreadsheet with column names and row labels.</a:t>
            </a:r>
            <a:endParaRPr>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endParaRPr>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endParaRPr>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Key Features of Pandas</a:t>
            </a:r>
            <a:endParaRPr/>
          </a:p>
        </p:txBody>
      </p:sp>
      <p:sp>
        <p:nvSpPr>
          <p:cNvPr id="190" name="Shape 19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Some commonly used data structures in pandas are:</a:t>
            </a:r>
            <a:endParaRPr/>
          </a:p>
          <a:p>
            <a:pPr marL="0" lvl="0" indent="0">
              <a:spcBef>
                <a:spcPts val="1600"/>
              </a:spcBef>
              <a:spcAft>
                <a:spcPts val="0"/>
              </a:spcAft>
              <a:buNone/>
            </a:pPr>
            <a:endParaRPr/>
          </a:p>
          <a:p>
            <a:pPr marL="457200" lvl="0" indent="-342900">
              <a:spcBef>
                <a:spcPts val="1600"/>
              </a:spcBef>
              <a:spcAft>
                <a:spcPts val="0"/>
              </a:spcAft>
              <a:buSzPts val="1800"/>
              <a:buChar char="●"/>
            </a:pPr>
            <a:r>
              <a:rPr lang="en" b="1"/>
              <a:t>Series objects:</a:t>
            </a:r>
            <a:r>
              <a:rPr lang="en"/>
              <a:t> 1D array, similar to a column in a spreadsheet</a:t>
            </a:r>
            <a:endParaRPr/>
          </a:p>
          <a:p>
            <a:pPr marL="457200" lvl="0" indent="-342900">
              <a:spcBef>
                <a:spcPts val="0"/>
              </a:spcBef>
              <a:spcAft>
                <a:spcPts val="0"/>
              </a:spcAft>
              <a:buSzPts val="1800"/>
              <a:buChar char="●"/>
            </a:pPr>
            <a:r>
              <a:rPr lang="en" b="1"/>
              <a:t>DataFrame objects:</a:t>
            </a:r>
            <a:r>
              <a:rPr lang="en"/>
              <a:t> 2D table, similar to a spreadsheet</a:t>
            </a:r>
            <a:endParaRPr/>
          </a:p>
          <a:p>
            <a:pPr marL="457200" lvl="0" indent="-342900">
              <a:spcBef>
                <a:spcPts val="0"/>
              </a:spcBef>
              <a:spcAft>
                <a:spcPts val="0"/>
              </a:spcAft>
              <a:buSzPts val="1800"/>
              <a:buChar char="●"/>
            </a:pPr>
            <a:r>
              <a:rPr lang="en" b="1"/>
              <a:t>Panel objects:</a:t>
            </a:r>
            <a:r>
              <a:rPr lang="en"/>
              <a:t> Dictionary of DataFrames, similar to sheet in MS Excel</a:t>
            </a:r>
            <a:endParaRPr/>
          </a:p>
          <a:p>
            <a:pPr marL="0" lvl="0" indent="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Useful Functions - Pandas</a:t>
            </a:r>
            <a:endParaRPr/>
          </a:p>
        </p:txBody>
      </p:sp>
      <p:sp>
        <p:nvSpPr>
          <p:cNvPr id="196" name="Shape 19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a:p>
          <a:p>
            <a:pPr marL="457200" lvl="0" indent="-342900">
              <a:spcBef>
                <a:spcPts val="1600"/>
              </a:spcBef>
              <a:spcAft>
                <a:spcPts val="0"/>
              </a:spcAft>
              <a:buSzPts val="1800"/>
              <a:buChar char="●"/>
            </a:pPr>
            <a:r>
              <a:rPr lang="en" b="1"/>
              <a:t>head():</a:t>
            </a:r>
            <a:r>
              <a:rPr lang="en"/>
              <a:t> returns the top 5 rows in the dataframe object</a:t>
            </a:r>
            <a:endParaRPr/>
          </a:p>
          <a:p>
            <a:pPr marL="457200" lvl="0" indent="-342900">
              <a:spcBef>
                <a:spcPts val="0"/>
              </a:spcBef>
              <a:spcAft>
                <a:spcPts val="0"/>
              </a:spcAft>
              <a:buSzPts val="1800"/>
              <a:buChar char="●"/>
            </a:pPr>
            <a:r>
              <a:rPr lang="en" b="1"/>
              <a:t>tail(): </a:t>
            </a:r>
            <a:r>
              <a:rPr lang="en"/>
              <a:t>returns the bottom 5 rows in the dataframe</a:t>
            </a:r>
            <a:endParaRPr/>
          </a:p>
          <a:p>
            <a:pPr marL="457200" lvl="0" indent="-342900">
              <a:spcBef>
                <a:spcPts val="0"/>
              </a:spcBef>
              <a:spcAft>
                <a:spcPts val="0"/>
              </a:spcAft>
              <a:buSzPts val="1800"/>
              <a:buChar char="●"/>
            </a:pPr>
            <a:r>
              <a:rPr lang="en" b="1"/>
              <a:t>info():</a:t>
            </a:r>
            <a:r>
              <a:rPr lang="en"/>
              <a:t> prints the summary of the dataframe</a:t>
            </a:r>
            <a:endParaRPr/>
          </a:p>
          <a:p>
            <a:pPr marL="457200" lvl="0" indent="-342900">
              <a:spcBef>
                <a:spcPts val="0"/>
              </a:spcBef>
              <a:spcAft>
                <a:spcPts val="0"/>
              </a:spcAft>
              <a:buSzPts val="1800"/>
              <a:buChar char="●"/>
            </a:pPr>
            <a:r>
              <a:rPr lang="en" b="1"/>
              <a:t>describe():</a:t>
            </a:r>
            <a:r>
              <a:rPr lang="en"/>
              <a:t> gives a nice overview of the main aggregated values over each column.</a:t>
            </a:r>
            <a:endParaRPr/>
          </a:p>
          <a:p>
            <a:pPr marL="0" lvl="0" indent="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Trainer Credentials</a:t>
            </a:r>
            <a:endParaRPr lang="en-IN" dirty="0"/>
          </a:p>
        </p:txBody>
      </p:sp>
      <p:sp>
        <p:nvSpPr>
          <p:cNvPr id="3" name="Text Placeholder 2"/>
          <p:cNvSpPr>
            <a:spLocks noGrp="1"/>
          </p:cNvSpPr>
          <p:nvPr>
            <p:ph type="body" idx="1"/>
          </p:nvPr>
        </p:nvSpPr>
        <p:spPr/>
        <p:txBody>
          <a:bodyPr/>
          <a:lstStyle/>
          <a:p>
            <a:r>
              <a:rPr lang="en-US" dirty="0" smtClean="0"/>
              <a:t>LinkedIn : </a:t>
            </a:r>
            <a:r>
              <a:rPr lang="en-IN" dirty="0">
                <a:hlinkClick r:id="rId2"/>
              </a:rPr>
              <a:t>https://</a:t>
            </a:r>
            <a:r>
              <a:rPr lang="en-IN" dirty="0" smtClean="0">
                <a:hlinkClick r:id="rId2"/>
              </a:rPr>
              <a:t>www.linkedin.com/in/muhammad-sirajuddeen</a:t>
            </a:r>
            <a:r>
              <a:rPr lang="en-IN" dirty="0" smtClean="0"/>
              <a:t> .</a:t>
            </a:r>
          </a:p>
          <a:p>
            <a:r>
              <a:rPr lang="en-US" dirty="0" smtClean="0"/>
              <a:t>Github</a:t>
            </a:r>
            <a:r>
              <a:rPr lang="en-US" dirty="0"/>
              <a:t> : </a:t>
            </a:r>
            <a:r>
              <a:rPr lang="en-US" dirty="0">
                <a:hlinkClick r:id="rId3"/>
              </a:rPr>
              <a:t>https://</a:t>
            </a:r>
            <a:r>
              <a:rPr lang="en-US" dirty="0" smtClean="0">
                <a:hlinkClick r:id="rId3"/>
              </a:rPr>
              <a:t>github.com/sirajtechy</a:t>
            </a:r>
            <a:r>
              <a:rPr lang="en-US" dirty="0" smtClean="0"/>
              <a:t> .</a:t>
            </a:r>
          </a:p>
          <a:p>
            <a:r>
              <a:rPr lang="en-US" dirty="0" smtClean="0"/>
              <a:t>E-mail : </a:t>
            </a:r>
            <a:r>
              <a:rPr lang="en-US" dirty="0" smtClean="0">
                <a:hlinkClick r:id="rId4"/>
              </a:rPr>
              <a:t>sirajtechy@gmail.com</a:t>
            </a:r>
            <a:r>
              <a:rPr lang="en-US" dirty="0" smtClean="0"/>
              <a:t> .</a:t>
            </a:r>
          </a:p>
          <a:p>
            <a:r>
              <a:rPr lang="en-US" dirty="0" smtClean="0"/>
              <a:t>Phone : 91+ 7010811417</a:t>
            </a:r>
            <a:r>
              <a:rPr lang="en-IN" dirty="0" smtClean="0"/>
              <a:t> .</a:t>
            </a:r>
            <a:endParaRPr lang="en-US" dirty="0" smtClean="0"/>
          </a:p>
        </p:txBody>
      </p:sp>
    </p:spTree>
    <p:extLst>
      <p:ext uri="{BB962C8B-B14F-4D97-AF65-F5344CB8AC3E}">
        <p14:creationId xmlns:p14="http://schemas.microsoft.com/office/powerpoint/2010/main" val="188141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01175" y="80100"/>
            <a:ext cx="8520600" cy="52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b="0" i="0" u="none" strike="noStrike" cap="none">
                <a:solidFill>
                  <a:schemeClr val="dk1"/>
                </a:solidFill>
                <a:latin typeface="Arial"/>
                <a:ea typeface="Arial"/>
                <a:cs typeface="Arial"/>
                <a:sym typeface="Arial"/>
              </a:rPr>
              <a:t>Python ????? !!!!!!!!!!!!!!!  #$%#$%^</a:t>
            </a: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3000"/>
              <a:buFont typeface="Arial"/>
              <a:buNone/>
            </a:pPr>
            <a:endParaRPr>
              <a:latin typeface="Arial"/>
              <a:ea typeface="Arial"/>
              <a:cs typeface="Arial"/>
              <a:sym typeface="Arial"/>
            </a:endParaRPr>
          </a:p>
        </p:txBody>
      </p:sp>
      <p:sp>
        <p:nvSpPr>
          <p:cNvPr id="98" name="Shape 98"/>
          <p:cNvSpPr txBox="1">
            <a:spLocks noGrp="1"/>
          </p:cNvSpPr>
          <p:nvPr>
            <p:ph type="body" idx="1"/>
          </p:nvPr>
        </p:nvSpPr>
        <p:spPr>
          <a:xfrm>
            <a:off x="59075" y="603500"/>
            <a:ext cx="9007800" cy="4371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a:solidFill>
                  <a:schemeClr val="dk1"/>
                </a:solidFill>
                <a:latin typeface="Arial"/>
                <a:ea typeface="Arial"/>
                <a:cs typeface="Arial"/>
                <a:sym typeface="Arial"/>
              </a:rPr>
              <a:t>										</a:t>
            </a:r>
            <a:r>
              <a:rPr lang="en" b="1">
                <a:solidFill>
                  <a:schemeClr val="dk1"/>
                </a:solidFill>
                <a:latin typeface="Arial"/>
                <a:ea typeface="Arial"/>
                <a:cs typeface="Arial"/>
                <a:sym typeface="Arial"/>
              </a:rPr>
              <a:t>"Life's better without braces"(Bruce)  </a:t>
            </a:r>
            <a:endParaRPr sz="1800" b="1"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a:solidFill>
                  <a:schemeClr val="dk1"/>
                </a:solidFill>
                <a:latin typeface="Arial"/>
                <a:ea typeface="Arial"/>
                <a:cs typeface="Arial"/>
                <a:sym typeface="Arial"/>
              </a:rPr>
              <a:t>  </a:t>
            </a: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99" name="Shape 99"/>
          <p:cNvPicPr preferRelativeResize="0"/>
          <p:nvPr/>
        </p:nvPicPr>
        <p:blipFill rotWithShape="1">
          <a:blip r:embed="rId3">
            <a:alphaModFix/>
          </a:blip>
          <a:srcRect/>
          <a:stretch/>
        </p:blipFill>
        <p:spPr>
          <a:xfrm>
            <a:off x="245300" y="1041250"/>
            <a:ext cx="6052350" cy="3750975"/>
          </a:xfrm>
          <a:prstGeom prst="rect">
            <a:avLst/>
          </a:prstGeom>
          <a:noFill/>
          <a:ln>
            <a:noFill/>
          </a:ln>
        </p:spPr>
      </p:pic>
      <p:pic>
        <p:nvPicPr>
          <p:cNvPr id="100" name="Shape 100"/>
          <p:cNvPicPr preferRelativeResize="0"/>
          <p:nvPr/>
        </p:nvPicPr>
        <p:blipFill>
          <a:blip r:embed="rId4">
            <a:alphaModFix/>
          </a:blip>
          <a:stretch>
            <a:fillRect/>
          </a:stretch>
        </p:blipFill>
        <p:spPr>
          <a:xfrm>
            <a:off x="6796323" y="1093648"/>
            <a:ext cx="2098150" cy="2752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409999"/>
            <a:ext cx="8520600" cy="4110629"/>
          </a:xfrm>
        </p:spPr>
        <p:txBody>
          <a:bodyPr/>
          <a:lstStyle/>
          <a:p>
            <a:r>
              <a:rPr lang="en-US" dirty="0" smtClean="0"/>
              <a:t>                               		  </a:t>
            </a:r>
            <a:r>
              <a:rPr lang="en-US" sz="8800" dirty="0" smtClean="0"/>
              <a:t>Q &amp; A</a:t>
            </a:r>
            <a:endParaRPr lang="en-IN" sz="8800" dirty="0"/>
          </a:p>
        </p:txBody>
      </p:sp>
    </p:spTree>
    <p:extLst>
      <p:ext uri="{BB962C8B-B14F-4D97-AF65-F5344CB8AC3E}">
        <p14:creationId xmlns:p14="http://schemas.microsoft.com/office/powerpoint/2010/main" val="367929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sz="3000" b="0" i="0" u="none" strike="noStrike" cap="none">
                <a:solidFill>
                  <a:schemeClr val="dk1"/>
                </a:solidFill>
                <a:latin typeface="Arial"/>
                <a:ea typeface="Arial"/>
                <a:cs typeface="Arial"/>
                <a:sym typeface="Arial"/>
              </a:rPr>
              <a:t>Salient Features o</a:t>
            </a:r>
            <a:r>
              <a:rPr lang="en">
                <a:latin typeface="Arial"/>
                <a:ea typeface="Arial"/>
                <a:cs typeface="Arial"/>
                <a:sym typeface="Arial"/>
              </a:rPr>
              <a:t>f Python</a:t>
            </a:r>
            <a:r>
              <a:rPr lang="en" sz="3000" b="0" i="0" u="none" strike="noStrike" cap="none">
                <a:solidFill>
                  <a:schemeClr val="dk1"/>
                </a:solidFill>
                <a:latin typeface="Arial"/>
                <a:ea typeface="Arial"/>
                <a:cs typeface="Arial"/>
                <a:sym typeface="Arial"/>
              </a:rPr>
              <a:t> : </a:t>
            </a:r>
            <a:endParaRPr sz="3000" b="0" i="0" u="none" strike="noStrike" cap="none">
              <a:solidFill>
                <a:schemeClr val="dk1"/>
              </a:solidFill>
              <a:latin typeface="Arial"/>
              <a:ea typeface="Arial"/>
              <a:cs typeface="Arial"/>
              <a:sym typeface="Arial"/>
            </a:endParaRPr>
          </a:p>
        </p:txBody>
      </p:sp>
      <p:sp>
        <p:nvSpPr>
          <p:cNvPr id="106" name="Shape 10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It Runs on Any Platform</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Simple, Easy to Learn</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Free and Open Source , High-level Language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Interpreted , Portable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Object Oriented , Extensible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Embeddable , Extensive Libraries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112275"/>
            <a:ext cx="8520600" cy="54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
                <a:latin typeface="Arial"/>
                <a:ea typeface="Arial"/>
                <a:cs typeface="Arial"/>
                <a:sym typeface="Arial"/>
              </a:rPr>
              <a:t>What is Python ? </a:t>
            </a:r>
            <a:endParaRPr sz="3000" b="0" i="0" u="none" strike="noStrike" cap="none">
              <a:solidFill>
                <a:schemeClr val="dk1"/>
              </a:solidFill>
              <a:latin typeface="Arial"/>
              <a:ea typeface="Arial"/>
              <a:cs typeface="Arial"/>
              <a:sym typeface="Arial"/>
            </a:endParaRPr>
          </a:p>
        </p:txBody>
      </p:sp>
      <p:sp>
        <p:nvSpPr>
          <p:cNvPr id="112" name="Shape 112"/>
          <p:cNvSpPr txBox="1">
            <a:spLocks noGrp="1"/>
          </p:cNvSpPr>
          <p:nvPr>
            <p:ph type="body" idx="1"/>
          </p:nvPr>
        </p:nvSpPr>
        <p:spPr>
          <a:xfrm>
            <a:off x="311700" y="687725"/>
            <a:ext cx="8520600" cy="388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solidFill>
                  <a:schemeClr val="dk1"/>
                </a:solidFill>
                <a:latin typeface="Arial"/>
                <a:ea typeface="Arial"/>
                <a:cs typeface="Arial"/>
                <a:sym typeface="Arial"/>
              </a:rPr>
              <a:t>According Python.Org </a:t>
            </a:r>
            <a:endParaRPr b="1">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endParaRPr>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endParaRPr>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
                <a:solidFill>
                  <a:schemeClr val="dk1"/>
                </a:solidFill>
                <a:latin typeface="Arial"/>
                <a:ea typeface="Arial"/>
                <a:cs typeface="Arial"/>
                <a:sym typeface="Arial"/>
              </a:rPr>
              <a:t>Python is an </a:t>
            </a:r>
            <a:r>
              <a:rPr lang="en" b="1">
                <a:solidFill>
                  <a:schemeClr val="dk1"/>
                </a:solidFill>
                <a:latin typeface="Arial"/>
                <a:ea typeface="Arial"/>
                <a:cs typeface="Arial"/>
                <a:sym typeface="Arial"/>
              </a:rPr>
              <a:t>interpreted</a:t>
            </a:r>
            <a:r>
              <a:rPr lang="en">
                <a:solidFill>
                  <a:schemeClr val="dk1"/>
                </a:solidFill>
                <a:latin typeface="Arial"/>
                <a:ea typeface="Arial"/>
                <a:cs typeface="Arial"/>
                <a:sym typeface="Arial"/>
              </a:rPr>
              <a:t>, </a:t>
            </a:r>
            <a:r>
              <a:rPr lang="en" b="1">
                <a:solidFill>
                  <a:schemeClr val="dk1"/>
                </a:solidFill>
                <a:latin typeface="Arial"/>
                <a:ea typeface="Arial"/>
                <a:cs typeface="Arial"/>
                <a:sym typeface="Arial"/>
              </a:rPr>
              <a:t>object-oriented, high-level programming</a:t>
            </a:r>
            <a:r>
              <a:rPr lang="en">
                <a:solidFill>
                  <a:schemeClr val="dk1"/>
                </a:solidFill>
                <a:latin typeface="Arial"/>
                <a:ea typeface="Arial"/>
                <a:cs typeface="Arial"/>
                <a:sym typeface="Arial"/>
              </a:rPr>
              <a:t> language with </a:t>
            </a:r>
            <a:r>
              <a:rPr lang="en" b="1">
                <a:solidFill>
                  <a:schemeClr val="dk1"/>
                </a:solidFill>
                <a:latin typeface="Arial"/>
                <a:ea typeface="Arial"/>
                <a:cs typeface="Arial"/>
                <a:sym typeface="Arial"/>
              </a:rPr>
              <a:t>dynamic semantics</a:t>
            </a:r>
            <a:r>
              <a:rPr lang="en">
                <a:solidFill>
                  <a:schemeClr val="dk1"/>
                </a:solidFill>
                <a:latin typeface="Arial"/>
                <a:ea typeface="Arial"/>
                <a:cs typeface="Arial"/>
                <a:sym typeface="Arial"/>
              </a:rPr>
              <a:t>. Its high-level built in </a:t>
            </a:r>
            <a:r>
              <a:rPr lang="en" b="1">
                <a:solidFill>
                  <a:schemeClr val="dk1"/>
                </a:solidFill>
                <a:latin typeface="Arial"/>
                <a:ea typeface="Arial"/>
                <a:cs typeface="Arial"/>
                <a:sym typeface="Arial"/>
              </a:rPr>
              <a:t>data structures</a:t>
            </a:r>
            <a:r>
              <a:rPr lang="en">
                <a:solidFill>
                  <a:schemeClr val="dk1"/>
                </a:solidFill>
                <a:latin typeface="Arial"/>
                <a:ea typeface="Arial"/>
                <a:cs typeface="Arial"/>
                <a:sym typeface="Arial"/>
              </a:rPr>
              <a:t>, combined with </a:t>
            </a:r>
            <a:r>
              <a:rPr lang="en" b="1">
                <a:solidFill>
                  <a:schemeClr val="dk1"/>
                </a:solidFill>
                <a:latin typeface="Arial"/>
                <a:ea typeface="Arial"/>
                <a:cs typeface="Arial"/>
                <a:sym typeface="Arial"/>
              </a:rPr>
              <a:t>dynamic typing</a:t>
            </a:r>
            <a:r>
              <a:rPr lang="en">
                <a:solidFill>
                  <a:schemeClr val="dk1"/>
                </a:solidFill>
                <a:latin typeface="Arial"/>
                <a:ea typeface="Arial"/>
                <a:cs typeface="Arial"/>
                <a:sym typeface="Arial"/>
              </a:rPr>
              <a:t> and </a:t>
            </a:r>
            <a:r>
              <a:rPr lang="en" b="1">
                <a:solidFill>
                  <a:schemeClr val="dk1"/>
                </a:solidFill>
                <a:latin typeface="Arial"/>
                <a:ea typeface="Arial"/>
                <a:cs typeface="Arial"/>
                <a:sym typeface="Arial"/>
              </a:rPr>
              <a:t>dynamic binding</a:t>
            </a:r>
            <a:r>
              <a:rPr lang="en">
                <a:solidFill>
                  <a:schemeClr val="dk1"/>
                </a:solidFill>
                <a:latin typeface="Arial"/>
                <a:ea typeface="Arial"/>
                <a:cs typeface="Arial"/>
                <a:sym typeface="Arial"/>
              </a:rPr>
              <a:t>, make it very attractive for Rapid Application Development</a:t>
            </a:r>
            <a:endParaRPr>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endParaRPr>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Core Concepts</a:t>
            </a:r>
            <a:endParaRPr/>
          </a:p>
        </p:txBody>
      </p:sp>
      <p:sp>
        <p:nvSpPr>
          <p:cNvPr id="118" name="Shape 1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Data Structures </a:t>
            </a:r>
            <a:endParaRPr b="1"/>
          </a:p>
          <a:p>
            <a:pPr marL="457200" lvl="0" indent="-342900" rtl="0">
              <a:spcBef>
                <a:spcPts val="1600"/>
              </a:spcBef>
              <a:spcAft>
                <a:spcPts val="0"/>
              </a:spcAft>
              <a:buSzPts val="1800"/>
              <a:buChar char="●"/>
            </a:pPr>
            <a:r>
              <a:rPr lang="en"/>
              <a:t>List</a:t>
            </a:r>
            <a:endParaRPr/>
          </a:p>
          <a:p>
            <a:pPr marL="457200" lvl="0" indent="-342900" rtl="0">
              <a:spcBef>
                <a:spcPts val="0"/>
              </a:spcBef>
              <a:spcAft>
                <a:spcPts val="0"/>
              </a:spcAft>
              <a:buSzPts val="1800"/>
              <a:buChar char="●"/>
            </a:pPr>
            <a:r>
              <a:rPr lang="en"/>
              <a:t>String</a:t>
            </a:r>
            <a:endParaRPr/>
          </a:p>
          <a:p>
            <a:pPr marL="457200" lvl="0" indent="-342900" rtl="0">
              <a:spcBef>
                <a:spcPts val="0"/>
              </a:spcBef>
              <a:spcAft>
                <a:spcPts val="0"/>
              </a:spcAft>
              <a:buSzPts val="1800"/>
              <a:buChar char="●"/>
            </a:pPr>
            <a:r>
              <a:rPr lang="en"/>
              <a:t>Tuple</a:t>
            </a:r>
            <a:endParaRPr/>
          </a:p>
          <a:p>
            <a:pPr marL="457200" lvl="0" indent="-342900" rtl="0">
              <a:spcBef>
                <a:spcPts val="0"/>
              </a:spcBef>
              <a:spcAft>
                <a:spcPts val="0"/>
              </a:spcAft>
              <a:buSzPts val="1800"/>
              <a:buChar char="●"/>
            </a:pPr>
            <a:r>
              <a:rPr lang="en"/>
              <a:t>Dictionary</a:t>
            </a:r>
            <a:endParaRPr/>
          </a:p>
          <a:p>
            <a:pPr marL="457200" lvl="0" indent="-342900">
              <a:spcBef>
                <a:spcPts val="0"/>
              </a:spcBef>
              <a:spcAft>
                <a:spcPts val="0"/>
              </a:spcAft>
              <a:buSzPts val="1800"/>
              <a:buChar char="●"/>
            </a:pPr>
            <a:r>
              <a:rPr lang="en"/>
              <a:t>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Python - List</a:t>
            </a:r>
            <a:endParaRPr/>
          </a:p>
        </p:txBody>
      </p:sp>
      <p:sp>
        <p:nvSpPr>
          <p:cNvPr id="124" name="Shape 1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to create a list?</a:t>
            </a:r>
            <a:endParaRPr/>
          </a:p>
          <a:p>
            <a:pPr marL="0" lvl="0" indent="0">
              <a:spcBef>
                <a:spcPts val="1600"/>
              </a:spcBef>
              <a:spcAft>
                <a:spcPts val="0"/>
              </a:spcAft>
              <a:buNone/>
            </a:pPr>
            <a:r>
              <a:rPr lang="en"/>
              <a:t>How to access elements from a list?</a:t>
            </a:r>
            <a:endParaRPr/>
          </a:p>
          <a:p>
            <a:pPr marL="0" lvl="0" indent="0">
              <a:spcBef>
                <a:spcPts val="1600"/>
              </a:spcBef>
              <a:spcAft>
                <a:spcPts val="0"/>
              </a:spcAft>
              <a:buNone/>
            </a:pPr>
            <a:r>
              <a:rPr lang="en"/>
              <a:t>How to slice lists in Python?</a:t>
            </a:r>
            <a:endParaRPr/>
          </a:p>
          <a:p>
            <a:pPr marL="0" lvl="0" indent="0">
              <a:spcBef>
                <a:spcPts val="1600"/>
              </a:spcBef>
              <a:spcAft>
                <a:spcPts val="0"/>
              </a:spcAft>
              <a:buNone/>
            </a:pPr>
            <a:r>
              <a:rPr lang="en"/>
              <a:t>How to change or add elements to a list?</a:t>
            </a:r>
            <a:endParaRPr/>
          </a:p>
          <a:p>
            <a:pPr marL="0" lvl="0" indent="0">
              <a:spcBef>
                <a:spcPts val="1600"/>
              </a:spcBef>
              <a:spcAft>
                <a:spcPts val="1600"/>
              </a:spcAft>
              <a:buNone/>
            </a:pPr>
            <a:r>
              <a:rPr lang="en"/>
              <a:t>Python List Methods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 Strings</a:t>
            </a:r>
            <a:endParaRPr/>
          </a:p>
        </p:txBody>
      </p:sp>
      <p:sp>
        <p:nvSpPr>
          <p:cNvPr id="130" name="Shape 1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What is String in Python?</a:t>
            </a:r>
            <a:endParaRPr dirty="0"/>
          </a:p>
          <a:p>
            <a:pPr marL="457200" lvl="0" indent="-342900" rtl="0">
              <a:spcBef>
                <a:spcPts val="0"/>
              </a:spcBef>
              <a:spcAft>
                <a:spcPts val="0"/>
              </a:spcAft>
              <a:buSzPts val="1800"/>
              <a:buChar char="●"/>
            </a:pPr>
            <a:r>
              <a:rPr lang="en" dirty="0"/>
              <a:t>How to create a string in Python?</a:t>
            </a:r>
            <a:endParaRPr dirty="0"/>
          </a:p>
          <a:p>
            <a:pPr marL="457200" lvl="0" indent="-342900" rtl="0">
              <a:spcBef>
                <a:spcPts val="0"/>
              </a:spcBef>
              <a:spcAft>
                <a:spcPts val="0"/>
              </a:spcAft>
              <a:buSzPts val="1800"/>
              <a:buChar char="●"/>
            </a:pPr>
            <a:r>
              <a:rPr lang="en" dirty="0"/>
              <a:t>How to access characters in a string?</a:t>
            </a:r>
            <a:endParaRPr dirty="0"/>
          </a:p>
          <a:p>
            <a:pPr marL="457200" lvl="0" indent="-342900" rtl="0">
              <a:spcBef>
                <a:spcPts val="0"/>
              </a:spcBef>
              <a:spcAft>
                <a:spcPts val="0"/>
              </a:spcAft>
              <a:buSzPts val="1800"/>
              <a:buChar char="●"/>
            </a:pPr>
            <a:r>
              <a:rPr lang="en" dirty="0"/>
              <a:t>How to change or delete a string?</a:t>
            </a:r>
            <a:endParaRPr dirty="0"/>
          </a:p>
          <a:p>
            <a:pPr marL="457200" lvl="0" indent="-342900" rtl="0">
              <a:spcBef>
                <a:spcPts val="0"/>
              </a:spcBef>
              <a:spcAft>
                <a:spcPts val="0"/>
              </a:spcAft>
              <a:buSzPts val="1800"/>
              <a:buChar char="●"/>
            </a:pPr>
            <a:r>
              <a:rPr lang="en" dirty="0"/>
              <a:t>Python String Operations</a:t>
            </a:r>
            <a:endParaRPr dirty="0"/>
          </a:p>
          <a:p>
            <a:pPr marL="457200" lvl="0" indent="-342900" rtl="0">
              <a:spcBef>
                <a:spcPts val="0"/>
              </a:spcBef>
              <a:spcAft>
                <a:spcPts val="0"/>
              </a:spcAft>
              <a:buSzPts val="1800"/>
              <a:buChar char="●"/>
            </a:pPr>
            <a:r>
              <a:rPr lang="en" dirty="0"/>
              <a:t>Concatenation of Two or More Strings</a:t>
            </a:r>
            <a:endParaRPr dirty="0"/>
          </a:p>
          <a:p>
            <a:pPr marL="457200" lvl="0" indent="-342900" rtl="0">
              <a:spcBef>
                <a:spcPts val="0"/>
              </a:spcBef>
              <a:spcAft>
                <a:spcPts val="0"/>
              </a:spcAft>
              <a:buSzPts val="1800"/>
              <a:buChar char="●"/>
            </a:pPr>
            <a:r>
              <a:rPr lang="en" dirty="0" smtClean="0"/>
              <a:t>String </a:t>
            </a:r>
            <a:r>
              <a:rPr lang="en" dirty="0"/>
              <a:t>Membership Test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 Tuple</a:t>
            </a:r>
            <a:endParaRPr/>
          </a:p>
        </p:txBody>
      </p:sp>
      <p:sp>
        <p:nvSpPr>
          <p:cNvPr id="136" name="Shape 1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What is tuple?</a:t>
            </a:r>
            <a:endParaRPr/>
          </a:p>
          <a:p>
            <a:pPr marL="457200" lvl="0" indent="-342900" rtl="0">
              <a:spcBef>
                <a:spcPts val="0"/>
              </a:spcBef>
              <a:spcAft>
                <a:spcPts val="0"/>
              </a:spcAft>
              <a:buSzPts val="1800"/>
              <a:buChar char="●"/>
            </a:pPr>
            <a:r>
              <a:rPr lang="en"/>
              <a:t>Creating a tuple</a:t>
            </a:r>
            <a:endParaRPr/>
          </a:p>
          <a:p>
            <a:pPr marL="457200" lvl="0" indent="-342900" rtl="0">
              <a:spcBef>
                <a:spcPts val="0"/>
              </a:spcBef>
              <a:spcAft>
                <a:spcPts val="0"/>
              </a:spcAft>
              <a:buSzPts val="1800"/>
              <a:buChar char="●"/>
            </a:pPr>
            <a:r>
              <a:rPr lang="en"/>
              <a:t>Accessing Elements in a Tuple</a:t>
            </a:r>
            <a:endParaRPr/>
          </a:p>
          <a:p>
            <a:pPr marL="457200" lvl="0" indent="-342900" rtl="0">
              <a:spcBef>
                <a:spcPts val="0"/>
              </a:spcBef>
              <a:spcAft>
                <a:spcPts val="0"/>
              </a:spcAft>
              <a:buSzPts val="1800"/>
              <a:buChar char="●"/>
            </a:pPr>
            <a:r>
              <a:rPr lang="en"/>
              <a:t>Indexing</a:t>
            </a:r>
            <a:endParaRPr/>
          </a:p>
          <a:p>
            <a:pPr marL="457200" lvl="0" indent="-342900" rtl="0">
              <a:spcBef>
                <a:spcPts val="0"/>
              </a:spcBef>
              <a:spcAft>
                <a:spcPts val="0"/>
              </a:spcAft>
              <a:buSzPts val="1800"/>
              <a:buChar char="●"/>
            </a:pPr>
            <a:r>
              <a:rPr lang="en"/>
              <a:t>Negative Indexing</a:t>
            </a:r>
            <a:endParaRPr/>
          </a:p>
          <a:p>
            <a:pPr marL="457200" lvl="0" indent="-342900" rtl="0">
              <a:spcBef>
                <a:spcPts val="0"/>
              </a:spcBef>
              <a:spcAft>
                <a:spcPts val="0"/>
              </a:spcAft>
              <a:buSzPts val="1800"/>
              <a:buChar char="●"/>
            </a:pPr>
            <a:r>
              <a:rPr lang="en"/>
              <a:t>Slicing</a:t>
            </a:r>
            <a:endParaRPr/>
          </a:p>
          <a:p>
            <a:pPr marL="457200" lvl="0" indent="-342900" rtl="0">
              <a:spcBef>
                <a:spcPts val="0"/>
              </a:spcBef>
              <a:spcAft>
                <a:spcPts val="0"/>
              </a:spcAft>
              <a:buSzPts val="1800"/>
              <a:buChar char="●"/>
            </a:pPr>
            <a:r>
              <a:rPr lang="en"/>
              <a:t>Changing a tuple</a:t>
            </a:r>
            <a:endParaRPr/>
          </a:p>
          <a:p>
            <a:pPr marL="457200" lvl="0" indent="-342900" rtl="0">
              <a:spcBef>
                <a:spcPts val="0"/>
              </a:spcBef>
              <a:spcAft>
                <a:spcPts val="0"/>
              </a:spcAft>
              <a:buSzPts val="1800"/>
              <a:buChar char="●"/>
            </a:pPr>
            <a:r>
              <a:rPr lang="en"/>
              <a:t>Deleting a Tuple</a:t>
            </a:r>
            <a:endParaRPr/>
          </a:p>
          <a:p>
            <a:pPr marL="0" lvl="0" indent="0"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 Set</a:t>
            </a:r>
            <a:endParaRPr/>
          </a:p>
        </p:txBody>
      </p:sp>
      <p:sp>
        <p:nvSpPr>
          <p:cNvPr id="142" name="Shape 1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What is a set in Python?</a:t>
            </a:r>
            <a:endParaRPr/>
          </a:p>
          <a:p>
            <a:pPr marL="457200" lvl="0" indent="-342900" rtl="0">
              <a:spcBef>
                <a:spcPts val="0"/>
              </a:spcBef>
              <a:spcAft>
                <a:spcPts val="0"/>
              </a:spcAft>
              <a:buSzPts val="1800"/>
              <a:buChar char="●"/>
            </a:pPr>
            <a:r>
              <a:rPr lang="en"/>
              <a:t>How to create a set?</a:t>
            </a:r>
            <a:endParaRPr/>
          </a:p>
          <a:p>
            <a:pPr marL="457200" lvl="0" indent="-342900" rtl="0">
              <a:spcBef>
                <a:spcPts val="0"/>
              </a:spcBef>
              <a:spcAft>
                <a:spcPts val="0"/>
              </a:spcAft>
              <a:buSzPts val="1800"/>
              <a:buChar char="●"/>
            </a:pPr>
            <a:r>
              <a:rPr lang="en"/>
              <a:t>How to change a set in Python?</a:t>
            </a:r>
            <a:endParaRPr/>
          </a:p>
          <a:p>
            <a:pPr marL="457200" lvl="0" indent="-342900" rtl="0">
              <a:spcBef>
                <a:spcPts val="0"/>
              </a:spcBef>
              <a:spcAft>
                <a:spcPts val="0"/>
              </a:spcAft>
              <a:buSzPts val="1800"/>
              <a:buChar char="●"/>
            </a:pPr>
            <a:r>
              <a:rPr lang="en"/>
              <a:t>How to remove elements from a set?</a:t>
            </a:r>
            <a:endParaRPr/>
          </a:p>
          <a:p>
            <a:pPr marL="0" lvl="0" indent="0"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733</Words>
  <Application>Microsoft Office PowerPoint</Application>
  <PresentationFormat>On-screen Show (16:9)</PresentationFormat>
  <Paragraphs>127</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Roboto</vt:lpstr>
      <vt:lpstr>Geometric</vt:lpstr>
      <vt:lpstr>PowerPoint Presentation</vt:lpstr>
      <vt:lpstr>Python ????? !!!!!!!!!!!!!!!  #$%#$%^            </vt:lpstr>
      <vt:lpstr>Salient Features of Python : </vt:lpstr>
      <vt:lpstr>What is Python ? </vt:lpstr>
      <vt:lpstr>Core Concepts</vt:lpstr>
      <vt:lpstr>Python - List</vt:lpstr>
      <vt:lpstr>Python - Strings</vt:lpstr>
      <vt:lpstr>Python - Tuple</vt:lpstr>
      <vt:lpstr>Python - Set</vt:lpstr>
      <vt:lpstr>Python - Dictionary</vt:lpstr>
      <vt:lpstr>Functions</vt:lpstr>
      <vt:lpstr>Why Numpy ??</vt:lpstr>
      <vt:lpstr>PYTHON - Numpy</vt:lpstr>
      <vt:lpstr>Key Features of Numpy </vt:lpstr>
      <vt:lpstr>Accessing Array - Numpy Indexing</vt:lpstr>
      <vt:lpstr>PYTHON- Pandas</vt:lpstr>
      <vt:lpstr>Key Features of Pandas</vt:lpstr>
      <vt:lpstr>Useful Functions - Pandas</vt:lpstr>
      <vt:lpstr>Trainer Credentials</vt:lpstr>
      <vt:lpstr>                                   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Siraj</cp:lastModifiedBy>
  <cp:revision>7</cp:revision>
  <dcterms:modified xsi:type="dcterms:W3CDTF">2018-08-11T00:35:49Z</dcterms:modified>
</cp:coreProperties>
</file>