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D5FFD5"/>
    <a:srgbClr val="BDEBFF"/>
    <a:srgbClr val="FFFFC5"/>
    <a:srgbClr val="D1CC00"/>
    <a:srgbClr val="FFAE9B"/>
    <a:srgbClr val="D9D9D9"/>
    <a:srgbClr val="D8D7B0"/>
    <a:srgbClr val="ECC9FF"/>
    <a:srgbClr val="DE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59" d="100"/>
          <a:sy n="59" d="100"/>
        </p:scale>
        <p:origin x="1254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5"/>
            <a:ext cx="5829300" cy="21233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9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7" y="396703"/>
            <a:ext cx="1671638" cy="84522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7" y="396703"/>
            <a:ext cx="4900613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27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2769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1pPr>
            <a:lvl2pPr marL="31652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05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579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105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2631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15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5684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210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88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7" y="2311403"/>
            <a:ext cx="3286125" cy="65375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2" y="2311403"/>
            <a:ext cx="3286125" cy="6537502"/>
          </a:xfrm>
        </p:spPr>
        <p:txBody>
          <a:bodyPr/>
          <a:lstStyle>
            <a:lvl1pPr>
              <a:defRPr sz="1938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1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6" indent="0">
              <a:buNone/>
              <a:defRPr sz="1385" b="1"/>
            </a:lvl2pPr>
            <a:lvl3pPr marL="633052" indent="0">
              <a:buNone/>
              <a:defRPr sz="1246" b="1"/>
            </a:lvl3pPr>
            <a:lvl4pPr marL="949579" indent="0">
              <a:buNone/>
              <a:defRPr sz="1108" b="1"/>
            </a:lvl4pPr>
            <a:lvl5pPr marL="1266105" indent="0">
              <a:buNone/>
              <a:defRPr sz="1108" b="1"/>
            </a:lvl5pPr>
            <a:lvl6pPr marL="1582631" indent="0">
              <a:buNone/>
              <a:defRPr sz="1108" b="1"/>
            </a:lvl6pPr>
            <a:lvl7pPr marL="1899158" indent="0">
              <a:buNone/>
              <a:defRPr sz="1108" b="1"/>
            </a:lvl7pPr>
            <a:lvl8pPr marL="2215684" indent="0">
              <a:buNone/>
              <a:defRPr sz="1108" b="1"/>
            </a:lvl8pPr>
            <a:lvl9pPr marL="2532210" indent="0">
              <a:buNone/>
              <a:defRPr sz="110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6" indent="0">
              <a:buNone/>
              <a:defRPr sz="1385" b="1"/>
            </a:lvl2pPr>
            <a:lvl3pPr marL="633052" indent="0">
              <a:buNone/>
              <a:defRPr sz="1246" b="1"/>
            </a:lvl3pPr>
            <a:lvl4pPr marL="949579" indent="0">
              <a:buNone/>
              <a:defRPr sz="1108" b="1"/>
            </a:lvl4pPr>
            <a:lvl5pPr marL="1266105" indent="0">
              <a:buNone/>
              <a:defRPr sz="1108" b="1"/>
            </a:lvl5pPr>
            <a:lvl6pPr marL="1582631" indent="0">
              <a:buNone/>
              <a:defRPr sz="1108" b="1"/>
            </a:lvl6pPr>
            <a:lvl7pPr marL="1899158" indent="0">
              <a:buNone/>
              <a:defRPr sz="1108" b="1"/>
            </a:lvl7pPr>
            <a:lvl8pPr marL="2215684" indent="0">
              <a:buNone/>
              <a:defRPr sz="1108" b="1"/>
            </a:lvl8pPr>
            <a:lvl9pPr marL="2532210" indent="0">
              <a:buNone/>
              <a:defRPr sz="110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5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34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0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2256235" cy="1678516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0" y="394408"/>
            <a:ext cx="3833812" cy="8454497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235" cy="6775980"/>
          </a:xfrm>
        </p:spPr>
        <p:txBody>
          <a:bodyPr/>
          <a:lstStyle>
            <a:lvl1pPr marL="0" indent="0">
              <a:buNone/>
              <a:defRPr sz="969"/>
            </a:lvl1pPr>
            <a:lvl2pPr marL="316526" indent="0">
              <a:buNone/>
              <a:defRPr sz="831"/>
            </a:lvl2pPr>
            <a:lvl3pPr marL="633052" indent="0">
              <a:buNone/>
              <a:defRPr sz="692"/>
            </a:lvl3pPr>
            <a:lvl4pPr marL="949579" indent="0">
              <a:buNone/>
              <a:defRPr sz="623"/>
            </a:lvl4pPr>
            <a:lvl5pPr marL="1266105" indent="0">
              <a:buNone/>
              <a:defRPr sz="623"/>
            </a:lvl5pPr>
            <a:lvl6pPr marL="1582631" indent="0">
              <a:buNone/>
              <a:defRPr sz="623"/>
            </a:lvl6pPr>
            <a:lvl7pPr marL="1899158" indent="0">
              <a:buNone/>
              <a:defRPr sz="623"/>
            </a:lvl7pPr>
            <a:lvl8pPr marL="2215684" indent="0">
              <a:buNone/>
              <a:defRPr sz="623"/>
            </a:lvl8pPr>
            <a:lvl9pPr marL="2532210" indent="0">
              <a:buNone/>
              <a:defRPr sz="62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0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2215"/>
            </a:lvl1pPr>
            <a:lvl2pPr marL="316526" indent="0">
              <a:buNone/>
              <a:defRPr sz="1938"/>
            </a:lvl2pPr>
            <a:lvl3pPr marL="633052" indent="0">
              <a:buNone/>
              <a:defRPr sz="1662"/>
            </a:lvl3pPr>
            <a:lvl4pPr marL="949579" indent="0">
              <a:buNone/>
              <a:defRPr sz="1385"/>
            </a:lvl4pPr>
            <a:lvl5pPr marL="1266105" indent="0">
              <a:buNone/>
              <a:defRPr sz="1385"/>
            </a:lvl5pPr>
            <a:lvl6pPr marL="1582631" indent="0">
              <a:buNone/>
              <a:defRPr sz="1385"/>
            </a:lvl6pPr>
            <a:lvl7pPr marL="1899158" indent="0">
              <a:buNone/>
              <a:defRPr sz="1385"/>
            </a:lvl7pPr>
            <a:lvl8pPr marL="2215684" indent="0">
              <a:buNone/>
              <a:defRPr sz="1385"/>
            </a:lvl8pPr>
            <a:lvl9pPr marL="2532210" indent="0">
              <a:buNone/>
              <a:defRPr sz="138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8"/>
          </a:xfrm>
        </p:spPr>
        <p:txBody>
          <a:bodyPr/>
          <a:lstStyle>
            <a:lvl1pPr marL="0" indent="0">
              <a:buNone/>
              <a:defRPr sz="969"/>
            </a:lvl1pPr>
            <a:lvl2pPr marL="316526" indent="0">
              <a:buNone/>
              <a:defRPr sz="831"/>
            </a:lvl2pPr>
            <a:lvl3pPr marL="633052" indent="0">
              <a:buNone/>
              <a:defRPr sz="692"/>
            </a:lvl3pPr>
            <a:lvl4pPr marL="949579" indent="0">
              <a:buNone/>
              <a:defRPr sz="623"/>
            </a:lvl4pPr>
            <a:lvl5pPr marL="1266105" indent="0">
              <a:buNone/>
              <a:defRPr sz="623"/>
            </a:lvl5pPr>
            <a:lvl6pPr marL="1582631" indent="0">
              <a:buNone/>
              <a:defRPr sz="623"/>
            </a:lvl6pPr>
            <a:lvl7pPr marL="1899158" indent="0">
              <a:buNone/>
              <a:defRPr sz="623"/>
            </a:lvl7pPr>
            <a:lvl8pPr marL="2215684" indent="0">
              <a:buNone/>
              <a:defRPr sz="623"/>
            </a:lvl8pPr>
            <a:lvl9pPr marL="2532210" indent="0">
              <a:buNone/>
              <a:defRPr sz="62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9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95DE-2B11-42C1-88E7-64582704CD74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9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9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B10-793E-4DAF-913B-4CAB0F396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3052" rtl="0" eaLnBrk="1" latinLnBrk="0" hangingPunct="1">
        <a:spcBef>
          <a:spcPct val="0"/>
        </a:spcBef>
        <a:buNone/>
        <a:defRPr kumimoji="1"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395" indent="-237395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5" indent="-197829" algn="l" defTabSz="633052" rtl="0" eaLnBrk="1" latinLnBrk="0" hangingPunct="1">
        <a:spcBef>
          <a:spcPct val="20000"/>
        </a:spcBef>
        <a:buFont typeface="Arial" pitchFamily="34" charset="0"/>
        <a:buChar char="–"/>
        <a:defRPr kumimoji="1"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791316" indent="-158263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107842" indent="-158263" algn="l" defTabSz="633052" rtl="0" eaLnBrk="1" latinLnBrk="0" hangingPunct="1">
        <a:spcBef>
          <a:spcPct val="20000"/>
        </a:spcBef>
        <a:buFont typeface="Arial" pitchFamily="34" charset="0"/>
        <a:buChar char="–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68" indent="-158263" algn="l" defTabSz="633052" rtl="0" eaLnBrk="1" latinLnBrk="0" hangingPunct="1">
        <a:spcBef>
          <a:spcPct val="20000"/>
        </a:spcBef>
        <a:buFont typeface="Arial" pitchFamily="34" charset="0"/>
        <a:buChar char="»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894" indent="-158263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1" indent="-158263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47" indent="-158263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3" indent="-158263" algn="l" defTabSz="633052" rtl="0" eaLnBrk="1" latinLnBrk="0" hangingPunct="1">
        <a:spcBef>
          <a:spcPct val="20000"/>
        </a:spcBef>
        <a:buFont typeface="Arial" pitchFamily="34" charset="0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6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52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79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105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631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58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84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210" algn="l" defTabSz="633052" rtl="0" eaLnBrk="1" latinLnBrk="0" hangingPunct="1">
        <a:defRPr kumimoji="1"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40975"/>
              </p:ext>
            </p:extLst>
          </p:nvPr>
        </p:nvGraphicFramePr>
        <p:xfrm>
          <a:off x="438607" y="3176923"/>
          <a:ext cx="6380320" cy="2624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5"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8’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9’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12’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13’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14’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15’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85">
                <a:tc gridSpan="8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85"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85"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1’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-10058" y="3163254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rankg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0058" y="3562068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ranks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10058" y="3960881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058" y="4359695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rankm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10058" y="4758508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rankv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0058" y="5157322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rankz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10058" y="5556136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10058" y="2792760"/>
            <a:ext cx="68680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u="sng" dirty="0">
                <a:latin typeface="Arial" pitchFamily="34" charset="0"/>
                <a:cs typeface="Arial" pitchFamily="34" charset="0"/>
              </a:rPr>
              <a:t>MPI ranks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(where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32,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nprocw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nprocv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2)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41280" y="5904895"/>
            <a:ext cx="2815912" cy="113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rankg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global rank in whole MPI processes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ranks: representing species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rank: local rank in each species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representing </a:t>
            </a:r>
            <a:r>
              <a:rPr lang="ja-JP" altLang="en-US" sz="969" dirty="0">
                <a:latin typeface="Arial" pitchFamily="34" charset="0"/>
                <a:cs typeface="Arial" pitchFamily="34" charset="0"/>
              </a:rPr>
              <a:t>μ 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direction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rankv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representing v direction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representing z direction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representing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ky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direction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4218"/>
              </p:ext>
            </p:extLst>
          </p:nvPr>
        </p:nvGraphicFramePr>
        <p:xfrm>
          <a:off x="438607" y="3176924"/>
          <a:ext cx="6380320" cy="300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5">
                <a:tc gridSpan="3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85"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85"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85">
                <a:tc gridSpan="3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0" y="2792760"/>
            <a:ext cx="6858000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u="sng" dirty="0">
                <a:latin typeface="Arial" pitchFamily="34" charset="0"/>
                <a:cs typeface="Arial" pitchFamily="34" charset="0"/>
              </a:rPr>
              <a:t>MPI communicators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(where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32,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nprocw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nprocv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2)</a:t>
            </a:r>
            <a:endParaRPr lang="ja-JP" altLang="en-US" sz="969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30483" y="3380041"/>
            <a:ext cx="150662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>
                <a:latin typeface="Arial" pitchFamily="34" charset="0"/>
                <a:cs typeface="Arial" pitchFamily="34" charset="0"/>
              </a:rPr>
              <a:t>MPI_COMM_WORLD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0483" y="4173958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sub_comm_world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30483" y="3771883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spc_comm_world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0483" y="4572771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vel_comm_world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30483" y="4971586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zsp_comm_world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30483" y="5370398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fft_comm_world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085" y="6244426"/>
            <a:ext cx="6779830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MPI_COMM_WORLD: Communicate among whole MPI processes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spc_comm_world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among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rankv,rankm,ranks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 with fixed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rankw,rankz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                             [for velocity-space integration and summation over species]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sub_comm_world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in ranks.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vel_comm_world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among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rankv,rankm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 with fixed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rankw,rankz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), independent to ranks. 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                            [for velocity-space integration in each species]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zsp_comm_world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among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with fixed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rankw,rankv,rankm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), independent to ranks.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                             [for field-line-aligned integration in each species]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fft_comm_world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among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rankw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with fixed (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rankz,rankv,rankm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), independent to ranks.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                          [for data transpose of parallel 2D FFT]</a:t>
            </a:r>
          </a:p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col_comm_world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: Communicate among ranks with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vel_rank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=0. [for field-particle operator in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Sugama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collision operator]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0483" y="5769213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col_comm_world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89895"/>
              </p:ext>
            </p:extLst>
          </p:nvPr>
        </p:nvGraphicFramePr>
        <p:xfrm>
          <a:off x="438607" y="3176924"/>
          <a:ext cx="6380320" cy="300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938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28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29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85">
                <a:tc gridSpan="3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0-31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4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6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7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385"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0-15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0-15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 sz="700" dirty="0">
                        <a:latin typeface="Century" pitchFamily="18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3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85"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kumimoji="1" lang="en-US" altLang="ja-JP" sz="700" b="1" dirty="0" smtClean="0">
                          <a:latin typeface="Century" pitchFamily="18" charset="0"/>
                          <a:ea typeface="Arial Unicode MS" pitchFamily="50" charset="-128"/>
                          <a:cs typeface="Arial" pitchFamily="34" charset="0"/>
                        </a:rPr>
                        <a:t>0,1</a:t>
                      </a: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385">
                <a:tc gridSpan="3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CC0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80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66FF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385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5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endParaRPr kumimoji="1" lang="ja-JP" altLang="en-US" sz="7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 marL="63305" marR="63305" marT="31652" marB="3165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D1CC00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00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666633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accent6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b="1" dirty="0">
                        <a:latin typeface="Century" pitchFamily="18" charset="0"/>
                        <a:ea typeface="Arial Unicode MS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-10058" y="2792760"/>
            <a:ext cx="68680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u="sng" dirty="0">
                <a:latin typeface="Arial" pitchFamily="34" charset="0"/>
                <a:cs typeface="Arial" pitchFamily="34" charset="0"/>
              </a:rPr>
              <a:t>Ranks in MPI communicators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(where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32,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nprocw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nprocz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nprocv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nprocm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2, </a:t>
            </a:r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nprocs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 = 2)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30483" y="3380040"/>
            <a:ext cx="150662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>
                <a:latin typeface="Arial" pitchFamily="34" charset="0"/>
                <a:cs typeface="Arial" pitchFamily="34" charset="0"/>
              </a:rPr>
              <a:t>MPI_COMM_WORLD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0483" y="4173958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sub_comm_world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30483" y="3771883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spc_comm_world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0483" y="4572771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vel_comm_world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30483" y="4971586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zsp_comm_world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30483" y="5370398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fft_comm_world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10058" y="3562068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rankg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058" y="3887508"/>
            <a:ext cx="54836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spc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_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10058" y="4359695"/>
            <a:ext cx="5483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ranks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0058" y="4688873"/>
            <a:ext cx="54836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_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10058" y="5095818"/>
            <a:ext cx="54836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zsp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_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-10058" y="5489093"/>
            <a:ext cx="54836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fft</a:t>
            </a:r>
            <a:r>
              <a:rPr lang="en-US" altLang="ja-JP" sz="969" dirty="0">
                <a:latin typeface="Arial" pitchFamily="34" charset="0"/>
                <a:cs typeface="Arial" pitchFamily="34" charset="0"/>
              </a:rPr>
              <a:t>_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30483" y="5769213"/>
            <a:ext cx="13707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9" dirty="0" err="1">
                <a:latin typeface="Arial" pitchFamily="34" charset="0"/>
                <a:cs typeface="Arial" pitchFamily="34" charset="0"/>
              </a:rPr>
              <a:t>col_comm_world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-10767" y="5905499"/>
            <a:ext cx="54836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col_</a:t>
            </a:r>
          </a:p>
          <a:p>
            <a:r>
              <a:rPr lang="en-US" altLang="ja-JP" sz="969" dirty="0">
                <a:latin typeface="Arial" pitchFamily="34" charset="0"/>
                <a:cs typeface="Arial" pitchFamily="34" charset="0"/>
              </a:rPr>
              <a:t> rank</a:t>
            </a:r>
            <a:endParaRPr lang="ja-JP" altLang="en-US" sz="969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643</Words>
  <Application>Microsoft Office PowerPoint</Application>
  <PresentationFormat>A4 210 x 297 mm</PresentationFormat>
  <Paragraphs>359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 Unicode MS</vt:lpstr>
      <vt:lpstr>ＭＳ Ｐゴシック</vt:lpstr>
      <vt:lpstr>Arial</vt:lpstr>
      <vt:lpstr>Calibri</vt:lpstr>
      <vt:lpstr>Century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</dc:creator>
  <cp:lastModifiedBy>Maeyama</cp:lastModifiedBy>
  <cp:revision>25</cp:revision>
  <dcterms:created xsi:type="dcterms:W3CDTF">2012-10-29T05:32:52Z</dcterms:created>
  <dcterms:modified xsi:type="dcterms:W3CDTF">2018-03-02T03:57:40Z</dcterms:modified>
</cp:coreProperties>
</file>