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7" r:id="rId6"/>
    <p:sldId id="258" r:id="rId7"/>
    <p:sldId id="259" r:id="rId8"/>
    <p:sldId id="260" r:id="rId9"/>
    <p:sldId id="261" r:id="rId10"/>
    <p:sldId id="263" r:id="rId11"/>
    <p:sldId id="264" r:id="rId12"/>
    <p:sldId id="265" r:id="rId13"/>
    <p:sldId id="267" r:id="rId14"/>
    <p:sldId id="268" r:id="rId15"/>
    <p:sldId id="269" r:id="rId16"/>
    <p:sldId id="276" r:id="rId17"/>
    <p:sldId id="270" r:id="rId18"/>
    <p:sldId id="278" r:id="rId19"/>
    <p:sldId id="279" r:id="rId20"/>
    <p:sldId id="282" r:id="rId21"/>
    <p:sldId id="280" r:id="rId22"/>
    <p:sldId id="281" r:id="rId23"/>
  </p:sldIdLst>
  <p:sldSz cx="12192000" cy="6858000"/>
  <p:notesSz cx="6858000" cy="9144000"/>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6271"/>
    <a:srgbClr val="5AB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内容占位符 2"/>
          <p:cNvSpPr>
            <a:spLocks noGrp="1"/>
          </p:cNvSpPr>
          <p:nvPr>
            <p:ph idx="1"/>
          </p:nvPr>
        </p:nvSpPr>
        <p:spPr/>
        <p:txBody>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endParaRPr lang="zh-CN"/>
          </a:p>
        </p:txBody>
      </p:sp>
      <p:sp>
        <p:nvSpPr>
          <p:cNvPr id="3" name="文本占位符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endParaRPr lang="zh-CN"/>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1" name="矩形 10"/>
          <p:cNvSpPr/>
          <p:nvPr/>
        </p:nvSpPr>
        <p:spPr>
          <a:xfrm>
            <a:off x="8978388" y="6398464"/>
            <a:ext cx="775136" cy="246221"/>
          </a:xfrm>
          <a:prstGeom prst="rect">
            <a:avLst/>
          </a:prstGeom>
        </p:spPr>
        <p:txBody>
          <a:bodyPr wrap="square">
            <a:spAutoFit/>
          </a:bodyPr>
          <a:lstStyle/>
          <a:p>
            <a:pPr marL="0" lvl="0" indent="0" defTabSz="914400">
              <a:lnSpc>
                <a:spcPct val="100000"/>
              </a:lnSpc>
              <a:spcBef>
                <a:spcPts val="0"/>
              </a:spcBef>
              <a:spcAft>
                <a:spcPts val="0"/>
              </a:spcAft>
              <a:buNone/>
            </a:pPr>
            <a:r>
              <a:rPr lang="en-US" sz="100" b="0" i="0" u="none" strike="noStrike" kern="0" spc="0" baseline="0">
                <a:solidFill>
                  <a:srgbClr val="FFFFFF"/>
                </a:solidFill>
              </a:rPr>
              <a:t>PPT</a:t>
            </a:r>
            <a:r>
              <a:rPr lang="zh-CN" sz="100" b="0" i="0" u="none" strike="noStrike" kern="0" spc="0" baseline="0">
                <a:solidFill>
                  <a:srgbClr val="FFFFFF"/>
                </a:solidFill>
              </a:rPr>
              <a:t>模板下载：</a:t>
            </a:r>
            <a:r>
              <a:rPr lang="en-US" sz="100" b="0" i="0" u="none" strike="noStrike" kern="0" spc="0" baseline="0">
                <a:solidFill>
                  <a:srgbClr val="FFFFFF"/>
                </a:solidFill>
              </a:rPr>
              <a:t>www.1ppt.com/moban/     </a:t>
            </a:r>
            <a:r>
              <a:rPr lang="zh-CN" sz="100" b="0" i="0" u="none" strike="noStrike" kern="0" spc="0" baseline="0">
                <a:solidFill>
                  <a:srgbClr val="FFFFFF"/>
                </a:solidFill>
              </a:rPr>
              <a:t>行业</a:t>
            </a:r>
            <a:r>
              <a:rPr lang="en-US" sz="100" b="0" i="0" u="none" strike="noStrike" kern="0" spc="0" baseline="0">
                <a:solidFill>
                  <a:srgbClr val="FFFFFF"/>
                </a:solidFill>
              </a:rPr>
              <a:t>PPT</a:t>
            </a:r>
            <a:r>
              <a:rPr lang="zh-CN" sz="100" b="0" i="0" u="none" strike="noStrike" kern="0" spc="0" baseline="0">
                <a:solidFill>
                  <a:srgbClr val="FFFFFF"/>
                </a:solidFill>
              </a:rPr>
              <a:t>模板：</a:t>
            </a:r>
            <a:r>
              <a:rPr lang="en-US" sz="100" b="0" i="0" u="none" strike="noStrike" kern="0" spc="0" baseline="0">
                <a:solidFill>
                  <a:srgbClr val="FFFFFF"/>
                </a:solidFill>
              </a:rPr>
              <a:t>www.1ppt.com/hangye/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节日</a:t>
            </a:r>
            <a:r>
              <a:rPr lang="en-US" sz="100" b="0" i="0" u="none" strike="noStrike" kern="0" spc="0" baseline="0">
                <a:solidFill>
                  <a:srgbClr val="FFFFFF"/>
                </a:solidFill>
              </a:rPr>
              <a:t>PPT</a:t>
            </a:r>
            <a:r>
              <a:rPr lang="zh-CN" sz="100" b="0" i="0" u="none" strike="noStrike" kern="0" spc="0" baseline="0">
                <a:solidFill>
                  <a:srgbClr val="FFFFFF"/>
                </a:solidFill>
              </a:rPr>
              <a:t>模板：</a:t>
            </a:r>
            <a:r>
              <a:rPr lang="en-US" sz="100" b="0" i="0" u="none" strike="noStrike" kern="0" spc="0" baseline="0">
                <a:solidFill>
                  <a:srgbClr val="FFFFFF"/>
                </a:solidFill>
              </a:rPr>
              <a:t>www.1ppt.com/jieri/           PPT</a:t>
            </a:r>
            <a:r>
              <a:rPr lang="zh-CN" sz="100" b="0" i="0" u="none" strike="noStrike" kern="0" spc="0" baseline="0">
                <a:solidFill>
                  <a:srgbClr val="FFFFFF"/>
                </a:solidFill>
              </a:rPr>
              <a:t>素材下载：</a:t>
            </a:r>
            <a:r>
              <a:rPr lang="en-US" sz="100" b="0" i="0" u="none" strike="noStrike" kern="0" spc="0" baseline="0">
                <a:solidFill>
                  <a:srgbClr val="FFFFFF"/>
                </a:solidFill>
              </a:rPr>
              <a:t>www.1ppt.com/sucai/</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en-US" sz="100" b="0" i="0" u="none" strike="noStrike" kern="0" spc="0" baseline="0">
                <a:solidFill>
                  <a:srgbClr val="FFFFFF"/>
                </a:solidFill>
              </a:rPr>
              <a:t>PPT</a:t>
            </a:r>
            <a:r>
              <a:rPr lang="zh-CN" sz="100" b="0" i="0" u="none" strike="noStrike" kern="0" spc="0" baseline="0">
                <a:solidFill>
                  <a:srgbClr val="FFFFFF"/>
                </a:solidFill>
              </a:rPr>
              <a:t>背景图片：</a:t>
            </a:r>
            <a:r>
              <a:rPr lang="en-US" sz="100" b="0" i="0" u="none" strike="noStrike" kern="0" spc="0" baseline="0">
                <a:solidFill>
                  <a:srgbClr val="FFFFFF"/>
                </a:solidFill>
              </a:rPr>
              <a:t>www.1ppt.com/beijing/      PPT</a:t>
            </a:r>
            <a:r>
              <a:rPr lang="zh-CN" sz="100" b="0" i="0" u="none" strike="noStrike" kern="0" spc="0" baseline="0">
                <a:solidFill>
                  <a:srgbClr val="FFFFFF"/>
                </a:solidFill>
              </a:rPr>
              <a:t>图表下载：</a:t>
            </a:r>
            <a:r>
              <a:rPr lang="en-US" sz="100" b="0" i="0" u="none" strike="noStrike" kern="0" spc="0" baseline="0">
                <a:solidFill>
                  <a:srgbClr val="FFFFFF"/>
                </a:solidFill>
              </a:rPr>
              <a:t>www.1ppt.com/tubiao/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优秀</a:t>
            </a:r>
            <a:r>
              <a:rPr lang="en-US" sz="100" b="0" i="0" u="none" strike="noStrike" kern="0" spc="0" baseline="0">
                <a:solidFill>
                  <a:srgbClr val="FFFFFF"/>
                </a:solidFill>
              </a:rPr>
              <a:t>PPT</a:t>
            </a:r>
            <a:r>
              <a:rPr lang="zh-CN" sz="100" b="0" i="0" u="none" strike="noStrike" kern="0" spc="0" baseline="0">
                <a:solidFill>
                  <a:srgbClr val="FFFFFF"/>
                </a:solidFill>
              </a:rPr>
              <a:t>下载：</a:t>
            </a:r>
            <a:r>
              <a:rPr lang="en-US" sz="100" b="0" i="0" u="none" strike="noStrike" kern="0" spc="0" baseline="0">
                <a:solidFill>
                  <a:srgbClr val="FFFFFF"/>
                </a:solidFill>
              </a:rPr>
              <a:t>www.1ppt.com/xiazai/        PPT</a:t>
            </a:r>
            <a:r>
              <a:rPr lang="zh-CN" sz="100" b="0" i="0" u="none" strike="noStrike" kern="0" spc="0" baseline="0">
                <a:solidFill>
                  <a:srgbClr val="FFFFFF"/>
                </a:solidFill>
              </a:rPr>
              <a:t>教程： </a:t>
            </a:r>
            <a:r>
              <a:rPr lang="en-US" sz="100" b="0" i="0" u="none" strike="noStrike" kern="0" spc="0" baseline="0">
                <a:solidFill>
                  <a:srgbClr val="FFFFFF"/>
                </a:solidFill>
              </a:rPr>
              <a:t>www.1ppt.com/powerpoint/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en-US" sz="100" b="0" i="0" u="none" strike="noStrike" kern="0" spc="0" baseline="0">
                <a:solidFill>
                  <a:srgbClr val="FFFFFF"/>
                </a:solidFill>
              </a:rPr>
              <a:t>Word</a:t>
            </a:r>
            <a:r>
              <a:rPr lang="zh-CN" sz="100" b="0" i="0" u="none" strike="noStrike" kern="0" spc="0" baseline="0">
                <a:solidFill>
                  <a:srgbClr val="FFFFFF"/>
                </a:solidFill>
              </a:rPr>
              <a:t>教程： </a:t>
            </a:r>
            <a:r>
              <a:rPr lang="en-US" sz="100" b="0" i="0" u="none" strike="noStrike" kern="0" spc="0" baseline="0">
                <a:solidFill>
                  <a:srgbClr val="FFFFFF"/>
                </a:solidFill>
              </a:rPr>
              <a:t>www.1ppt.com/word/              Excel</a:t>
            </a:r>
            <a:r>
              <a:rPr lang="zh-CN" sz="100" b="0" i="0" u="none" strike="noStrike" kern="0" spc="0" baseline="0">
                <a:solidFill>
                  <a:srgbClr val="FFFFFF"/>
                </a:solidFill>
              </a:rPr>
              <a:t>教程：</a:t>
            </a:r>
            <a:r>
              <a:rPr lang="en-US" sz="100" b="0" i="0" u="none" strike="noStrike" kern="0" spc="0" baseline="0">
                <a:solidFill>
                  <a:srgbClr val="FFFFFF"/>
                </a:solidFill>
              </a:rPr>
              <a:t>www.1ppt.com/excel/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资料下载：</a:t>
            </a:r>
            <a:r>
              <a:rPr lang="en-US" sz="100" b="0" i="0" u="none" strike="noStrike" kern="0" spc="0" baseline="0">
                <a:solidFill>
                  <a:srgbClr val="FFFFFF"/>
                </a:solidFill>
              </a:rPr>
              <a:t>www.1ppt.com/ziliao/                PPT</a:t>
            </a:r>
            <a:r>
              <a:rPr lang="zh-CN" sz="100" b="0" i="0" u="none" strike="noStrike" kern="0" spc="0" baseline="0">
                <a:solidFill>
                  <a:srgbClr val="FFFFFF"/>
                </a:solidFill>
              </a:rPr>
              <a:t>课件下载：</a:t>
            </a:r>
            <a:r>
              <a:rPr lang="en-US" sz="100" b="0" i="0" u="none" strike="noStrike" kern="0" spc="0" baseline="0">
                <a:solidFill>
                  <a:srgbClr val="FFFFFF"/>
                </a:solidFill>
              </a:rPr>
              <a:t>www.1ppt.com/kejian/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范文下载：</a:t>
            </a:r>
            <a:r>
              <a:rPr lang="en-US" sz="100" b="0" i="0" u="none" strike="noStrike" kern="0" spc="0" baseline="0">
                <a:solidFill>
                  <a:srgbClr val="FFFFFF"/>
                </a:solidFill>
              </a:rPr>
              <a:t>www.1ppt.com/fanwen/             </a:t>
            </a:r>
            <a:r>
              <a:rPr lang="zh-CN" sz="100" b="0" i="0" u="none" strike="noStrike" kern="0" spc="0" baseline="0">
                <a:solidFill>
                  <a:srgbClr val="FFFFFF"/>
                </a:solidFill>
              </a:rPr>
              <a:t>试卷下载：</a:t>
            </a:r>
            <a:r>
              <a:rPr lang="en-US" sz="100" b="0" i="0" u="none" strike="noStrike" kern="0" spc="0" baseline="0">
                <a:solidFill>
                  <a:srgbClr val="FFFFFF"/>
                </a:solidFill>
              </a:rPr>
              <a:t>www.1ppt.com/shiti/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教案下载：</a:t>
            </a:r>
            <a:r>
              <a:rPr lang="en-US" sz="100" b="0" i="0" u="none" strike="noStrike" kern="0" spc="0" baseline="0">
                <a:solidFill>
                  <a:srgbClr val="FFFFFF"/>
                </a:solidFill>
              </a:rPr>
              <a:t>www.1ppt.com/jiaoan/        </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zh-CN" sz="100" b="0" i="0" u="none" strike="noStrike" kern="0" spc="0" baseline="0">
                <a:solidFill>
                  <a:srgbClr val="FFFFFF"/>
                </a:solidFill>
              </a:rPr>
              <a:t>字体下载：</a:t>
            </a:r>
            <a:r>
              <a:rPr lang="en-US" sz="100" b="0" i="0" u="none" strike="noStrike" kern="0" spc="0" baseline="0">
                <a:solidFill>
                  <a:srgbClr val="FFFFFF"/>
                </a:solidFill>
              </a:rPr>
              <a:t>www.1ppt.com/ziti/</a:t>
            </a:r>
            <a:endParaRPr lang="en-US" sz="100" b="0" i="0" u="none" strike="noStrike" kern="0" spc="0" baseline="0">
              <a:solidFill>
                <a:srgbClr val="FFFFFF"/>
              </a:solidFill>
            </a:endParaRPr>
          </a:p>
          <a:p>
            <a:pPr marL="0" lvl="0" indent="0" defTabSz="914400">
              <a:lnSpc>
                <a:spcPct val="100000"/>
              </a:lnSpc>
              <a:spcBef>
                <a:spcPts val="0"/>
              </a:spcBef>
              <a:spcAft>
                <a:spcPts val="0"/>
              </a:spcAft>
              <a:buNone/>
            </a:pPr>
            <a:r>
              <a:rPr lang="en-US" sz="100" b="0" i="0" u="none" strike="noStrike" kern="0" spc="0" baseline="0">
                <a:solidFill>
                  <a:srgbClr val="FFFFFF"/>
                </a:solidFill>
              </a:rPr>
              <a:t> </a:t>
            </a:r>
            <a:endParaRPr lang="zh-CN" sz="100" b="0" i="0" u="none" strike="noStrike" kern="0" spc="0" baseline="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内容占位符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竖排文字占位符 2"/>
          <p:cNvSpPr>
            <a:spLocks noGrp="1"/>
          </p:cNvSpPr>
          <p:nvPr>
            <p:ph type="body" idx="1"/>
          </p:nvPr>
        </p:nvSpPr>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endParaRPr lang="zh-CN"/>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标题幻灯片">
    <p:spTree>
      <p:nvGrpSpPr>
        <p:cNvPr id="1" name=""/>
        <p:cNvGrpSpPr/>
        <p:nvPr/>
      </p:nvGrpSpPr>
      <p:grpSpPr>
        <a:xfrm>
          <a:off x="0" y="0"/>
          <a:ext cx="0" cy="0"/>
          <a:chOff x="0" y="0"/>
          <a:chExt cx="0" cy="0"/>
        </a:xfrm>
      </p:grpSpPr>
      <p:grpSp>
        <p:nvGrpSpPr>
          <p:cNvPr id="2" name="组合 1"/>
          <p:cNvGrpSpPr/>
          <p:nvPr/>
        </p:nvGrpSpPr>
        <p:grpSpPr>
          <a:xfrm>
            <a:off x="0" y="6752493"/>
            <a:ext cx="12192000" cy="105508"/>
            <a:chOff x="0" y="5064369"/>
            <a:chExt cx="7777423" cy="79131"/>
          </a:xfrm>
        </p:grpSpPr>
        <p:grpSp>
          <p:nvGrpSpPr>
            <p:cNvPr id="3" name="组合 2"/>
            <p:cNvGrpSpPr/>
            <p:nvPr/>
          </p:nvGrpSpPr>
          <p:grpSpPr>
            <a:xfrm>
              <a:off x="0" y="5064369"/>
              <a:ext cx="3888711" cy="79131"/>
              <a:chOff x="0" y="4948238"/>
              <a:chExt cx="3888711" cy="195262"/>
            </a:xfrm>
          </p:grpSpPr>
          <p:sp>
            <p:nvSpPr>
              <p:cNvPr id="8" name="矩形 7"/>
              <p:cNvSpPr/>
              <p:nvPr/>
            </p:nvSpPr>
            <p:spPr>
              <a:xfrm>
                <a:off x="0" y="4948238"/>
                <a:ext cx="1296237" cy="195262"/>
              </a:xfrm>
              <a:prstGeom prst="rect">
                <a:avLst/>
              </a:prstGeom>
              <a:solidFill>
                <a:schemeClr val="accent1"/>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sp>
            <p:nvSpPr>
              <p:cNvPr id="9" name="矩形 8"/>
              <p:cNvSpPr/>
              <p:nvPr/>
            </p:nvSpPr>
            <p:spPr>
              <a:xfrm>
                <a:off x="1296237" y="4948238"/>
                <a:ext cx="1296237" cy="195262"/>
              </a:xfrm>
              <a:prstGeom prst="rect">
                <a:avLst/>
              </a:prstGeom>
              <a:solidFill>
                <a:schemeClr val="accent2"/>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sp>
            <p:nvSpPr>
              <p:cNvPr id="10" name="矩形 9"/>
              <p:cNvSpPr/>
              <p:nvPr/>
            </p:nvSpPr>
            <p:spPr>
              <a:xfrm>
                <a:off x="2592474" y="4948238"/>
                <a:ext cx="1296237" cy="195262"/>
              </a:xfrm>
              <a:prstGeom prst="rect">
                <a:avLst/>
              </a:prstGeom>
              <a:solidFill>
                <a:schemeClr val="accent3"/>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grpSp>
        <p:grpSp>
          <p:nvGrpSpPr>
            <p:cNvPr id="4" name="组合 3"/>
            <p:cNvGrpSpPr/>
            <p:nvPr/>
          </p:nvGrpSpPr>
          <p:grpSpPr>
            <a:xfrm>
              <a:off x="3888712" y="5064369"/>
              <a:ext cx="3888711" cy="79131"/>
              <a:chOff x="0" y="4948238"/>
              <a:chExt cx="3888711" cy="195262"/>
            </a:xfrm>
          </p:grpSpPr>
          <p:sp>
            <p:nvSpPr>
              <p:cNvPr id="5" name="矩形 4"/>
              <p:cNvSpPr/>
              <p:nvPr/>
            </p:nvSpPr>
            <p:spPr>
              <a:xfrm>
                <a:off x="0" y="4948238"/>
                <a:ext cx="1296237" cy="195262"/>
              </a:xfrm>
              <a:prstGeom prst="rect">
                <a:avLst/>
              </a:prstGeom>
              <a:solidFill>
                <a:schemeClr val="accent4"/>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sp>
            <p:nvSpPr>
              <p:cNvPr id="6" name="矩形 5"/>
              <p:cNvSpPr/>
              <p:nvPr/>
            </p:nvSpPr>
            <p:spPr>
              <a:xfrm>
                <a:off x="1296237" y="4948238"/>
                <a:ext cx="1296237" cy="195262"/>
              </a:xfrm>
              <a:prstGeom prst="rect">
                <a:avLst/>
              </a:prstGeom>
              <a:solidFill>
                <a:schemeClr val="accent5"/>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sp>
            <p:nvSpPr>
              <p:cNvPr id="7" name="矩形 6"/>
              <p:cNvSpPr/>
              <p:nvPr/>
            </p:nvSpPr>
            <p:spPr>
              <a:xfrm>
                <a:off x="2592474" y="4948238"/>
                <a:ext cx="1296237" cy="195262"/>
              </a:xfrm>
              <a:prstGeom prst="rect">
                <a:avLst/>
              </a:prstGeom>
              <a:solidFill>
                <a:schemeClr val="accent6">
                  <a:lumMod val="75000"/>
                </a:schemeClr>
              </a:solidFill>
              <a:ln>
                <a:noFill/>
              </a:ln>
            </p:spPr>
            <p:txBody>
              <a:bodyPr anchor="ctr"/>
              <a:lstStyle/>
              <a:p>
                <a:pPr algn="ctr" defTabSz="914400"/>
                <a:endParaRPr lang="zh-CN" sz="1800">
                  <a:solidFill>
                    <a:srgbClr val="FFFFFF"/>
                  </a:solidFill>
                  <a:latin typeface="微软雅黑" panose="020B0502040204020203" charset="-122"/>
                  <a:ea typeface="微软雅黑" panose="020B0502040204020203" charset="-122"/>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0_标题和内容">
    <p:spTree>
      <p:nvGrpSpPr>
        <p:cNvPr id="1" name=""/>
        <p:cNvGrpSpPr/>
        <p:nvPr/>
      </p:nvGrpSpPr>
      <p:grpSpPr>
        <a:xfrm>
          <a:off x="0" y="0"/>
          <a:ext cx="0" cy="0"/>
          <a:chOff x="0" y="0"/>
          <a:chExt cx="0" cy="0"/>
        </a:xfrm>
      </p:grpSpPr>
      <p:grpSp>
        <p:nvGrpSpPr>
          <p:cNvPr id="47" name="组合 46"/>
          <p:cNvGrpSpPr/>
          <p:nvPr/>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9" name="矩形 48"/>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0" name="矩形 49"/>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endParaRPr lang="zh-CN"/>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2" Type="http://schemas.openxmlformats.org/officeDocument/2006/relationships/theme" Target="../theme/theme2.xml"/><Relationship Id="rId31" Type="http://schemas.openxmlformats.org/officeDocument/2006/relationships/slideLayout" Target="../slideLayouts/slideLayout39.xml"/><Relationship Id="rId30" Type="http://schemas.openxmlformats.org/officeDocument/2006/relationships/slideLayout" Target="../slideLayouts/slideLayout38.xml"/><Relationship Id="rId3" Type="http://schemas.openxmlformats.org/officeDocument/2006/relationships/slideLayout" Target="../slideLayouts/slideLayout11.xml"/><Relationship Id="rId29" Type="http://schemas.openxmlformats.org/officeDocument/2006/relationships/slideLayout" Target="../slideLayouts/slideLayout37.xml"/><Relationship Id="rId28" Type="http://schemas.openxmlformats.org/officeDocument/2006/relationships/slideLayout" Target="../slideLayouts/slideLayout36.xml"/><Relationship Id="rId27" Type="http://schemas.openxmlformats.org/officeDocument/2006/relationships/slideLayout" Target="../slideLayouts/slideLayout35.xml"/><Relationship Id="rId26" Type="http://schemas.openxmlformats.org/officeDocument/2006/relationships/slideLayout" Target="../slideLayouts/slideLayout34.xml"/><Relationship Id="rId25" Type="http://schemas.openxmlformats.org/officeDocument/2006/relationships/slideLayout" Target="../slideLayouts/slideLayout33.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0" Type="http://schemas.openxmlformats.org/officeDocument/2006/relationships/slideLayout" Target="../slideLayouts/slideLayout28.xml"/><Relationship Id="rId2" Type="http://schemas.openxmlformats.org/officeDocument/2006/relationships/slideLayout" Target="../slideLayouts/slideLayout10.xml"/><Relationship Id="rId19" Type="http://schemas.openxmlformats.org/officeDocument/2006/relationships/slideLayout" Target="../slideLayouts/slideLayout27.xml"/><Relationship Id="rId18" Type="http://schemas.openxmlformats.org/officeDocument/2006/relationships/slideLayout" Target="../slideLayouts/slideLayout26.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Lst>
  <p:txStyles>
    <p:titleStyle>
      <a:lvl1pPr lvl="0" algn="l" defTabSz="914400">
        <a:lnSpc>
          <a:spcPct val="90000"/>
        </a:lnSpc>
        <a:spcBef>
          <a:spcPct val="0"/>
        </a:spcBef>
        <a:buNone/>
        <a:defRPr sz="4400" kern="1200">
          <a:solidFill>
            <a:schemeClr val="tx1"/>
          </a:solidFill>
          <a:latin typeface="微软雅黑" panose="020B0502040204020203" charset="-122"/>
          <a:ea typeface="微软雅黑" panose="020B0502040204020203"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微软雅黑" panose="020B0502040204020203" charset="-122"/>
          <a:ea typeface="微软雅黑" panose="020B0502040204020203"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微软雅黑" panose="020B0502040204020203" charset="-122"/>
          <a:ea typeface="微软雅黑" panose="020B0502040204020203"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微软雅黑" panose="020B0502040204020203" charset="-122"/>
          <a:ea typeface="微软雅黑" panose="020B0502040204020203"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20B0502040204020203" charset="-122"/>
          <a:ea typeface="微软雅黑" panose="020B0502040204020203"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20B0502040204020203" charset="-122"/>
          <a:ea typeface="微软雅黑" panose="020B0502040204020203"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6.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 name="任意多边形 4"/>
          <p:cNvSpPr/>
          <p:nvPr/>
        </p:nvSpPr>
        <p:spPr>
          <a:xfrm>
            <a:off x="1160944" y="0"/>
            <a:ext cx="1162754" cy="6858000"/>
          </a:xfrm>
          <a:custGeom>
            <a:avLst/>
            <a:gdLst/>
            <a:ahLst/>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txBody>
          <a:bodyPr wrap="square" anchor="ctr"/>
          <a:lstStyle/>
          <a:p>
            <a:pPr algn="ctr"/>
            <a:endParaRPr lang="zh-CN">
              <a:solidFill>
                <a:schemeClr val="lt1"/>
              </a:solidFill>
              <a:latin typeface="微软雅黑" panose="020B0502040204020203" charset="-122"/>
              <a:ea typeface="微软雅黑" panose="020B0502040204020203" charset="-122"/>
            </a:endParaRPr>
          </a:p>
        </p:txBody>
      </p:sp>
      <p:sp>
        <p:nvSpPr>
          <p:cNvPr id="6" name="任意多边形 5"/>
          <p:cNvSpPr/>
          <p:nvPr/>
        </p:nvSpPr>
        <p:spPr>
          <a:xfrm>
            <a:off x="2320537" y="0"/>
            <a:ext cx="1162754" cy="6858000"/>
          </a:xfrm>
          <a:custGeom>
            <a:avLst/>
            <a:gdLst/>
            <a:ahLst/>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txBody>
          <a:bodyPr wrap="square" anchor="ctr"/>
          <a:lstStyle/>
          <a:p>
            <a:pPr algn="ctr"/>
            <a:endParaRPr lang="zh-CN">
              <a:solidFill>
                <a:schemeClr val="lt1"/>
              </a:solidFill>
              <a:latin typeface="微软雅黑" panose="020B0502040204020203" charset="-122"/>
              <a:ea typeface="微软雅黑" panose="020B0502040204020203" charset="-122"/>
            </a:endParaRPr>
          </a:p>
        </p:txBody>
      </p:sp>
      <p:sp>
        <p:nvSpPr>
          <p:cNvPr id="7" name="任意多边形 6"/>
          <p:cNvSpPr/>
          <p:nvPr/>
        </p:nvSpPr>
        <p:spPr>
          <a:xfrm>
            <a:off x="3474560" y="0"/>
            <a:ext cx="1162754" cy="6858000"/>
          </a:xfrm>
          <a:custGeom>
            <a:avLst/>
            <a:gdLst/>
            <a:ahLst/>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txBody>
          <a:bodyPr wrap="square"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22" name="矩形 21"/>
            <p:cNvSpPr/>
            <p:nvPr/>
          </p:nvSpPr>
          <p:spPr>
            <a:xfrm>
              <a:off x="6391727" y="1072832"/>
              <a:ext cx="787400" cy="1117600"/>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23" name="矩形 22"/>
            <p:cNvSpPr/>
            <p:nvPr/>
          </p:nvSpPr>
          <p:spPr>
            <a:xfrm>
              <a:off x="7179127" y="1072832"/>
              <a:ext cx="787400" cy="1117600"/>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24" name="矩形 23"/>
            <p:cNvSpPr/>
            <p:nvPr/>
          </p:nvSpPr>
          <p:spPr>
            <a:xfrm>
              <a:off x="7966527" y="1072832"/>
              <a:ext cx="787400" cy="1117600"/>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25" name="Group 4"/>
            <p:cNvGrpSpPr/>
            <p:nvPr/>
          </p:nvGrpSpPr>
          <p:grpSpPr>
            <a:xfrm rot="19764056">
              <a:off x="2800743" y="2711502"/>
              <a:ext cx="1540774" cy="1434995"/>
              <a:chOff x="1164" y="687"/>
              <a:chExt cx="3219" cy="2998"/>
            </a:xfrm>
            <a:solidFill>
              <a:srgbClr val="858976"/>
            </a:solidFill>
          </p:grpSpPr>
          <p:sp>
            <p:nvSpPr>
              <p:cNvPr id="26"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a:no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27"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a:no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grpSp>
      <p:sp>
        <p:nvSpPr>
          <p:cNvPr id="28" name="文本框 27"/>
          <p:cNvSpPr txBox="1"/>
          <p:nvPr/>
        </p:nvSpPr>
        <p:spPr>
          <a:xfrm>
            <a:off x="5674402" y="2278317"/>
            <a:ext cx="5724644" cy="584775"/>
          </a:xfrm>
          <a:prstGeom prst="rect">
            <a:avLst/>
          </a:prstGeom>
          <a:noFill/>
        </p:spPr>
        <p:txBody>
          <a:bodyPr wrap="none">
            <a:spAutoFit/>
          </a:bodyPr>
          <a:lstStyle/>
          <a:p>
            <a:r>
              <a:rPr lang="zh-CN" sz="3200" b="1">
                <a:latin typeface="宋体" panose="02010600030101010101" pitchFamily="2" charset="-122"/>
                <a:ea typeface="宋体" panose="02010600030101010101" pitchFamily="2" charset="-122"/>
              </a:rPr>
              <a:t>心脏磁共振影像智能诊断系统 </a:t>
            </a:r>
            <a:endParaRPr lang="zh-CN" sz="3200" b="1">
              <a:latin typeface="宋体" panose="02010600030101010101" pitchFamily="2" charset="-122"/>
              <a:ea typeface="宋体" panose="02010600030101010101" pitchFamily="2" charset="-122"/>
            </a:endParaRPr>
          </a:p>
        </p:txBody>
      </p:sp>
      <p:grpSp>
        <p:nvGrpSpPr>
          <p:cNvPr id="47" name="组合 46"/>
          <p:cNvGrpSpPr/>
          <p:nvPr/>
        </p:nvGrpSpPr>
        <p:grpSpPr>
          <a:xfrm>
            <a:off x="6164825" y="4506388"/>
            <a:ext cx="4884590" cy="400110"/>
            <a:chOff x="6164825" y="4506388"/>
            <a:chExt cx="4884590" cy="400110"/>
          </a:xfrm>
        </p:grpSpPr>
        <p:sp>
          <p:nvSpPr>
            <p:cNvPr id="29" name="文本框 28"/>
            <p:cNvSpPr txBox="1"/>
            <p:nvPr/>
          </p:nvSpPr>
          <p:spPr>
            <a:xfrm>
              <a:off x="6164825" y="4506388"/>
              <a:ext cx="1980029" cy="400110"/>
            </a:xfrm>
            <a:prstGeom prst="rect">
              <a:avLst/>
            </a:prstGeom>
            <a:noFill/>
            <a:ln w="12700">
              <a:solidFill>
                <a:srgbClr val="FFFFFF"/>
              </a:solidFill>
              <a:prstDash val="solid"/>
            </a:ln>
          </p:spPr>
          <p:txBody>
            <a:bodyPr wrap="none"/>
            <a:lstStyle/>
            <a:p>
              <a:r>
                <a:rPr lang="zh-CN" sz="2000">
                  <a:solidFill>
                    <a:srgbClr val="858976"/>
                  </a:solidFill>
                  <a:latin typeface="微软雅黑" panose="020B0502040204020203" charset="-122"/>
                  <a:ea typeface="微软雅黑" panose="020B0502040204020203" charset="-122"/>
                </a:rPr>
                <a:t>答辩人：</a:t>
              </a:r>
              <a:r>
                <a:rPr lang="zh-CN" sz="2000">
                  <a:solidFill>
                    <a:srgbClr val="000000"/>
                  </a:solidFill>
                  <a:latin typeface="Calibri" panose="020F0502020204030204"/>
                  <a:ea typeface="微软雅黑" panose="020B0502040204020203" charset="-122"/>
                </a:rPr>
                <a:t>朱仕通</a:t>
              </a:r>
              <a:endParaRPr lang="zh-CN" sz="2000">
                <a:solidFill>
                  <a:srgbClr val="000000"/>
                </a:solidFill>
                <a:latin typeface="Calibri" panose="020F0502020204030204"/>
                <a:ea typeface="微软雅黑" panose="020B0502040204020203" charset="-122"/>
              </a:endParaRPr>
            </a:p>
          </p:txBody>
        </p:sp>
        <p:sp>
          <p:nvSpPr>
            <p:cNvPr id="30" name="文本框 29"/>
            <p:cNvSpPr txBox="1"/>
            <p:nvPr/>
          </p:nvSpPr>
          <p:spPr>
            <a:xfrm>
              <a:off x="8299944" y="4506388"/>
              <a:ext cx="2749471" cy="400110"/>
            </a:xfrm>
            <a:prstGeom prst="rect">
              <a:avLst/>
            </a:prstGeom>
            <a:noFill/>
            <a:ln w="12700">
              <a:solidFill>
                <a:srgbClr val="FFFFFF"/>
              </a:solidFill>
              <a:prstDash val="solid"/>
            </a:ln>
          </p:spPr>
          <p:txBody>
            <a:bodyPr wrap="none"/>
            <a:lstStyle/>
            <a:p>
              <a:r>
                <a:rPr lang="zh-CN" sz="2000" b="0" i="0">
                  <a:solidFill>
                    <a:srgbClr val="858976"/>
                  </a:solidFill>
                  <a:latin typeface="微软雅黑" panose="020B0502040204020203" charset="-122"/>
                  <a:ea typeface="微软雅黑" panose="020B0502040204020203" charset="-122"/>
                </a:rPr>
                <a:t>指导老师：</a:t>
              </a:r>
              <a:r>
                <a:rPr lang="zh-CN" sz="2000">
                  <a:solidFill>
                    <a:srgbClr val="000000"/>
                  </a:solidFill>
                  <a:latin typeface="Calibri" panose="020F0502020204030204"/>
                  <a:ea typeface="微软雅黑" panose="020B0502040204020203" charset="-122"/>
                </a:rPr>
                <a:t>陈洪义教授</a:t>
              </a:r>
              <a:endParaRPr lang="zh-CN" sz="2000">
                <a:solidFill>
                  <a:srgbClr val="000000"/>
                </a:solidFill>
                <a:latin typeface="Calibri" panose="020F0502020204030204"/>
                <a:ea typeface="微软雅黑" panose="020B0502040204020203" charset="-122"/>
              </a:endParaRPr>
            </a:p>
          </p:txBody>
        </p:sp>
      </p:grpSp>
      <p:sp>
        <p:nvSpPr>
          <p:cNvPr id="48" name="文本框 47"/>
          <p:cNvSpPr txBox="1"/>
          <p:nvPr/>
        </p:nvSpPr>
        <p:spPr>
          <a:xfrm>
            <a:off x="5795337" y="5469874"/>
            <a:ext cx="5593900" cy="644487"/>
          </a:xfrm>
          <a:prstGeom prst="rect">
            <a:avLst/>
          </a:prstGeom>
          <a:ln w="12700">
            <a:prstDash val="solid"/>
          </a:ln>
        </p:spPr>
        <p:txBody>
          <a:bodyPr/>
          <a:lstStyle/>
          <a:p>
            <a:r>
              <a:rPr lang="zh-CN"/>
              <a:t>  </a:t>
            </a:r>
            <a:r>
              <a:rPr lang="zh-CN">
                <a:latin typeface="Calibri" panose="020F0502020204030204"/>
                <a:ea typeface="微软雅黑" panose="020B0502040204020203" charset="-122"/>
              </a:rPr>
              <a:t>组员：</a:t>
            </a:r>
            <a:r>
              <a:rPr lang="zh-CN">
                <a:ea typeface="微软雅黑" panose="020B0502040204020203" charset="-122"/>
                <a:sym typeface="+mn-ea"/>
              </a:rPr>
              <a:t>叶骐玮，</a:t>
            </a:r>
            <a:r>
              <a:rPr lang="zh-CN">
                <a:ea typeface="微软雅黑" panose="020B0502040204020203" charset="-122"/>
                <a:sym typeface="+mn-ea"/>
              </a:rPr>
              <a:t>康俊驰，</a:t>
            </a:r>
            <a:r>
              <a:rPr lang="zh-CN">
                <a:latin typeface="Calibri" panose="020F0502020204030204"/>
                <a:ea typeface="微软雅黑" panose="020B0502040204020203" charset="-122"/>
              </a:rPr>
              <a:t>邢淑一</a:t>
            </a:r>
            <a:endParaRPr lang="zh-CN">
              <a:latin typeface="Calibri" panose="020F0502020204030204"/>
              <a:ea typeface="微软雅黑" panose="020B0502040204020203" charset="-122"/>
            </a:endParaRPr>
          </a:p>
        </p:txBody>
      </p:sp>
      <p:sp>
        <p:nvSpPr>
          <p:cNvPr id="2" name="文本框 1"/>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65107" y="583132"/>
            <a:ext cx="5738813" cy="5257973"/>
          </a:xfrm>
          <a:prstGeom prst="rect">
            <a:avLst/>
          </a:prstGeom>
          <a:solidFill>
            <a:schemeClr val="bg2">
              <a:lumMod val="95000"/>
            </a:schemeClr>
          </a:solidFill>
          <a:ln w="14288" cap="flat">
            <a:solidFill>
              <a:srgbClr val="B3B3B3"/>
            </a:solidFill>
            <a:prstDash val="solid"/>
            <a:miter/>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10" name="矩形 9"/>
          <p:cNvSpPr/>
          <p:nvPr/>
        </p:nvSpPr>
        <p:spPr>
          <a:xfrm>
            <a:off x="6572250" y="928688"/>
            <a:ext cx="5143500" cy="5119688"/>
          </a:xfrm>
          <a:prstGeom prst="rect">
            <a:avLst/>
          </a:prstGeom>
          <a:noFill/>
        </p:spPr>
        <p:txBody>
          <a:bodyPr wrap="square"/>
          <a:lstStyle/>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1. </a:t>
            </a:r>
            <a:r>
              <a:rPr lang="zh-CN" sz="2200">
                <a:solidFill>
                  <a:srgbClr val="404040"/>
                </a:solidFill>
                <a:latin typeface="微软雅黑" panose="020B0502040204020203" charset="-122"/>
                <a:ea typeface="微软雅黑" panose="020B0502040204020203" charset="-122"/>
              </a:rPr>
              <a:t>RPN进行定位</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2.</a:t>
            </a:r>
            <a:r>
              <a:rPr lang="zh-CN" altLang="zh-CN" sz="2200">
                <a:solidFill>
                  <a:srgbClr val="404040"/>
                </a:solidFill>
                <a:latin typeface="微软雅黑" panose="020B0502040204020203" charset="-122"/>
                <a:ea typeface="微软雅黑" panose="020B0502040204020203" charset="-122"/>
              </a:rPr>
              <a:t> </a:t>
            </a:r>
            <a:r>
              <a:rPr lang="zh-CN" sz="2200">
                <a:solidFill>
                  <a:srgbClr val="404040"/>
                </a:solidFill>
                <a:latin typeface="微软雅黑" panose="020B0502040204020203" charset="-122"/>
                <a:ea typeface="微软雅黑" panose="020B0502040204020203" charset="-122"/>
              </a:rPr>
              <a:t>FCN分割心腔</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3. </a:t>
            </a:r>
            <a:r>
              <a:rPr lang="zh-CN" sz="2200">
                <a:solidFill>
                  <a:srgbClr val="404040"/>
                </a:solidFill>
                <a:latin typeface="微软雅黑" panose="020B0502040204020203" charset="-122"/>
                <a:ea typeface="微软雅黑" panose="020B0502040204020203" charset="-122"/>
              </a:rPr>
              <a:t>基于心脏腔的位置生成BROIs</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4. </a:t>
            </a:r>
            <a:r>
              <a:rPr lang="zh-CN" sz="2200">
                <a:solidFill>
                  <a:srgbClr val="404040"/>
                </a:solidFill>
                <a:latin typeface="微软雅黑" panose="020B0502040204020203" charset="-122"/>
                <a:ea typeface="微软雅黑" panose="020B0502040204020203" charset="-122"/>
              </a:rPr>
              <a:t>进行细粒分割，准确定位</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5</a:t>
            </a:r>
            <a:r>
              <a:rPr lang="en-US" altLang="zh-CN" sz="2200">
                <a:solidFill>
                  <a:srgbClr val="404040"/>
                </a:solidFill>
                <a:latin typeface="微软雅黑" panose="020B0502040204020203" charset="-122"/>
                <a:ea typeface="微软雅黑" panose="020B0502040204020203" charset="-122"/>
              </a:rPr>
              <a:t>. </a:t>
            </a:r>
            <a:r>
              <a:rPr lang="zh-CN" sz="2200">
                <a:solidFill>
                  <a:srgbClr val="404040"/>
                </a:solidFill>
                <a:latin typeface="微软雅黑" panose="020B0502040204020203" charset="-122"/>
                <a:ea typeface="微软雅黑" panose="020B0502040204020203" charset="-122"/>
              </a:rPr>
              <a:t>借助分层共享，在BROIs进行纤维化评估</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6</a:t>
            </a:r>
            <a:r>
              <a:rPr lang="en-US" altLang="zh-CN" sz="2200">
                <a:solidFill>
                  <a:srgbClr val="404040"/>
                </a:solidFill>
                <a:latin typeface="微软雅黑" panose="020B0502040204020203" charset="-122"/>
                <a:ea typeface="微软雅黑" panose="020B0502040204020203" charset="-122"/>
              </a:rPr>
              <a:t>. </a:t>
            </a:r>
            <a:r>
              <a:rPr lang="zh-CN" sz="2200">
                <a:solidFill>
                  <a:srgbClr val="404040"/>
                </a:solidFill>
                <a:latin typeface="微软雅黑" panose="020B0502040204020203" charset="-122"/>
                <a:ea typeface="微软雅黑" panose="020B0502040204020203" charset="-122"/>
              </a:rPr>
              <a:t>根据参数共享，定义交叉熵</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7</a:t>
            </a:r>
            <a:r>
              <a:rPr lang="en-US" altLang="zh-CN" sz="2200">
                <a:solidFill>
                  <a:srgbClr val="404040"/>
                </a:solidFill>
                <a:latin typeface="微软雅黑" panose="020B0502040204020203" charset="-122"/>
                <a:ea typeface="微软雅黑" panose="020B0502040204020203" charset="-122"/>
              </a:rPr>
              <a:t>. </a:t>
            </a:r>
            <a:r>
              <a:rPr lang="zh-CN" sz="2200">
                <a:solidFill>
                  <a:srgbClr val="404040"/>
                </a:solidFill>
                <a:latin typeface="微软雅黑" panose="020B0502040204020203" charset="-122"/>
                <a:ea typeface="微软雅黑" panose="020B0502040204020203" charset="-122"/>
              </a:rPr>
              <a:t>进一步设计共享约束的正则函数</a:t>
            </a:r>
            <a:endParaRPr lang="zh-CN" sz="2200">
              <a:solidFill>
                <a:srgbClr val="404040"/>
              </a:solidFill>
              <a:latin typeface="微软雅黑" panose="020B0502040204020203" charset="-122"/>
              <a:ea typeface="微软雅黑" panose="020B0502040204020203" charset="-122"/>
            </a:endParaRPr>
          </a:p>
          <a:p>
            <a:pPr marL="285750" indent="-285750" algn="just">
              <a:lnSpc>
                <a:spcPct val="150000"/>
              </a:lnSpc>
              <a:buNone/>
            </a:pPr>
            <a:r>
              <a:rPr lang="en-US" altLang="zh-CN" sz="2200">
                <a:solidFill>
                  <a:srgbClr val="404040"/>
                </a:solidFill>
                <a:latin typeface="微软雅黑" panose="020B0502040204020203" charset="-122"/>
                <a:ea typeface="微软雅黑" panose="020B0502040204020203" charset="-122"/>
              </a:rPr>
              <a:t>8. </a:t>
            </a:r>
            <a:r>
              <a:rPr lang="zh-CN" altLang="en-US" sz="2200">
                <a:solidFill>
                  <a:srgbClr val="404040"/>
                </a:solidFill>
                <a:latin typeface="微软雅黑" panose="020B0502040204020203" charset="-122"/>
                <a:ea typeface="微软雅黑" panose="020B0502040204020203" charset="-122"/>
              </a:rPr>
              <a:t>结合患者情况，建立决策网络</a:t>
            </a:r>
            <a:endParaRPr lang="zh-CN">
              <a:solidFill>
                <a:srgbClr val="404040"/>
              </a:solidFill>
              <a:latin typeface="微软雅黑" panose="020B0502040204020203" charset="-122"/>
              <a:ea typeface="微软雅黑" panose="020B0502040204020203" charset="-122"/>
            </a:endParaRPr>
          </a:p>
        </p:txBody>
      </p:sp>
      <p:sp>
        <p:nvSpPr>
          <p:cNvPr id="15" name="Freeform 5"/>
          <p:cNvSpPr/>
          <p:nvPr/>
        </p:nvSpPr>
        <p:spPr>
          <a:xfrm>
            <a:off x="285935" y="2381376"/>
            <a:ext cx="2779576" cy="2765014"/>
          </a:xfrm>
          <a:custGeom>
            <a:avLst/>
            <a:gdLst/>
            <a:ahLst/>
            <a:cxnLst/>
            <a:rect l="0" t="0" r="r" b="b"/>
            <a:pathLst>
              <a:path w="2779576" h="2765014">
                <a:moveTo>
                  <a:pt x="2450386" y="1382788"/>
                </a:moveTo>
                <a:cubicBezTo>
                  <a:pt x="2450386" y="1968267"/>
                  <a:pt x="1975701" y="2443056"/>
                  <a:pt x="1389788" y="2443056"/>
                </a:cubicBezTo>
                <a:cubicBezTo>
                  <a:pt x="803875" y="2443056"/>
                  <a:pt x="329190" y="1968267"/>
                  <a:pt x="329190" y="1382788"/>
                </a:cubicBezTo>
                <a:cubicBezTo>
                  <a:pt x="329190" y="796747"/>
                  <a:pt x="803875" y="321958"/>
                  <a:pt x="1389788" y="321958"/>
                </a:cubicBezTo>
                <a:cubicBezTo>
                  <a:pt x="1975701" y="321958"/>
                  <a:pt x="2450386" y="796747"/>
                  <a:pt x="2450386" y="1382788"/>
                </a:cubicBezTo>
                <a:close/>
                <a:moveTo>
                  <a:pt x="1502701" y="0"/>
                </a:moveTo>
                <a:lnTo>
                  <a:pt x="1281931" y="0"/>
                </a:lnTo>
                <a:lnTo>
                  <a:pt x="1223508" y="219695"/>
                </a:lnTo>
                <a:cubicBezTo>
                  <a:pt x="1178005" y="226438"/>
                  <a:pt x="1133065" y="235990"/>
                  <a:pt x="1089248" y="247789"/>
                </a:cubicBezTo>
                <a:lnTo>
                  <a:pt x="952741" y="65178"/>
                </a:lnTo>
                <a:lnTo>
                  <a:pt x="749384" y="151146"/>
                </a:lnTo>
                <a:lnTo>
                  <a:pt x="782528" y="380393"/>
                </a:lnTo>
                <a:cubicBezTo>
                  <a:pt x="749384" y="400621"/>
                  <a:pt x="716803" y="422534"/>
                  <a:pt x="685906" y="446133"/>
                </a:cubicBezTo>
                <a:lnTo>
                  <a:pt x="487044" y="325329"/>
                </a:lnTo>
                <a:lnTo>
                  <a:pt x="330313" y="480970"/>
                </a:lnTo>
                <a:lnTo>
                  <a:pt x="449968" y="684370"/>
                </a:lnTo>
                <a:cubicBezTo>
                  <a:pt x="421880" y="722578"/>
                  <a:pt x="395477" y="762472"/>
                  <a:pt x="371883" y="804051"/>
                </a:cubicBezTo>
                <a:lnTo>
                  <a:pt x="137631" y="772024"/>
                </a:lnTo>
                <a:lnTo>
                  <a:pt x="56738" y="976548"/>
                </a:lnTo>
                <a:lnTo>
                  <a:pt x="249420" y="1117018"/>
                </a:lnTo>
                <a:cubicBezTo>
                  <a:pt x="242117" y="1149046"/>
                  <a:pt x="235938" y="1181635"/>
                  <a:pt x="231444" y="1214224"/>
                </a:cubicBezTo>
                <a:lnTo>
                  <a:pt x="0" y="1269850"/>
                </a:lnTo>
                <a:lnTo>
                  <a:pt x="0" y="1490107"/>
                </a:lnTo>
                <a:lnTo>
                  <a:pt x="231444" y="1550790"/>
                </a:lnTo>
                <a:cubicBezTo>
                  <a:pt x="236500" y="1589560"/>
                  <a:pt x="244365" y="1627768"/>
                  <a:pt x="253353" y="1664852"/>
                </a:cubicBezTo>
                <a:lnTo>
                  <a:pt x="61232" y="1803636"/>
                </a:lnTo>
                <a:lnTo>
                  <a:pt x="145495" y="2007037"/>
                </a:lnTo>
                <a:lnTo>
                  <a:pt x="380872" y="1976134"/>
                </a:lnTo>
                <a:cubicBezTo>
                  <a:pt x="401657" y="2012094"/>
                  <a:pt x="424689" y="2046931"/>
                  <a:pt x="449968" y="2080644"/>
                </a:cubicBezTo>
                <a:lnTo>
                  <a:pt x="326943" y="2280673"/>
                </a:lnTo>
                <a:lnTo>
                  <a:pt x="483673" y="2436314"/>
                </a:lnTo>
                <a:lnTo>
                  <a:pt x="685906" y="2318881"/>
                </a:lnTo>
                <a:cubicBezTo>
                  <a:pt x="716241" y="2341918"/>
                  <a:pt x="747699" y="2363269"/>
                  <a:pt x="780281" y="2383497"/>
                </a:cubicBezTo>
                <a:lnTo>
                  <a:pt x="742643" y="2611059"/>
                </a:lnTo>
                <a:lnTo>
                  <a:pt x="946000" y="2697026"/>
                </a:lnTo>
                <a:lnTo>
                  <a:pt x="1086439" y="2516663"/>
                </a:lnTo>
                <a:cubicBezTo>
                  <a:pt x="1131380" y="2528462"/>
                  <a:pt x="1176882" y="2538576"/>
                  <a:pt x="1223508" y="2545881"/>
                </a:cubicBezTo>
                <a:lnTo>
                  <a:pt x="1276875" y="2765014"/>
                </a:lnTo>
                <a:lnTo>
                  <a:pt x="1498207" y="2765014"/>
                </a:lnTo>
                <a:lnTo>
                  <a:pt x="1554945" y="2548690"/>
                </a:lnTo>
                <a:cubicBezTo>
                  <a:pt x="1602694" y="2542509"/>
                  <a:pt x="1649320" y="2534081"/>
                  <a:pt x="1694822" y="2522282"/>
                </a:cubicBezTo>
                <a:lnTo>
                  <a:pt x="1826835" y="2699836"/>
                </a:lnTo>
                <a:lnTo>
                  <a:pt x="2030192" y="2614430"/>
                </a:lnTo>
                <a:lnTo>
                  <a:pt x="1998733" y="2397544"/>
                </a:lnTo>
                <a:cubicBezTo>
                  <a:pt x="2036371" y="2376193"/>
                  <a:pt x="2072323" y="2352594"/>
                  <a:pt x="2106591" y="2326747"/>
                </a:cubicBezTo>
                <a:lnTo>
                  <a:pt x="2292532" y="2439685"/>
                </a:lnTo>
                <a:lnTo>
                  <a:pt x="2449263" y="2284044"/>
                </a:lnTo>
                <a:lnTo>
                  <a:pt x="2339720" y="2098624"/>
                </a:lnTo>
                <a:cubicBezTo>
                  <a:pt x="2372864" y="2055921"/>
                  <a:pt x="2402637" y="2010970"/>
                  <a:pt x="2429601" y="1963772"/>
                </a:cubicBezTo>
                <a:lnTo>
                  <a:pt x="2641945" y="1992990"/>
                </a:lnTo>
                <a:lnTo>
                  <a:pt x="2722838" y="1788466"/>
                </a:lnTo>
                <a:lnTo>
                  <a:pt x="2550379" y="1662604"/>
                </a:lnTo>
                <a:cubicBezTo>
                  <a:pt x="2559929" y="1624397"/>
                  <a:pt x="2567232" y="1585065"/>
                  <a:pt x="2572849" y="1544610"/>
                </a:cubicBezTo>
                <a:lnTo>
                  <a:pt x="2779576" y="1495164"/>
                </a:lnTo>
                <a:lnTo>
                  <a:pt x="2779576" y="1274907"/>
                </a:lnTo>
                <a:lnTo>
                  <a:pt x="2572849" y="1220966"/>
                </a:lnTo>
                <a:cubicBezTo>
                  <a:pt x="2566670" y="1174892"/>
                  <a:pt x="2557682" y="1129942"/>
                  <a:pt x="2546447" y="1085553"/>
                </a:cubicBezTo>
                <a:lnTo>
                  <a:pt x="2718344" y="961378"/>
                </a:lnTo>
                <a:lnTo>
                  <a:pt x="2634643" y="757977"/>
                </a:lnTo>
                <a:lnTo>
                  <a:pt x="2421175" y="786071"/>
                </a:lnTo>
                <a:cubicBezTo>
                  <a:pt x="2396457" y="745054"/>
                  <a:pt x="2369493" y="705160"/>
                  <a:pt x="2340282" y="667514"/>
                </a:cubicBezTo>
                <a:lnTo>
                  <a:pt x="2452633" y="484341"/>
                </a:lnTo>
                <a:lnTo>
                  <a:pt x="2295903" y="328700"/>
                </a:lnTo>
                <a:lnTo>
                  <a:pt x="2107714" y="438829"/>
                </a:lnTo>
                <a:cubicBezTo>
                  <a:pt x="2073447" y="413544"/>
                  <a:pt x="2038056" y="390507"/>
                  <a:pt x="2001542" y="368594"/>
                </a:cubicBezTo>
                <a:lnTo>
                  <a:pt x="2036933" y="153955"/>
                </a:lnTo>
                <a:lnTo>
                  <a:pt x="1833576" y="67988"/>
                </a:lnTo>
                <a:lnTo>
                  <a:pt x="1697631" y="243294"/>
                </a:lnTo>
                <a:cubicBezTo>
                  <a:pt x="1651005" y="231495"/>
                  <a:pt x="1603818" y="222505"/>
                  <a:pt x="1555506" y="216324"/>
                </a:cubicBezTo>
                <a:lnTo>
                  <a:pt x="1502701" y="0"/>
                </a:lnTo>
                <a:close/>
              </a:path>
            </a:pathLst>
          </a:custGeom>
          <a:solidFill>
            <a:srgbClr val="5ABB93"/>
          </a:solidFill>
          <a:ln w="28575" cap="flat">
            <a:solidFill>
              <a:schemeClr val="bg2"/>
            </a:solidFill>
            <a:prstDash val="solid"/>
            <a:miter/>
          </a:ln>
        </p:spPr>
        <p:txBody>
          <a:bodyPr vert="horz" wrap="square" lIns="91440" tIns="45720" rIns="91440" bIns="45720" numCol="1" anchor="t" anchorCtr="0"/>
          <a:lstStyle/>
          <a:p>
            <a:pPr>
              <a:spcBef>
                <a:spcPct val="20000"/>
              </a:spcBef>
              <a:buChar char="•"/>
            </a:pPr>
            <a:endParaRPr lang="zh-CN" sz="2000">
              <a:solidFill>
                <a:schemeClr val="tx2"/>
              </a:solidFill>
              <a:latin typeface="微软雅黑" panose="020B0502040204020203" charset="-122"/>
              <a:ea typeface="微软雅黑" panose="020B0502040204020203" charset="-122"/>
            </a:endParaRPr>
          </a:p>
        </p:txBody>
      </p:sp>
      <p:sp>
        <p:nvSpPr>
          <p:cNvPr id="16" name="Freeform 6"/>
          <p:cNvSpPr/>
          <p:nvPr/>
        </p:nvSpPr>
        <p:spPr>
          <a:xfrm>
            <a:off x="3238792" y="2357495"/>
            <a:ext cx="2779574" cy="2778248"/>
          </a:xfrm>
          <a:custGeom>
            <a:avLst/>
            <a:gdLst/>
            <a:ahLst/>
            <a:cxnLst/>
            <a:rect l="0" t="0" r="r" b="b"/>
            <a:pathLst>
              <a:path w="2779574" h="2778248">
                <a:moveTo>
                  <a:pt x="2274758" y="1983499"/>
                </a:moveTo>
                <a:cubicBezTo>
                  <a:pt x="1946825" y="2473051"/>
                  <a:pt x="1284219" y="2603448"/>
                  <a:pt x="795688" y="2275207"/>
                </a:cubicBezTo>
                <a:cubicBezTo>
                  <a:pt x="306595" y="1946966"/>
                  <a:pt x="176320" y="1283738"/>
                  <a:pt x="504254" y="794749"/>
                </a:cubicBezTo>
                <a:cubicBezTo>
                  <a:pt x="832188" y="305197"/>
                  <a:pt x="1494793" y="174800"/>
                  <a:pt x="1983324" y="503041"/>
                </a:cubicBezTo>
                <a:cubicBezTo>
                  <a:pt x="2472417" y="831282"/>
                  <a:pt x="2602692" y="1494510"/>
                  <a:pt x="2274758" y="1983499"/>
                </a:cubicBezTo>
                <a:close/>
                <a:moveTo>
                  <a:pt x="2257913" y="297890"/>
                </a:moveTo>
                <a:lnTo>
                  <a:pt x="2073731" y="173676"/>
                </a:lnTo>
                <a:lnTo>
                  <a:pt x="1902464" y="324307"/>
                </a:lnTo>
                <a:cubicBezTo>
                  <a:pt x="1860349" y="304635"/>
                  <a:pt x="1817111" y="287211"/>
                  <a:pt x="1773874" y="273160"/>
                </a:cubicBezTo>
                <a:lnTo>
                  <a:pt x="1762643" y="43840"/>
                </a:lnTo>
                <a:lnTo>
                  <a:pt x="1544769" y="1124"/>
                </a:lnTo>
                <a:lnTo>
                  <a:pt x="1443694" y="211333"/>
                </a:lnTo>
                <a:cubicBezTo>
                  <a:pt x="1404948" y="209647"/>
                  <a:pt x="1365641" y="210209"/>
                  <a:pt x="1326334" y="212458"/>
                </a:cubicBezTo>
                <a:lnTo>
                  <a:pt x="1228066" y="0"/>
                </a:lnTo>
                <a:lnTo>
                  <a:pt x="1010193" y="42154"/>
                </a:lnTo>
                <a:lnTo>
                  <a:pt x="996154" y="278780"/>
                </a:lnTo>
                <a:cubicBezTo>
                  <a:pt x="951232" y="295080"/>
                  <a:pt x="906871" y="313628"/>
                  <a:pt x="864195" y="335548"/>
                </a:cubicBezTo>
                <a:lnTo>
                  <a:pt x="686190" y="177048"/>
                </a:lnTo>
                <a:lnTo>
                  <a:pt x="504254" y="302949"/>
                </a:lnTo>
                <a:lnTo>
                  <a:pt x="586799" y="528334"/>
                </a:lnTo>
                <a:cubicBezTo>
                  <a:pt x="562653" y="550816"/>
                  <a:pt x="539069" y="574422"/>
                  <a:pt x="516608" y="599153"/>
                </a:cubicBezTo>
                <a:lnTo>
                  <a:pt x="292557" y="515968"/>
                </a:lnTo>
                <a:lnTo>
                  <a:pt x="169582" y="699761"/>
                </a:lnTo>
                <a:lnTo>
                  <a:pt x="328495" y="880181"/>
                </a:lnTo>
                <a:cubicBezTo>
                  <a:pt x="311649" y="915591"/>
                  <a:pt x="296488" y="951563"/>
                  <a:pt x="283011" y="988096"/>
                </a:cubicBezTo>
                <a:lnTo>
                  <a:pt x="44922" y="995965"/>
                </a:lnTo>
                <a:lnTo>
                  <a:pt x="1123" y="1212919"/>
                </a:lnTo>
                <a:lnTo>
                  <a:pt x="215066" y="1319148"/>
                </a:lnTo>
                <a:cubicBezTo>
                  <a:pt x="212258" y="1361302"/>
                  <a:pt x="212258" y="1402894"/>
                  <a:pt x="213943" y="1445049"/>
                </a:cubicBezTo>
                <a:lnTo>
                  <a:pt x="0" y="1543409"/>
                </a:lnTo>
                <a:lnTo>
                  <a:pt x="43238" y="1760925"/>
                </a:lnTo>
                <a:lnTo>
                  <a:pt x="277396" y="1776662"/>
                </a:lnTo>
                <a:cubicBezTo>
                  <a:pt x="290311" y="1812634"/>
                  <a:pt x="304349" y="1848606"/>
                  <a:pt x="320072" y="1883453"/>
                </a:cubicBezTo>
                <a:lnTo>
                  <a:pt x="161159" y="2052632"/>
                </a:lnTo>
                <a:lnTo>
                  <a:pt x="283011" y="2238111"/>
                </a:lnTo>
                <a:lnTo>
                  <a:pt x="501446" y="2166168"/>
                </a:lnTo>
                <a:cubicBezTo>
                  <a:pt x="531769" y="2201577"/>
                  <a:pt x="564338" y="2235301"/>
                  <a:pt x="599153" y="2267338"/>
                </a:cubicBezTo>
                <a:lnTo>
                  <a:pt x="521100" y="2480358"/>
                </a:lnTo>
                <a:lnTo>
                  <a:pt x="705843" y="2604572"/>
                </a:lnTo>
                <a:lnTo>
                  <a:pt x="874302" y="2455627"/>
                </a:lnTo>
                <a:cubicBezTo>
                  <a:pt x="917540" y="2477547"/>
                  <a:pt x="961340" y="2496095"/>
                  <a:pt x="1005700" y="2512395"/>
                </a:cubicBezTo>
                <a:lnTo>
                  <a:pt x="1016369" y="2734408"/>
                </a:lnTo>
                <a:lnTo>
                  <a:pt x="1234805" y="2777124"/>
                </a:lnTo>
                <a:lnTo>
                  <a:pt x="1329703" y="2578718"/>
                </a:lnTo>
                <a:cubicBezTo>
                  <a:pt x="1372941" y="2581528"/>
                  <a:pt x="1416179" y="2582090"/>
                  <a:pt x="1459417" y="2579842"/>
                </a:cubicBezTo>
                <a:lnTo>
                  <a:pt x="1550946" y="2778248"/>
                </a:lnTo>
                <a:lnTo>
                  <a:pt x="1768820" y="2736094"/>
                </a:lnTo>
                <a:lnTo>
                  <a:pt x="1781735" y="2519702"/>
                </a:lnTo>
                <a:cubicBezTo>
                  <a:pt x="1832834" y="2502278"/>
                  <a:pt x="1883372" y="2482044"/>
                  <a:pt x="1931664" y="2457875"/>
                </a:cubicBezTo>
                <a:lnTo>
                  <a:pt x="2092823" y="2601200"/>
                </a:lnTo>
                <a:lnTo>
                  <a:pt x="2274758" y="2475299"/>
                </a:lnTo>
                <a:lnTo>
                  <a:pt x="2201198" y="2274083"/>
                </a:lnTo>
                <a:cubicBezTo>
                  <a:pt x="2230959" y="2247104"/>
                  <a:pt x="2259036" y="2218439"/>
                  <a:pt x="2285989" y="2188088"/>
                </a:cubicBezTo>
                <a:lnTo>
                  <a:pt x="2486455" y="2262280"/>
                </a:lnTo>
                <a:lnTo>
                  <a:pt x="2609992" y="2078487"/>
                </a:lnTo>
                <a:lnTo>
                  <a:pt x="2467363" y="1917739"/>
                </a:lnTo>
                <a:cubicBezTo>
                  <a:pt x="2488140" y="1875584"/>
                  <a:pt x="2506109" y="1832868"/>
                  <a:pt x="2520709" y="1789028"/>
                </a:cubicBezTo>
                <a:lnTo>
                  <a:pt x="2734090" y="1782283"/>
                </a:lnTo>
                <a:lnTo>
                  <a:pt x="2777889" y="1565329"/>
                </a:lnTo>
                <a:lnTo>
                  <a:pt x="2584162" y="1469217"/>
                </a:lnTo>
                <a:cubicBezTo>
                  <a:pt x="2586969" y="1420880"/>
                  <a:pt x="2586408" y="1372543"/>
                  <a:pt x="2583600" y="1324768"/>
                </a:cubicBezTo>
                <a:lnTo>
                  <a:pt x="2779574" y="1234839"/>
                </a:lnTo>
                <a:lnTo>
                  <a:pt x="2735775" y="1017323"/>
                </a:lnTo>
                <a:lnTo>
                  <a:pt x="2517339" y="1002710"/>
                </a:lnTo>
                <a:cubicBezTo>
                  <a:pt x="2502740" y="962804"/>
                  <a:pt x="2485894" y="923460"/>
                  <a:pt x="2467925" y="885240"/>
                </a:cubicBezTo>
                <a:lnTo>
                  <a:pt x="2617853" y="725616"/>
                </a:lnTo>
                <a:lnTo>
                  <a:pt x="2496001" y="539575"/>
                </a:lnTo>
                <a:lnTo>
                  <a:pt x="2284304" y="609832"/>
                </a:lnTo>
                <a:cubicBezTo>
                  <a:pt x="2252297" y="574422"/>
                  <a:pt x="2217482" y="540137"/>
                  <a:pt x="2180983" y="508100"/>
                </a:cubicBezTo>
                <a:lnTo>
                  <a:pt x="2257913" y="297890"/>
                </a:lnTo>
                <a:close/>
              </a:path>
            </a:pathLst>
          </a:custGeom>
          <a:solidFill>
            <a:srgbClr val="756271"/>
          </a:solidFill>
          <a:ln w="28575" cap="flat">
            <a:solidFill>
              <a:schemeClr val="bg2"/>
            </a:solidFill>
            <a:prstDash val="solid"/>
            <a:miter/>
          </a:ln>
        </p:spPr>
        <p:txBody>
          <a:bodyPr vert="horz" wrap="square" lIns="91440" tIns="45720" rIns="91440" bIns="45720" numCol="1" anchor="t" anchorCtr="0"/>
          <a:lstStyle/>
          <a:p>
            <a:pPr>
              <a:spcBef>
                <a:spcPct val="20000"/>
              </a:spcBef>
              <a:buChar char="•"/>
            </a:pPr>
            <a:endParaRPr lang="zh-CN" sz="2000">
              <a:solidFill>
                <a:schemeClr val="tx2"/>
              </a:solidFill>
              <a:latin typeface="微软雅黑" panose="020B0502040204020203" charset="-122"/>
              <a:ea typeface="微软雅黑" panose="020B0502040204020203" charset="-122"/>
            </a:endParaRPr>
          </a:p>
        </p:txBody>
      </p:sp>
      <p:sp>
        <p:nvSpPr>
          <p:cNvPr id="17" name="Freeform 7"/>
          <p:cNvSpPr/>
          <p:nvPr/>
        </p:nvSpPr>
        <p:spPr>
          <a:xfrm>
            <a:off x="2667289" y="1829767"/>
            <a:ext cx="1058725" cy="1058725"/>
          </a:xfrm>
          <a:custGeom>
            <a:avLst/>
            <a:gdLst/>
            <a:ahLst/>
            <a:cxnLst/>
            <a:rect l="0" t="0" r="r" b="b"/>
            <a:pathLst>
              <a:path w="1058725" h="1058725">
                <a:moveTo>
                  <a:pt x="121902" y="431981"/>
                </a:moveTo>
                <a:cubicBezTo>
                  <a:pt x="175107" y="209588"/>
                  <a:pt x="398706" y="72109"/>
                  <a:pt x="620957" y="125349"/>
                </a:cubicBezTo>
                <a:cubicBezTo>
                  <a:pt x="843882" y="178588"/>
                  <a:pt x="981274" y="402329"/>
                  <a:pt x="928068" y="624722"/>
                </a:cubicBezTo>
                <a:cubicBezTo>
                  <a:pt x="874862" y="847115"/>
                  <a:pt x="651264" y="984594"/>
                  <a:pt x="429013" y="931355"/>
                </a:cubicBezTo>
                <a:cubicBezTo>
                  <a:pt x="206088" y="878115"/>
                  <a:pt x="68696" y="654374"/>
                  <a:pt x="121902" y="431981"/>
                </a:cubicBezTo>
                <a:close/>
                <a:moveTo>
                  <a:pt x="364358" y="1034464"/>
                </a:moveTo>
                <a:lnTo>
                  <a:pt x="446523" y="1054008"/>
                </a:lnTo>
                <a:lnTo>
                  <a:pt x="487606" y="977855"/>
                </a:lnTo>
                <a:cubicBezTo>
                  <a:pt x="505117" y="979203"/>
                  <a:pt x="522628" y="979203"/>
                  <a:pt x="540138" y="978529"/>
                </a:cubicBezTo>
                <a:lnTo>
                  <a:pt x="573813" y="1058725"/>
                </a:lnTo>
                <a:lnTo>
                  <a:pt x="657325" y="1045247"/>
                </a:lnTo>
                <a:lnTo>
                  <a:pt x="665407" y="956963"/>
                </a:lnTo>
                <a:cubicBezTo>
                  <a:pt x="679551" y="952246"/>
                  <a:pt x="693020" y="946855"/>
                  <a:pt x="706490" y="940789"/>
                </a:cubicBezTo>
                <a:lnTo>
                  <a:pt x="769798" y="1003464"/>
                </a:lnTo>
                <a:lnTo>
                  <a:pt x="841188" y="958985"/>
                </a:lnTo>
                <a:lnTo>
                  <a:pt x="815595" y="872724"/>
                </a:lnTo>
                <a:cubicBezTo>
                  <a:pt x="829065" y="861267"/>
                  <a:pt x="842535" y="848463"/>
                  <a:pt x="854658" y="834984"/>
                </a:cubicBezTo>
                <a:lnTo>
                  <a:pt x="938844" y="868006"/>
                </a:lnTo>
                <a:lnTo>
                  <a:pt x="986662" y="798593"/>
                </a:lnTo>
                <a:lnTo>
                  <a:pt x="928068" y="729179"/>
                </a:lnTo>
                <a:cubicBezTo>
                  <a:pt x="933456" y="718396"/>
                  <a:pt x="938844" y="706266"/>
                  <a:pt x="943558" y="694809"/>
                </a:cubicBezTo>
                <a:lnTo>
                  <a:pt x="1034479" y="694809"/>
                </a:lnTo>
                <a:lnTo>
                  <a:pt x="1054011" y="612591"/>
                </a:lnTo>
                <a:lnTo>
                  <a:pt x="973192" y="569461"/>
                </a:lnTo>
                <a:cubicBezTo>
                  <a:pt x="974539" y="554634"/>
                  <a:pt x="975212" y="539808"/>
                  <a:pt x="975212" y="524982"/>
                </a:cubicBezTo>
                <a:lnTo>
                  <a:pt x="1058725" y="489938"/>
                </a:lnTo>
                <a:lnTo>
                  <a:pt x="1045929" y="407046"/>
                </a:lnTo>
                <a:lnTo>
                  <a:pt x="955681" y="397612"/>
                </a:lnTo>
                <a:cubicBezTo>
                  <a:pt x="950967" y="382111"/>
                  <a:pt x="946252" y="367285"/>
                  <a:pt x="939517" y="352459"/>
                </a:cubicBezTo>
                <a:lnTo>
                  <a:pt x="1002825" y="289111"/>
                </a:lnTo>
                <a:lnTo>
                  <a:pt x="959049" y="217002"/>
                </a:lnTo>
                <a:lnTo>
                  <a:pt x="873515" y="243284"/>
                </a:lnTo>
                <a:cubicBezTo>
                  <a:pt x="864087" y="231828"/>
                  <a:pt x="854658" y="221045"/>
                  <a:pt x="843882" y="210262"/>
                </a:cubicBezTo>
                <a:lnTo>
                  <a:pt x="878230" y="128718"/>
                </a:lnTo>
                <a:lnTo>
                  <a:pt x="810881" y="78848"/>
                </a:lnTo>
                <a:lnTo>
                  <a:pt x="742859" y="134110"/>
                </a:lnTo>
                <a:cubicBezTo>
                  <a:pt x="727368" y="125349"/>
                  <a:pt x="711205" y="117262"/>
                  <a:pt x="694367" y="111196"/>
                </a:cubicBezTo>
                <a:lnTo>
                  <a:pt x="694367" y="24261"/>
                </a:lnTo>
                <a:lnTo>
                  <a:pt x="612202" y="4717"/>
                </a:lnTo>
                <a:lnTo>
                  <a:pt x="571792" y="80196"/>
                </a:lnTo>
                <a:cubicBezTo>
                  <a:pt x="553608" y="78174"/>
                  <a:pt x="535424" y="77501"/>
                  <a:pt x="517913" y="77501"/>
                </a:cubicBezTo>
                <a:lnTo>
                  <a:pt x="484912" y="0"/>
                </a:lnTo>
                <a:lnTo>
                  <a:pt x="401400" y="14152"/>
                </a:lnTo>
                <a:lnTo>
                  <a:pt x="393991" y="97044"/>
                </a:lnTo>
                <a:cubicBezTo>
                  <a:pt x="378501" y="102436"/>
                  <a:pt x="363011" y="107827"/>
                  <a:pt x="347520" y="113892"/>
                </a:cubicBezTo>
                <a:lnTo>
                  <a:pt x="288927" y="55935"/>
                </a:lnTo>
                <a:lnTo>
                  <a:pt x="217537" y="99740"/>
                </a:lnTo>
                <a:lnTo>
                  <a:pt x="241109" y="178588"/>
                </a:lnTo>
                <a:cubicBezTo>
                  <a:pt x="224945" y="191393"/>
                  <a:pt x="210129" y="205545"/>
                  <a:pt x="195985" y="221045"/>
                </a:cubicBezTo>
                <a:lnTo>
                  <a:pt x="119881" y="191393"/>
                </a:lnTo>
                <a:lnTo>
                  <a:pt x="72063" y="260132"/>
                </a:lnTo>
                <a:lnTo>
                  <a:pt x="124595" y="322133"/>
                </a:lnTo>
                <a:cubicBezTo>
                  <a:pt x="117861" y="335611"/>
                  <a:pt x="111126" y="349763"/>
                  <a:pt x="105738" y="363916"/>
                </a:cubicBezTo>
                <a:lnTo>
                  <a:pt x="24919" y="364590"/>
                </a:lnTo>
                <a:lnTo>
                  <a:pt x="5388" y="446134"/>
                </a:lnTo>
                <a:lnTo>
                  <a:pt x="76778" y="485221"/>
                </a:lnTo>
                <a:cubicBezTo>
                  <a:pt x="74757" y="502743"/>
                  <a:pt x="74084" y="520265"/>
                  <a:pt x="74757" y="537786"/>
                </a:cubicBezTo>
                <a:lnTo>
                  <a:pt x="0" y="568787"/>
                </a:lnTo>
                <a:lnTo>
                  <a:pt x="12796" y="651679"/>
                </a:lnTo>
                <a:lnTo>
                  <a:pt x="94288" y="660440"/>
                </a:lnTo>
                <a:cubicBezTo>
                  <a:pt x="99676" y="677961"/>
                  <a:pt x="106411" y="694809"/>
                  <a:pt x="113820" y="711657"/>
                </a:cubicBezTo>
                <a:lnTo>
                  <a:pt x="55900" y="770288"/>
                </a:lnTo>
                <a:lnTo>
                  <a:pt x="99676" y="841723"/>
                </a:lnTo>
                <a:lnTo>
                  <a:pt x="179822" y="817462"/>
                </a:lnTo>
                <a:cubicBezTo>
                  <a:pt x="189924" y="830267"/>
                  <a:pt x="200700" y="841723"/>
                  <a:pt x="212823" y="853180"/>
                </a:cubicBezTo>
                <a:lnTo>
                  <a:pt x="180495" y="930007"/>
                </a:lnTo>
                <a:lnTo>
                  <a:pt x="247844" y="979877"/>
                </a:lnTo>
                <a:lnTo>
                  <a:pt x="313846" y="926637"/>
                </a:lnTo>
                <a:cubicBezTo>
                  <a:pt x="330010" y="935398"/>
                  <a:pt x="346847" y="942811"/>
                  <a:pt x="364358" y="949550"/>
                </a:cubicBezTo>
                <a:lnTo>
                  <a:pt x="364358" y="1034464"/>
                </a:lnTo>
                <a:close/>
                <a:moveTo>
                  <a:pt x="484912" y="827571"/>
                </a:moveTo>
                <a:cubicBezTo>
                  <a:pt x="490974" y="801962"/>
                  <a:pt x="529363" y="641570"/>
                  <a:pt x="529363" y="641570"/>
                </a:cubicBezTo>
                <a:cubicBezTo>
                  <a:pt x="569098" y="640222"/>
                  <a:pt x="605467" y="617309"/>
                  <a:pt x="624324" y="581591"/>
                </a:cubicBezTo>
                <a:cubicBezTo>
                  <a:pt x="624324" y="581591"/>
                  <a:pt x="790676" y="621352"/>
                  <a:pt x="818289" y="628091"/>
                </a:cubicBezTo>
                <a:cubicBezTo>
                  <a:pt x="845902" y="634831"/>
                  <a:pt x="847249" y="651005"/>
                  <a:pt x="839841" y="670548"/>
                </a:cubicBezTo>
                <a:cubicBezTo>
                  <a:pt x="782594" y="796571"/>
                  <a:pt x="655305" y="876767"/>
                  <a:pt x="517240" y="873398"/>
                </a:cubicBezTo>
                <a:cubicBezTo>
                  <a:pt x="489627" y="873398"/>
                  <a:pt x="478851" y="853180"/>
                  <a:pt x="484912" y="827571"/>
                </a:cubicBezTo>
                <a:close/>
                <a:moveTo>
                  <a:pt x="377154" y="840376"/>
                </a:moveTo>
                <a:cubicBezTo>
                  <a:pt x="255252" y="783093"/>
                  <a:pt x="178475" y="659092"/>
                  <a:pt x="179822" y="524982"/>
                </a:cubicBezTo>
                <a:cubicBezTo>
                  <a:pt x="179822" y="494656"/>
                  <a:pt x="198679" y="479830"/>
                  <a:pt x="228313" y="487243"/>
                </a:cubicBezTo>
                <a:cubicBezTo>
                  <a:pt x="257273" y="493982"/>
                  <a:pt x="412175" y="531047"/>
                  <a:pt x="412175" y="531047"/>
                </a:cubicBezTo>
                <a:cubicBezTo>
                  <a:pt x="412849" y="570808"/>
                  <a:pt x="435074" y="607874"/>
                  <a:pt x="470095" y="627418"/>
                </a:cubicBezTo>
                <a:cubicBezTo>
                  <a:pt x="470095" y="627418"/>
                  <a:pt x="437768" y="763549"/>
                  <a:pt x="427666" y="806006"/>
                </a:cubicBezTo>
                <a:cubicBezTo>
                  <a:pt x="417563" y="848463"/>
                  <a:pt x="399379" y="848463"/>
                  <a:pt x="377154" y="840376"/>
                </a:cubicBezTo>
                <a:close/>
                <a:moveTo>
                  <a:pt x="541485" y="459612"/>
                </a:moveTo>
                <a:cubicBezTo>
                  <a:pt x="579201" y="469047"/>
                  <a:pt x="602773" y="506786"/>
                  <a:pt x="593344" y="544526"/>
                </a:cubicBezTo>
                <a:cubicBezTo>
                  <a:pt x="584589" y="582939"/>
                  <a:pt x="546200" y="605852"/>
                  <a:pt x="508484" y="597091"/>
                </a:cubicBezTo>
                <a:cubicBezTo>
                  <a:pt x="470769" y="587656"/>
                  <a:pt x="447197" y="549917"/>
                  <a:pt x="456626" y="512178"/>
                </a:cubicBezTo>
                <a:cubicBezTo>
                  <a:pt x="465381" y="474438"/>
                  <a:pt x="503770" y="450851"/>
                  <a:pt x="541485" y="459612"/>
                </a:cubicBezTo>
                <a:close/>
                <a:moveTo>
                  <a:pt x="238415" y="426590"/>
                </a:moveTo>
                <a:cubicBezTo>
                  <a:pt x="210129" y="419851"/>
                  <a:pt x="206088" y="393568"/>
                  <a:pt x="215517" y="375372"/>
                </a:cubicBezTo>
                <a:cubicBezTo>
                  <a:pt x="275457" y="254067"/>
                  <a:pt x="402073" y="177914"/>
                  <a:pt x="537444" y="183306"/>
                </a:cubicBezTo>
                <a:cubicBezTo>
                  <a:pt x="560343" y="183306"/>
                  <a:pt x="571792" y="200828"/>
                  <a:pt x="565731" y="226436"/>
                </a:cubicBezTo>
                <a:cubicBezTo>
                  <a:pt x="559670" y="251371"/>
                  <a:pt x="520607" y="415133"/>
                  <a:pt x="520607" y="415133"/>
                </a:cubicBezTo>
                <a:cubicBezTo>
                  <a:pt x="482218" y="417155"/>
                  <a:pt x="446523" y="438047"/>
                  <a:pt x="426992" y="471743"/>
                </a:cubicBezTo>
                <a:cubicBezTo>
                  <a:pt x="426992" y="471743"/>
                  <a:pt x="266702" y="433329"/>
                  <a:pt x="238415" y="426590"/>
                </a:cubicBezTo>
                <a:close/>
                <a:moveTo>
                  <a:pt x="676183" y="217675"/>
                </a:moveTo>
                <a:cubicBezTo>
                  <a:pt x="798758" y="277654"/>
                  <a:pt x="875536" y="405025"/>
                  <a:pt x="870148" y="541830"/>
                </a:cubicBezTo>
                <a:cubicBezTo>
                  <a:pt x="868128" y="559352"/>
                  <a:pt x="856005" y="574178"/>
                  <a:pt x="832433" y="568787"/>
                </a:cubicBezTo>
                <a:cubicBezTo>
                  <a:pt x="809534" y="563395"/>
                  <a:pt x="637794" y="522286"/>
                  <a:pt x="637794" y="522286"/>
                </a:cubicBezTo>
                <a:cubicBezTo>
                  <a:pt x="635774" y="483873"/>
                  <a:pt x="613549" y="448155"/>
                  <a:pt x="579874" y="429286"/>
                </a:cubicBezTo>
                <a:cubicBezTo>
                  <a:pt x="579874" y="429286"/>
                  <a:pt x="618263" y="268893"/>
                  <a:pt x="625671" y="237893"/>
                </a:cubicBezTo>
                <a:cubicBezTo>
                  <a:pt x="633080" y="207567"/>
                  <a:pt x="651264" y="207567"/>
                  <a:pt x="676183" y="217675"/>
                </a:cubicBezTo>
                <a:close/>
                <a:moveTo>
                  <a:pt x="905169" y="619331"/>
                </a:moveTo>
                <a:cubicBezTo>
                  <a:pt x="955681" y="409068"/>
                  <a:pt x="825698" y="198132"/>
                  <a:pt x="615569" y="147588"/>
                </a:cubicBezTo>
                <a:cubicBezTo>
                  <a:pt x="405440" y="97718"/>
                  <a:pt x="194638" y="227110"/>
                  <a:pt x="144800" y="437373"/>
                </a:cubicBezTo>
                <a:cubicBezTo>
                  <a:pt x="94288" y="647635"/>
                  <a:pt x="223598" y="858571"/>
                  <a:pt x="434401" y="909115"/>
                </a:cubicBezTo>
                <a:cubicBezTo>
                  <a:pt x="643856" y="959659"/>
                  <a:pt x="855331" y="829593"/>
                  <a:pt x="905169" y="619331"/>
                </a:cubicBezTo>
                <a:close/>
              </a:path>
            </a:pathLst>
          </a:custGeom>
          <a:solidFill>
            <a:srgbClr val="EF5B43"/>
          </a:solidFill>
          <a:ln>
            <a:noFill/>
          </a:ln>
        </p:spPr>
        <p:txBody>
          <a:bodyPr vert="horz" wrap="square" lIns="91440" tIns="45720" rIns="91440" bIns="45720" numCol="1" anchor="t" anchorCtr="0"/>
          <a:lstStyle/>
          <a:p>
            <a:pPr algn="ctr"/>
            <a:endParaRPr lang="zh-CN" sz="2400">
              <a:solidFill>
                <a:schemeClr val="bg1"/>
              </a:solidFill>
              <a:latin typeface="微软雅黑" panose="020B0502040204020203" charset="-122"/>
              <a:ea typeface="微软雅黑" panose="020B0502040204020203" charset="-122"/>
            </a:endParaRPr>
          </a:p>
        </p:txBody>
      </p:sp>
      <p:sp>
        <p:nvSpPr>
          <p:cNvPr id="18" name="Freeform 8"/>
          <p:cNvSpPr/>
          <p:nvPr/>
        </p:nvSpPr>
        <p:spPr>
          <a:xfrm>
            <a:off x="3848856" y="5215196"/>
            <a:ext cx="661902" cy="661902"/>
          </a:xfrm>
          <a:custGeom>
            <a:avLst/>
            <a:gdLst/>
            <a:ahLst/>
            <a:cxnLst/>
            <a:rect l="0" t="0" r="r" b="b"/>
            <a:pathLst>
              <a:path w="661902" h="661902">
                <a:moveTo>
                  <a:pt x="76088" y="270288"/>
                </a:moveTo>
                <a:cubicBezTo>
                  <a:pt x="109756" y="130763"/>
                  <a:pt x="249139" y="45160"/>
                  <a:pt x="388522" y="78188"/>
                </a:cubicBezTo>
                <a:cubicBezTo>
                  <a:pt x="527232" y="111216"/>
                  <a:pt x="613421" y="251415"/>
                  <a:pt x="579753" y="390266"/>
                </a:cubicBezTo>
                <a:cubicBezTo>
                  <a:pt x="546759" y="529791"/>
                  <a:pt x="407376" y="615394"/>
                  <a:pt x="267993" y="582366"/>
                </a:cubicBezTo>
                <a:cubicBezTo>
                  <a:pt x="128610" y="549338"/>
                  <a:pt x="43094" y="409139"/>
                  <a:pt x="76088" y="270288"/>
                </a:cubicBezTo>
                <a:close/>
                <a:moveTo>
                  <a:pt x="227592" y="646399"/>
                </a:moveTo>
                <a:lnTo>
                  <a:pt x="278766" y="659206"/>
                </a:lnTo>
                <a:lnTo>
                  <a:pt x="305027" y="611349"/>
                </a:lnTo>
                <a:cubicBezTo>
                  <a:pt x="315801" y="612023"/>
                  <a:pt x="326574" y="612023"/>
                  <a:pt x="337348" y="612023"/>
                </a:cubicBezTo>
                <a:lnTo>
                  <a:pt x="358895" y="661902"/>
                </a:lnTo>
                <a:lnTo>
                  <a:pt x="410743" y="653140"/>
                </a:lnTo>
                <a:lnTo>
                  <a:pt x="416130" y="597869"/>
                </a:lnTo>
                <a:cubicBezTo>
                  <a:pt x="424883" y="595173"/>
                  <a:pt x="432963" y="591802"/>
                  <a:pt x="441717" y="587758"/>
                </a:cubicBezTo>
                <a:lnTo>
                  <a:pt x="481444" y="626852"/>
                </a:lnTo>
                <a:lnTo>
                  <a:pt x="525886" y="599891"/>
                </a:lnTo>
                <a:lnTo>
                  <a:pt x="509725" y="545294"/>
                </a:lnTo>
                <a:cubicBezTo>
                  <a:pt x="518479" y="538554"/>
                  <a:pt x="526559" y="530465"/>
                  <a:pt x="534639" y="522377"/>
                </a:cubicBezTo>
                <a:lnTo>
                  <a:pt x="586487" y="542598"/>
                </a:lnTo>
                <a:lnTo>
                  <a:pt x="616788" y="499460"/>
                </a:lnTo>
                <a:lnTo>
                  <a:pt x="580427" y="455647"/>
                </a:lnTo>
                <a:cubicBezTo>
                  <a:pt x="583794" y="448907"/>
                  <a:pt x="587160" y="441493"/>
                  <a:pt x="589854" y="434078"/>
                </a:cubicBezTo>
                <a:lnTo>
                  <a:pt x="646415" y="434078"/>
                </a:lnTo>
                <a:lnTo>
                  <a:pt x="658535" y="382852"/>
                </a:lnTo>
                <a:lnTo>
                  <a:pt x="608707" y="355890"/>
                </a:lnTo>
                <a:cubicBezTo>
                  <a:pt x="609381" y="346454"/>
                  <a:pt x="610054" y="337017"/>
                  <a:pt x="609381" y="328255"/>
                </a:cubicBezTo>
                <a:lnTo>
                  <a:pt x="661902" y="306012"/>
                </a:lnTo>
                <a:lnTo>
                  <a:pt x="653822" y="254111"/>
                </a:lnTo>
                <a:lnTo>
                  <a:pt x="597261" y="248719"/>
                </a:lnTo>
                <a:cubicBezTo>
                  <a:pt x="594567" y="238608"/>
                  <a:pt x="591200" y="229846"/>
                  <a:pt x="587160" y="220409"/>
                </a:cubicBezTo>
                <a:lnTo>
                  <a:pt x="626888" y="180641"/>
                </a:lnTo>
                <a:lnTo>
                  <a:pt x="599281" y="135481"/>
                </a:lnTo>
                <a:lnTo>
                  <a:pt x="546086" y="151658"/>
                </a:lnTo>
                <a:cubicBezTo>
                  <a:pt x="540026" y="144917"/>
                  <a:pt x="533966" y="138177"/>
                  <a:pt x="527906" y="131437"/>
                </a:cubicBezTo>
                <a:lnTo>
                  <a:pt x="548779" y="80210"/>
                </a:lnTo>
                <a:lnTo>
                  <a:pt x="507032" y="49205"/>
                </a:lnTo>
                <a:lnTo>
                  <a:pt x="463937" y="83580"/>
                </a:lnTo>
                <a:cubicBezTo>
                  <a:pt x="454511" y="78188"/>
                  <a:pt x="444410" y="73470"/>
                  <a:pt x="434310" y="69426"/>
                </a:cubicBezTo>
                <a:lnTo>
                  <a:pt x="433637" y="14829"/>
                </a:lnTo>
                <a:lnTo>
                  <a:pt x="382462" y="2696"/>
                </a:lnTo>
                <a:lnTo>
                  <a:pt x="357548" y="49879"/>
                </a:lnTo>
                <a:cubicBezTo>
                  <a:pt x="346101" y="48530"/>
                  <a:pt x="334654" y="48530"/>
                  <a:pt x="323881" y="48530"/>
                </a:cubicBezTo>
                <a:lnTo>
                  <a:pt x="303007" y="0"/>
                </a:lnTo>
                <a:lnTo>
                  <a:pt x="251159" y="8762"/>
                </a:lnTo>
                <a:lnTo>
                  <a:pt x="246446" y="60663"/>
                </a:lnTo>
                <a:cubicBezTo>
                  <a:pt x="236345" y="63359"/>
                  <a:pt x="226919" y="67403"/>
                  <a:pt x="217492" y="71448"/>
                </a:cubicBezTo>
                <a:lnTo>
                  <a:pt x="180458" y="34376"/>
                </a:lnTo>
                <a:lnTo>
                  <a:pt x="136016" y="62011"/>
                </a:lnTo>
                <a:lnTo>
                  <a:pt x="150830" y="111216"/>
                </a:lnTo>
                <a:cubicBezTo>
                  <a:pt x="140730" y="119304"/>
                  <a:pt x="131303" y="128067"/>
                  <a:pt x="122550" y="138177"/>
                </a:cubicBezTo>
                <a:lnTo>
                  <a:pt x="74742" y="119304"/>
                </a:lnTo>
                <a:lnTo>
                  <a:pt x="45114" y="162442"/>
                </a:lnTo>
                <a:lnTo>
                  <a:pt x="78108" y="201536"/>
                </a:lnTo>
                <a:cubicBezTo>
                  <a:pt x="73395" y="209625"/>
                  <a:pt x="69355" y="218387"/>
                  <a:pt x="65988" y="227824"/>
                </a:cubicBezTo>
                <a:lnTo>
                  <a:pt x="15487" y="227824"/>
                </a:lnTo>
                <a:lnTo>
                  <a:pt x="3367" y="279050"/>
                </a:lnTo>
                <a:lnTo>
                  <a:pt x="47808" y="303316"/>
                </a:lnTo>
                <a:cubicBezTo>
                  <a:pt x="47134" y="314100"/>
                  <a:pt x="46461" y="324885"/>
                  <a:pt x="46461" y="336343"/>
                </a:cubicBezTo>
                <a:lnTo>
                  <a:pt x="0" y="355216"/>
                </a:lnTo>
                <a:lnTo>
                  <a:pt x="8080" y="407791"/>
                </a:lnTo>
                <a:lnTo>
                  <a:pt x="59255" y="412509"/>
                </a:lnTo>
                <a:cubicBezTo>
                  <a:pt x="62621" y="423968"/>
                  <a:pt x="66662" y="434078"/>
                  <a:pt x="71375" y="444863"/>
                </a:cubicBezTo>
                <a:lnTo>
                  <a:pt x="35014" y="481261"/>
                </a:lnTo>
                <a:lnTo>
                  <a:pt x="62621" y="526421"/>
                </a:lnTo>
                <a:lnTo>
                  <a:pt x="112449" y="510918"/>
                </a:lnTo>
                <a:cubicBezTo>
                  <a:pt x="118509" y="519007"/>
                  <a:pt x="125916" y="526421"/>
                  <a:pt x="132650" y="533161"/>
                </a:cubicBezTo>
                <a:lnTo>
                  <a:pt x="113123" y="581018"/>
                </a:lnTo>
                <a:lnTo>
                  <a:pt x="154870" y="612697"/>
                </a:lnTo>
                <a:lnTo>
                  <a:pt x="196618" y="578996"/>
                </a:lnTo>
                <a:cubicBezTo>
                  <a:pt x="206718" y="584388"/>
                  <a:pt x="216818" y="589106"/>
                  <a:pt x="227592" y="593150"/>
                </a:cubicBezTo>
                <a:lnTo>
                  <a:pt x="227592" y="646399"/>
                </a:lnTo>
                <a:close/>
                <a:moveTo>
                  <a:pt x="303007" y="517659"/>
                </a:moveTo>
                <a:cubicBezTo>
                  <a:pt x="307047" y="501482"/>
                  <a:pt x="330614" y="401051"/>
                  <a:pt x="330614" y="401051"/>
                </a:cubicBezTo>
                <a:cubicBezTo>
                  <a:pt x="356202" y="399703"/>
                  <a:pt x="378422" y="385548"/>
                  <a:pt x="390542" y="363305"/>
                </a:cubicBezTo>
                <a:cubicBezTo>
                  <a:pt x="390542" y="363305"/>
                  <a:pt x="494238" y="388244"/>
                  <a:pt x="511072" y="392288"/>
                </a:cubicBezTo>
                <a:cubicBezTo>
                  <a:pt x="528579" y="396332"/>
                  <a:pt x="529926" y="407117"/>
                  <a:pt x="524539" y="419250"/>
                </a:cubicBezTo>
                <a:cubicBezTo>
                  <a:pt x="489525" y="498112"/>
                  <a:pt x="409396" y="547990"/>
                  <a:pt x="323207" y="545968"/>
                </a:cubicBezTo>
                <a:cubicBezTo>
                  <a:pt x="305700" y="545968"/>
                  <a:pt x="298967" y="533161"/>
                  <a:pt x="303007" y="517659"/>
                </a:cubicBezTo>
                <a:close/>
                <a:moveTo>
                  <a:pt x="235672" y="525073"/>
                </a:moveTo>
                <a:cubicBezTo>
                  <a:pt x="159584" y="489349"/>
                  <a:pt x="111776" y="411835"/>
                  <a:pt x="112449" y="328255"/>
                </a:cubicBezTo>
                <a:cubicBezTo>
                  <a:pt x="112449" y="309382"/>
                  <a:pt x="124570" y="299945"/>
                  <a:pt x="142750" y="303990"/>
                </a:cubicBezTo>
                <a:cubicBezTo>
                  <a:pt x="160930" y="308708"/>
                  <a:pt x="257893" y="331625"/>
                  <a:pt x="257893" y="331625"/>
                </a:cubicBezTo>
                <a:cubicBezTo>
                  <a:pt x="257893" y="356564"/>
                  <a:pt x="272033" y="380156"/>
                  <a:pt x="293580" y="392288"/>
                </a:cubicBezTo>
                <a:cubicBezTo>
                  <a:pt x="293580" y="392288"/>
                  <a:pt x="273380" y="477217"/>
                  <a:pt x="267320" y="503504"/>
                </a:cubicBezTo>
                <a:cubicBezTo>
                  <a:pt x="260586" y="530465"/>
                  <a:pt x="249812" y="530465"/>
                  <a:pt x="235672" y="525073"/>
                </a:cubicBezTo>
                <a:close/>
                <a:moveTo>
                  <a:pt x="338695" y="287139"/>
                </a:moveTo>
                <a:cubicBezTo>
                  <a:pt x="362262" y="293205"/>
                  <a:pt x="376402" y="316796"/>
                  <a:pt x="371015" y="340387"/>
                </a:cubicBezTo>
                <a:cubicBezTo>
                  <a:pt x="365628" y="363979"/>
                  <a:pt x="341388" y="378807"/>
                  <a:pt x="317821" y="373415"/>
                </a:cubicBezTo>
                <a:cubicBezTo>
                  <a:pt x="294253" y="367349"/>
                  <a:pt x="279440" y="343758"/>
                  <a:pt x="285500" y="320166"/>
                </a:cubicBezTo>
                <a:cubicBezTo>
                  <a:pt x="290887" y="296575"/>
                  <a:pt x="314454" y="281746"/>
                  <a:pt x="338695" y="287139"/>
                </a:cubicBezTo>
                <a:close/>
                <a:moveTo>
                  <a:pt x="149483" y="266918"/>
                </a:moveTo>
                <a:cubicBezTo>
                  <a:pt x="131303" y="262199"/>
                  <a:pt x="128610" y="246023"/>
                  <a:pt x="134670" y="234564"/>
                </a:cubicBezTo>
                <a:cubicBezTo>
                  <a:pt x="172377" y="158398"/>
                  <a:pt x="251159" y="111216"/>
                  <a:pt x="336001" y="114586"/>
                </a:cubicBezTo>
                <a:cubicBezTo>
                  <a:pt x="350141" y="114586"/>
                  <a:pt x="357548" y="125370"/>
                  <a:pt x="353508" y="141547"/>
                </a:cubicBezTo>
                <a:cubicBezTo>
                  <a:pt x="350141" y="157050"/>
                  <a:pt x="325228" y="259503"/>
                  <a:pt x="325228" y="259503"/>
                </a:cubicBezTo>
                <a:cubicBezTo>
                  <a:pt x="300987" y="260177"/>
                  <a:pt x="278766" y="273658"/>
                  <a:pt x="267320" y="294553"/>
                </a:cubicBezTo>
                <a:cubicBezTo>
                  <a:pt x="267320" y="294553"/>
                  <a:pt x="166991" y="270962"/>
                  <a:pt x="149483" y="266918"/>
                </a:cubicBezTo>
                <a:close/>
                <a:moveTo>
                  <a:pt x="422863" y="136155"/>
                </a:moveTo>
                <a:cubicBezTo>
                  <a:pt x="498952" y="173227"/>
                  <a:pt x="547433" y="253437"/>
                  <a:pt x="544066" y="339039"/>
                </a:cubicBezTo>
                <a:cubicBezTo>
                  <a:pt x="542719" y="349150"/>
                  <a:pt x="535312" y="359260"/>
                  <a:pt x="520499" y="355216"/>
                </a:cubicBezTo>
                <a:cubicBezTo>
                  <a:pt x="505685" y="351846"/>
                  <a:pt x="398623" y="326233"/>
                  <a:pt x="398623" y="326233"/>
                </a:cubicBezTo>
                <a:cubicBezTo>
                  <a:pt x="397276" y="301968"/>
                  <a:pt x="383809" y="280398"/>
                  <a:pt x="362262" y="268266"/>
                </a:cubicBezTo>
                <a:cubicBezTo>
                  <a:pt x="362262" y="268266"/>
                  <a:pt x="386502" y="167835"/>
                  <a:pt x="391216" y="148962"/>
                </a:cubicBezTo>
                <a:cubicBezTo>
                  <a:pt x="395929" y="129415"/>
                  <a:pt x="407376" y="129415"/>
                  <a:pt x="422863" y="136155"/>
                </a:cubicBezTo>
                <a:close/>
                <a:moveTo>
                  <a:pt x="566286" y="386896"/>
                </a:moveTo>
                <a:cubicBezTo>
                  <a:pt x="597261" y="255459"/>
                  <a:pt x="516459" y="123348"/>
                  <a:pt x="385156" y="92343"/>
                </a:cubicBezTo>
                <a:cubicBezTo>
                  <a:pt x="253853" y="60663"/>
                  <a:pt x="121876" y="141547"/>
                  <a:pt x="90229" y="273658"/>
                </a:cubicBezTo>
                <a:cubicBezTo>
                  <a:pt x="59255" y="405095"/>
                  <a:pt x="140057" y="536532"/>
                  <a:pt x="271360" y="568211"/>
                </a:cubicBezTo>
                <a:cubicBezTo>
                  <a:pt x="402663" y="599891"/>
                  <a:pt x="534639" y="518333"/>
                  <a:pt x="566286" y="386896"/>
                </a:cubicBezTo>
                <a:close/>
              </a:path>
            </a:pathLst>
          </a:custGeom>
          <a:solidFill>
            <a:srgbClr val="858976"/>
          </a:solidFill>
          <a:ln>
            <a:noFill/>
          </a:ln>
        </p:spPr>
        <p:txBody>
          <a:bodyPr vert="horz" wrap="square" lIns="91440" tIns="45720" rIns="91440" bIns="45720" numCol="1" anchor="t" anchorCtr="0"/>
          <a:lstStyle/>
          <a:p>
            <a:pPr algn="ctr"/>
            <a:endParaRPr lang="zh-CN" sz="2400">
              <a:solidFill>
                <a:schemeClr val="bg1"/>
              </a:solidFill>
              <a:latin typeface="微软雅黑" panose="020B0502040204020203" charset="-122"/>
              <a:ea typeface="微软雅黑" panose="020B0502040204020203" charset="-122"/>
            </a:endParaRPr>
          </a:p>
        </p:txBody>
      </p:sp>
      <p:sp>
        <p:nvSpPr>
          <p:cNvPr id="19" name="Freeform 9"/>
          <p:cNvSpPr/>
          <p:nvPr/>
        </p:nvSpPr>
        <p:spPr>
          <a:xfrm>
            <a:off x="1809899" y="5215076"/>
            <a:ext cx="560315" cy="561902"/>
          </a:xfrm>
          <a:custGeom>
            <a:avLst/>
            <a:gdLst/>
            <a:ahLst/>
            <a:cxnLst/>
            <a:rect l="0" t="0" r="r" b="b"/>
            <a:pathLst>
              <a:path w="560315" h="561902">
                <a:moveTo>
                  <a:pt x="337401" y="280951"/>
                </a:moveTo>
                <a:cubicBezTo>
                  <a:pt x="337401" y="311342"/>
                  <a:pt x="312483" y="335655"/>
                  <a:pt x="282178" y="335655"/>
                </a:cubicBezTo>
                <a:cubicBezTo>
                  <a:pt x="251872" y="335655"/>
                  <a:pt x="227628" y="311342"/>
                  <a:pt x="227628" y="280951"/>
                </a:cubicBezTo>
                <a:cubicBezTo>
                  <a:pt x="227628" y="250560"/>
                  <a:pt x="251872" y="226247"/>
                  <a:pt x="282178" y="226247"/>
                </a:cubicBezTo>
                <a:cubicBezTo>
                  <a:pt x="312483" y="226247"/>
                  <a:pt x="337401" y="250560"/>
                  <a:pt x="337401" y="280951"/>
                </a:cubicBezTo>
                <a:close/>
                <a:moveTo>
                  <a:pt x="303055" y="0"/>
                </a:moveTo>
                <a:lnTo>
                  <a:pt x="257933" y="0"/>
                </a:lnTo>
                <a:lnTo>
                  <a:pt x="246485" y="44574"/>
                </a:lnTo>
                <a:cubicBezTo>
                  <a:pt x="237056" y="45925"/>
                  <a:pt x="228301" y="47951"/>
                  <a:pt x="219547" y="50652"/>
                </a:cubicBezTo>
                <a:lnTo>
                  <a:pt x="191935" y="13507"/>
                </a:lnTo>
                <a:lnTo>
                  <a:pt x="150854" y="31067"/>
                </a:lnTo>
                <a:lnTo>
                  <a:pt x="157589" y="76991"/>
                </a:lnTo>
                <a:cubicBezTo>
                  <a:pt x="150854" y="81719"/>
                  <a:pt x="144119" y="85771"/>
                  <a:pt x="138058" y="90499"/>
                </a:cubicBezTo>
                <a:lnTo>
                  <a:pt x="98325" y="66186"/>
                </a:lnTo>
                <a:lnTo>
                  <a:pt x="66672" y="97928"/>
                </a:lnTo>
                <a:lnTo>
                  <a:pt x="90916" y="139125"/>
                </a:lnTo>
                <a:cubicBezTo>
                  <a:pt x="84855" y="146554"/>
                  <a:pt x="79468" y="154658"/>
                  <a:pt x="74754" y="163438"/>
                </a:cubicBezTo>
                <a:lnTo>
                  <a:pt x="27612" y="156684"/>
                </a:lnTo>
                <a:lnTo>
                  <a:pt x="11449" y="198557"/>
                </a:lnTo>
                <a:lnTo>
                  <a:pt x="50509" y="226922"/>
                </a:lnTo>
                <a:cubicBezTo>
                  <a:pt x="48489" y="233676"/>
                  <a:pt x="47815" y="239754"/>
                  <a:pt x="46468" y="246507"/>
                </a:cubicBezTo>
                <a:lnTo>
                  <a:pt x="0" y="257989"/>
                </a:lnTo>
                <a:lnTo>
                  <a:pt x="0" y="302563"/>
                </a:lnTo>
                <a:lnTo>
                  <a:pt x="46468" y="314719"/>
                </a:lnTo>
                <a:cubicBezTo>
                  <a:pt x="47815" y="322824"/>
                  <a:pt x="49162" y="330928"/>
                  <a:pt x="51183" y="338357"/>
                </a:cubicBezTo>
                <a:lnTo>
                  <a:pt x="12122" y="366722"/>
                </a:lnTo>
                <a:lnTo>
                  <a:pt x="28959" y="407919"/>
                </a:lnTo>
                <a:lnTo>
                  <a:pt x="76774" y="401166"/>
                </a:lnTo>
                <a:cubicBezTo>
                  <a:pt x="80815" y="408595"/>
                  <a:pt x="85529" y="416024"/>
                  <a:pt x="90916" y="422777"/>
                </a:cubicBezTo>
                <a:lnTo>
                  <a:pt x="65999" y="463299"/>
                </a:lnTo>
                <a:lnTo>
                  <a:pt x="97651" y="495041"/>
                </a:lnTo>
                <a:lnTo>
                  <a:pt x="138058" y="470728"/>
                </a:lnTo>
                <a:cubicBezTo>
                  <a:pt x="144119" y="475456"/>
                  <a:pt x="150854" y="480183"/>
                  <a:pt x="156915" y="484235"/>
                </a:cubicBezTo>
                <a:lnTo>
                  <a:pt x="149507" y="530160"/>
                </a:lnTo>
                <a:lnTo>
                  <a:pt x="190588" y="547719"/>
                </a:lnTo>
                <a:lnTo>
                  <a:pt x="218873" y="511250"/>
                </a:lnTo>
                <a:cubicBezTo>
                  <a:pt x="227628" y="513951"/>
                  <a:pt x="237056" y="515977"/>
                  <a:pt x="246485" y="517328"/>
                </a:cubicBezTo>
                <a:lnTo>
                  <a:pt x="257260" y="561902"/>
                </a:lnTo>
                <a:lnTo>
                  <a:pt x="301708" y="561902"/>
                </a:lnTo>
                <a:lnTo>
                  <a:pt x="313157" y="518003"/>
                </a:lnTo>
                <a:cubicBezTo>
                  <a:pt x="322585" y="516653"/>
                  <a:pt x="332014" y="514627"/>
                  <a:pt x="341442" y="512601"/>
                </a:cubicBezTo>
                <a:lnTo>
                  <a:pt x="368380" y="548395"/>
                </a:lnTo>
                <a:lnTo>
                  <a:pt x="408788" y="530835"/>
                </a:lnTo>
                <a:lnTo>
                  <a:pt x="402726" y="486937"/>
                </a:lnTo>
                <a:cubicBezTo>
                  <a:pt x="410134" y="482885"/>
                  <a:pt x="417542" y="478157"/>
                  <a:pt x="424277" y="472754"/>
                </a:cubicBezTo>
                <a:lnTo>
                  <a:pt x="461990" y="495716"/>
                </a:lnTo>
                <a:lnTo>
                  <a:pt x="493643" y="463974"/>
                </a:lnTo>
                <a:lnTo>
                  <a:pt x="471419" y="426154"/>
                </a:lnTo>
                <a:cubicBezTo>
                  <a:pt x="478153" y="417374"/>
                  <a:pt x="484215" y="408595"/>
                  <a:pt x="489602" y="399140"/>
                </a:cubicBezTo>
                <a:lnTo>
                  <a:pt x="532030" y="405218"/>
                </a:lnTo>
                <a:lnTo>
                  <a:pt x="548866" y="363345"/>
                </a:lnTo>
                <a:lnTo>
                  <a:pt x="513847" y="337681"/>
                </a:lnTo>
                <a:cubicBezTo>
                  <a:pt x="515867" y="330252"/>
                  <a:pt x="517214" y="322148"/>
                  <a:pt x="518561" y="314044"/>
                </a:cubicBezTo>
                <a:lnTo>
                  <a:pt x="560315" y="303913"/>
                </a:lnTo>
                <a:lnTo>
                  <a:pt x="560315" y="259339"/>
                </a:lnTo>
                <a:lnTo>
                  <a:pt x="518561" y="247858"/>
                </a:lnTo>
                <a:cubicBezTo>
                  <a:pt x="517214" y="238403"/>
                  <a:pt x="515193" y="229623"/>
                  <a:pt x="513173" y="220844"/>
                </a:cubicBezTo>
                <a:lnTo>
                  <a:pt x="547519" y="195180"/>
                </a:lnTo>
                <a:lnTo>
                  <a:pt x="530683" y="153983"/>
                </a:lnTo>
                <a:lnTo>
                  <a:pt x="487582" y="160061"/>
                </a:lnTo>
                <a:cubicBezTo>
                  <a:pt x="482868" y="151281"/>
                  <a:pt x="477480" y="143177"/>
                  <a:pt x="471419" y="135748"/>
                </a:cubicBezTo>
                <a:lnTo>
                  <a:pt x="494316" y="98603"/>
                </a:lnTo>
                <a:lnTo>
                  <a:pt x="462664" y="66861"/>
                </a:lnTo>
                <a:lnTo>
                  <a:pt x="424277" y="89148"/>
                </a:lnTo>
                <a:cubicBezTo>
                  <a:pt x="417542" y="83745"/>
                  <a:pt x="410808" y="79017"/>
                  <a:pt x="403400" y="74965"/>
                </a:cubicBezTo>
                <a:lnTo>
                  <a:pt x="410134" y="31067"/>
                </a:lnTo>
                <a:lnTo>
                  <a:pt x="369727" y="14183"/>
                </a:lnTo>
                <a:lnTo>
                  <a:pt x="342115" y="49301"/>
                </a:lnTo>
                <a:cubicBezTo>
                  <a:pt x="332687" y="47275"/>
                  <a:pt x="323259" y="45249"/>
                  <a:pt x="313157" y="43899"/>
                </a:cubicBezTo>
                <a:lnTo>
                  <a:pt x="303055" y="0"/>
                </a:lnTo>
                <a:close/>
              </a:path>
            </a:pathLst>
          </a:custGeom>
          <a:solidFill>
            <a:srgbClr val="858976"/>
          </a:solidFill>
          <a:ln>
            <a:noFill/>
          </a:ln>
        </p:spPr>
        <p:txBody>
          <a:bodyPr vert="horz" wrap="square" lIns="91440" tIns="45720" rIns="91440" bIns="45720" numCol="1" anchor="t" anchorCtr="0"/>
          <a:lstStyle/>
          <a:p>
            <a:pPr algn="ctr"/>
            <a:endParaRPr lang="zh-CN" sz="2400">
              <a:solidFill>
                <a:schemeClr val="bg1"/>
              </a:solidFill>
              <a:latin typeface="微软雅黑" panose="020B0502040204020203" charset="-122"/>
              <a:ea typeface="微软雅黑" panose="020B0502040204020203" charset="-122"/>
            </a:endParaRPr>
          </a:p>
        </p:txBody>
      </p:sp>
      <p:sp>
        <p:nvSpPr>
          <p:cNvPr id="20" name="Freeform 10"/>
          <p:cNvSpPr/>
          <p:nvPr/>
        </p:nvSpPr>
        <p:spPr>
          <a:xfrm>
            <a:off x="2428898" y="4596084"/>
            <a:ext cx="1282533" cy="1284121"/>
          </a:xfrm>
          <a:custGeom>
            <a:avLst/>
            <a:gdLst/>
            <a:ahLst/>
            <a:cxnLst/>
            <a:rect l="0" t="0" r="r" b="b"/>
            <a:pathLst>
              <a:path w="1282533" h="1284121">
                <a:moveTo>
                  <a:pt x="888477" y="1065834"/>
                </a:moveTo>
                <a:cubicBezTo>
                  <a:pt x="654065" y="1201926"/>
                  <a:pt x="354313" y="1123101"/>
                  <a:pt x="217573" y="888644"/>
                </a:cubicBezTo>
                <a:cubicBezTo>
                  <a:pt x="81506" y="654861"/>
                  <a:pt x="160990" y="354380"/>
                  <a:pt x="394729" y="218287"/>
                </a:cubicBezTo>
                <a:cubicBezTo>
                  <a:pt x="629142" y="82195"/>
                  <a:pt x="928893" y="161020"/>
                  <a:pt x="1064960" y="395477"/>
                </a:cubicBezTo>
                <a:cubicBezTo>
                  <a:pt x="1201701" y="629260"/>
                  <a:pt x="1122216" y="929741"/>
                  <a:pt x="888477" y="1065834"/>
                </a:cubicBezTo>
                <a:close/>
                <a:moveTo>
                  <a:pt x="1219888" y="365833"/>
                </a:moveTo>
                <a:lnTo>
                  <a:pt x="1168695" y="277575"/>
                </a:lnTo>
                <a:lnTo>
                  <a:pt x="1067655" y="305198"/>
                </a:lnTo>
                <a:cubicBezTo>
                  <a:pt x="1054183" y="288355"/>
                  <a:pt x="1040037" y="272859"/>
                  <a:pt x="1024544" y="258037"/>
                </a:cubicBezTo>
                <a:lnTo>
                  <a:pt x="1066308" y="161020"/>
                </a:lnTo>
                <a:lnTo>
                  <a:pt x="984129" y="99711"/>
                </a:lnTo>
                <a:lnTo>
                  <a:pt x="900602" y="166410"/>
                </a:lnTo>
                <a:cubicBezTo>
                  <a:pt x="884436" y="157652"/>
                  <a:pt x="868269" y="150241"/>
                  <a:pt x="852103" y="142830"/>
                </a:cubicBezTo>
                <a:lnTo>
                  <a:pt x="854124" y="35707"/>
                </a:lnTo>
                <a:lnTo>
                  <a:pt x="755105" y="9432"/>
                </a:lnTo>
                <a:lnTo>
                  <a:pt x="701890" y="103754"/>
                </a:lnTo>
                <a:cubicBezTo>
                  <a:pt x="680335" y="101733"/>
                  <a:pt x="658106" y="100385"/>
                  <a:pt x="635878" y="101059"/>
                </a:cubicBezTo>
                <a:lnTo>
                  <a:pt x="594115" y="0"/>
                </a:lnTo>
                <a:lnTo>
                  <a:pt x="493748" y="14822"/>
                </a:lnTo>
                <a:lnTo>
                  <a:pt x="482297" y="124639"/>
                </a:lnTo>
                <a:cubicBezTo>
                  <a:pt x="468151" y="129355"/>
                  <a:pt x="453332" y="134071"/>
                  <a:pt x="439187" y="140135"/>
                </a:cubicBezTo>
                <a:lnTo>
                  <a:pt x="363070" y="60635"/>
                </a:lnTo>
                <a:lnTo>
                  <a:pt x="275502" y="111838"/>
                </a:lnTo>
                <a:lnTo>
                  <a:pt x="305140" y="218287"/>
                </a:lnTo>
                <a:cubicBezTo>
                  <a:pt x="290995" y="229740"/>
                  <a:pt x="277523" y="241194"/>
                  <a:pt x="264725" y="253995"/>
                </a:cubicBezTo>
                <a:lnTo>
                  <a:pt x="164358" y="208855"/>
                </a:lnTo>
                <a:lnTo>
                  <a:pt x="102387" y="290376"/>
                </a:lnTo>
                <a:lnTo>
                  <a:pt x="169747" y="376613"/>
                </a:lnTo>
                <a:cubicBezTo>
                  <a:pt x="160317" y="393456"/>
                  <a:pt x="151560" y="410973"/>
                  <a:pt x="144150" y="428489"/>
                </a:cubicBezTo>
                <a:lnTo>
                  <a:pt x="35701" y="426468"/>
                </a:lnTo>
                <a:lnTo>
                  <a:pt x="10104" y="524832"/>
                </a:lnTo>
                <a:lnTo>
                  <a:pt x="103734" y="578730"/>
                </a:lnTo>
                <a:cubicBezTo>
                  <a:pt x="101713" y="595573"/>
                  <a:pt x="100366" y="613764"/>
                  <a:pt x="99693" y="631281"/>
                </a:cubicBezTo>
                <a:lnTo>
                  <a:pt x="0" y="669010"/>
                </a:lnTo>
                <a:lnTo>
                  <a:pt x="13472" y="770742"/>
                </a:lnTo>
                <a:lnTo>
                  <a:pt x="117880" y="784890"/>
                </a:lnTo>
                <a:cubicBezTo>
                  <a:pt x="123942" y="805102"/>
                  <a:pt x="130005" y="825988"/>
                  <a:pt x="138088" y="846199"/>
                </a:cubicBezTo>
                <a:lnTo>
                  <a:pt x="63318" y="918288"/>
                </a:lnTo>
                <a:lnTo>
                  <a:pt x="114512" y="1006546"/>
                </a:lnTo>
                <a:lnTo>
                  <a:pt x="214205" y="979597"/>
                </a:lnTo>
                <a:cubicBezTo>
                  <a:pt x="227677" y="997114"/>
                  <a:pt x="241822" y="1013283"/>
                  <a:pt x="257315" y="1028779"/>
                </a:cubicBezTo>
                <a:lnTo>
                  <a:pt x="216899" y="1123101"/>
                </a:lnTo>
                <a:lnTo>
                  <a:pt x="298404" y="1184410"/>
                </a:lnTo>
                <a:lnTo>
                  <a:pt x="377889" y="1121753"/>
                </a:lnTo>
                <a:cubicBezTo>
                  <a:pt x="395403" y="1131185"/>
                  <a:pt x="412916" y="1140617"/>
                  <a:pt x="431104" y="1148028"/>
                </a:cubicBezTo>
                <a:lnTo>
                  <a:pt x="429083" y="1248414"/>
                </a:lnTo>
                <a:lnTo>
                  <a:pt x="528102" y="1274689"/>
                </a:lnTo>
                <a:lnTo>
                  <a:pt x="576601" y="1188452"/>
                </a:lnTo>
                <a:cubicBezTo>
                  <a:pt x="601524" y="1191147"/>
                  <a:pt x="626447" y="1193168"/>
                  <a:pt x="651370" y="1192494"/>
                </a:cubicBezTo>
                <a:lnTo>
                  <a:pt x="689092" y="1284121"/>
                </a:lnTo>
                <a:lnTo>
                  <a:pt x="789458" y="1269299"/>
                </a:lnTo>
                <a:lnTo>
                  <a:pt x="799562" y="1170935"/>
                </a:lnTo>
                <a:cubicBezTo>
                  <a:pt x="817076" y="1165545"/>
                  <a:pt x="834589" y="1159482"/>
                  <a:pt x="852103" y="1152745"/>
                </a:cubicBezTo>
                <a:lnTo>
                  <a:pt x="920137" y="1223486"/>
                </a:lnTo>
                <a:lnTo>
                  <a:pt x="1007705" y="1172283"/>
                </a:lnTo>
                <a:lnTo>
                  <a:pt x="981434" y="1077287"/>
                </a:lnTo>
                <a:cubicBezTo>
                  <a:pt x="998274" y="1063813"/>
                  <a:pt x="1014440" y="1049664"/>
                  <a:pt x="1029260" y="1034843"/>
                </a:cubicBezTo>
                <a:lnTo>
                  <a:pt x="1118848" y="1074592"/>
                </a:lnTo>
                <a:lnTo>
                  <a:pt x="1180820" y="993745"/>
                </a:lnTo>
                <a:lnTo>
                  <a:pt x="1119522" y="915593"/>
                </a:lnTo>
                <a:cubicBezTo>
                  <a:pt x="1130300" y="896055"/>
                  <a:pt x="1139730" y="875843"/>
                  <a:pt x="1148487" y="855632"/>
                </a:cubicBezTo>
                <a:lnTo>
                  <a:pt x="1247506" y="857653"/>
                </a:lnTo>
                <a:lnTo>
                  <a:pt x="1273103" y="759289"/>
                </a:lnTo>
                <a:lnTo>
                  <a:pt x="1185535" y="709433"/>
                </a:lnTo>
                <a:cubicBezTo>
                  <a:pt x="1187556" y="689895"/>
                  <a:pt x="1188903" y="670357"/>
                  <a:pt x="1188903" y="650819"/>
                </a:cubicBezTo>
                <a:lnTo>
                  <a:pt x="1282533" y="615111"/>
                </a:lnTo>
                <a:lnTo>
                  <a:pt x="1269735" y="513379"/>
                </a:lnTo>
                <a:lnTo>
                  <a:pt x="1168021" y="499904"/>
                </a:lnTo>
                <a:cubicBezTo>
                  <a:pt x="1161959" y="478345"/>
                  <a:pt x="1154549" y="457460"/>
                  <a:pt x="1145792" y="437248"/>
                </a:cubicBezTo>
                <a:lnTo>
                  <a:pt x="1219888" y="365833"/>
                </a:lnTo>
                <a:close/>
                <a:moveTo>
                  <a:pt x="909359" y="590184"/>
                </a:moveTo>
                <a:cubicBezTo>
                  <a:pt x="869617" y="610395"/>
                  <a:pt x="872311" y="569298"/>
                  <a:pt x="872311" y="569298"/>
                </a:cubicBezTo>
                <a:cubicBezTo>
                  <a:pt x="872311" y="569298"/>
                  <a:pt x="875005" y="555824"/>
                  <a:pt x="854797" y="522137"/>
                </a:cubicBezTo>
                <a:cubicBezTo>
                  <a:pt x="836610" y="489799"/>
                  <a:pt x="819770" y="481714"/>
                  <a:pt x="819770" y="481714"/>
                </a:cubicBezTo>
                <a:cubicBezTo>
                  <a:pt x="819770" y="481714"/>
                  <a:pt x="787438" y="461502"/>
                  <a:pt x="819770" y="435227"/>
                </a:cubicBezTo>
                <a:cubicBezTo>
                  <a:pt x="861533" y="402214"/>
                  <a:pt x="889825" y="427142"/>
                  <a:pt x="889825" y="427142"/>
                </a:cubicBezTo>
                <a:cubicBezTo>
                  <a:pt x="889825" y="427142"/>
                  <a:pt x="916095" y="446006"/>
                  <a:pt x="931588" y="472955"/>
                </a:cubicBezTo>
                <a:cubicBezTo>
                  <a:pt x="951122" y="506642"/>
                  <a:pt x="953817" y="528875"/>
                  <a:pt x="953817" y="528875"/>
                </a:cubicBezTo>
                <a:cubicBezTo>
                  <a:pt x="953817" y="528875"/>
                  <a:pt x="963247" y="563235"/>
                  <a:pt x="909359" y="590184"/>
                </a:cubicBezTo>
                <a:close/>
                <a:moveTo>
                  <a:pt x="974025" y="669010"/>
                </a:moveTo>
                <a:cubicBezTo>
                  <a:pt x="974025" y="669010"/>
                  <a:pt x="979413" y="700675"/>
                  <a:pt x="971330" y="730992"/>
                </a:cubicBezTo>
                <a:cubicBezTo>
                  <a:pt x="961226" y="768721"/>
                  <a:pt x="947754" y="786238"/>
                  <a:pt x="947754" y="786238"/>
                </a:cubicBezTo>
                <a:cubicBezTo>
                  <a:pt x="947754" y="786238"/>
                  <a:pt x="929567" y="817229"/>
                  <a:pt x="872985" y="797691"/>
                </a:cubicBezTo>
                <a:cubicBezTo>
                  <a:pt x="830548" y="784217"/>
                  <a:pt x="860860" y="757268"/>
                  <a:pt x="860860" y="757268"/>
                </a:cubicBezTo>
                <a:cubicBezTo>
                  <a:pt x="860860" y="757268"/>
                  <a:pt x="872311" y="749183"/>
                  <a:pt x="882415" y="711454"/>
                </a:cubicBezTo>
                <a:cubicBezTo>
                  <a:pt x="891845" y="675073"/>
                  <a:pt x="886457" y="658230"/>
                  <a:pt x="886457" y="658230"/>
                </a:cubicBezTo>
                <a:cubicBezTo>
                  <a:pt x="886457" y="658230"/>
                  <a:pt x="877700" y="620501"/>
                  <a:pt x="919463" y="625217"/>
                </a:cubicBezTo>
                <a:cubicBezTo>
                  <a:pt x="972004" y="631281"/>
                  <a:pt x="974025" y="669010"/>
                  <a:pt x="974025" y="669010"/>
                </a:cubicBezTo>
                <a:close/>
                <a:moveTo>
                  <a:pt x="856818" y="889992"/>
                </a:moveTo>
                <a:cubicBezTo>
                  <a:pt x="856818" y="889992"/>
                  <a:pt x="837957" y="916267"/>
                  <a:pt x="810340" y="931763"/>
                </a:cubicBezTo>
                <a:cubicBezTo>
                  <a:pt x="776660" y="951974"/>
                  <a:pt x="754431" y="954669"/>
                  <a:pt x="754431" y="954669"/>
                </a:cubicBezTo>
                <a:cubicBezTo>
                  <a:pt x="754431" y="954669"/>
                  <a:pt x="720078" y="963428"/>
                  <a:pt x="693807" y="909530"/>
                </a:cubicBezTo>
                <a:cubicBezTo>
                  <a:pt x="672926" y="870453"/>
                  <a:pt x="714015" y="873148"/>
                  <a:pt x="714015" y="873148"/>
                </a:cubicBezTo>
                <a:cubicBezTo>
                  <a:pt x="714015" y="873148"/>
                  <a:pt x="727487" y="875170"/>
                  <a:pt x="761167" y="855632"/>
                </a:cubicBezTo>
                <a:cubicBezTo>
                  <a:pt x="794174" y="836767"/>
                  <a:pt x="801583" y="820598"/>
                  <a:pt x="801583" y="820598"/>
                </a:cubicBezTo>
                <a:cubicBezTo>
                  <a:pt x="801583" y="820598"/>
                  <a:pt x="822465" y="787585"/>
                  <a:pt x="848061" y="820598"/>
                </a:cubicBezTo>
                <a:cubicBezTo>
                  <a:pt x="881741" y="861695"/>
                  <a:pt x="856818" y="889992"/>
                  <a:pt x="856818" y="889992"/>
                </a:cubicBezTo>
                <a:close/>
                <a:moveTo>
                  <a:pt x="654065" y="912898"/>
                </a:moveTo>
                <a:cubicBezTo>
                  <a:pt x="648002" y="965449"/>
                  <a:pt x="610281" y="967470"/>
                  <a:pt x="610281" y="967470"/>
                </a:cubicBezTo>
                <a:cubicBezTo>
                  <a:pt x="610281" y="967470"/>
                  <a:pt x="578622" y="972860"/>
                  <a:pt x="548310" y="964775"/>
                </a:cubicBezTo>
                <a:cubicBezTo>
                  <a:pt x="510588" y="954669"/>
                  <a:pt x="493075" y="941195"/>
                  <a:pt x="493075" y="941195"/>
                </a:cubicBezTo>
                <a:cubicBezTo>
                  <a:pt x="493075" y="941195"/>
                  <a:pt x="462089" y="923004"/>
                  <a:pt x="481623" y="866411"/>
                </a:cubicBezTo>
                <a:cubicBezTo>
                  <a:pt x="495095" y="823966"/>
                  <a:pt x="522039" y="854284"/>
                  <a:pt x="522039" y="854284"/>
                </a:cubicBezTo>
                <a:cubicBezTo>
                  <a:pt x="522039" y="854284"/>
                  <a:pt x="530123" y="865737"/>
                  <a:pt x="567844" y="875843"/>
                </a:cubicBezTo>
                <a:cubicBezTo>
                  <a:pt x="604219" y="885275"/>
                  <a:pt x="621059" y="879212"/>
                  <a:pt x="621059" y="879212"/>
                </a:cubicBezTo>
                <a:cubicBezTo>
                  <a:pt x="621059" y="879212"/>
                  <a:pt x="658780" y="871127"/>
                  <a:pt x="654065" y="912898"/>
                </a:cubicBezTo>
                <a:close/>
                <a:moveTo>
                  <a:pt x="393382" y="856979"/>
                </a:moveTo>
                <a:cubicBezTo>
                  <a:pt x="393382" y="856979"/>
                  <a:pt x="367112" y="838115"/>
                  <a:pt x="351619" y="811166"/>
                </a:cubicBezTo>
                <a:cubicBezTo>
                  <a:pt x="332084" y="777479"/>
                  <a:pt x="329390" y="755246"/>
                  <a:pt x="329390" y="755246"/>
                </a:cubicBezTo>
                <a:cubicBezTo>
                  <a:pt x="329390" y="755246"/>
                  <a:pt x="319960" y="720886"/>
                  <a:pt x="373848" y="693937"/>
                </a:cubicBezTo>
                <a:cubicBezTo>
                  <a:pt x="413590" y="673726"/>
                  <a:pt x="410896" y="714149"/>
                  <a:pt x="410896" y="714149"/>
                </a:cubicBezTo>
                <a:cubicBezTo>
                  <a:pt x="410896" y="714149"/>
                  <a:pt x="408201" y="727624"/>
                  <a:pt x="428409" y="761984"/>
                </a:cubicBezTo>
                <a:cubicBezTo>
                  <a:pt x="446596" y="794322"/>
                  <a:pt x="462763" y="802407"/>
                  <a:pt x="462763" y="802407"/>
                </a:cubicBezTo>
                <a:cubicBezTo>
                  <a:pt x="462763" y="802407"/>
                  <a:pt x="495769" y="822619"/>
                  <a:pt x="462763" y="848894"/>
                </a:cubicBezTo>
                <a:cubicBezTo>
                  <a:pt x="421673" y="881907"/>
                  <a:pt x="393382" y="856979"/>
                  <a:pt x="393382" y="856979"/>
                </a:cubicBezTo>
                <a:close/>
                <a:moveTo>
                  <a:pt x="303793" y="617806"/>
                </a:moveTo>
                <a:cubicBezTo>
                  <a:pt x="303793" y="617806"/>
                  <a:pt x="299078" y="586141"/>
                  <a:pt x="307161" y="555824"/>
                </a:cubicBezTo>
                <a:cubicBezTo>
                  <a:pt x="316592" y="518095"/>
                  <a:pt x="330737" y="500578"/>
                  <a:pt x="330737" y="500578"/>
                </a:cubicBezTo>
                <a:cubicBezTo>
                  <a:pt x="330737" y="500578"/>
                  <a:pt x="348924" y="469587"/>
                  <a:pt x="405507" y="489125"/>
                </a:cubicBezTo>
                <a:cubicBezTo>
                  <a:pt x="447944" y="502599"/>
                  <a:pt x="416958" y="529548"/>
                  <a:pt x="416958" y="529548"/>
                </a:cubicBezTo>
                <a:cubicBezTo>
                  <a:pt x="416958" y="529548"/>
                  <a:pt x="406180" y="537633"/>
                  <a:pt x="396076" y="575362"/>
                </a:cubicBezTo>
                <a:cubicBezTo>
                  <a:pt x="385972" y="611743"/>
                  <a:pt x="392035" y="628586"/>
                  <a:pt x="392035" y="628586"/>
                </a:cubicBezTo>
                <a:cubicBezTo>
                  <a:pt x="392035" y="628586"/>
                  <a:pt x="400792" y="666315"/>
                  <a:pt x="359028" y="661599"/>
                </a:cubicBezTo>
                <a:cubicBezTo>
                  <a:pt x="306488" y="655535"/>
                  <a:pt x="303793" y="617806"/>
                  <a:pt x="303793" y="617806"/>
                </a:cubicBezTo>
                <a:close/>
                <a:moveTo>
                  <a:pt x="426388" y="394129"/>
                </a:moveTo>
                <a:cubicBezTo>
                  <a:pt x="426388" y="394129"/>
                  <a:pt x="445249" y="367854"/>
                  <a:pt x="472867" y="351685"/>
                </a:cubicBezTo>
                <a:cubicBezTo>
                  <a:pt x="505873" y="332147"/>
                  <a:pt x="528102" y="329452"/>
                  <a:pt x="528102" y="329452"/>
                </a:cubicBezTo>
                <a:cubicBezTo>
                  <a:pt x="528102" y="329452"/>
                  <a:pt x="563129" y="320693"/>
                  <a:pt x="589399" y="374591"/>
                </a:cubicBezTo>
                <a:cubicBezTo>
                  <a:pt x="610281" y="413668"/>
                  <a:pt x="569191" y="410973"/>
                  <a:pt x="569191" y="410973"/>
                </a:cubicBezTo>
                <a:cubicBezTo>
                  <a:pt x="569191" y="410973"/>
                  <a:pt x="555719" y="408951"/>
                  <a:pt x="521366" y="428489"/>
                </a:cubicBezTo>
                <a:cubicBezTo>
                  <a:pt x="489033" y="447354"/>
                  <a:pt x="481623" y="463523"/>
                  <a:pt x="481623" y="463523"/>
                </a:cubicBezTo>
                <a:cubicBezTo>
                  <a:pt x="481623" y="463523"/>
                  <a:pt x="460742" y="496536"/>
                  <a:pt x="434472" y="463523"/>
                </a:cubicBezTo>
                <a:cubicBezTo>
                  <a:pt x="401465" y="421752"/>
                  <a:pt x="426388" y="394129"/>
                  <a:pt x="426388" y="394129"/>
                </a:cubicBezTo>
                <a:close/>
                <a:moveTo>
                  <a:pt x="801583" y="555150"/>
                </a:moveTo>
                <a:cubicBezTo>
                  <a:pt x="852777" y="642734"/>
                  <a:pt x="823812" y="754573"/>
                  <a:pt x="736918" y="805102"/>
                </a:cubicBezTo>
                <a:cubicBezTo>
                  <a:pt x="649350" y="856305"/>
                  <a:pt x="537532" y="825988"/>
                  <a:pt x="487012" y="738403"/>
                </a:cubicBezTo>
                <a:cubicBezTo>
                  <a:pt x="435819" y="650819"/>
                  <a:pt x="464783" y="538980"/>
                  <a:pt x="552351" y="488451"/>
                </a:cubicBezTo>
                <a:cubicBezTo>
                  <a:pt x="639246" y="437248"/>
                  <a:pt x="751063" y="467566"/>
                  <a:pt x="801583" y="555150"/>
                </a:cubicBezTo>
                <a:close/>
                <a:moveTo>
                  <a:pt x="617691" y="363138"/>
                </a:moveTo>
                <a:cubicBezTo>
                  <a:pt x="623753" y="309914"/>
                  <a:pt x="661474" y="307893"/>
                  <a:pt x="661474" y="307893"/>
                </a:cubicBezTo>
                <a:cubicBezTo>
                  <a:pt x="661474" y="307893"/>
                  <a:pt x="693134" y="302503"/>
                  <a:pt x="723446" y="310588"/>
                </a:cubicBezTo>
                <a:cubicBezTo>
                  <a:pt x="761167" y="320693"/>
                  <a:pt x="778681" y="334842"/>
                  <a:pt x="778681" y="334842"/>
                </a:cubicBezTo>
                <a:cubicBezTo>
                  <a:pt x="778681" y="334842"/>
                  <a:pt x="809666" y="352358"/>
                  <a:pt x="790132" y="409625"/>
                </a:cubicBezTo>
                <a:cubicBezTo>
                  <a:pt x="776660" y="452070"/>
                  <a:pt x="749716" y="421079"/>
                  <a:pt x="749716" y="421079"/>
                </a:cubicBezTo>
                <a:cubicBezTo>
                  <a:pt x="749716" y="421079"/>
                  <a:pt x="742306" y="410299"/>
                  <a:pt x="703911" y="399519"/>
                </a:cubicBezTo>
                <a:cubicBezTo>
                  <a:pt x="667537" y="390087"/>
                  <a:pt x="650697" y="396151"/>
                  <a:pt x="650697" y="396151"/>
                </a:cubicBezTo>
                <a:cubicBezTo>
                  <a:pt x="650697" y="396151"/>
                  <a:pt x="612975" y="404909"/>
                  <a:pt x="617691" y="363138"/>
                </a:cubicBezTo>
                <a:close/>
                <a:moveTo>
                  <a:pt x="416958" y="256016"/>
                </a:moveTo>
                <a:cubicBezTo>
                  <a:pt x="204101" y="379981"/>
                  <a:pt x="132025" y="653514"/>
                  <a:pt x="255968" y="866411"/>
                </a:cubicBezTo>
                <a:cubicBezTo>
                  <a:pt x="379910" y="1079982"/>
                  <a:pt x="653391" y="1152071"/>
                  <a:pt x="866249" y="1028105"/>
                </a:cubicBezTo>
                <a:cubicBezTo>
                  <a:pt x="1079106" y="904140"/>
                  <a:pt x="1151181" y="630607"/>
                  <a:pt x="1027239" y="417710"/>
                </a:cubicBezTo>
                <a:cubicBezTo>
                  <a:pt x="903297" y="204139"/>
                  <a:pt x="629815" y="132050"/>
                  <a:pt x="416958" y="256016"/>
                </a:cubicBezTo>
                <a:close/>
              </a:path>
            </a:pathLst>
          </a:custGeom>
          <a:solidFill>
            <a:srgbClr val="F2B973"/>
          </a:solidFill>
          <a:ln>
            <a:noFill/>
          </a:ln>
        </p:spPr>
        <p:txBody>
          <a:bodyPr vert="horz" wrap="square" lIns="91440" tIns="45720" rIns="91440" bIns="45720" numCol="1" anchor="t" anchorCtr="0"/>
          <a:lstStyle/>
          <a:p>
            <a:pPr algn="ctr"/>
            <a:endParaRPr lang="zh-CN" sz="2400">
              <a:solidFill>
                <a:schemeClr val="bg1"/>
              </a:solidFill>
              <a:latin typeface="微软雅黑" panose="020B0502040204020203" charset="-122"/>
              <a:ea typeface="微软雅黑" panose="020B0502040204020203" charset="-122"/>
            </a:endParaRPr>
          </a:p>
        </p:txBody>
      </p:sp>
      <p:sp>
        <p:nvSpPr>
          <p:cNvPr id="23" name="Freeform 19"/>
          <p:cNvSpPr/>
          <p:nvPr/>
        </p:nvSpPr>
        <p:spPr>
          <a:xfrm>
            <a:off x="4682936" y="3071861"/>
            <a:ext cx="795234" cy="650790"/>
          </a:xfrm>
          <a:custGeom>
            <a:avLst/>
            <a:gdLst/>
            <a:ahLst/>
            <a:cxnLst/>
            <a:rect l="0" t="0" r="r" b="b"/>
            <a:pathLst>
              <a:path w="795234" h="650790">
                <a:moveTo>
                  <a:pt x="0" y="601901"/>
                </a:moveTo>
                <a:lnTo>
                  <a:pt x="613578" y="601901"/>
                </a:lnTo>
                <a:lnTo>
                  <a:pt x="613578" y="624342"/>
                </a:lnTo>
                <a:cubicBezTo>
                  <a:pt x="613578" y="638768"/>
                  <a:pt x="601883" y="650790"/>
                  <a:pt x="587849" y="650790"/>
                </a:cubicBezTo>
                <a:lnTo>
                  <a:pt x="25728" y="650790"/>
                </a:lnTo>
                <a:cubicBezTo>
                  <a:pt x="11695" y="650790"/>
                  <a:pt x="0" y="638768"/>
                  <a:pt x="0" y="624342"/>
                </a:cubicBezTo>
                <a:lnTo>
                  <a:pt x="0" y="601901"/>
                </a:lnTo>
                <a:close/>
                <a:moveTo>
                  <a:pt x="307179" y="229219"/>
                </a:moveTo>
                <a:cubicBezTo>
                  <a:pt x="313416" y="229219"/>
                  <a:pt x="318094" y="234028"/>
                  <a:pt x="318094" y="240440"/>
                </a:cubicBezTo>
                <a:cubicBezTo>
                  <a:pt x="318094" y="246851"/>
                  <a:pt x="313416" y="252462"/>
                  <a:pt x="307179" y="252462"/>
                </a:cubicBezTo>
                <a:cubicBezTo>
                  <a:pt x="300941" y="252462"/>
                  <a:pt x="295484" y="246851"/>
                  <a:pt x="295484" y="240440"/>
                </a:cubicBezTo>
                <a:cubicBezTo>
                  <a:pt x="295484" y="234028"/>
                  <a:pt x="300941" y="229219"/>
                  <a:pt x="307179" y="229219"/>
                </a:cubicBezTo>
                <a:close/>
                <a:moveTo>
                  <a:pt x="34304" y="219602"/>
                </a:moveTo>
                <a:lnTo>
                  <a:pt x="378126" y="219602"/>
                </a:lnTo>
                <a:cubicBezTo>
                  <a:pt x="449073" y="224410"/>
                  <a:pt x="516122" y="238035"/>
                  <a:pt x="580053" y="268491"/>
                </a:cubicBezTo>
                <a:lnTo>
                  <a:pt x="580053" y="587474"/>
                </a:lnTo>
                <a:lnTo>
                  <a:pt x="34304" y="587474"/>
                </a:lnTo>
                <a:lnTo>
                  <a:pt x="34304" y="219602"/>
                </a:lnTo>
                <a:close/>
                <a:moveTo>
                  <a:pt x="104472" y="446416"/>
                </a:moveTo>
                <a:lnTo>
                  <a:pt x="218300" y="446416"/>
                </a:lnTo>
                <a:lnTo>
                  <a:pt x="218300" y="471262"/>
                </a:lnTo>
                <a:lnTo>
                  <a:pt x="104472" y="471262"/>
                </a:lnTo>
                <a:lnTo>
                  <a:pt x="104472" y="446416"/>
                </a:lnTo>
                <a:close/>
                <a:moveTo>
                  <a:pt x="104472" y="396725"/>
                </a:moveTo>
                <a:lnTo>
                  <a:pt x="332907" y="396725"/>
                </a:lnTo>
                <a:lnTo>
                  <a:pt x="332907" y="422372"/>
                </a:lnTo>
                <a:lnTo>
                  <a:pt x="104472" y="422372"/>
                </a:lnTo>
                <a:lnTo>
                  <a:pt x="104472" y="396725"/>
                </a:lnTo>
                <a:close/>
                <a:moveTo>
                  <a:pt x="104472" y="347836"/>
                </a:moveTo>
                <a:lnTo>
                  <a:pt x="332907" y="347836"/>
                </a:lnTo>
                <a:lnTo>
                  <a:pt x="332907" y="372681"/>
                </a:lnTo>
                <a:lnTo>
                  <a:pt x="104472" y="372681"/>
                </a:lnTo>
                <a:lnTo>
                  <a:pt x="104472" y="347836"/>
                </a:lnTo>
                <a:close/>
                <a:moveTo>
                  <a:pt x="104472" y="298947"/>
                </a:moveTo>
                <a:lnTo>
                  <a:pt x="332907" y="298947"/>
                </a:lnTo>
                <a:lnTo>
                  <a:pt x="332907" y="323792"/>
                </a:lnTo>
                <a:lnTo>
                  <a:pt x="104472" y="323792"/>
                </a:lnTo>
                <a:lnTo>
                  <a:pt x="104472" y="298947"/>
                </a:lnTo>
                <a:close/>
                <a:moveTo>
                  <a:pt x="588629" y="272498"/>
                </a:moveTo>
                <a:cubicBezTo>
                  <a:pt x="597205" y="276506"/>
                  <a:pt x="618255" y="286925"/>
                  <a:pt x="623713" y="290131"/>
                </a:cubicBezTo>
                <a:cubicBezTo>
                  <a:pt x="637746" y="300550"/>
                  <a:pt x="601103" y="305358"/>
                  <a:pt x="588629" y="306961"/>
                </a:cubicBezTo>
                <a:lnTo>
                  <a:pt x="588629" y="272498"/>
                </a:lnTo>
                <a:close/>
                <a:moveTo>
                  <a:pt x="720388" y="169109"/>
                </a:moveTo>
                <a:cubicBezTo>
                  <a:pt x="686864" y="131440"/>
                  <a:pt x="653339" y="92970"/>
                  <a:pt x="620594" y="54500"/>
                </a:cubicBezTo>
                <a:cubicBezTo>
                  <a:pt x="608900" y="42478"/>
                  <a:pt x="604222" y="42478"/>
                  <a:pt x="589409" y="40875"/>
                </a:cubicBezTo>
                <a:lnTo>
                  <a:pt x="242468" y="1603"/>
                </a:lnTo>
                <a:cubicBezTo>
                  <a:pt x="235452" y="0"/>
                  <a:pt x="233113" y="4809"/>
                  <a:pt x="237791" y="9618"/>
                </a:cubicBezTo>
                <a:lnTo>
                  <a:pt x="360974" y="146668"/>
                </a:lnTo>
                <a:cubicBezTo>
                  <a:pt x="381245" y="106595"/>
                  <a:pt x="394498" y="84955"/>
                  <a:pt x="457649" y="92970"/>
                </a:cubicBezTo>
                <a:cubicBezTo>
                  <a:pt x="499750" y="97779"/>
                  <a:pt x="531715" y="107396"/>
                  <a:pt x="571477" y="123426"/>
                </a:cubicBezTo>
                <a:cubicBezTo>
                  <a:pt x="597205" y="133043"/>
                  <a:pt x="610459" y="141859"/>
                  <a:pt x="622154" y="161896"/>
                </a:cubicBezTo>
                <a:cubicBezTo>
                  <a:pt x="612018" y="148271"/>
                  <a:pt x="595646" y="139455"/>
                  <a:pt x="577714" y="132242"/>
                </a:cubicBezTo>
                <a:cubicBezTo>
                  <a:pt x="540291" y="117014"/>
                  <a:pt x="500530" y="107396"/>
                  <a:pt x="460768" y="102588"/>
                </a:cubicBezTo>
                <a:cubicBezTo>
                  <a:pt x="437379" y="99382"/>
                  <a:pt x="413989" y="99382"/>
                  <a:pt x="398397" y="112205"/>
                </a:cubicBezTo>
                <a:cubicBezTo>
                  <a:pt x="383583" y="123426"/>
                  <a:pt x="362533" y="173918"/>
                  <a:pt x="353957" y="192352"/>
                </a:cubicBezTo>
                <a:cubicBezTo>
                  <a:pt x="348500" y="204374"/>
                  <a:pt x="354737" y="209183"/>
                  <a:pt x="364872" y="209183"/>
                </a:cubicBezTo>
                <a:cubicBezTo>
                  <a:pt x="457649" y="213190"/>
                  <a:pt x="548088" y="238035"/>
                  <a:pt x="629950" y="282917"/>
                </a:cubicBezTo>
                <a:lnTo>
                  <a:pt x="631509" y="234028"/>
                </a:lnTo>
                <a:cubicBezTo>
                  <a:pt x="661136" y="238035"/>
                  <a:pt x="690762" y="242844"/>
                  <a:pt x="720388" y="246851"/>
                </a:cubicBezTo>
                <a:lnTo>
                  <a:pt x="720388" y="169109"/>
                </a:lnTo>
                <a:close/>
                <a:moveTo>
                  <a:pt x="787438" y="256469"/>
                </a:moveTo>
                <a:cubicBezTo>
                  <a:pt x="792115" y="257270"/>
                  <a:pt x="795234" y="251660"/>
                  <a:pt x="790556" y="247653"/>
                </a:cubicBezTo>
                <a:cubicBezTo>
                  <a:pt x="774963" y="230822"/>
                  <a:pt x="759371" y="213190"/>
                  <a:pt x="744557" y="195558"/>
                </a:cubicBezTo>
                <a:lnTo>
                  <a:pt x="744557" y="173117"/>
                </a:lnTo>
                <a:cubicBezTo>
                  <a:pt x="744557" y="169109"/>
                  <a:pt x="740659" y="166705"/>
                  <a:pt x="737541" y="166705"/>
                </a:cubicBezTo>
                <a:lnTo>
                  <a:pt x="731303" y="166705"/>
                </a:lnTo>
                <a:lnTo>
                  <a:pt x="730524" y="303755"/>
                </a:lnTo>
                <a:cubicBezTo>
                  <a:pt x="728185" y="304557"/>
                  <a:pt x="727405" y="306160"/>
                  <a:pt x="727405" y="308564"/>
                </a:cubicBezTo>
                <a:lnTo>
                  <a:pt x="726626" y="318182"/>
                </a:lnTo>
                <a:cubicBezTo>
                  <a:pt x="725846" y="323792"/>
                  <a:pt x="728185" y="324594"/>
                  <a:pt x="728185" y="328601"/>
                </a:cubicBezTo>
                <a:lnTo>
                  <a:pt x="727405" y="339821"/>
                </a:lnTo>
                <a:cubicBezTo>
                  <a:pt x="727405" y="343027"/>
                  <a:pt x="725066" y="344630"/>
                  <a:pt x="725066" y="349439"/>
                </a:cubicBezTo>
                <a:lnTo>
                  <a:pt x="715711" y="430387"/>
                </a:lnTo>
                <a:cubicBezTo>
                  <a:pt x="720388" y="440005"/>
                  <a:pt x="753913" y="440005"/>
                  <a:pt x="759371" y="430387"/>
                </a:cubicBezTo>
                <a:lnTo>
                  <a:pt x="750015" y="349439"/>
                </a:lnTo>
                <a:cubicBezTo>
                  <a:pt x="750015" y="344630"/>
                  <a:pt x="747676" y="343829"/>
                  <a:pt x="746896" y="339821"/>
                </a:cubicBezTo>
                <a:lnTo>
                  <a:pt x="746896" y="328601"/>
                </a:lnTo>
                <a:cubicBezTo>
                  <a:pt x="746117" y="323792"/>
                  <a:pt x="749235" y="324594"/>
                  <a:pt x="748456" y="318182"/>
                </a:cubicBezTo>
                <a:lnTo>
                  <a:pt x="748456" y="308564"/>
                </a:lnTo>
                <a:cubicBezTo>
                  <a:pt x="747676" y="306160"/>
                  <a:pt x="746896" y="304557"/>
                  <a:pt x="743778" y="303755"/>
                </a:cubicBezTo>
                <a:lnTo>
                  <a:pt x="743778" y="250859"/>
                </a:lnTo>
                <a:cubicBezTo>
                  <a:pt x="758591" y="252462"/>
                  <a:pt x="772624" y="254866"/>
                  <a:pt x="787438" y="256469"/>
                </a:cubicBezTo>
                <a:close/>
                <a:moveTo>
                  <a:pt x="375007" y="348638"/>
                </a:moveTo>
                <a:lnTo>
                  <a:pt x="366431" y="350240"/>
                </a:lnTo>
                <a:lnTo>
                  <a:pt x="394498" y="498512"/>
                </a:lnTo>
                <a:lnTo>
                  <a:pt x="403074" y="496909"/>
                </a:lnTo>
                <a:lnTo>
                  <a:pt x="401515" y="489695"/>
                </a:lnTo>
                <a:lnTo>
                  <a:pt x="408532" y="488093"/>
                </a:lnTo>
                <a:lnTo>
                  <a:pt x="406973" y="480078"/>
                </a:lnTo>
                <a:lnTo>
                  <a:pt x="414769" y="478475"/>
                </a:lnTo>
                <a:lnTo>
                  <a:pt x="413989" y="470460"/>
                </a:lnTo>
                <a:lnTo>
                  <a:pt x="421006" y="468857"/>
                </a:lnTo>
                <a:lnTo>
                  <a:pt x="420227" y="460843"/>
                </a:lnTo>
                <a:lnTo>
                  <a:pt x="427243" y="459240"/>
                </a:lnTo>
                <a:lnTo>
                  <a:pt x="429582" y="472865"/>
                </a:lnTo>
                <a:lnTo>
                  <a:pt x="436599" y="472063"/>
                </a:lnTo>
                <a:lnTo>
                  <a:pt x="438938" y="485688"/>
                </a:lnTo>
                <a:lnTo>
                  <a:pt x="445955" y="484085"/>
                </a:lnTo>
                <a:lnTo>
                  <a:pt x="448294" y="498512"/>
                </a:lnTo>
                <a:lnTo>
                  <a:pt x="455310" y="496909"/>
                </a:lnTo>
                <a:lnTo>
                  <a:pt x="457649" y="510534"/>
                </a:lnTo>
                <a:lnTo>
                  <a:pt x="463107" y="509732"/>
                </a:lnTo>
                <a:lnTo>
                  <a:pt x="464666" y="517747"/>
                </a:lnTo>
                <a:lnTo>
                  <a:pt x="487276" y="512938"/>
                </a:lnTo>
                <a:lnTo>
                  <a:pt x="485716" y="506526"/>
                </a:lnTo>
                <a:lnTo>
                  <a:pt x="491174" y="505725"/>
                </a:lnTo>
                <a:lnTo>
                  <a:pt x="488055" y="491298"/>
                </a:lnTo>
                <a:lnTo>
                  <a:pt x="481818" y="492901"/>
                </a:lnTo>
                <a:lnTo>
                  <a:pt x="478700" y="479276"/>
                </a:lnTo>
                <a:lnTo>
                  <a:pt x="472463" y="480078"/>
                </a:lnTo>
                <a:lnTo>
                  <a:pt x="470124" y="466453"/>
                </a:lnTo>
                <a:lnTo>
                  <a:pt x="463107" y="467254"/>
                </a:lnTo>
                <a:lnTo>
                  <a:pt x="460768" y="453629"/>
                </a:lnTo>
                <a:lnTo>
                  <a:pt x="453751" y="455232"/>
                </a:lnTo>
                <a:lnTo>
                  <a:pt x="452192" y="448019"/>
                </a:lnTo>
                <a:lnTo>
                  <a:pt x="495852" y="439203"/>
                </a:lnTo>
                <a:lnTo>
                  <a:pt x="494293" y="432791"/>
                </a:lnTo>
                <a:lnTo>
                  <a:pt x="487276" y="433593"/>
                </a:lnTo>
                <a:lnTo>
                  <a:pt x="485716" y="426380"/>
                </a:lnTo>
                <a:lnTo>
                  <a:pt x="477920" y="427983"/>
                </a:lnTo>
                <a:lnTo>
                  <a:pt x="476361" y="419968"/>
                </a:lnTo>
                <a:lnTo>
                  <a:pt x="468564" y="421571"/>
                </a:lnTo>
                <a:lnTo>
                  <a:pt x="467005" y="413556"/>
                </a:lnTo>
                <a:lnTo>
                  <a:pt x="459209" y="414358"/>
                </a:lnTo>
                <a:lnTo>
                  <a:pt x="457649" y="407144"/>
                </a:lnTo>
                <a:lnTo>
                  <a:pt x="449853" y="407946"/>
                </a:lnTo>
                <a:lnTo>
                  <a:pt x="448294" y="399931"/>
                </a:lnTo>
                <a:lnTo>
                  <a:pt x="440497" y="401534"/>
                </a:lnTo>
                <a:lnTo>
                  <a:pt x="438938" y="393520"/>
                </a:lnTo>
                <a:lnTo>
                  <a:pt x="431142" y="395123"/>
                </a:lnTo>
                <a:lnTo>
                  <a:pt x="429582" y="387108"/>
                </a:lnTo>
                <a:lnTo>
                  <a:pt x="421786" y="388711"/>
                </a:lnTo>
                <a:lnTo>
                  <a:pt x="420227" y="380696"/>
                </a:lnTo>
                <a:lnTo>
                  <a:pt x="412430" y="382299"/>
                </a:lnTo>
                <a:lnTo>
                  <a:pt x="410871" y="374284"/>
                </a:lnTo>
                <a:lnTo>
                  <a:pt x="403074" y="375887"/>
                </a:lnTo>
                <a:lnTo>
                  <a:pt x="401515" y="367873"/>
                </a:lnTo>
                <a:lnTo>
                  <a:pt x="393719" y="369476"/>
                </a:lnTo>
                <a:lnTo>
                  <a:pt x="392160" y="361461"/>
                </a:lnTo>
                <a:lnTo>
                  <a:pt x="384363" y="363064"/>
                </a:lnTo>
                <a:lnTo>
                  <a:pt x="382804" y="355049"/>
                </a:lnTo>
                <a:lnTo>
                  <a:pt x="376567" y="356652"/>
                </a:lnTo>
                <a:lnTo>
                  <a:pt x="375007" y="348638"/>
                </a:lnTo>
                <a:close/>
                <a:moveTo>
                  <a:pt x="74066" y="262079"/>
                </a:moveTo>
                <a:lnTo>
                  <a:pt x="540291" y="262079"/>
                </a:lnTo>
                <a:lnTo>
                  <a:pt x="540291" y="544997"/>
                </a:lnTo>
                <a:lnTo>
                  <a:pt x="74066" y="544997"/>
                </a:lnTo>
                <a:lnTo>
                  <a:pt x="74066" y="262079"/>
                </a:lnTo>
                <a:close/>
              </a:path>
            </a:pathLst>
          </a:custGeom>
          <a:solidFill>
            <a:srgbClr val="756271"/>
          </a:solidFill>
          <a:ln>
            <a:noFill/>
          </a:ln>
        </p:spPr>
        <p:txBody>
          <a:bodyPr vert="horz" wrap="square" lIns="91428" tIns="45714" rIns="91428" bIns="45714"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4" name="矩形 23"/>
          <p:cNvSpPr/>
          <p:nvPr/>
        </p:nvSpPr>
        <p:spPr>
          <a:xfrm>
            <a:off x="7171427" y="476522"/>
            <a:ext cx="3320323" cy="141311"/>
          </a:xfrm>
          <a:prstGeom prst="rect">
            <a:avLst/>
          </a:prstGeom>
          <a:solidFill>
            <a:srgbClr val="5ABB93"/>
          </a:solidFill>
          <a:ln>
            <a:noFill/>
          </a:ln>
        </p:spPr>
        <p:txBody>
          <a:bodyPr vert="horz" wrap="square" lIns="91428" tIns="45714" rIns="91428" bIns="45714"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5" name="Freeform 11"/>
          <p:cNvSpPr/>
          <p:nvPr/>
        </p:nvSpPr>
        <p:spPr>
          <a:xfrm>
            <a:off x="1802397" y="3098966"/>
            <a:ext cx="960387" cy="603197"/>
          </a:xfrm>
          <a:custGeom>
            <a:avLst/>
            <a:gdLst/>
            <a:ahLst/>
            <a:cxnLst/>
            <a:rect l="0" t="0" r="r" b="b"/>
            <a:pathLst>
              <a:path w="960387" h="603197">
                <a:moveTo>
                  <a:pt x="40206" y="257730"/>
                </a:moveTo>
                <a:cubicBezTo>
                  <a:pt x="52086" y="257730"/>
                  <a:pt x="62137" y="257730"/>
                  <a:pt x="72189" y="256816"/>
                </a:cubicBezTo>
                <a:cubicBezTo>
                  <a:pt x="81327" y="257730"/>
                  <a:pt x="87723" y="255902"/>
                  <a:pt x="93206" y="250418"/>
                </a:cubicBezTo>
                <a:cubicBezTo>
                  <a:pt x="96861" y="244021"/>
                  <a:pt x="99602" y="236709"/>
                  <a:pt x="101430" y="226656"/>
                </a:cubicBezTo>
                <a:cubicBezTo>
                  <a:pt x="94120" y="218430"/>
                  <a:pt x="87723" y="208377"/>
                  <a:pt x="84068" y="196496"/>
                </a:cubicBezTo>
                <a:cubicBezTo>
                  <a:pt x="79499" y="193754"/>
                  <a:pt x="75844" y="190098"/>
                  <a:pt x="74017" y="184615"/>
                </a:cubicBezTo>
                <a:cubicBezTo>
                  <a:pt x="71275" y="179131"/>
                  <a:pt x="70361" y="170906"/>
                  <a:pt x="70361" y="161766"/>
                </a:cubicBezTo>
                <a:lnTo>
                  <a:pt x="70361" y="159025"/>
                </a:lnTo>
                <a:lnTo>
                  <a:pt x="73103" y="157197"/>
                </a:lnTo>
                <a:cubicBezTo>
                  <a:pt x="73103" y="157197"/>
                  <a:pt x="74017" y="157197"/>
                  <a:pt x="74017" y="156283"/>
                </a:cubicBezTo>
                <a:cubicBezTo>
                  <a:pt x="68534" y="117898"/>
                  <a:pt x="73103" y="100533"/>
                  <a:pt x="90465" y="86824"/>
                </a:cubicBezTo>
                <a:cubicBezTo>
                  <a:pt x="116051" y="64889"/>
                  <a:pt x="166309" y="64889"/>
                  <a:pt x="192808" y="84082"/>
                </a:cubicBezTo>
                <a:cubicBezTo>
                  <a:pt x="210170" y="97791"/>
                  <a:pt x="217481" y="120639"/>
                  <a:pt x="211998" y="155369"/>
                </a:cubicBezTo>
                <a:cubicBezTo>
                  <a:pt x="212912" y="156283"/>
                  <a:pt x="213825" y="157197"/>
                  <a:pt x="214739" y="157197"/>
                </a:cubicBezTo>
                <a:lnTo>
                  <a:pt x="217481" y="159025"/>
                </a:lnTo>
                <a:lnTo>
                  <a:pt x="217481" y="161766"/>
                </a:lnTo>
                <a:cubicBezTo>
                  <a:pt x="217481" y="170906"/>
                  <a:pt x="216567" y="178217"/>
                  <a:pt x="213825" y="184615"/>
                </a:cubicBezTo>
                <a:cubicBezTo>
                  <a:pt x="211998" y="189185"/>
                  <a:pt x="209257" y="193754"/>
                  <a:pt x="204688" y="195582"/>
                </a:cubicBezTo>
                <a:cubicBezTo>
                  <a:pt x="201032" y="207463"/>
                  <a:pt x="195550" y="216603"/>
                  <a:pt x="188240" y="224828"/>
                </a:cubicBezTo>
                <a:cubicBezTo>
                  <a:pt x="190067" y="237623"/>
                  <a:pt x="193722" y="246762"/>
                  <a:pt x="200119" y="253160"/>
                </a:cubicBezTo>
                <a:cubicBezTo>
                  <a:pt x="204688" y="255902"/>
                  <a:pt x="211084" y="255902"/>
                  <a:pt x="219308" y="255902"/>
                </a:cubicBezTo>
                <a:cubicBezTo>
                  <a:pt x="228446" y="255902"/>
                  <a:pt x="237584" y="255902"/>
                  <a:pt x="248549" y="255902"/>
                </a:cubicBezTo>
                <a:cubicBezTo>
                  <a:pt x="252204" y="259557"/>
                  <a:pt x="256773" y="265955"/>
                  <a:pt x="260428" y="274180"/>
                </a:cubicBezTo>
                <a:cubicBezTo>
                  <a:pt x="263170" y="252246"/>
                  <a:pt x="266825" y="233967"/>
                  <a:pt x="272308" y="227570"/>
                </a:cubicBezTo>
                <a:cubicBezTo>
                  <a:pt x="275963" y="219344"/>
                  <a:pt x="325307" y="216603"/>
                  <a:pt x="332617" y="216603"/>
                </a:cubicBezTo>
                <a:cubicBezTo>
                  <a:pt x="334445" y="208377"/>
                  <a:pt x="337186" y="201066"/>
                  <a:pt x="338100" y="192840"/>
                </a:cubicBezTo>
                <a:cubicBezTo>
                  <a:pt x="327135" y="185529"/>
                  <a:pt x="318911" y="174562"/>
                  <a:pt x="314342" y="162680"/>
                </a:cubicBezTo>
                <a:cubicBezTo>
                  <a:pt x="308859" y="161766"/>
                  <a:pt x="295152" y="162680"/>
                  <a:pt x="290583" y="161766"/>
                </a:cubicBezTo>
                <a:cubicBezTo>
                  <a:pt x="283273" y="120639"/>
                  <a:pt x="293325" y="59406"/>
                  <a:pt x="309773" y="45697"/>
                </a:cubicBezTo>
                <a:cubicBezTo>
                  <a:pt x="335359" y="25590"/>
                  <a:pt x="396582" y="24676"/>
                  <a:pt x="422168" y="42955"/>
                </a:cubicBezTo>
                <a:cubicBezTo>
                  <a:pt x="440444" y="56664"/>
                  <a:pt x="452323" y="122467"/>
                  <a:pt x="445927" y="159939"/>
                </a:cubicBezTo>
                <a:cubicBezTo>
                  <a:pt x="443185" y="161766"/>
                  <a:pt x="424910" y="160853"/>
                  <a:pt x="421254" y="162680"/>
                </a:cubicBezTo>
                <a:cubicBezTo>
                  <a:pt x="415772" y="174562"/>
                  <a:pt x="407548" y="184615"/>
                  <a:pt x="395668" y="192840"/>
                </a:cubicBezTo>
                <a:cubicBezTo>
                  <a:pt x="398410" y="204721"/>
                  <a:pt x="400237" y="209291"/>
                  <a:pt x="403893" y="216603"/>
                </a:cubicBezTo>
                <a:cubicBezTo>
                  <a:pt x="411203" y="216603"/>
                  <a:pt x="460547" y="219344"/>
                  <a:pt x="464202" y="227570"/>
                </a:cubicBezTo>
                <a:cubicBezTo>
                  <a:pt x="465116" y="229398"/>
                  <a:pt x="466030" y="231226"/>
                  <a:pt x="467857" y="233967"/>
                </a:cubicBezTo>
                <a:cubicBezTo>
                  <a:pt x="473340" y="205635"/>
                  <a:pt x="480650" y="181873"/>
                  <a:pt x="490702" y="172734"/>
                </a:cubicBezTo>
                <a:cubicBezTo>
                  <a:pt x="500754" y="172734"/>
                  <a:pt x="510805" y="172734"/>
                  <a:pt x="519029" y="172734"/>
                </a:cubicBezTo>
                <a:cubicBezTo>
                  <a:pt x="527253" y="173648"/>
                  <a:pt x="533650" y="171820"/>
                  <a:pt x="538219" y="166336"/>
                </a:cubicBezTo>
                <a:cubicBezTo>
                  <a:pt x="541874" y="160853"/>
                  <a:pt x="544615" y="154455"/>
                  <a:pt x="546443" y="145316"/>
                </a:cubicBezTo>
                <a:cubicBezTo>
                  <a:pt x="539133" y="138004"/>
                  <a:pt x="533650" y="128865"/>
                  <a:pt x="529995" y="117898"/>
                </a:cubicBezTo>
                <a:cubicBezTo>
                  <a:pt x="526340" y="116070"/>
                  <a:pt x="522684" y="112414"/>
                  <a:pt x="520857" y="107844"/>
                </a:cubicBezTo>
                <a:cubicBezTo>
                  <a:pt x="519029" y="102361"/>
                  <a:pt x="518116" y="95049"/>
                  <a:pt x="518116" y="86824"/>
                </a:cubicBezTo>
                <a:lnTo>
                  <a:pt x="518116" y="84996"/>
                </a:lnTo>
                <a:lnTo>
                  <a:pt x="519943" y="83168"/>
                </a:lnTo>
                <a:cubicBezTo>
                  <a:pt x="520857" y="83168"/>
                  <a:pt x="520857" y="82254"/>
                  <a:pt x="521771" y="82254"/>
                </a:cubicBezTo>
                <a:cubicBezTo>
                  <a:pt x="516288" y="47525"/>
                  <a:pt x="520857" y="31988"/>
                  <a:pt x="535477" y="19193"/>
                </a:cubicBezTo>
                <a:cubicBezTo>
                  <a:pt x="559236" y="0"/>
                  <a:pt x="604011" y="0"/>
                  <a:pt x="627770" y="17365"/>
                </a:cubicBezTo>
                <a:cubicBezTo>
                  <a:pt x="644218" y="29246"/>
                  <a:pt x="649700" y="50266"/>
                  <a:pt x="645132" y="81340"/>
                </a:cubicBezTo>
                <a:cubicBezTo>
                  <a:pt x="646045" y="82254"/>
                  <a:pt x="646959" y="82254"/>
                  <a:pt x="647873" y="83168"/>
                </a:cubicBezTo>
                <a:lnTo>
                  <a:pt x="650614" y="84996"/>
                </a:lnTo>
                <a:lnTo>
                  <a:pt x="650614" y="86824"/>
                </a:lnTo>
                <a:cubicBezTo>
                  <a:pt x="650614" y="95049"/>
                  <a:pt x="649700" y="102361"/>
                  <a:pt x="646959" y="106930"/>
                </a:cubicBezTo>
                <a:cubicBezTo>
                  <a:pt x="645132" y="112414"/>
                  <a:pt x="642390" y="115156"/>
                  <a:pt x="638735" y="117898"/>
                </a:cubicBezTo>
                <a:cubicBezTo>
                  <a:pt x="635080" y="127951"/>
                  <a:pt x="630511" y="137090"/>
                  <a:pt x="624114" y="143488"/>
                </a:cubicBezTo>
                <a:cubicBezTo>
                  <a:pt x="625942" y="154455"/>
                  <a:pt x="628683" y="163594"/>
                  <a:pt x="634166" y="169078"/>
                </a:cubicBezTo>
                <a:cubicBezTo>
                  <a:pt x="638735" y="171820"/>
                  <a:pt x="645132" y="171820"/>
                  <a:pt x="651528" y="171820"/>
                </a:cubicBezTo>
                <a:cubicBezTo>
                  <a:pt x="659752" y="171820"/>
                  <a:pt x="668890" y="171820"/>
                  <a:pt x="678028" y="171820"/>
                </a:cubicBezTo>
                <a:cubicBezTo>
                  <a:pt x="682597" y="175475"/>
                  <a:pt x="687166" y="184615"/>
                  <a:pt x="690821" y="196496"/>
                </a:cubicBezTo>
                <a:lnTo>
                  <a:pt x="467857" y="394820"/>
                </a:lnTo>
                <a:lnTo>
                  <a:pt x="275049" y="283320"/>
                </a:lnTo>
                <a:lnTo>
                  <a:pt x="0" y="432291"/>
                </a:lnTo>
                <a:cubicBezTo>
                  <a:pt x="914" y="390250"/>
                  <a:pt x="9138" y="285148"/>
                  <a:pt x="40206" y="257730"/>
                </a:cubicBezTo>
                <a:close/>
                <a:moveTo>
                  <a:pt x="14621" y="475246"/>
                </a:moveTo>
                <a:lnTo>
                  <a:pt x="14621" y="475246"/>
                </a:lnTo>
                <a:lnTo>
                  <a:pt x="74930" y="584918"/>
                </a:lnTo>
                <a:lnTo>
                  <a:pt x="272308" y="477988"/>
                </a:lnTo>
                <a:lnTo>
                  <a:pt x="449582" y="580349"/>
                </a:lnTo>
                <a:lnTo>
                  <a:pt x="489788" y="603197"/>
                </a:lnTo>
                <a:lnTo>
                  <a:pt x="524512" y="571209"/>
                </a:lnTo>
                <a:lnTo>
                  <a:pt x="838854" y="289717"/>
                </a:lnTo>
                <a:lnTo>
                  <a:pt x="887284" y="337242"/>
                </a:lnTo>
                <a:lnTo>
                  <a:pt x="960387" y="87738"/>
                </a:lnTo>
                <a:lnTo>
                  <a:pt x="702700" y="156283"/>
                </a:lnTo>
                <a:lnTo>
                  <a:pt x="749303" y="201980"/>
                </a:lnTo>
                <a:lnTo>
                  <a:pt x="471513" y="448742"/>
                </a:lnTo>
                <a:lnTo>
                  <a:pt x="304290" y="352779"/>
                </a:lnTo>
                <a:lnTo>
                  <a:pt x="274135" y="334500"/>
                </a:lnTo>
                <a:lnTo>
                  <a:pt x="243067" y="351865"/>
                </a:lnTo>
                <a:lnTo>
                  <a:pt x="14621" y="475246"/>
                </a:lnTo>
                <a:close/>
              </a:path>
            </a:pathLst>
          </a:custGeom>
          <a:solidFill>
            <a:srgbClr val="5ABB93"/>
          </a:solidFill>
          <a:ln>
            <a:noFill/>
          </a:ln>
        </p:spPr>
        <p:txBody>
          <a:bodyPr vert="horz" wrap="square" lIns="91428" tIns="45714" rIns="91428" bIns="45714"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6" name="TextBox 42"/>
          <p:cNvSpPr txBox="1"/>
          <p:nvPr/>
        </p:nvSpPr>
        <p:spPr>
          <a:xfrm>
            <a:off x="1218770" y="344163"/>
            <a:ext cx="3923646"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3.</a:t>
            </a:r>
            <a:r>
              <a:rPr lang="en-US" altLang="zh-CN" b="0">
                <a:solidFill>
                  <a:srgbClr val="756271"/>
                </a:solidFill>
              </a:rPr>
              <a:t>1 </a:t>
            </a:r>
            <a:r>
              <a:rPr lang="zh-CN" sz="2800" b="0" i="0" strike="noStrike">
                <a:solidFill>
                  <a:srgbClr val="756271"/>
                </a:solidFill>
                <a:latin typeface="微软雅黑" panose="020B0502040204020203" charset="-122"/>
                <a:ea typeface="微软雅黑" panose="020B0502040204020203" charset="-122"/>
              </a:rPr>
              <a:t>关键技术及</a:t>
            </a:r>
            <a:r>
              <a:rPr lang="zh-CN" b="0">
                <a:solidFill>
                  <a:srgbClr val="756271"/>
                </a:solidFill>
              </a:rPr>
              <a:t>研究方案</a:t>
            </a:r>
            <a:endParaRPr lang="zh-CN" b="0">
              <a:solidFill>
                <a:srgbClr val="756271"/>
              </a:solidFill>
            </a:endParaRPr>
          </a:p>
        </p:txBody>
      </p:sp>
      <p:sp>
        <p:nvSpPr>
          <p:cNvPr id="21" name="文本框 20"/>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2250" fill="hold"/>
                                        <p:tgtEl>
                                          <p:spTgt spid="15"/>
                                        </p:tgtEl>
                                        <p:attrNameLst>
                                          <p:attrName>r</p:attrName>
                                        </p:attrNameLst>
                                      </p:cBhvr>
                                    </p:animRot>
                                  </p:childTnLst>
                                </p:cTn>
                              </p:par>
                              <p:par>
                                <p:cTn id="11" presetID="2" presetClass="entr" presetSubtype="2"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500" fill="hold"/>
                                        <p:tgtEl>
                                          <p:spTgt spid="16"/>
                                        </p:tgtEl>
                                        <p:attrNameLst>
                                          <p:attrName>ppt_x</p:attrName>
                                        </p:attrNameLst>
                                      </p:cBhvr>
                                      <p:tavLst>
                                        <p:tav tm="0">
                                          <p:val>
                                            <p:strVal val="1+#ppt_w/2"/>
                                          </p:val>
                                        </p:tav>
                                        <p:tav tm="100000">
                                          <p:val>
                                            <p:strVal val="#ppt_x"/>
                                          </p:val>
                                        </p:tav>
                                      </p:tavLst>
                                    </p:anim>
                                    <p:anim calcmode="lin" valueType="num">
                                      <p:cBhvr additive="base">
                                        <p:cTn id="14" dur="1500" fill="hold"/>
                                        <p:tgtEl>
                                          <p:spTgt spid="16"/>
                                        </p:tgtEl>
                                        <p:attrNameLst>
                                          <p:attrName>ppt_y</p:attrName>
                                        </p:attrNameLst>
                                      </p:cBhvr>
                                      <p:tavLst>
                                        <p:tav tm="0">
                                          <p:val>
                                            <p:strVal val="#ppt_y"/>
                                          </p:val>
                                        </p:tav>
                                        <p:tav tm="100000">
                                          <p:val>
                                            <p:strVal val="#ppt_y"/>
                                          </p:val>
                                        </p:tav>
                                      </p:tavLst>
                                    </p:anim>
                                  </p:childTnLst>
                                </p:cTn>
                              </p:par>
                              <p:par>
                                <p:cTn id="15" presetID="8" presetClass="emph" presetSubtype="0" fill="hold" nodeType="withEffect">
                                  <p:stCondLst>
                                    <p:cond delay="0"/>
                                  </p:stCondLst>
                                  <p:childTnLst>
                                    <p:animRot by="-21600000">
                                      <p:cBhvr>
                                        <p:cTn id="16" dur="2250" fill="hold"/>
                                        <p:tgtEl>
                                          <p:spTgt spid="16"/>
                                        </p:tgtEl>
                                        <p:attrNameLst>
                                          <p:attrName>r</p:attrName>
                                        </p:attrNameLst>
                                      </p:cBhvr>
                                    </p:animRot>
                                  </p:childTnLst>
                                </p:cTn>
                              </p:par>
                              <p:par>
                                <p:cTn id="17" presetID="10" presetClass="entr" presetSubtype="0" fill="hold" nodeType="withEffect">
                                  <p:stCondLst>
                                    <p:cond delay="1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15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prstDash val="solid"/>
            <a:miter/>
          </a:ln>
        </p:spPr>
      </p:cxnSp>
      <p:sp>
        <p:nvSpPr>
          <p:cNvPr id="8" name="TextBox 42"/>
          <p:cNvSpPr txBox="1"/>
          <p:nvPr/>
        </p:nvSpPr>
        <p:spPr>
          <a:xfrm>
            <a:off x="1297138" y="357610"/>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3.</a:t>
            </a:r>
            <a:r>
              <a:rPr lang="en-US" altLang="zh-CN" b="0">
                <a:solidFill>
                  <a:srgbClr val="756271"/>
                </a:solidFill>
              </a:rPr>
              <a:t>2</a:t>
            </a:r>
            <a:r>
              <a:rPr lang="en-US" b="0">
                <a:solidFill>
                  <a:srgbClr val="756271"/>
                </a:solidFill>
              </a:rPr>
              <a:t> </a:t>
            </a:r>
            <a:r>
              <a:rPr lang="zh-CN" b="0">
                <a:solidFill>
                  <a:srgbClr val="756271"/>
                </a:solidFill>
              </a:rPr>
              <a:t>研究思路</a:t>
            </a:r>
            <a:endParaRPr lang="zh-CN" b="0">
              <a:solidFill>
                <a:srgbClr val="756271"/>
              </a:solidFill>
            </a:endParaRPr>
          </a:p>
        </p:txBody>
      </p:sp>
      <p:sp>
        <p:nvSpPr>
          <p:cNvPr id="10" name="Freeform 7"/>
          <p:cNvSpPr/>
          <p:nvPr/>
        </p:nvSpPr>
        <p:spPr>
          <a:xfrm rot="21146637">
            <a:off x="177906" y="2611367"/>
            <a:ext cx="6616700" cy="3140075"/>
          </a:xfrm>
          <a:custGeom>
            <a:avLst/>
            <a:gdLst/>
            <a:ahLst/>
            <a:cxnLst/>
            <a:rect l="0" t="0" r="r" b="b"/>
            <a:pathLst>
              <a:path w="6616700" h="3140075">
                <a:moveTo>
                  <a:pt x="0" y="3011325"/>
                </a:moveTo>
                <a:cubicBezTo>
                  <a:pt x="0" y="3011325"/>
                  <a:pt x="112321" y="3032783"/>
                  <a:pt x="311434" y="3054242"/>
                </a:cubicBezTo>
                <a:cubicBezTo>
                  <a:pt x="505442" y="3075700"/>
                  <a:pt x="786244" y="3097158"/>
                  <a:pt x="1128311" y="3097158"/>
                </a:cubicBezTo>
                <a:cubicBezTo>
                  <a:pt x="1465272" y="3097158"/>
                  <a:pt x="1863500" y="3075700"/>
                  <a:pt x="2282149" y="3018478"/>
                </a:cubicBezTo>
                <a:cubicBezTo>
                  <a:pt x="2491473" y="2982714"/>
                  <a:pt x="2711009" y="2946950"/>
                  <a:pt x="2925439" y="2889727"/>
                </a:cubicBezTo>
                <a:cubicBezTo>
                  <a:pt x="3144975" y="2839658"/>
                  <a:pt x="3369616" y="2775283"/>
                  <a:pt x="3584046" y="2696602"/>
                </a:cubicBezTo>
                <a:cubicBezTo>
                  <a:pt x="3803581" y="2617921"/>
                  <a:pt x="4018011" y="2524935"/>
                  <a:pt x="4227336" y="2417643"/>
                </a:cubicBezTo>
                <a:cubicBezTo>
                  <a:pt x="4431555" y="2310351"/>
                  <a:pt x="4630669" y="2188754"/>
                  <a:pt x="4819572" y="2060004"/>
                </a:cubicBezTo>
                <a:cubicBezTo>
                  <a:pt x="5008474" y="1924101"/>
                  <a:pt x="5182061" y="1781045"/>
                  <a:pt x="5345436" y="1637989"/>
                </a:cubicBezTo>
                <a:cubicBezTo>
                  <a:pt x="5503706" y="1487780"/>
                  <a:pt x="5646659" y="1330419"/>
                  <a:pt x="5774296" y="1180210"/>
                </a:cubicBezTo>
                <a:cubicBezTo>
                  <a:pt x="5901933" y="1022849"/>
                  <a:pt x="6009148" y="872640"/>
                  <a:pt x="6101047" y="729585"/>
                </a:cubicBezTo>
                <a:cubicBezTo>
                  <a:pt x="6146996" y="665210"/>
                  <a:pt x="6187840" y="593682"/>
                  <a:pt x="6223578" y="529306"/>
                </a:cubicBezTo>
                <a:cubicBezTo>
                  <a:pt x="6259317" y="464931"/>
                  <a:pt x="6295055" y="407709"/>
                  <a:pt x="6325688" y="357640"/>
                </a:cubicBezTo>
                <a:cubicBezTo>
                  <a:pt x="6351215" y="300417"/>
                  <a:pt x="6376743" y="250348"/>
                  <a:pt x="6397164" y="207431"/>
                </a:cubicBezTo>
                <a:cubicBezTo>
                  <a:pt x="6422692" y="164514"/>
                  <a:pt x="6438008" y="128750"/>
                  <a:pt x="6453325" y="92986"/>
                </a:cubicBezTo>
                <a:cubicBezTo>
                  <a:pt x="6483958" y="35764"/>
                  <a:pt x="6494169" y="0"/>
                  <a:pt x="6494169" y="0"/>
                </a:cubicBezTo>
                <a:cubicBezTo>
                  <a:pt x="6616700" y="114445"/>
                  <a:pt x="6616700" y="114445"/>
                  <a:pt x="6616700" y="114445"/>
                </a:cubicBezTo>
                <a:cubicBezTo>
                  <a:pt x="6616700" y="114445"/>
                  <a:pt x="6601384" y="143056"/>
                  <a:pt x="6570751" y="207431"/>
                </a:cubicBezTo>
                <a:cubicBezTo>
                  <a:pt x="6555434" y="236042"/>
                  <a:pt x="6535012" y="278959"/>
                  <a:pt x="6514590" y="321876"/>
                </a:cubicBezTo>
                <a:cubicBezTo>
                  <a:pt x="6489063" y="364792"/>
                  <a:pt x="6463536" y="414862"/>
                  <a:pt x="6432903" y="472084"/>
                </a:cubicBezTo>
                <a:cubicBezTo>
                  <a:pt x="6402270" y="522154"/>
                  <a:pt x="6366532" y="586529"/>
                  <a:pt x="6325688" y="650904"/>
                </a:cubicBezTo>
                <a:cubicBezTo>
                  <a:pt x="6284844" y="715279"/>
                  <a:pt x="6244000" y="786807"/>
                  <a:pt x="6192945" y="858335"/>
                </a:cubicBezTo>
                <a:cubicBezTo>
                  <a:pt x="6101047" y="1001391"/>
                  <a:pt x="5983621" y="1151599"/>
                  <a:pt x="5850878" y="1308961"/>
                </a:cubicBezTo>
                <a:cubicBezTo>
                  <a:pt x="5718136" y="1459169"/>
                  <a:pt x="5570077" y="1616531"/>
                  <a:pt x="5401596" y="1766739"/>
                </a:cubicBezTo>
                <a:cubicBezTo>
                  <a:pt x="5238221" y="1909795"/>
                  <a:pt x="5054424" y="2052851"/>
                  <a:pt x="4865521" y="2181601"/>
                </a:cubicBezTo>
                <a:cubicBezTo>
                  <a:pt x="4671513" y="2310351"/>
                  <a:pt x="4467294" y="2424796"/>
                  <a:pt x="4252864" y="2532088"/>
                </a:cubicBezTo>
                <a:cubicBezTo>
                  <a:pt x="4043539" y="2632227"/>
                  <a:pt x="3824003" y="2718060"/>
                  <a:pt x="3604468" y="2789588"/>
                </a:cubicBezTo>
                <a:cubicBezTo>
                  <a:pt x="3379827" y="2868269"/>
                  <a:pt x="3160291" y="2925491"/>
                  <a:pt x="2935650" y="2968408"/>
                </a:cubicBezTo>
                <a:cubicBezTo>
                  <a:pt x="2716115" y="3018478"/>
                  <a:pt x="2496579" y="3054242"/>
                  <a:pt x="2287254" y="3075700"/>
                </a:cubicBezTo>
                <a:cubicBezTo>
                  <a:pt x="1863500" y="3125769"/>
                  <a:pt x="1465272" y="3140075"/>
                  <a:pt x="1128311" y="3125769"/>
                </a:cubicBezTo>
                <a:cubicBezTo>
                  <a:pt x="786244" y="3118617"/>
                  <a:pt x="505442" y="3090005"/>
                  <a:pt x="306329" y="3061394"/>
                </a:cubicBezTo>
                <a:cubicBezTo>
                  <a:pt x="112321" y="3032783"/>
                  <a:pt x="0" y="3011325"/>
                  <a:pt x="0" y="3011325"/>
                </a:cubicBezTo>
              </a:path>
            </a:pathLst>
          </a:custGeom>
          <a:solidFill>
            <a:schemeClr val="bg2">
              <a:lumMod val="85000"/>
            </a:schemeClr>
          </a:solidFill>
          <a:ln>
            <a:noFill/>
          </a:ln>
        </p:spPr>
        <p:txBody>
          <a:bodyPr/>
          <a:lstStyle/>
          <a:p>
            <a:pPr>
              <a:spcBef>
                <a:spcPts val="0"/>
              </a:spcBef>
              <a:spcAft>
                <a:spcPts val="0"/>
              </a:spcAft>
            </a:pPr>
            <a:endParaRPr lang="en-US">
              <a:solidFill>
                <a:srgbClr val="000000"/>
              </a:solidFill>
              <a:latin typeface="微软雅黑" panose="020B0502040204020203" charset="-122"/>
            </a:endParaRPr>
          </a:p>
        </p:txBody>
      </p:sp>
      <p:pic>
        <p:nvPicPr>
          <p:cNvPr id="15" name="图片 29"/>
          <p:cNvPicPr/>
          <p:nvPr/>
        </p:nvPicPr>
        <p:blipFill>
          <a:blip r:embed="rId1"/>
          <a:stretch>
            <a:fillRect/>
          </a:stretch>
        </p:blipFill>
        <p:spPr>
          <a:xfrm rot="1291382">
            <a:off x="6303890" y="715444"/>
            <a:ext cx="722312" cy="2319337"/>
          </a:xfrm>
          <a:prstGeom prst="rect">
            <a:avLst/>
          </a:prstGeom>
          <a:noFill/>
          <a:ln>
            <a:noFill/>
          </a:ln>
        </p:spPr>
      </p:pic>
      <p:sp>
        <p:nvSpPr>
          <p:cNvPr id="16" name="Oval 8"/>
          <p:cNvSpPr/>
          <p:nvPr/>
        </p:nvSpPr>
        <p:spPr>
          <a:xfrm>
            <a:off x="4295702" y="4852469"/>
            <a:ext cx="238125" cy="238125"/>
          </a:xfrm>
          <a:prstGeom prst="ellipse">
            <a:avLst/>
          </a:prstGeom>
          <a:solidFill>
            <a:schemeClr val="bg1"/>
          </a:solidFill>
          <a:ln w="28575" cap="flat">
            <a:solidFill>
              <a:schemeClr val="bg2"/>
            </a:solidFill>
            <a:prstDash val="solid"/>
            <a:miter/>
          </a:ln>
        </p:spPr>
        <p:txBody>
          <a:bodyPr/>
          <a:lstStyle/>
          <a:p>
            <a:pPr>
              <a:buFont typeface="Arial" panose="020B0604020202020204" pitchFamily="34" charset="0"/>
              <a:buNone/>
            </a:pPr>
            <a:endParaRPr lang="zh-CN">
              <a:latin typeface="微软雅黑" panose="020B0502040204020203" charset="-122"/>
              <a:ea typeface="微软雅黑" panose="020B0502040204020203" charset="-122"/>
            </a:endParaRPr>
          </a:p>
        </p:txBody>
      </p:sp>
      <p:sp>
        <p:nvSpPr>
          <p:cNvPr id="17" name="Oval 10"/>
          <p:cNvSpPr/>
          <p:nvPr/>
        </p:nvSpPr>
        <p:spPr>
          <a:xfrm>
            <a:off x="5246615" y="4023794"/>
            <a:ext cx="249237" cy="250825"/>
          </a:xfrm>
          <a:prstGeom prst="ellipse">
            <a:avLst/>
          </a:prstGeom>
          <a:solidFill>
            <a:schemeClr val="bg1"/>
          </a:solidFill>
          <a:ln w="28575" cap="flat">
            <a:solidFill>
              <a:schemeClr val="bg2"/>
            </a:solidFill>
            <a:prstDash val="solid"/>
            <a:miter/>
          </a:ln>
        </p:spPr>
        <p:txBody>
          <a:bodyPr/>
          <a:lstStyle/>
          <a:p>
            <a:pPr>
              <a:buFont typeface="Arial" panose="020B0604020202020204" pitchFamily="34" charset="0"/>
              <a:buNone/>
            </a:pPr>
            <a:endParaRPr lang="zh-CN">
              <a:latin typeface="微软雅黑" panose="020B0502040204020203" charset="-122"/>
              <a:ea typeface="微软雅黑" panose="020B0502040204020203" charset="-122"/>
            </a:endParaRPr>
          </a:p>
        </p:txBody>
      </p:sp>
      <p:sp>
        <p:nvSpPr>
          <p:cNvPr id="18" name="Oval 12"/>
          <p:cNvSpPr/>
          <p:nvPr/>
        </p:nvSpPr>
        <p:spPr>
          <a:xfrm>
            <a:off x="5903840" y="3109394"/>
            <a:ext cx="284162" cy="284162"/>
          </a:xfrm>
          <a:prstGeom prst="ellipse">
            <a:avLst/>
          </a:prstGeom>
          <a:solidFill>
            <a:schemeClr val="bg1"/>
          </a:solidFill>
          <a:ln w="28575" cap="flat">
            <a:solidFill>
              <a:schemeClr val="bg2"/>
            </a:solidFill>
            <a:prstDash val="solid"/>
            <a:miter/>
          </a:ln>
        </p:spPr>
        <p:txBody>
          <a:bodyPr/>
          <a:lstStyle/>
          <a:p>
            <a:pPr>
              <a:buFont typeface="Arial" panose="020B0604020202020204" pitchFamily="34" charset="0"/>
              <a:buNone/>
            </a:pPr>
            <a:endParaRPr lang="zh-CN">
              <a:latin typeface="微软雅黑" panose="020B0502040204020203" charset="-122"/>
              <a:ea typeface="微软雅黑" panose="020B0502040204020203" charset="-122"/>
            </a:endParaRPr>
          </a:p>
        </p:txBody>
      </p:sp>
      <p:sp>
        <p:nvSpPr>
          <p:cNvPr id="19" name="Oval 8"/>
          <p:cNvSpPr/>
          <p:nvPr/>
        </p:nvSpPr>
        <p:spPr>
          <a:xfrm>
            <a:off x="2790752" y="5576369"/>
            <a:ext cx="206375" cy="204787"/>
          </a:xfrm>
          <a:prstGeom prst="ellipse">
            <a:avLst/>
          </a:prstGeom>
          <a:solidFill>
            <a:schemeClr val="bg1"/>
          </a:solidFill>
          <a:ln w="28575" cap="flat">
            <a:solidFill>
              <a:schemeClr val="bg2"/>
            </a:solidFill>
            <a:prstDash val="solid"/>
            <a:miter/>
          </a:ln>
        </p:spPr>
        <p:txBody>
          <a:bodyPr/>
          <a:lstStyle/>
          <a:p>
            <a:pPr>
              <a:buFont typeface="Arial" panose="020B0604020202020204" pitchFamily="34" charset="0"/>
              <a:buNone/>
            </a:pPr>
            <a:endParaRPr lang="zh-CN">
              <a:latin typeface="微软雅黑" panose="020B0502040204020203" charset="-122"/>
              <a:ea typeface="微软雅黑" panose="020B0502040204020203" charset="-122"/>
            </a:endParaRPr>
          </a:p>
        </p:txBody>
      </p:sp>
      <p:sp>
        <p:nvSpPr>
          <p:cNvPr id="20" name="文本框 19"/>
          <p:cNvSpPr txBox="1"/>
          <p:nvPr/>
        </p:nvSpPr>
        <p:spPr>
          <a:xfrm>
            <a:off x="3129980" y="5745857"/>
            <a:ext cx="8017746" cy="338554"/>
          </a:xfrm>
          <a:prstGeom prst="rect">
            <a:avLst/>
          </a:prstGeom>
          <a:noFill/>
        </p:spPr>
        <p:txBody>
          <a:bodyPr/>
          <a:lstStyle/>
          <a:p>
            <a:r>
              <a:rPr lang="en-US" sz="2400">
                <a:solidFill>
                  <a:srgbClr val="404040"/>
                </a:solidFill>
                <a:latin typeface="微软雅黑" panose="020B0502040204020203" charset="-122"/>
                <a:ea typeface="微软雅黑" panose="020B0502040204020203" charset="-122"/>
              </a:rPr>
              <a:t>构建由多个层组合成网络（模型）</a:t>
            </a:r>
            <a:endParaRPr lang="en-US" sz="1800">
              <a:solidFill>
                <a:srgbClr val="404040"/>
              </a:solidFill>
              <a:latin typeface="微软雅黑" panose="020B0502040204020203" charset="-122"/>
              <a:ea typeface="微软雅黑" panose="020B0502040204020203" charset="-122"/>
            </a:endParaRPr>
          </a:p>
        </p:txBody>
      </p:sp>
      <p:grpSp>
        <p:nvGrpSpPr>
          <p:cNvPr id="5" name="组合 4"/>
          <p:cNvGrpSpPr/>
          <p:nvPr/>
        </p:nvGrpSpPr>
        <p:grpSpPr>
          <a:xfrm>
            <a:off x="1230536" y="5183977"/>
            <a:ext cx="1616075" cy="398462"/>
            <a:chOff x="1236590" y="5192194"/>
            <a:chExt cx="1616075" cy="398462"/>
          </a:xfrm>
        </p:grpSpPr>
        <p:sp>
          <p:nvSpPr>
            <p:cNvPr id="21" name="矩形: 圆角 36"/>
            <p:cNvSpPr/>
            <p:nvPr/>
          </p:nvSpPr>
          <p:spPr>
            <a:xfrm>
              <a:off x="1236590" y="5196956"/>
              <a:ext cx="1616075" cy="393700"/>
            </a:xfrm>
            <a:prstGeom prst="roundRect">
              <a:avLst>
                <a:gd name="adj" fmla="val 50000"/>
              </a:avLst>
            </a:prstGeom>
            <a:solidFill>
              <a:srgbClr val="858976"/>
            </a:solidFill>
            <a:ln w="38100" cap="flat">
              <a:solidFill>
                <a:schemeClr val="bg2"/>
              </a:solidFill>
              <a:prstDash val="solid"/>
              <a:miter/>
            </a:ln>
          </p:spPr>
          <p:txBody>
            <a:bodyPr vert="horz" wrap="square" lIns="91440" tIns="45720" rIns="91440" bIns="45720" numCol="1" anchor="t" anchorCtr="0"/>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endParaRPr lang="zh-CN">
                <a:latin typeface="微软雅黑" panose="020B0502040204020203" charset="-122"/>
              </a:endParaRPr>
            </a:p>
          </p:txBody>
        </p:sp>
        <p:sp>
          <p:nvSpPr>
            <p:cNvPr id="22" name="文本框 21"/>
            <p:cNvSpPr txBox="1"/>
            <p:nvPr/>
          </p:nvSpPr>
          <p:spPr>
            <a:xfrm>
              <a:off x="1547740" y="5192194"/>
              <a:ext cx="453970" cy="369332"/>
            </a:xfrm>
            <a:prstGeom prst="rect">
              <a:avLst/>
            </a:prstGeom>
            <a:noFill/>
          </p:spPr>
          <p:txBody>
            <a:bodyPr wrap="none"/>
            <a:lstStyle/>
            <a:p>
              <a:pPr>
                <a:buFont typeface="Arial" panose="020B0604020202020204" pitchFamily="34" charset="0"/>
                <a:buNone/>
              </a:pPr>
              <a:r>
                <a:rPr lang="en-US">
                  <a:solidFill>
                    <a:srgbClr val="E7E6E6"/>
                  </a:solidFill>
                  <a:latin typeface="微软雅黑" panose="020B0502040204020203" charset="-122"/>
                  <a:ea typeface="微软雅黑" panose="020B0502040204020203" charset="-122"/>
                </a:rPr>
                <a:t>1</a:t>
              </a:r>
              <a:endParaRPr lang="en-US">
                <a:solidFill>
                  <a:srgbClr val="E7E6E6"/>
                </a:solidFill>
                <a:latin typeface="微软雅黑" panose="020B0502040204020203" charset="-122"/>
                <a:ea typeface="微软雅黑" panose="020B0502040204020203" charset="-122"/>
              </a:endParaRPr>
            </a:p>
          </p:txBody>
        </p:sp>
      </p:grpSp>
      <p:sp>
        <p:nvSpPr>
          <p:cNvPr id="23" name="文本框 39"/>
          <p:cNvSpPr txBox="1"/>
          <p:nvPr/>
        </p:nvSpPr>
        <p:spPr>
          <a:xfrm>
            <a:off x="4633840" y="4936606"/>
            <a:ext cx="6569075" cy="369332"/>
          </a:xfrm>
          <a:prstGeom prst="rect">
            <a:avLst/>
          </a:prstGeom>
          <a:noFill/>
          <a:ln>
            <a:noFill/>
          </a:ln>
        </p:spPr>
        <p:txBody>
          <a:bodyPr/>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pPr marL="0" indent="0">
              <a:buNone/>
            </a:pPr>
            <a:r>
              <a:rPr lang="en-US" sz="2400">
                <a:solidFill>
                  <a:srgbClr val="404040"/>
                </a:solidFill>
                <a:latin typeface="微软雅黑" panose="020B0502040204020203" charset="-122"/>
                <a:ea typeface="微软雅黑" panose="020B0502040204020203" charset="-122"/>
              </a:rPr>
              <a:t>确定输入数据和相应的目标，选择激活函数</a:t>
            </a:r>
            <a:endParaRPr lang="en-US" sz="1800">
              <a:solidFill>
                <a:srgbClr val="404040"/>
              </a:solidFill>
              <a:latin typeface="微软雅黑" panose="020B0502040204020203" charset="-122"/>
              <a:ea typeface="微软雅黑" panose="020B0502040204020203" charset="-122"/>
            </a:endParaRPr>
          </a:p>
        </p:txBody>
      </p:sp>
      <p:sp>
        <p:nvSpPr>
          <p:cNvPr id="24" name="文本框 41"/>
          <p:cNvSpPr txBox="1"/>
          <p:nvPr/>
        </p:nvSpPr>
        <p:spPr>
          <a:xfrm>
            <a:off x="5586340" y="4166669"/>
            <a:ext cx="5616575" cy="338554"/>
          </a:xfrm>
          <a:prstGeom prst="rect">
            <a:avLst/>
          </a:prstGeom>
          <a:noFill/>
          <a:ln>
            <a:noFill/>
          </a:ln>
        </p:spPr>
        <p:txBody>
          <a:bodyPr/>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pPr marL="0" indent="0">
              <a:buNone/>
            </a:pPr>
            <a:r>
              <a:rPr lang="en-US" sz="2400">
                <a:solidFill>
                  <a:srgbClr val="404040"/>
                </a:solidFill>
                <a:latin typeface="微软雅黑" panose="020B0502040204020203" charset="-122"/>
                <a:ea typeface="微软雅黑" panose="020B0502040204020203" charset="-122"/>
              </a:rPr>
              <a:t>设计损失函数，计算模型偏离目标的程度</a:t>
            </a:r>
            <a:endParaRPr lang="en-US" sz="1800">
              <a:solidFill>
                <a:srgbClr val="404040"/>
              </a:solidFill>
              <a:latin typeface="微软雅黑" panose="020B0502040204020203" charset="-122"/>
              <a:ea typeface="微软雅黑" panose="020B0502040204020203" charset="-122"/>
            </a:endParaRPr>
          </a:p>
        </p:txBody>
      </p:sp>
      <p:sp>
        <p:nvSpPr>
          <p:cNvPr id="25" name="文本框 43"/>
          <p:cNvSpPr txBox="1"/>
          <p:nvPr/>
        </p:nvSpPr>
        <p:spPr>
          <a:xfrm>
            <a:off x="6330877" y="3241156"/>
            <a:ext cx="4872038" cy="338554"/>
          </a:xfrm>
          <a:prstGeom prst="rect">
            <a:avLst/>
          </a:prstGeom>
          <a:noFill/>
          <a:ln>
            <a:noFill/>
          </a:ln>
        </p:spPr>
        <p:txBody>
          <a:bodyPr/>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pPr marL="0" indent="0">
              <a:buNone/>
            </a:pPr>
            <a:r>
              <a:rPr lang="en-US" sz="2400">
                <a:solidFill>
                  <a:srgbClr val="404040"/>
                </a:solidFill>
                <a:latin typeface="微软雅黑" panose="020B0502040204020203" charset="-122"/>
                <a:ea typeface="微软雅黑" panose="020B0502040204020203" charset="-122"/>
              </a:rPr>
              <a:t>优化器，基于损失函数对参数更新计算，解得最优解</a:t>
            </a:r>
            <a:endParaRPr lang="en-US" sz="1800">
              <a:solidFill>
                <a:srgbClr val="404040"/>
              </a:solidFill>
              <a:latin typeface="微软雅黑" panose="020B0502040204020203" charset="-122"/>
              <a:ea typeface="微软雅黑" panose="020B0502040204020203" charset="-122"/>
            </a:endParaRPr>
          </a:p>
        </p:txBody>
      </p:sp>
      <p:pic>
        <p:nvPicPr>
          <p:cNvPr id="6" name="图片 5"/>
          <p:cNvPicPr/>
          <p:nvPr/>
        </p:nvPicPr>
        <p:blipFill>
          <a:blip r:embed="rId2"/>
          <a:stretch>
            <a:fillRect/>
          </a:stretch>
        </p:blipFill>
        <p:spPr>
          <a:xfrm>
            <a:off x="4953063" y="142944"/>
            <a:ext cx="7251700" cy="2705100"/>
          </a:xfrm>
          <a:prstGeom prst="rect">
            <a:avLst/>
          </a:prstGeom>
        </p:spPr>
      </p:pic>
      <p:grpSp>
        <p:nvGrpSpPr>
          <p:cNvPr id="4" name="组合 3"/>
          <p:cNvGrpSpPr/>
          <p:nvPr/>
        </p:nvGrpSpPr>
        <p:grpSpPr>
          <a:xfrm>
            <a:off x="2714552" y="4534969"/>
            <a:ext cx="1616075" cy="396875"/>
            <a:chOff x="2714552" y="4534969"/>
            <a:chExt cx="1616075" cy="396875"/>
          </a:xfrm>
        </p:grpSpPr>
        <p:sp>
          <p:nvSpPr>
            <p:cNvPr id="26" name="矩形: 圆角 44"/>
            <p:cNvSpPr/>
            <p:nvPr/>
          </p:nvSpPr>
          <p:spPr>
            <a:xfrm>
              <a:off x="2714552" y="4538144"/>
              <a:ext cx="1616075" cy="393700"/>
            </a:xfrm>
            <a:prstGeom prst="roundRect">
              <a:avLst>
                <a:gd name="adj" fmla="val 50000"/>
              </a:avLst>
            </a:prstGeom>
            <a:solidFill>
              <a:srgbClr val="EF5B43"/>
            </a:solidFill>
            <a:ln w="38100" cap="flat">
              <a:solidFill>
                <a:schemeClr val="bg2"/>
              </a:solidFill>
              <a:prstDash val="solid"/>
              <a:miter/>
            </a:ln>
          </p:spPr>
          <p:txBody>
            <a:bodyPr vert="horz" wrap="square" lIns="91440" tIns="45720" rIns="91440" bIns="45720" numCol="1" anchor="t" anchorCtr="0"/>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endParaRPr lang="zh-CN">
                <a:latin typeface="微软雅黑" panose="020B0502040204020203" charset="-122"/>
              </a:endParaRPr>
            </a:p>
          </p:txBody>
        </p:sp>
        <p:sp>
          <p:nvSpPr>
            <p:cNvPr id="28" name="文本框 27"/>
            <p:cNvSpPr txBox="1"/>
            <p:nvPr/>
          </p:nvSpPr>
          <p:spPr>
            <a:xfrm>
              <a:off x="2997127" y="4534969"/>
              <a:ext cx="453970" cy="369332"/>
            </a:xfrm>
            <a:prstGeom prst="rect">
              <a:avLst/>
            </a:prstGeom>
            <a:noFill/>
          </p:spPr>
          <p:txBody>
            <a:bodyPr wrap="none"/>
            <a:lstStyle>
              <a:lvl1pPr lvl="0">
                <a:defRPr b="1">
                  <a:solidFill>
                    <a:schemeClr val="accent1"/>
                  </a:solidFill>
                </a:defRPr>
              </a:lvl1pPr>
            </a:lstStyle>
            <a:p>
              <a:pPr>
                <a:buFont typeface="Arial" panose="020B0604020202020204" pitchFamily="34" charset="0"/>
                <a:buNone/>
              </a:pPr>
              <a:r>
                <a:rPr lang="en-US" b="0">
                  <a:solidFill>
                    <a:srgbClr val="E7E6E6"/>
                  </a:solidFill>
                  <a:latin typeface="微软雅黑" panose="020B0502040204020203" charset="-122"/>
                  <a:ea typeface="微软雅黑" panose="020B0502040204020203" charset="-122"/>
                </a:rPr>
                <a:t>2</a:t>
              </a:r>
              <a:endParaRPr lang="en-US" b="0">
                <a:solidFill>
                  <a:srgbClr val="E7E6E6"/>
                </a:solidFill>
                <a:latin typeface="微软雅黑" panose="020B0502040204020203" charset="-122"/>
                <a:ea typeface="微软雅黑" panose="020B0502040204020203" charset="-122"/>
              </a:endParaRPr>
            </a:p>
          </p:txBody>
        </p:sp>
      </p:grpSp>
      <p:grpSp>
        <p:nvGrpSpPr>
          <p:cNvPr id="3" name="组合 2"/>
          <p:cNvGrpSpPr/>
          <p:nvPr/>
        </p:nvGrpSpPr>
        <p:grpSpPr>
          <a:xfrm>
            <a:off x="3586090" y="3749156"/>
            <a:ext cx="1616075" cy="395288"/>
            <a:chOff x="3586090" y="3749156"/>
            <a:chExt cx="1616075" cy="395288"/>
          </a:xfrm>
        </p:grpSpPr>
        <p:sp>
          <p:nvSpPr>
            <p:cNvPr id="29" name="矩形: 圆角 46"/>
            <p:cNvSpPr/>
            <p:nvPr/>
          </p:nvSpPr>
          <p:spPr>
            <a:xfrm>
              <a:off x="3586090" y="3750744"/>
              <a:ext cx="1616075" cy="393700"/>
            </a:xfrm>
            <a:prstGeom prst="roundRect">
              <a:avLst>
                <a:gd name="adj" fmla="val 50000"/>
              </a:avLst>
            </a:prstGeom>
            <a:solidFill>
              <a:srgbClr val="756271"/>
            </a:solidFill>
            <a:ln w="38100" cap="flat">
              <a:solidFill>
                <a:schemeClr val="bg2"/>
              </a:solidFill>
              <a:prstDash val="solid"/>
              <a:miter/>
            </a:ln>
          </p:spPr>
          <p:txBody>
            <a:bodyPr vert="horz" wrap="square" lIns="91440" tIns="45720" rIns="91440" bIns="45720" numCol="1" anchor="t" anchorCtr="0"/>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endParaRPr lang="zh-CN">
                <a:latin typeface="微软雅黑" panose="020B0502040204020203" charset="-122"/>
              </a:endParaRPr>
            </a:p>
          </p:txBody>
        </p:sp>
        <p:sp>
          <p:nvSpPr>
            <p:cNvPr id="30" name="文本框 29"/>
            <p:cNvSpPr txBox="1"/>
            <p:nvPr/>
          </p:nvSpPr>
          <p:spPr>
            <a:xfrm>
              <a:off x="3870252" y="3749156"/>
              <a:ext cx="453970" cy="369332"/>
            </a:xfrm>
            <a:prstGeom prst="rect">
              <a:avLst/>
            </a:prstGeom>
            <a:noFill/>
          </p:spPr>
          <p:txBody>
            <a:bodyPr wrap="none"/>
            <a:lstStyle>
              <a:lvl1pPr lvl="0">
                <a:defRPr b="1">
                  <a:solidFill>
                    <a:schemeClr val="accent1"/>
                  </a:solidFill>
                </a:defRPr>
              </a:lvl1pPr>
            </a:lstStyle>
            <a:p>
              <a:pPr>
                <a:buFont typeface="Arial" panose="020B0604020202020204" pitchFamily="34" charset="0"/>
                <a:buNone/>
              </a:pPr>
              <a:r>
                <a:rPr lang="en-US" b="0">
                  <a:solidFill>
                    <a:srgbClr val="E7E6E6"/>
                  </a:solidFill>
                  <a:latin typeface="微软雅黑" panose="020B0502040204020203" charset="-122"/>
                  <a:ea typeface="微软雅黑" panose="020B0502040204020203" charset="-122"/>
                </a:rPr>
                <a:t>3</a:t>
              </a:r>
              <a:endParaRPr lang="en-US" b="0">
                <a:solidFill>
                  <a:srgbClr val="E7E6E6"/>
                </a:solidFill>
                <a:latin typeface="微软雅黑" panose="020B0502040204020203" charset="-122"/>
                <a:ea typeface="微软雅黑" panose="020B0502040204020203" charset="-122"/>
              </a:endParaRPr>
            </a:p>
          </p:txBody>
        </p:sp>
      </p:grpSp>
      <p:grpSp>
        <p:nvGrpSpPr>
          <p:cNvPr id="2" name="组合 1"/>
          <p:cNvGrpSpPr/>
          <p:nvPr/>
        </p:nvGrpSpPr>
        <p:grpSpPr>
          <a:xfrm>
            <a:off x="4246490" y="2847456"/>
            <a:ext cx="1616075" cy="393700"/>
            <a:chOff x="4246490" y="2847456"/>
            <a:chExt cx="1616075" cy="393700"/>
          </a:xfrm>
        </p:grpSpPr>
        <p:sp>
          <p:nvSpPr>
            <p:cNvPr id="31" name="矩形: 圆角 48"/>
            <p:cNvSpPr/>
            <p:nvPr/>
          </p:nvSpPr>
          <p:spPr>
            <a:xfrm>
              <a:off x="4246490" y="2847456"/>
              <a:ext cx="1616075" cy="393700"/>
            </a:xfrm>
            <a:prstGeom prst="roundRect">
              <a:avLst>
                <a:gd name="adj" fmla="val 50000"/>
              </a:avLst>
            </a:prstGeom>
            <a:solidFill>
              <a:srgbClr val="5ABB93"/>
            </a:solidFill>
            <a:ln w="38100" cap="flat">
              <a:solidFill>
                <a:schemeClr val="bg2"/>
              </a:solidFill>
              <a:prstDash val="solid"/>
              <a:miter/>
            </a:ln>
          </p:spPr>
          <p:txBody>
            <a:bodyPr vert="horz" wrap="square" lIns="91440" tIns="45720" rIns="91440" bIns="45720" numCol="1" anchor="t" anchorCtr="0"/>
            <a:lstStyle>
              <a:lvl1pPr lvl="0">
                <a:spcBef>
                  <a:spcPct val="20000"/>
                </a:spcBef>
                <a:buChar char="•"/>
                <a:defRPr sz="2000">
                  <a:solidFill>
                    <a:schemeClr val="tx2"/>
                  </a:solidFill>
                  <a:latin typeface="Arial" panose="020B0604020202020204"/>
                  <a:ea typeface="微软雅黑" panose="020B0502040204020203" charset="-122"/>
                </a:defRPr>
              </a:lvl1pPr>
              <a:lvl2pPr marL="742950" lvl="1" indent="-285750">
                <a:spcBef>
                  <a:spcPct val="20000"/>
                </a:spcBef>
                <a:buChar char="–"/>
                <a:defRPr sz="2000">
                  <a:solidFill>
                    <a:schemeClr val="tx2"/>
                  </a:solidFill>
                  <a:latin typeface="Arial" panose="020B0604020202020204"/>
                  <a:ea typeface="仿宋_GB2312"/>
                </a:defRPr>
              </a:lvl2pPr>
              <a:lvl3pPr marL="1143000" lvl="2" indent="-228600">
                <a:spcBef>
                  <a:spcPct val="20000"/>
                </a:spcBef>
                <a:buChar char="•"/>
                <a:defRPr sz="2400">
                  <a:solidFill>
                    <a:schemeClr val="tx1"/>
                  </a:solidFill>
                  <a:latin typeface="Arial" panose="020B0604020202020204"/>
                  <a:ea typeface="宋体" panose="02010600030101010101" pitchFamily="2" charset="-122"/>
                </a:defRPr>
              </a:lvl3pPr>
              <a:lvl4pPr marL="1600200" lvl="3" indent="-228600">
                <a:spcBef>
                  <a:spcPct val="20000"/>
                </a:spcBef>
                <a:buChar char="–"/>
                <a:defRPr sz="2000">
                  <a:solidFill>
                    <a:schemeClr val="tx1"/>
                  </a:solidFill>
                  <a:latin typeface="Arial" panose="020B0604020202020204"/>
                  <a:ea typeface="宋体" panose="02010600030101010101" pitchFamily="2" charset="-122"/>
                </a:defRPr>
              </a:lvl4pPr>
              <a:lvl5pPr marL="2057400" lvl="4" indent="-228600">
                <a:spcBef>
                  <a:spcPct val="20000"/>
                </a:spcBef>
                <a:buChar char="»"/>
                <a:defRPr sz="2000">
                  <a:solidFill>
                    <a:schemeClr val="tx1"/>
                  </a:solidFill>
                  <a:latin typeface="Arial" panose="020B0604020202020204"/>
                  <a:ea typeface="宋体" panose="02010600030101010101" pitchFamily="2" charset="-122"/>
                </a:defRPr>
              </a:lvl5pPr>
              <a:lvl6pPr marL="2514600" lvl="5" indent="-228600">
                <a:spcBef>
                  <a:spcPct val="20000"/>
                </a:spcBef>
                <a:spcAft>
                  <a:spcPct val="0"/>
                </a:spcAft>
                <a:buChar char="»"/>
                <a:defRPr sz="2000">
                  <a:solidFill>
                    <a:schemeClr val="tx1"/>
                  </a:solidFill>
                  <a:latin typeface="Arial" panose="020B0604020202020204"/>
                  <a:ea typeface="宋体" panose="02010600030101010101" pitchFamily="2" charset="-122"/>
                </a:defRPr>
              </a:lvl6pPr>
              <a:lvl7pPr marL="2971800" lvl="6" indent="-228600">
                <a:spcBef>
                  <a:spcPct val="20000"/>
                </a:spcBef>
                <a:spcAft>
                  <a:spcPct val="0"/>
                </a:spcAft>
                <a:buChar char="»"/>
                <a:defRPr sz="2000">
                  <a:solidFill>
                    <a:schemeClr val="tx1"/>
                  </a:solidFill>
                  <a:latin typeface="Arial" panose="020B0604020202020204"/>
                  <a:ea typeface="宋体" panose="02010600030101010101" pitchFamily="2" charset="-122"/>
                </a:defRPr>
              </a:lvl7pPr>
              <a:lvl8pPr marL="3429000" lvl="7" indent="-228600">
                <a:spcBef>
                  <a:spcPct val="20000"/>
                </a:spcBef>
                <a:spcAft>
                  <a:spcPct val="0"/>
                </a:spcAft>
                <a:buChar char="»"/>
                <a:defRPr sz="2000">
                  <a:solidFill>
                    <a:schemeClr val="tx1"/>
                  </a:solidFill>
                  <a:latin typeface="Arial" panose="020B0604020202020204"/>
                  <a:ea typeface="宋体" panose="02010600030101010101" pitchFamily="2" charset="-122"/>
                </a:defRPr>
              </a:lvl8pPr>
              <a:lvl9pPr marL="3886200" lvl="8" indent="-228600">
                <a:spcBef>
                  <a:spcPct val="20000"/>
                </a:spcBef>
                <a:spcAft>
                  <a:spcPct val="0"/>
                </a:spcAft>
                <a:buChar char="»"/>
                <a:defRPr sz="2000">
                  <a:solidFill>
                    <a:schemeClr val="tx1"/>
                  </a:solidFill>
                  <a:latin typeface="Arial" panose="020B0604020202020204"/>
                  <a:ea typeface="宋体" panose="02010600030101010101" pitchFamily="2" charset="-122"/>
                </a:defRPr>
              </a:lvl9pPr>
            </a:lstStyle>
            <a:p>
              <a:endParaRPr lang="zh-CN">
                <a:latin typeface="微软雅黑" panose="020B0502040204020203" charset="-122"/>
              </a:endParaRPr>
            </a:p>
          </p:txBody>
        </p:sp>
        <p:sp>
          <p:nvSpPr>
            <p:cNvPr id="32" name="文本框 31"/>
            <p:cNvSpPr txBox="1"/>
            <p:nvPr/>
          </p:nvSpPr>
          <p:spPr>
            <a:xfrm>
              <a:off x="4532240" y="2858569"/>
              <a:ext cx="453970" cy="369332"/>
            </a:xfrm>
            <a:prstGeom prst="rect">
              <a:avLst/>
            </a:prstGeom>
            <a:noFill/>
          </p:spPr>
          <p:txBody>
            <a:bodyPr wrap="none"/>
            <a:lstStyle>
              <a:lvl1pPr lvl="0">
                <a:defRPr b="1">
                  <a:solidFill>
                    <a:schemeClr val="accent1"/>
                  </a:solidFill>
                </a:defRPr>
              </a:lvl1pPr>
            </a:lstStyle>
            <a:p>
              <a:pPr>
                <a:buFont typeface="Arial" panose="020B0604020202020204" pitchFamily="34" charset="0"/>
                <a:buNone/>
              </a:pPr>
              <a:r>
                <a:rPr lang="en-US" b="0">
                  <a:solidFill>
                    <a:srgbClr val="E7E6E6"/>
                  </a:solidFill>
                  <a:latin typeface="微软雅黑" panose="020B0502040204020203" charset="-122"/>
                  <a:ea typeface="微软雅黑" panose="020B0502040204020203" charset="-122"/>
                </a:rPr>
                <a:t>4</a:t>
              </a:r>
              <a:endParaRPr lang="en-US" b="0">
                <a:solidFill>
                  <a:srgbClr val="E7E6E6"/>
                </a:solidFill>
                <a:latin typeface="微软雅黑" panose="020B0502040204020203" charset="-122"/>
                <a:ea typeface="微软雅黑" panose="020B0502040204020203" charset="-122"/>
              </a:endParaRPr>
            </a:p>
          </p:txBody>
        </p:sp>
      </p:grpSp>
      <p:sp>
        <p:nvSpPr>
          <p:cNvPr id="33" name="TextBox 22"/>
          <p:cNvSpPr txBox="1"/>
          <p:nvPr/>
        </p:nvSpPr>
        <p:spPr>
          <a:xfrm>
            <a:off x="947168" y="2387238"/>
            <a:ext cx="2182812" cy="1107996"/>
          </a:xfrm>
          <a:prstGeom prst="rect">
            <a:avLst/>
          </a:prstGeom>
          <a:noFill/>
        </p:spPr>
        <p:txBody>
          <a:bodyPr/>
          <a:lstStyle/>
          <a:p>
            <a:pPr algn="ctr">
              <a:lnSpc>
                <a:spcPct val="150000"/>
              </a:lnSpc>
              <a:buFont typeface="Arial" panose="020B0604020202020204" pitchFamily="34" charset="0"/>
              <a:buNone/>
            </a:pPr>
            <a:r>
              <a:rPr lang="zh-CN" sz="2200" b="1">
                <a:solidFill>
                  <a:srgbClr val="404040"/>
                </a:solidFill>
                <a:latin typeface="微软雅黑" panose="020B0502040204020203" charset="-122"/>
                <a:ea typeface="微软雅黑" panose="020B0502040204020203" charset="-122"/>
              </a:rPr>
              <a:t>训练神经网络从数据中提取特征</a:t>
            </a:r>
            <a:endParaRPr lang="zh-CN" sz="2200" b="1">
              <a:solidFill>
                <a:srgbClr val="404040"/>
              </a:solidFill>
              <a:latin typeface="微软雅黑" panose="020B0502040204020203" charset="-122"/>
              <a:ea typeface="微软雅黑" panose="020B0502040204020203" charset="-122"/>
            </a:endParaRPr>
          </a:p>
        </p:txBody>
      </p:sp>
      <p:sp>
        <p:nvSpPr>
          <p:cNvPr id="7" name="文本框 6"/>
          <p:cNvSpPr txBox="1"/>
          <p:nvPr userDrawn="1"/>
        </p:nvSpPr>
        <p:spPr>
          <a:xfrm>
            <a:off x="214313" y="1143000"/>
            <a:ext cx="6500813" cy="1047750"/>
          </a:xfrm>
          <a:prstGeom prst="rect">
            <a:avLst/>
          </a:prstGeom>
        </p:spPr>
        <p:txBody>
          <a:bodyPr wrap="square" rtlCol="0" anchor="t">
            <a:noAutofit/>
          </a:bodyPr>
          <a:lstStyle/>
          <a:p>
            <a:pPr>
              <a:lnSpc>
                <a:spcPct val="120000"/>
              </a:lnSpc>
            </a:pPr>
            <a:r>
              <a:rPr lang="en-US" altLang="zh-CN" sz="2800">
                <a:latin typeface="微软雅黑" panose="020B0502040204020203" charset="-122"/>
                <a:ea typeface="微软雅黑" panose="020B0502040204020203" charset="-122"/>
              </a:rPr>
              <a:t>1.</a:t>
            </a:r>
            <a:r>
              <a:rPr lang="zh-CN" altLang="en-US" sz="2800">
                <a:latin typeface="微软雅黑" panose="020B0502040204020203" charset="-122"/>
                <a:ea typeface="微软雅黑" panose="020B0502040204020203" charset="-122"/>
              </a:rPr>
              <a:t>构建由多个层组合成网络</a:t>
            </a:r>
            <a:endParaRPr lang="zh-CN" altLang="en-US" sz="2800">
              <a:latin typeface="微软雅黑" panose="020B0502040204020203" charset="-122"/>
              <a:ea typeface="微软雅黑" panose="020B0502040204020203" charset="-122"/>
            </a:endParaRPr>
          </a:p>
          <a:p>
            <a:pPr>
              <a:lnSpc>
                <a:spcPct val="120000"/>
              </a:lnSpc>
            </a:pPr>
            <a:endParaRPr lang="zh-CN" altLang="en-US"/>
          </a:p>
        </p:txBody>
      </p:sp>
      <p:sp>
        <p:nvSpPr>
          <p:cNvPr id="34" name="文本框 33"/>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25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nodeType="withEffect">
                                  <p:stCondLst>
                                    <p:cond delay="75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2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50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75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6718" y="738325"/>
            <a:ext cx="11330354" cy="5838092"/>
          </a:xfrm>
          <a:prstGeom prst="rect">
            <a:avLst/>
          </a:prstGeom>
          <a:ln w="12700">
            <a:prstDash val="solid"/>
          </a:ln>
        </p:spPr>
        <p:txBody>
          <a:bodyPr/>
          <a:lstStyle/>
          <a:p>
            <a:r>
              <a:rPr lang="en-US" altLang="zh-CN" sz="2800">
                <a:solidFill>
                  <a:srgbClr val="404040"/>
                </a:solidFill>
                <a:latin typeface="微软雅黑" panose="020B0502040204020203" charset="-122"/>
                <a:ea typeface="微软雅黑" panose="020B0502040204020203" charset="-122"/>
              </a:rPr>
              <a:t>2.</a:t>
            </a:r>
            <a:r>
              <a:rPr lang="en-US" sz="2800">
                <a:solidFill>
                  <a:srgbClr val="404040"/>
                </a:solidFill>
                <a:latin typeface="微软雅黑" panose="020B0502040204020203" charset="-122"/>
                <a:ea typeface="微软雅黑" panose="020B0502040204020203" charset="-122"/>
              </a:rPr>
              <a:t>构建由多</a:t>
            </a:r>
            <a:r>
              <a:rPr lang="zh-CN" altLang="en-US" sz="2800">
                <a:solidFill>
                  <a:srgbClr val="404040"/>
                </a:solidFill>
                <a:latin typeface="微软雅黑" panose="020B0502040204020203" charset="-122"/>
                <a:ea typeface="微软雅黑" panose="020B0502040204020203" charset="-122"/>
              </a:rPr>
              <a:t>任务学习机制</a:t>
            </a:r>
            <a:endParaRPr lang="en-US" sz="2800">
              <a:solidFill>
                <a:srgbClr val="404040"/>
              </a:solidFill>
              <a:latin typeface="微软雅黑" panose="020B0502040204020203" charset="-122"/>
              <a:ea typeface="微软雅黑" panose="020B0502040204020203" charset="-122"/>
            </a:endParaRPr>
          </a:p>
          <a:p>
            <a:endParaRPr lang="en-US" sz="2800" b="1">
              <a:solidFill>
                <a:srgbClr val="404040"/>
              </a:solidFill>
              <a:latin typeface="微软雅黑" panose="020B0502040204020203" charset="-122"/>
              <a:ea typeface="微软雅黑" panose="020B0502040204020203" charset="-122"/>
            </a:endParaRPr>
          </a:p>
        </p:txBody>
      </p:sp>
      <p:sp>
        <p:nvSpPr>
          <p:cNvPr id="6" name="文本框 5"/>
          <p:cNvSpPr txBox="1"/>
          <p:nvPr/>
        </p:nvSpPr>
        <p:spPr>
          <a:xfrm>
            <a:off x="571698" y="4548302"/>
            <a:ext cx="9612923" cy="1875692"/>
          </a:xfrm>
          <a:prstGeom prst="rect">
            <a:avLst/>
          </a:prstGeom>
          <a:ln w="12700">
            <a:prstDash val="solid"/>
          </a:ln>
        </p:spPr>
        <p:txBody>
          <a:bodyPr/>
          <a:lstStyle/>
          <a:p>
            <a:r>
              <a:rPr lang="zh-CN" sz="2400"/>
              <a:t>建立多任务学习共享机制，由参数共享和约束共享组成，分别定义交叉熵和正则损失。接着采用梯度下降法，通过训练优化参数，直到损失值稳定。</a:t>
            </a:r>
            <a:endParaRPr lang="zh-CN"/>
          </a:p>
        </p:txBody>
      </p:sp>
      <p:pic>
        <p:nvPicPr>
          <p:cNvPr id="7" name="图片 6"/>
          <p:cNvPicPr/>
          <p:nvPr/>
        </p:nvPicPr>
        <p:blipFill>
          <a:blip r:embed="rId1"/>
          <a:srcRect l="1144" t="1595" r="451"/>
          <a:stretch>
            <a:fillRect/>
          </a:stretch>
        </p:blipFill>
        <p:spPr>
          <a:xfrm>
            <a:off x="452438" y="1428750"/>
            <a:ext cx="9286875" cy="2809875"/>
          </a:xfrm>
          <a:prstGeom prst="rect">
            <a:avLst/>
          </a:prstGeom>
        </p:spPr>
      </p:pic>
      <p:sp>
        <p:nvSpPr>
          <p:cNvPr id="8" name="TextBox 42"/>
          <p:cNvSpPr txBox="1"/>
          <p:nvPr/>
        </p:nvSpPr>
        <p:spPr>
          <a:xfrm>
            <a:off x="1270000" y="298362"/>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3.3 </a:t>
            </a:r>
            <a:r>
              <a:rPr lang="zh-CN" b="0">
                <a:solidFill>
                  <a:srgbClr val="756271"/>
                </a:solidFill>
              </a:rPr>
              <a:t>研究思路</a:t>
            </a:r>
            <a:endParaRPr lang="zh-CN" b="0">
              <a:solidFill>
                <a:srgbClr val="756271"/>
              </a:solidFill>
            </a:endParaRPr>
          </a:p>
        </p:txBody>
      </p:sp>
      <p:sp>
        <p:nvSpPr>
          <p:cNvPr id="9" name="文本框 8"/>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12</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1500" y="976313"/>
            <a:ext cx="11072813" cy="5691188"/>
          </a:xfrm>
          <a:prstGeom prst="rect">
            <a:avLst/>
          </a:prstGeom>
          <a:ln w="12700">
            <a:prstDash val="solid"/>
          </a:ln>
        </p:spPr>
        <p:txBody>
          <a:bodyPr/>
          <a:lstStyle/>
          <a:p>
            <a:pPr marL="0" indent="0">
              <a:buNone/>
            </a:pPr>
            <a:r>
              <a:rPr lang="en-US" sz="2800" b="1" dirty="0" err="1">
                <a:solidFill>
                  <a:srgbClr val="404040"/>
                </a:solidFill>
                <a:latin typeface="微软雅黑" panose="020B0502040204020203" charset="-122"/>
                <a:ea typeface="微软雅黑" panose="020B0502040204020203" charset="-122"/>
              </a:rPr>
              <a:t>优化器，基于损失函数对参数更新计算，解得最优解</a:t>
            </a:r>
            <a:r>
              <a:rPr lang="en-US" sz="2800" b="1" dirty="0">
                <a:solidFill>
                  <a:srgbClr val="404040"/>
                </a:solidFill>
                <a:latin typeface="微软雅黑" panose="020B0502040204020203" charset="-122"/>
                <a:ea typeface="微软雅黑" panose="020B0502040204020203" charset="-122"/>
              </a:rPr>
              <a:t>。</a:t>
            </a: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dirty="0">
                <a:solidFill>
                  <a:srgbClr val="404040"/>
                </a:solidFill>
                <a:latin typeface="微软雅黑" panose="020B0502040204020203" charset="-122"/>
                <a:ea typeface="微软雅黑" panose="020B0502040204020203" charset="-122"/>
              </a:rPr>
              <a:t>1.初始训练时，随机初始化网络参数。</a:t>
            </a: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dirty="0">
                <a:solidFill>
                  <a:srgbClr val="404040"/>
                </a:solidFill>
                <a:latin typeface="微软雅黑" panose="020B0502040204020203" charset="-122"/>
                <a:ea typeface="微软雅黑" panose="020B0502040204020203" charset="-122"/>
              </a:rPr>
              <a:t>2.模型将采用随机梯度下降法，先进行心房壁分割网络分支优化。</a:t>
            </a: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dirty="0">
                <a:solidFill>
                  <a:srgbClr val="404040"/>
                </a:solidFill>
                <a:latin typeface="微软雅黑" panose="020B0502040204020203" charset="-122"/>
                <a:ea typeface="微软雅黑" panose="020B0502040204020203" charset="-122"/>
              </a:rPr>
              <a:t>3.算法为该任务分支随机采用一个batch数据，并将该bitch数据输入到对应的网络中，更新网络的参数。</a:t>
            </a: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dirty="0">
                <a:solidFill>
                  <a:srgbClr val="404040"/>
                </a:solidFill>
                <a:latin typeface="微软雅黑" panose="020B0502040204020203" charset="-122"/>
                <a:ea typeface="微软雅黑" panose="020B0502040204020203" charset="-122"/>
              </a:rPr>
              <a:t>4.若网络输出的损失不再明显下降，则训练停止；否则，更换到另外一个任务分支进行训练重复步骤3。</a:t>
            </a:r>
            <a:endParaRPr lang="en-US" sz="2800" dirty="0">
              <a:solidFill>
                <a:srgbClr val="404040"/>
              </a:solidFill>
              <a:latin typeface="微软雅黑" panose="020B0502040204020203" charset="-122"/>
              <a:ea typeface="微软雅黑" panose="020B0502040204020203" charset="-122"/>
            </a:endParaRPr>
          </a:p>
          <a:p>
            <a:pPr marL="0" indent="0">
              <a:buNone/>
            </a:pP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b="1" dirty="0" err="1">
                <a:solidFill>
                  <a:srgbClr val="404040"/>
                </a:solidFill>
                <a:latin typeface="微软雅黑" panose="020B0502040204020203" charset="-122"/>
                <a:ea typeface="微软雅黑" panose="020B0502040204020203" charset="-122"/>
              </a:rPr>
              <a:t>模型验证与评估</a:t>
            </a:r>
            <a:endParaRPr lang="en-US" sz="2800" dirty="0">
              <a:solidFill>
                <a:srgbClr val="404040"/>
              </a:solidFill>
              <a:latin typeface="微软雅黑" panose="020B0502040204020203" charset="-122"/>
              <a:ea typeface="微软雅黑" panose="020B0502040204020203" charset="-122"/>
            </a:endParaRPr>
          </a:p>
          <a:p>
            <a:pPr marL="0" indent="0">
              <a:buNone/>
            </a:pPr>
            <a:r>
              <a:rPr lang="en-US" sz="2800" dirty="0">
                <a:solidFill>
                  <a:srgbClr val="404040"/>
                </a:solidFill>
                <a:latin typeface="微软雅黑" panose="020B0502040204020203" charset="-122"/>
                <a:ea typeface="微软雅黑" panose="020B0502040204020203" charset="-122"/>
              </a:rPr>
              <a:t>在实验验证阶段，本项目拟根据设计的模糊逻辑计算出每个病例在不同决策方案下的隶属值，利用均方差来评估模型预测的准确性，为充分使用每个样本，本项目采用K折交叉验证的方法，交叉验证重复k次，并将k次的交叉验证平均值作为结果。</a:t>
            </a:r>
            <a:endParaRPr lang="en-US" sz="2800" dirty="0">
              <a:solidFill>
                <a:srgbClr val="404040"/>
              </a:solidFill>
              <a:latin typeface="微软雅黑" panose="020B0502040204020203" charset="-122"/>
              <a:ea typeface="微软雅黑" panose="020B0502040204020203" charset="-122"/>
            </a:endParaRPr>
          </a:p>
        </p:txBody>
      </p:sp>
      <p:sp>
        <p:nvSpPr>
          <p:cNvPr id="4" name="TextBox 42"/>
          <p:cNvSpPr txBox="1"/>
          <p:nvPr/>
        </p:nvSpPr>
        <p:spPr>
          <a:xfrm>
            <a:off x="1297138" y="357610"/>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3.</a:t>
            </a:r>
            <a:r>
              <a:rPr lang="en-US" altLang="zh-CN" b="0">
                <a:solidFill>
                  <a:srgbClr val="756271"/>
                </a:solidFill>
              </a:rPr>
              <a:t>4</a:t>
            </a:r>
            <a:r>
              <a:rPr lang="en-US" b="0">
                <a:solidFill>
                  <a:srgbClr val="756271"/>
                </a:solidFill>
              </a:rPr>
              <a:t> </a:t>
            </a:r>
            <a:r>
              <a:rPr lang="zh-CN" b="0">
                <a:solidFill>
                  <a:srgbClr val="756271"/>
                </a:solidFill>
              </a:rPr>
              <a:t>研究思路</a:t>
            </a:r>
            <a:endParaRPr lang="zh-CN" b="0">
              <a:solidFill>
                <a:srgbClr val="756271"/>
              </a:solidFill>
            </a:endParaRPr>
          </a:p>
        </p:txBody>
      </p:sp>
      <p:sp>
        <p:nvSpPr>
          <p:cNvPr id="5" name="文本框 4"/>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9384" y="849923"/>
            <a:ext cx="10785231" cy="5451231"/>
          </a:xfrm>
          <a:prstGeom prst="rect">
            <a:avLst/>
          </a:prstGeom>
          <a:ln w="12700">
            <a:prstDash val="solid"/>
          </a:ln>
        </p:spPr>
        <p:txBody>
          <a:bodyPr/>
          <a:lstStyle/>
          <a:p>
            <a:r>
              <a:rPr lang="en-US" altLang="zh-CN" sz="2800">
                <a:latin typeface="微软雅黑" panose="020B0502040204020203" charset="-122"/>
                <a:ea typeface="微软雅黑" panose="020B0502040204020203" charset="-122"/>
              </a:rPr>
              <a:t>3.</a:t>
            </a:r>
            <a:r>
              <a:rPr lang="zh-CN" altLang="en-US" sz="2800">
                <a:latin typeface="微软雅黑" panose="020B0502040204020203" charset="-122"/>
                <a:ea typeface="微软雅黑" panose="020B0502040204020203" charset="-122"/>
              </a:rPr>
              <a:t>基</a:t>
            </a:r>
            <a:r>
              <a:rPr lang="zh-CN" sz="2800">
                <a:latin typeface="微软雅黑" panose="020B0502040204020203" charset="-122"/>
                <a:ea typeface="微软雅黑" panose="020B0502040204020203" charset="-122"/>
              </a:rPr>
              <a:t>于影像的决策模型</a:t>
            </a:r>
            <a:endParaRPr lang="zh-CN" sz="2800">
              <a:latin typeface="微软雅黑" panose="020B0502040204020203" charset="-122"/>
              <a:ea typeface="微软雅黑" panose="020B0502040204020203" charset="-122"/>
            </a:endParaRPr>
          </a:p>
          <a:p>
            <a:endParaRPr lang="zh-CN" sz="3200"/>
          </a:p>
        </p:txBody>
      </p:sp>
      <p:pic>
        <p:nvPicPr>
          <p:cNvPr id="4" name="图片 3"/>
          <p:cNvPicPr/>
          <p:nvPr/>
        </p:nvPicPr>
        <p:blipFill>
          <a:blip r:embed="rId1"/>
          <a:stretch>
            <a:fillRect/>
          </a:stretch>
        </p:blipFill>
        <p:spPr>
          <a:xfrm>
            <a:off x="551145" y="1463592"/>
            <a:ext cx="7826131" cy="2346408"/>
          </a:xfrm>
          <a:prstGeom prst="rect">
            <a:avLst/>
          </a:prstGeom>
        </p:spPr>
      </p:pic>
      <p:sp>
        <p:nvSpPr>
          <p:cNvPr id="5" name="文本框 4"/>
          <p:cNvSpPr txBox="1"/>
          <p:nvPr/>
        </p:nvSpPr>
        <p:spPr>
          <a:xfrm>
            <a:off x="683846" y="4132384"/>
            <a:ext cx="10199077" cy="2520462"/>
          </a:xfrm>
          <a:prstGeom prst="rect">
            <a:avLst/>
          </a:prstGeom>
          <a:ln w="12700">
            <a:prstDash val="solid"/>
          </a:ln>
        </p:spPr>
        <p:txBody>
          <a:bodyPr/>
          <a:lstStyle/>
          <a:p>
            <a:r>
              <a:rPr lang="zh-CN" sz="2400"/>
              <a:t>本项目除根据LGE-MRI影像序列中不同的影像（纤维化程度）表现推荐相应的房颤治疗方案，还将结合心房的结构，功能进行多序列，全方位的影像三维特性分析，并根据患者房颤复发以及并发症出现的情况，设计模糊逻辑以及决策边界完成辅助诊疗决策</a:t>
            </a:r>
            <a:endParaRPr lang="zh-CN" sz="2000"/>
          </a:p>
        </p:txBody>
      </p:sp>
      <p:sp>
        <p:nvSpPr>
          <p:cNvPr id="6" name="TextBox 42"/>
          <p:cNvSpPr txBox="1"/>
          <p:nvPr/>
        </p:nvSpPr>
        <p:spPr>
          <a:xfrm>
            <a:off x="1297138" y="357610"/>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3.</a:t>
            </a:r>
            <a:r>
              <a:rPr lang="en-US" altLang="zh-CN" b="0">
                <a:solidFill>
                  <a:srgbClr val="756271"/>
                </a:solidFill>
              </a:rPr>
              <a:t>5</a:t>
            </a:r>
            <a:r>
              <a:rPr lang="en-US" b="0">
                <a:solidFill>
                  <a:srgbClr val="756271"/>
                </a:solidFill>
              </a:rPr>
              <a:t> </a:t>
            </a:r>
            <a:r>
              <a:rPr lang="zh-CN" b="0">
                <a:solidFill>
                  <a:srgbClr val="756271"/>
                </a:solidFill>
              </a:rPr>
              <a:t>研究思路</a:t>
            </a:r>
            <a:endParaRPr lang="zh-CN" b="0">
              <a:solidFill>
                <a:srgbClr val="756271"/>
              </a:solidFill>
            </a:endParaRPr>
          </a:p>
        </p:txBody>
      </p:sp>
      <p:sp>
        <p:nvSpPr>
          <p:cNvPr id="7" name="文本框 6"/>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14</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3" name="矩形 2"/>
          <p:cNvSpPr/>
          <p:nvPr/>
        </p:nvSpPr>
        <p:spPr>
          <a:xfrm>
            <a:off x="9922463" y="2374494"/>
            <a:ext cx="221227" cy="2182761"/>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4" name="Group 4"/>
          <p:cNvGrpSpPr/>
          <p:nvPr/>
        </p:nvGrpSpPr>
        <p:grpSpPr>
          <a:xfrm rot="19764056">
            <a:off x="2096300" y="1365493"/>
            <a:ext cx="2026436" cy="1887315"/>
            <a:chOff x="1164" y="687"/>
            <a:chExt cx="3219" cy="2998"/>
          </a:xfrm>
          <a:solidFill>
            <a:srgbClr val="756271"/>
          </a:solidFill>
        </p:grpSpPr>
        <p:sp>
          <p:nvSpPr>
            <p:cNvPr id="5"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6"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sp>
        <p:nvSpPr>
          <p:cNvPr id="7" name="文本框 6"/>
          <p:cNvSpPr txBox="1"/>
          <p:nvPr/>
        </p:nvSpPr>
        <p:spPr>
          <a:xfrm>
            <a:off x="4657009" y="2910513"/>
            <a:ext cx="3535680" cy="1106805"/>
          </a:xfrm>
          <a:prstGeom prst="rect">
            <a:avLst/>
          </a:prstGeom>
          <a:noFill/>
        </p:spPr>
        <p:txBody>
          <a:bodyPr wrap="none">
            <a:spAutoFit/>
          </a:bodyPr>
          <a:lstStyle/>
          <a:p>
            <a:r>
              <a:rPr lang="zh-CN" sz="6600" b="1">
                <a:solidFill>
                  <a:srgbClr val="756271"/>
                </a:solidFill>
                <a:latin typeface="微软雅黑" panose="020B0502040204020203" charset="-122"/>
                <a:ea typeface="微软雅黑" panose="020B0502040204020203" charset="-122"/>
              </a:rPr>
              <a:t>创新</a:t>
            </a:r>
            <a:r>
              <a:rPr lang="zh-CN" sz="6600" b="1">
                <a:solidFill>
                  <a:srgbClr val="756271"/>
                </a:solidFill>
                <a:latin typeface="微软雅黑" panose="020B0502040204020203" charset="-122"/>
                <a:ea typeface="微软雅黑" panose="020B0502040204020203" charset="-122"/>
              </a:rPr>
              <a:t>亮点</a:t>
            </a:r>
            <a:endParaRPr lang="zh-CN" sz="6600" b="1">
              <a:solidFill>
                <a:srgbClr val="756271"/>
              </a:solidFill>
              <a:latin typeface="微软雅黑" panose="020B0502040204020203" charset="-122"/>
              <a:ea typeface="微软雅黑" panose="020B0502040204020203" charset="-122"/>
            </a:endParaRPr>
          </a:p>
        </p:txBody>
      </p:sp>
      <p:sp>
        <p:nvSpPr>
          <p:cNvPr id="13" name="文本框 12"/>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prstDash val="solid"/>
            <a:miter/>
          </a:ln>
        </p:spPr>
      </p:cxnSp>
      <p:sp>
        <p:nvSpPr>
          <p:cNvPr id="17" name="矩形 25"/>
          <p:cNvSpPr/>
          <p:nvPr/>
        </p:nvSpPr>
        <p:spPr>
          <a:xfrm>
            <a:off x="279257" y="3645843"/>
            <a:ext cx="3001360" cy="1766511"/>
          </a:xfrm>
          <a:prstGeom prst="rect">
            <a:avLst/>
          </a:prstGeom>
        </p:spPr>
        <p:txBody>
          <a:bodyPr wrap="square"/>
          <a:lstStyle/>
          <a:p>
            <a:pPr algn="just">
              <a:buNone/>
            </a:pPr>
            <a:r>
              <a:rPr lang="zh-CN" sz="2000" b="1">
                <a:solidFill>
                  <a:srgbClr val="404040"/>
                </a:solidFill>
                <a:latin typeface="微软雅黑" panose="020B0502040204020203" charset="-122"/>
                <a:ea typeface="微软雅黑" panose="020B0502040204020203" charset="-122"/>
              </a:rPr>
              <a:t>有效缓解数据不均衡对算法的影响，完成心房壁的</a:t>
            </a:r>
            <a:r>
              <a:rPr lang="zh-CN" sz="2000" b="1">
                <a:solidFill>
                  <a:srgbClr val="FF0000"/>
                </a:solidFill>
                <a:latin typeface="微软雅黑" panose="020B0502040204020203" charset="-122"/>
                <a:ea typeface="微软雅黑" panose="020B0502040204020203" charset="-122"/>
              </a:rPr>
              <a:t>多尺度定位分割</a:t>
            </a:r>
            <a:r>
              <a:rPr lang="zh-CN" altLang="en-US" sz="2000" b="1">
                <a:solidFill>
                  <a:srgbClr val="404040"/>
                </a:solidFill>
                <a:latin typeface="微软雅黑" panose="020B0502040204020203" charset="-122"/>
                <a:ea typeface="微软雅黑" panose="020B0502040204020203" charset="-122"/>
              </a:rPr>
              <a:t>。</a:t>
            </a:r>
            <a:endParaRPr lang="zh-CN" sz="2000" b="1">
              <a:solidFill>
                <a:srgbClr val="404040"/>
              </a:solidFill>
              <a:latin typeface="微软雅黑" panose="020B0502040204020203" charset="-122"/>
              <a:ea typeface="微软雅黑" panose="020B0502040204020203" charset="-122"/>
            </a:endParaRPr>
          </a:p>
        </p:txBody>
      </p:sp>
      <p:sp>
        <p:nvSpPr>
          <p:cNvPr id="19" name="矩形 25"/>
          <p:cNvSpPr/>
          <p:nvPr/>
        </p:nvSpPr>
        <p:spPr>
          <a:xfrm>
            <a:off x="1897167" y="1094404"/>
            <a:ext cx="4040431" cy="1450361"/>
          </a:xfrm>
          <a:prstGeom prst="rect">
            <a:avLst/>
          </a:prstGeom>
        </p:spPr>
        <p:txBody>
          <a:bodyPr wrap="square"/>
          <a:lstStyle/>
          <a:p>
            <a:pPr algn="just"/>
            <a:endParaRPr lang="zh-CN" sz="1600">
              <a:solidFill>
                <a:srgbClr val="404040"/>
              </a:solidFill>
              <a:latin typeface="微软雅黑" panose="020B0502040204020203" charset="-122"/>
              <a:ea typeface="微软雅黑" panose="020B0502040204020203" charset="-122"/>
            </a:endParaRPr>
          </a:p>
        </p:txBody>
      </p:sp>
      <p:grpSp>
        <p:nvGrpSpPr>
          <p:cNvPr id="2" name="组合 1"/>
          <p:cNvGrpSpPr/>
          <p:nvPr/>
        </p:nvGrpSpPr>
        <p:grpSpPr>
          <a:xfrm>
            <a:off x="4688809" y="2953712"/>
            <a:ext cx="2795552" cy="3537557"/>
            <a:chOff x="4688809" y="2953712"/>
            <a:chExt cx="2795552" cy="3537557"/>
          </a:xfrm>
        </p:grpSpPr>
        <p:sp>
          <p:nvSpPr>
            <p:cNvPr id="21" name="Freeform 6"/>
            <p:cNvSpPr/>
            <p:nvPr/>
          </p:nvSpPr>
          <p:spPr>
            <a:xfrm>
              <a:off x="4688809" y="2953712"/>
              <a:ext cx="2795552" cy="2795552"/>
            </a:xfrm>
            <a:custGeom>
              <a:avLst/>
              <a:gdLst/>
              <a:ahLst/>
              <a:cxnLst/>
              <a:rect l="0" t="0" r="r" b="b"/>
              <a:pathLst>
                <a:path w="2795552" h="2795552">
                  <a:moveTo>
                    <a:pt x="507702" y="798860"/>
                  </a:moveTo>
                  <a:cubicBezTo>
                    <a:pt x="837663" y="306762"/>
                    <a:pt x="1503965" y="175293"/>
                    <a:pt x="1995260" y="505792"/>
                  </a:cubicBezTo>
                  <a:cubicBezTo>
                    <a:pt x="2486556" y="836292"/>
                    <a:pt x="2617811" y="1503682"/>
                    <a:pt x="2287850" y="1995779"/>
                  </a:cubicBezTo>
                  <a:cubicBezTo>
                    <a:pt x="1957889" y="2488790"/>
                    <a:pt x="1292498" y="2619346"/>
                    <a:pt x="800292" y="2288847"/>
                  </a:cubicBezTo>
                  <a:cubicBezTo>
                    <a:pt x="308996" y="1958347"/>
                    <a:pt x="177741" y="1291870"/>
                    <a:pt x="507702" y="798860"/>
                  </a:cubicBezTo>
                  <a:close/>
                  <a:moveTo>
                    <a:pt x="525021" y="2496094"/>
                  </a:moveTo>
                  <a:lnTo>
                    <a:pt x="710054" y="2620259"/>
                  </a:lnTo>
                  <a:lnTo>
                    <a:pt x="882326" y="2468704"/>
                  </a:lnTo>
                  <a:cubicBezTo>
                    <a:pt x="924255" y="2488790"/>
                    <a:pt x="968007" y="2506137"/>
                    <a:pt x="1011758" y="2520744"/>
                  </a:cubicBezTo>
                  <a:lnTo>
                    <a:pt x="1022696" y="2750816"/>
                  </a:lnTo>
                  <a:lnTo>
                    <a:pt x="1242366" y="2793726"/>
                  </a:lnTo>
                  <a:lnTo>
                    <a:pt x="1343542" y="2582827"/>
                  </a:lnTo>
                  <a:cubicBezTo>
                    <a:pt x="1382736" y="2584653"/>
                    <a:pt x="1421931" y="2583740"/>
                    <a:pt x="1461125" y="2581914"/>
                  </a:cubicBezTo>
                  <a:lnTo>
                    <a:pt x="1560478" y="2795552"/>
                  </a:lnTo>
                  <a:lnTo>
                    <a:pt x="1779236" y="2752642"/>
                  </a:lnTo>
                  <a:lnTo>
                    <a:pt x="1793820" y="2514353"/>
                  </a:lnTo>
                  <a:cubicBezTo>
                    <a:pt x="1838483" y="2498833"/>
                    <a:pt x="1883147" y="2479660"/>
                    <a:pt x="1925987" y="2457749"/>
                  </a:cubicBezTo>
                  <a:lnTo>
                    <a:pt x="2104640" y="2617520"/>
                  </a:lnTo>
                  <a:lnTo>
                    <a:pt x="2287850" y="2490616"/>
                  </a:lnTo>
                  <a:lnTo>
                    <a:pt x="2205815" y="2264196"/>
                  </a:lnTo>
                  <a:cubicBezTo>
                    <a:pt x="2229514" y="2241372"/>
                    <a:pt x="2253213" y="2217634"/>
                    <a:pt x="2276000" y="2192071"/>
                  </a:cubicBezTo>
                  <a:lnTo>
                    <a:pt x="2501139" y="2276065"/>
                  </a:lnTo>
                  <a:lnTo>
                    <a:pt x="2625103" y="2090730"/>
                  </a:lnTo>
                  <a:lnTo>
                    <a:pt x="2464680" y="1909959"/>
                  </a:lnTo>
                  <a:cubicBezTo>
                    <a:pt x="2481998" y="1874353"/>
                    <a:pt x="2497493" y="1837833"/>
                    <a:pt x="2510254" y="1801314"/>
                  </a:cubicBezTo>
                  <a:lnTo>
                    <a:pt x="2749977" y="1793097"/>
                  </a:lnTo>
                  <a:lnTo>
                    <a:pt x="2794641" y="1574895"/>
                  </a:lnTo>
                  <a:lnTo>
                    <a:pt x="2579528" y="1468076"/>
                  </a:lnTo>
                  <a:cubicBezTo>
                    <a:pt x="2581351" y="1426078"/>
                    <a:pt x="2582262" y="1383168"/>
                    <a:pt x="2580439" y="1341171"/>
                  </a:cubicBezTo>
                  <a:lnTo>
                    <a:pt x="2795552" y="1242569"/>
                  </a:lnTo>
                  <a:lnTo>
                    <a:pt x="2751800" y="1023453"/>
                  </a:lnTo>
                  <a:lnTo>
                    <a:pt x="2515723" y="1007933"/>
                  </a:lnTo>
                  <a:cubicBezTo>
                    <a:pt x="2503874" y="971413"/>
                    <a:pt x="2489290" y="934894"/>
                    <a:pt x="2472883" y="900201"/>
                  </a:cubicBezTo>
                  <a:lnTo>
                    <a:pt x="2633306" y="730386"/>
                  </a:lnTo>
                  <a:lnTo>
                    <a:pt x="2510254" y="543225"/>
                  </a:lnTo>
                  <a:lnTo>
                    <a:pt x="2290584" y="615350"/>
                  </a:lnTo>
                  <a:cubicBezTo>
                    <a:pt x="2260505" y="579744"/>
                    <a:pt x="2227691" y="545963"/>
                    <a:pt x="2193054" y="514009"/>
                  </a:cubicBezTo>
                  <a:lnTo>
                    <a:pt x="2271443" y="299458"/>
                  </a:lnTo>
                  <a:lnTo>
                    <a:pt x="2085498" y="174380"/>
                  </a:lnTo>
                  <a:lnTo>
                    <a:pt x="1915960" y="324109"/>
                  </a:lnTo>
                  <a:cubicBezTo>
                    <a:pt x="1873120" y="302197"/>
                    <a:pt x="1828457" y="283025"/>
                    <a:pt x="1783794" y="267504"/>
                  </a:cubicBezTo>
                  <a:lnTo>
                    <a:pt x="1772856" y="43823"/>
                  </a:lnTo>
                  <a:lnTo>
                    <a:pt x="1554097" y="913"/>
                  </a:lnTo>
                  <a:lnTo>
                    <a:pt x="1458390" y="200856"/>
                  </a:lnTo>
                  <a:cubicBezTo>
                    <a:pt x="1414639" y="198117"/>
                    <a:pt x="1370887" y="197204"/>
                    <a:pt x="1328047" y="199030"/>
                  </a:cubicBezTo>
                  <a:lnTo>
                    <a:pt x="1235074" y="0"/>
                  </a:lnTo>
                  <a:lnTo>
                    <a:pt x="1016316" y="41997"/>
                  </a:lnTo>
                  <a:lnTo>
                    <a:pt x="1003555" y="260200"/>
                  </a:lnTo>
                  <a:cubicBezTo>
                    <a:pt x="951600" y="277547"/>
                    <a:pt x="901468" y="297632"/>
                    <a:pt x="852247" y="322283"/>
                  </a:cubicBezTo>
                  <a:lnTo>
                    <a:pt x="690912" y="178032"/>
                  </a:lnTo>
                  <a:lnTo>
                    <a:pt x="507702" y="304023"/>
                  </a:lnTo>
                  <a:lnTo>
                    <a:pt x="581533" y="507618"/>
                  </a:lnTo>
                  <a:cubicBezTo>
                    <a:pt x="552365" y="534095"/>
                    <a:pt x="523198" y="563310"/>
                    <a:pt x="496764" y="593439"/>
                  </a:cubicBezTo>
                  <a:lnTo>
                    <a:pt x="294413" y="518574"/>
                  </a:lnTo>
                  <a:lnTo>
                    <a:pt x="170449" y="703909"/>
                  </a:lnTo>
                  <a:lnTo>
                    <a:pt x="313554" y="865507"/>
                  </a:lnTo>
                  <a:cubicBezTo>
                    <a:pt x="293501" y="908417"/>
                    <a:pt x="275271" y="951328"/>
                    <a:pt x="259776" y="995151"/>
                  </a:cubicBezTo>
                  <a:lnTo>
                    <a:pt x="45575" y="1001542"/>
                  </a:lnTo>
                  <a:lnTo>
                    <a:pt x="1823" y="1220657"/>
                  </a:lnTo>
                  <a:lnTo>
                    <a:pt x="196883" y="1317434"/>
                  </a:lnTo>
                  <a:cubicBezTo>
                    <a:pt x="194148" y="1365822"/>
                    <a:pt x="194148" y="1414210"/>
                    <a:pt x="196883" y="1462598"/>
                  </a:cubicBezTo>
                  <a:lnTo>
                    <a:pt x="0" y="1552983"/>
                  </a:lnTo>
                  <a:lnTo>
                    <a:pt x="43752" y="1772099"/>
                  </a:lnTo>
                  <a:lnTo>
                    <a:pt x="264333" y="1785794"/>
                  </a:lnTo>
                  <a:cubicBezTo>
                    <a:pt x="278006" y="1825965"/>
                    <a:pt x="295324" y="1866136"/>
                    <a:pt x="313554" y="1904481"/>
                  </a:cubicBezTo>
                  <a:lnTo>
                    <a:pt x="163157" y="2065166"/>
                  </a:lnTo>
                  <a:lnTo>
                    <a:pt x="285298" y="2252327"/>
                  </a:lnTo>
                  <a:lnTo>
                    <a:pt x="498587" y="2182028"/>
                  </a:lnTo>
                  <a:cubicBezTo>
                    <a:pt x="530489" y="2217634"/>
                    <a:pt x="565126" y="2251415"/>
                    <a:pt x="602498" y="2284282"/>
                  </a:cubicBezTo>
                  <a:lnTo>
                    <a:pt x="525021" y="2496094"/>
                  </a:lnTo>
                  <a:close/>
                </a:path>
              </a:pathLst>
            </a:custGeom>
            <a:noFill/>
            <a:ln>
              <a:solidFill>
                <a:srgbClr val="5ABB93"/>
              </a:solid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22" name="Freeform 7"/>
            <p:cNvSpPr/>
            <p:nvPr/>
          </p:nvSpPr>
          <p:spPr>
            <a:xfrm>
              <a:off x="5607291" y="5412354"/>
              <a:ext cx="994687" cy="1078915"/>
            </a:xfrm>
            <a:custGeom>
              <a:avLst/>
              <a:gdLst/>
              <a:ahLst/>
              <a:cxnLst/>
              <a:rect l="0" t="0" r="r" b="b"/>
              <a:pathLst>
                <a:path w="994687" h="1078915">
                  <a:moveTo>
                    <a:pt x="0" y="0"/>
                  </a:moveTo>
                  <a:lnTo>
                    <a:pt x="994687" y="0"/>
                  </a:lnTo>
                  <a:lnTo>
                    <a:pt x="994687" y="466434"/>
                  </a:lnTo>
                  <a:lnTo>
                    <a:pt x="0" y="466434"/>
                  </a:lnTo>
                  <a:lnTo>
                    <a:pt x="0" y="0"/>
                  </a:lnTo>
                  <a:close/>
                  <a:moveTo>
                    <a:pt x="102742" y="517551"/>
                  </a:moveTo>
                  <a:lnTo>
                    <a:pt x="891945" y="517551"/>
                  </a:lnTo>
                  <a:lnTo>
                    <a:pt x="891945" y="706498"/>
                  </a:lnTo>
                  <a:lnTo>
                    <a:pt x="102742" y="706498"/>
                  </a:lnTo>
                  <a:lnTo>
                    <a:pt x="102742" y="517551"/>
                  </a:lnTo>
                  <a:close/>
                  <a:moveTo>
                    <a:pt x="120017" y="750311"/>
                  </a:moveTo>
                  <a:lnTo>
                    <a:pt x="873761" y="750311"/>
                  </a:lnTo>
                  <a:lnTo>
                    <a:pt x="873761" y="893619"/>
                  </a:lnTo>
                  <a:lnTo>
                    <a:pt x="120017" y="893619"/>
                  </a:lnTo>
                  <a:lnTo>
                    <a:pt x="120017" y="750311"/>
                  </a:lnTo>
                  <a:close/>
                  <a:moveTo>
                    <a:pt x="334593" y="935607"/>
                  </a:moveTo>
                  <a:lnTo>
                    <a:pt x="659185" y="935607"/>
                  </a:lnTo>
                  <a:lnTo>
                    <a:pt x="659185" y="1078915"/>
                  </a:lnTo>
                  <a:lnTo>
                    <a:pt x="334593" y="1078915"/>
                  </a:lnTo>
                  <a:lnTo>
                    <a:pt x="334593" y="935607"/>
                  </a:lnTo>
                  <a:close/>
                </a:path>
              </a:pathLst>
            </a:custGeom>
            <a:solidFill>
              <a:srgbClr val="5ABB93"/>
            </a:solidFill>
            <a:ln>
              <a:no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36" name="Freeform 18"/>
            <p:cNvSpPr/>
            <p:nvPr/>
          </p:nvSpPr>
          <p:spPr>
            <a:xfrm>
              <a:off x="5057807" y="3310677"/>
              <a:ext cx="2069591" cy="2041515"/>
            </a:xfrm>
            <a:custGeom>
              <a:avLst/>
              <a:gdLst/>
              <a:ahLst/>
              <a:cxnLst/>
              <a:rect l="0" t="0" r="r" b="b"/>
              <a:pathLst>
                <a:path w="2069591" h="2041515">
                  <a:moveTo>
                    <a:pt x="739466" y="2041515"/>
                  </a:moveTo>
                  <a:cubicBezTo>
                    <a:pt x="312219" y="1913692"/>
                    <a:pt x="0" y="1514702"/>
                    <a:pt x="0" y="1041757"/>
                  </a:cubicBezTo>
                  <a:cubicBezTo>
                    <a:pt x="0" y="466554"/>
                    <a:pt x="462851" y="0"/>
                    <a:pt x="1034339" y="0"/>
                  </a:cubicBezTo>
                  <a:cubicBezTo>
                    <a:pt x="1605827" y="0"/>
                    <a:pt x="2069591" y="466554"/>
                    <a:pt x="2069591" y="1041757"/>
                  </a:cubicBezTo>
                  <a:cubicBezTo>
                    <a:pt x="2069591" y="1514702"/>
                    <a:pt x="1757372" y="1913692"/>
                    <a:pt x="1329212" y="2041515"/>
                  </a:cubicBezTo>
                  <a:lnTo>
                    <a:pt x="739466" y="2041515"/>
                  </a:lnTo>
                  <a:close/>
                </a:path>
              </a:pathLst>
            </a:custGeom>
            <a:solidFill>
              <a:srgbClr val="5ABB93"/>
            </a:solidFill>
            <a:ln>
              <a:no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37" name="矩形 36"/>
            <p:cNvSpPr/>
            <p:nvPr/>
          </p:nvSpPr>
          <p:spPr>
            <a:xfrm>
              <a:off x="5221053" y="4036676"/>
              <a:ext cx="1731214" cy="582595"/>
            </a:xfrm>
            <a:prstGeom prst="rect">
              <a:avLst/>
            </a:prstGeom>
            <a:noFill/>
          </p:spPr>
          <p:txBody>
            <a:bodyPr wrap="square"/>
            <a:lstStyle/>
            <a:p>
              <a:pPr algn="ctr">
                <a:lnSpc>
                  <a:spcPct val="150000"/>
                </a:lnSpc>
              </a:pPr>
              <a:r>
                <a:rPr lang="zh-CN" sz="2400" b="1">
                  <a:solidFill>
                    <a:srgbClr val="E7E6E6"/>
                  </a:solidFill>
                  <a:latin typeface="微软雅黑" panose="020B0502040204020203" charset="-122"/>
                  <a:ea typeface="微软雅黑" panose="020B0502040204020203" charset="-122"/>
                </a:rPr>
                <a:t>三个创新点</a:t>
              </a:r>
              <a:endParaRPr lang="zh-CN" sz="2400" b="1">
                <a:solidFill>
                  <a:srgbClr val="E7E6E6"/>
                </a:solidFill>
                <a:latin typeface="微软雅黑" panose="020B0502040204020203" charset="-122"/>
                <a:ea typeface="微软雅黑" panose="020B0502040204020203" charset="-122"/>
              </a:endParaRPr>
            </a:p>
          </p:txBody>
        </p:sp>
      </p:grpSp>
      <p:grpSp>
        <p:nvGrpSpPr>
          <p:cNvPr id="3" name="组合 2"/>
          <p:cNvGrpSpPr/>
          <p:nvPr/>
        </p:nvGrpSpPr>
        <p:grpSpPr>
          <a:xfrm>
            <a:off x="3397321" y="3775933"/>
            <a:ext cx="1263413" cy="1263413"/>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p:nvPr/>
            </p:nvSpPr>
            <p:spPr>
              <a:xfrm>
                <a:off x="3602100" y="4141250"/>
                <a:ext cx="1264071" cy="1264071"/>
              </a:xfrm>
              <a:custGeom>
                <a:avLst/>
                <a:gdLst/>
                <a:ahLst/>
                <a:cxnLst/>
                <a:rect l="0" t="0" r="r" b="b"/>
                <a:pathLst>
                  <a:path w="1264071" h="1264071">
                    <a:moveTo>
                      <a:pt x="145925" y="515668"/>
                    </a:moveTo>
                    <a:cubicBezTo>
                      <a:pt x="208854" y="250076"/>
                      <a:pt x="476079" y="85793"/>
                      <a:pt x="741479" y="149681"/>
                    </a:cubicBezTo>
                    <a:cubicBezTo>
                      <a:pt x="1006879" y="212656"/>
                      <a:pt x="1171044" y="480073"/>
                      <a:pt x="1107202" y="745665"/>
                    </a:cubicBezTo>
                    <a:cubicBezTo>
                      <a:pt x="1044272" y="1011257"/>
                      <a:pt x="777048" y="1175540"/>
                      <a:pt x="511648" y="1111652"/>
                    </a:cubicBezTo>
                    <a:cubicBezTo>
                      <a:pt x="246248" y="1048677"/>
                      <a:pt x="82083" y="781260"/>
                      <a:pt x="145925" y="515668"/>
                    </a:cubicBezTo>
                    <a:close/>
                    <a:moveTo>
                      <a:pt x="435037" y="1234865"/>
                    </a:moveTo>
                    <a:lnTo>
                      <a:pt x="532624" y="1258595"/>
                    </a:lnTo>
                    <a:lnTo>
                      <a:pt x="581874" y="1167326"/>
                    </a:lnTo>
                    <a:cubicBezTo>
                      <a:pt x="602851" y="1169152"/>
                      <a:pt x="623827" y="1169152"/>
                      <a:pt x="643892" y="1168239"/>
                    </a:cubicBezTo>
                    <a:lnTo>
                      <a:pt x="684933" y="1264071"/>
                    </a:lnTo>
                    <a:lnTo>
                      <a:pt x="784344" y="1247643"/>
                    </a:lnTo>
                    <a:lnTo>
                      <a:pt x="794377" y="1141771"/>
                    </a:lnTo>
                    <a:cubicBezTo>
                      <a:pt x="810793" y="1136295"/>
                      <a:pt x="827210" y="1129906"/>
                      <a:pt x="843626" y="1122605"/>
                    </a:cubicBezTo>
                    <a:lnTo>
                      <a:pt x="918412" y="1197445"/>
                    </a:lnTo>
                    <a:lnTo>
                      <a:pt x="1004143" y="1145422"/>
                    </a:lnTo>
                    <a:lnTo>
                      <a:pt x="973134" y="1042288"/>
                    </a:lnTo>
                    <a:cubicBezTo>
                      <a:pt x="989551" y="1027685"/>
                      <a:pt x="1005967" y="1013082"/>
                      <a:pt x="1020559" y="996654"/>
                    </a:cubicBezTo>
                    <a:lnTo>
                      <a:pt x="1120883" y="1035899"/>
                    </a:lnTo>
                    <a:lnTo>
                      <a:pt x="1178340" y="953758"/>
                    </a:lnTo>
                    <a:lnTo>
                      <a:pt x="1108114" y="870703"/>
                    </a:lnTo>
                    <a:cubicBezTo>
                      <a:pt x="1114498" y="857013"/>
                      <a:pt x="1120883" y="843322"/>
                      <a:pt x="1126355" y="829632"/>
                    </a:cubicBezTo>
                    <a:lnTo>
                      <a:pt x="1234886" y="828719"/>
                    </a:lnTo>
                    <a:lnTo>
                      <a:pt x="1257687" y="731062"/>
                    </a:lnTo>
                    <a:lnTo>
                      <a:pt x="1161924" y="679952"/>
                    </a:lnTo>
                    <a:cubicBezTo>
                      <a:pt x="1163748" y="661698"/>
                      <a:pt x="1164660" y="644357"/>
                      <a:pt x="1164660" y="626103"/>
                    </a:cubicBezTo>
                    <a:lnTo>
                      <a:pt x="1264071" y="585032"/>
                    </a:lnTo>
                    <a:lnTo>
                      <a:pt x="1248567" y="485549"/>
                    </a:lnTo>
                    <a:lnTo>
                      <a:pt x="1140947" y="474597"/>
                    </a:lnTo>
                    <a:cubicBezTo>
                      <a:pt x="1135475" y="456343"/>
                      <a:pt x="1129091" y="438090"/>
                      <a:pt x="1121795" y="420749"/>
                    </a:cubicBezTo>
                    <a:lnTo>
                      <a:pt x="1197493" y="344996"/>
                    </a:lnTo>
                    <a:lnTo>
                      <a:pt x="1144595" y="259203"/>
                    </a:lnTo>
                    <a:lnTo>
                      <a:pt x="1042448" y="290234"/>
                    </a:lnTo>
                    <a:cubicBezTo>
                      <a:pt x="1031504" y="276544"/>
                      <a:pt x="1019647" y="263766"/>
                      <a:pt x="1007791" y="250989"/>
                    </a:cubicBezTo>
                    <a:lnTo>
                      <a:pt x="1048832" y="153331"/>
                    </a:lnTo>
                    <a:lnTo>
                      <a:pt x="967662" y="94007"/>
                    </a:lnTo>
                    <a:lnTo>
                      <a:pt x="886491" y="159720"/>
                    </a:lnTo>
                    <a:cubicBezTo>
                      <a:pt x="868251" y="149681"/>
                      <a:pt x="849098" y="140554"/>
                      <a:pt x="829034" y="132340"/>
                    </a:cubicBezTo>
                    <a:lnTo>
                      <a:pt x="829034" y="29206"/>
                    </a:lnTo>
                    <a:lnTo>
                      <a:pt x="730535" y="5476"/>
                    </a:lnTo>
                    <a:lnTo>
                      <a:pt x="682197" y="95832"/>
                    </a:lnTo>
                    <a:cubicBezTo>
                      <a:pt x="661220" y="93094"/>
                      <a:pt x="639332" y="92181"/>
                      <a:pt x="618355" y="92181"/>
                    </a:cubicBezTo>
                    <a:lnTo>
                      <a:pt x="578226" y="0"/>
                    </a:lnTo>
                    <a:lnTo>
                      <a:pt x="479727" y="16428"/>
                    </a:lnTo>
                    <a:lnTo>
                      <a:pt x="470607" y="115911"/>
                    </a:lnTo>
                    <a:cubicBezTo>
                      <a:pt x="451454" y="121387"/>
                      <a:pt x="433213" y="127776"/>
                      <a:pt x="414973" y="135990"/>
                    </a:cubicBezTo>
                    <a:lnTo>
                      <a:pt x="344747" y="65713"/>
                    </a:lnTo>
                    <a:lnTo>
                      <a:pt x="259016" y="118649"/>
                    </a:lnTo>
                    <a:lnTo>
                      <a:pt x="287289" y="212656"/>
                    </a:lnTo>
                    <a:cubicBezTo>
                      <a:pt x="269048" y="228172"/>
                      <a:pt x="250808" y="245513"/>
                      <a:pt x="233479" y="262854"/>
                    </a:cubicBezTo>
                    <a:lnTo>
                      <a:pt x="143188" y="228172"/>
                    </a:lnTo>
                    <a:lnTo>
                      <a:pt x="85731" y="310313"/>
                    </a:lnTo>
                    <a:lnTo>
                      <a:pt x="148661" y="384241"/>
                    </a:lnTo>
                    <a:cubicBezTo>
                      <a:pt x="140452" y="400669"/>
                      <a:pt x="132244" y="417098"/>
                      <a:pt x="125860" y="434439"/>
                    </a:cubicBezTo>
                    <a:lnTo>
                      <a:pt x="29185" y="434439"/>
                    </a:lnTo>
                    <a:lnTo>
                      <a:pt x="5472" y="533009"/>
                    </a:lnTo>
                    <a:lnTo>
                      <a:pt x="91203" y="578643"/>
                    </a:lnTo>
                    <a:cubicBezTo>
                      <a:pt x="89379" y="599635"/>
                      <a:pt x="88467" y="620627"/>
                      <a:pt x="88467" y="641619"/>
                    </a:cubicBezTo>
                    <a:lnTo>
                      <a:pt x="0" y="679039"/>
                    </a:lnTo>
                    <a:lnTo>
                      <a:pt x="15504" y="778522"/>
                    </a:lnTo>
                    <a:lnTo>
                      <a:pt x="112179" y="788561"/>
                    </a:lnTo>
                    <a:cubicBezTo>
                      <a:pt x="118564" y="809553"/>
                      <a:pt x="126772" y="829632"/>
                      <a:pt x="134980" y="849711"/>
                    </a:cubicBezTo>
                    <a:lnTo>
                      <a:pt x="66578" y="919075"/>
                    </a:lnTo>
                    <a:lnTo>
                      <a:pt x="119476" y="1004868"/>
                    </a:lnTo>
                    <a:lnTo>
                      <a:pt x="214327" y="975662"/>
                    </a:lnTo>
                    <a:cubicBezTo>
                      <a:pt x="226183" y="991178"/>
                      <a:pt x="239863" y="1004868"/>
                      <a:pt x="253544" y="1018558"/>
                    </a:cubicBezTo>
                    <a:lnTo>
                      <a:pt x="215239" y="1109827"/>
                    </a:lnTo>
                    <a:lnTo>
                      <a:pt x="296409" y="1170064"/>
                    </a:lnTo>
                    <a:lnTo>
                      <a:pt x="374844" y="1106176"/>
                    </a:lnTo>
                    <a:cubicBezTo>
                      <a:pt x="393996" y="1116216"/>
                      <a:pt x="414061" y="1125343"/>
                      <a:pt x="435037" y="1133557"/>
                    </a:cubicBezTo>
                    <a:lnTo>
                      <a:pt x="435037" y="1234865"/>
                    </a:lnTo>
                    <a:close/>
                  </a:path>
                </a:pathLst>
              </a:custGeom>
              <a:solidFill>
                <a:schemeClr val="bg2">
                  <a:lumMod val="95000"/>
                </a:schemeClr>
              </a:solidFill>
              <a:ln>
                <a:solidFill>
                  <a:srgbClr val="F2B973"/>
                </a:solid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25" name="Freeform 9"/>
              <p:cNvSpPr/>
              <p:nvPr/>
            </p:nvSpPr>
            <p:spPr>
              <a:xfrm>
                <a:off x="3714461" y="4257626"/>
                <a:ext cx="1027308" cy="1027308"/>
              </a:xfrm>
              <a:custGeom>
                <a:avLst/>
                <a:gdLst/>
                <a:ahLst/>
                <a:cxnLst/>
                <a:rect l="0" t="0" r="r" b="b"/>
                <a:pathLst>
                  <a:path w="1027308" h="1027308">
                    <a:moveTo>
                      <a:pt x="967200" y="622031"/>
                    </a:moveTo>
                    <a:cubicBezTo>
                      <a:pt x="1027308" y="371579"/>
                      <a:pt x="872483" y="120217"/>
                      <a:pt x="622031" y="60108"/>
                    </a:cubicBezTo>
                    <a:cubicBezTo>
                      <a:pt x="371579" y="0"/>
                      <a:pt x="120217" y="154825"/>
                      <a:pt x="60108" y="405277"/>
                    </a:cubicBezTo>
                    <a:cubicBezTo>
                      <a:pt x="0" y="655729"/>
                      <a:pt x="154825" y="907091"/>
                      <a:pt x="405277" y="967200"/>
                    </a:cubicBezTo>
                    <a:cubicBezTo>
                      <a:pt x="655729" y="1027308"/>
                      <a:pt x="907091" y="872483"/>
                      <a:pt x="967200" y="622031"/>
                    </a:cubicBezTo>
                    <a:close/>
                  </a:path>
                </a:pathLst>
              </a:custGeom>
              <a:solidFill>
                <a:srgbClr val="F2B973"/>
              </a:solidFill>
              <a:ln>
                <a:no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grpSp>
        <p:sp>
          <p:nvSpPr>
            <p:cNvPr id="38" name="文本框 37"/>
            <p:cNvSpPr txBox="1"/>
            <p:nvPr/>
          </p:nvSpPr>
          <p:spPr>
            <a:xfrm>
              <a:off x="3651749" y="4055407"/>
              <a:ext cx="726482" cy="646011"/>
            </a:xfrm>
            <a:prstGeom prst="rect">
              <a:avLst/>
            </a:prstGeom>
            <a:noFill/>
          </p:spPr>
          <p:txBody>
            <a:bodyPr wrap="none">
              <a:spAutoFit/>
            </a:bodyPr>
            <a:lstStyle/>
            <a:p>
              <a:pPr algn="ctr"/>
              <a:r>
                <a:rPr lang="en-US" sz="3600">
                  <a:solidFill>
                    <a:schemeClr val="bg2"/>
                  </a:solidFill>
                  <a:latin typeface="微软雅黑" panose="020B0502040204020203" charset="-122"/>
                  <a:ea typeface="微软雅黑" panose="020B0502040204020203" charset="-122"/>
                </a:rPr>
                <a:t>01</a:t>
              </a:r>
              <a:endParaRPr lang="zh-CN" sz="3600">
                <a:solidFill>
                  <a:schemeClr val="bg2"/>
                </a:solidFill>
                <a:latin typeface="微软雅黑" panose="020B0502040204020203" charset="-122"/>
                <a:ea typeface="微软雅黑" panose="020B0502040204020203" charset="-122"/>
              </a:endParaRPr>
            </a:p>
          </p:txBody>
        </p:sp>
      </p:grpSp>
      <p:grpSp>
        <p:nvGrpSpPr>
          <p:cNvPr id="4" name="组合 3"/>
          <p:cNvGrpSpPr/>
          <p:nvPr/>
        </p:nvGrpSpPr>
        <p:grpSpPr>
          <a:xfrm>
            <a:off x="6292716" y="1924760"/>
            <a:ext cx="1263413" cy="1263413"/>
            <a:chOff x="4379506" y="1927971"/>
            <a:chExt cx="1263413" cy="1263413"/>
          </a:xfrm>
        </p:grpSpPr>
        <p:grpSp>
          <p:nvGrpSpPr>
            <p:cNvPr id="26" name="组合 25"/>
            <p:cNvGrpSpPr/>
            <p:nvPr/>
          </p:nvGrpSpPr>
          <p:grpSpPr>
            <a:xfrm>
              <a:off x="4379506" y="1927971"/>
              <a:ext cx="1263413" cy="1263413"/>
              <a:chOff x="4637435" y="2231854"/>
              <a:chExt cx="1264071" cy="1264071"/>
            </a:xfrm>
          </p:grpSpPr>
          <p:sp>
            <p:nvSpPr>
              <p:cNvPr id="28" name="Freeform 10"/>
              <p:cNvSpPr/>
              <p:nvPr/>
            </p:nvSpPr>
            <p:spPr>
              <a:xfrm>
                <a:off x="4637435" y="2231854"/>
                <a:ext cx="1264071" cy="1264071"/>
              </a:xfrm>
              <a:custGeom>
                <a:avLst/>
                <a:gdLst/>
                <a:ahLst/>
                <a:cxnLst/>
                <a:rect l="0" t="0" r="r" b="b"/>
                <a:pathLst>
                  <a:path w="1264071" h="1264071">
                    <a:moveTo>
                      <a:pt x="145925" y="516208"/>
                    </a:moveTo>
                    <a:cubicBezTo>
                      <a:pt x="208854" y="249896"/>
                      <a:pt x="476079" y="86643"/>
                      <a:pt x="741479" y="149573"/>
                    </a:cubicBezTo>
                    <a:cubicBezTo>
                      <a:pt x="1007791" y="213415"/>
                      <a:pt x="1171044" y="480639"/>
                      <a:pt x="1108114" y="746039"/>
                    </a:cubicBezTo>
                    <a:cubicBezTo>
                      <a:pt x="1044272" y="1011439"/>
                      <a:pt x="777048" y="1175604"/>
                      <a:pt x="511648" y="1111762"/>
                    </a:cubicBezTo>
                    <a:cubicBezTo>
                      <a:pt x="246248" y="1048832"/>
                      <a:pt x="82083" y="781608"/>
                      <a:pt x="145925" y="516208"/>
                    </a:cubicBezTo>
                    <a:close/>
                    <a:moveTo>
                      <a:pt x="435037" y="1234886"/>
                    </a:moveTo>
                    <a:lnTo>
                      <a:pt x="532624" y="1258599"/>
                    </a:lnTo>
                    <a:lnTo>
                      <a:pt x="581874" y="1166484"/>
                    </a:lnTo>
                    <a:cubicBezTo>
                      <a:pt x="602851" y="1168308"/>
                      <a:pt x="623827" y="1169220"/>
                      <a:pt x="644804" y="1168308"/>
                    </a:cubicBezTo>
                    <a:lnTo>
                      <a:pt x="684933" y="1264071"/>
                    </a:lnTo>
                    <a:lnTo>
                      <a:pt x="784344" y="1247654"/>
                    </a:lnTo>
                    <a:lnTo>
                      <a:pt x="794377" y="1141859"/>
                    </a:lnTo>
                    <a:cubicBezTo>
                      <a:pt x="810793" y="1136387"/>
                      <a:pt x="827210" y="1130003"/>
                      <a:pt x="843626" y="1122707"/>
                    </a:cubicBezTo>
                    <a:lnTo>
                      <a:pt x="919324" y="1197493"/>
                    </a:lnTo>
                    <a:lnTo>
                      <a:pt x="1005055" y="1144595"/>
                    </a:lnTo>
                    <a:lnTo>
                      <a:pt x="973134" y="1041536"/>
                    </a:lnTo>
                    <a:cubicBezTo>
                      <a:pt x="990463" y="1027856"/>
                      <a:pt x="1005967" y="1013263"/>
                      <a:pt x="1020559" y="996847"/>
                    </a:cubicBezTo>
                    <a:lnTo>
                      <a:pt x="1120883" y="1036064"/>
                    </a:lnTo>
                    <a:lnTo>
                      <a:pt x="1178340" y="953069"/>
                    </a:lnTo>
                    <a:lnTo>
                      <a:pt x="1108114" y="870987"/>
                    </a:lnTo>
                    <a:cubicBezTo>
                      <a:pt x="1114498" y="857306"/>
                      <a:pt x="1120883" y="843626"/>
                      <a:pt x="1126355" y="829034"/>
                    </a:cubicBezTo>
                    <a:lnTo>
                      <a:pt x="1234886" y="829034"/>
                    </a:lnTo>
                    <a:lnTo>
                      <a:pt x="1257687" y="731447"/>
                    </a:lnTo>
                    <a:lnTo>
                      <a:pt x="1161924" y="679461"/>
                    </a:lnTo>
                    <a:cubicBezTo>
                      <a:pt x="1163748" y="662132"/>
                      <a:pt x="1164660" y="643892"/>
                      <a:pt x="1164660" y="626563"/>
                    </a:cubicBezTo>
                    <a:lnTo>
                      <a:pt x="1264071" y="585522"/>
                    </a:lnTo>
                    <a:lnTo>
                      <a:pt x="1248567" y="486111"/>
                    </a:lnTo>
                    <a:lnTo>
                      <a:pt x="1140947" y="475167"/>
                    </a:lnTo>
                    <a:cubicBezTo>
                      <a:pt x="1135475" y="456926"/>
                      <a:pt x="1129091" y="438686"/>
                      <a:pt x="1121795" y="421357"/>
                    </a:cubicBezTo>
                    <a:lnTo>
                      <a:pt x="1197493" y="344747"/>
                    </a:lnTo>
                    <a:lnTo>
                      <a:pt x="1144595" y="259928"/>
                    </a:lnTo>
                    <a:lnTo>
                      <a:pt x="1042448" y="290025"/>
                    </a:lnTo>
                    <a:cubicBezTo>
                      <a:pt x="1031504" y="277257"/>
                      <a:pt x="1020559" y="263576"/>
                      <a:pt x="1007791" y="251720"/>
                    </a:cubicBezTo>
                    <a:lnTo>
                      <a:pt x="1048832" y="154133"/>
                    </a:lnTo>
                    <a:lnTo>
                      <a:pt x="967662" y="94851"/>
                    </a:lnTo>
                    <a:lnTo>
                      <a:pt x="886491" y="160517"/>
                    </a:lnTo>
                    <a:cubicBezTo>
                      <a:pt x="868251" y="149573"/>
                      <a:pt x="849098" y="140452"/>
                      <a:pt x="829034" y="132244"/>
                    </a:cubicBezTo>
                    <a:lnTo>
                      <a:pt x="829034" y="29185"/>
                    </a:lnTo>
                    <a:lnTo>
                      <a:pt x="731447" y="6384"/>
                    </a:lnTo>
                    <a:lnTo>
                      <a:pt x="683109" y="95763"/>
                    </a:lnTo>
                    <a:cubicBezTo>
                      <a:pt x="661220" y="93939"/>
                      <a:pt x="639332" y="93027"/>
                      <a:pt x="618355" y="93027"/>
                    </a:cubicBezTo>
                    <a:lnTo>
                      <a:pt x="579138" y="0"/>
                    </a:lnTo>
                    <a:lnTo>
                      <a:pt x="479727" y="16417"/>
                    </a:lnTo>
                    <a:lnTo>
                      <a:pt x="470607" y="116740"/>
                    </a:lnTo>
                    <a:cubicBezTo>
                      <a:pt x="451454" y="122212"/>
                      <a:pt x="433213" y="128596"/>
                      <a:pt x="414973" y="136804"/>
                    </a:cubicBezTo>
                    <a:lnTo>
                      <a:pt x="344747" y="66578"/>
                    </a:lnTo>
                    <a:lnTo>
                      <a:pt x="259016" y="119476"/>
                    </a:lnTo>
                    <a:lnTo>
                      <a:pt x="288201" y="213415"/>
                    </a:lnTo>
                    <a:cubicBezTo>
                      <a:pt x="269048" y="228919"/>
                      <a:pt x="250808" y="245336"/>
                      <a:pt x="233479" y="263576"/>
                    </a:cubicBezTo>
                    <a:lnTo>
                      <a:pt x="143188" y="228007"/>
                    </a:lnTo>
                    <a:lnTo>
                      <a:pt x="85731" y="311002"/>
                    </a:lnTo>
                    <a:lnTo>
                      <a:pt x="148661" y="384876"/>
                    </a:lnTo>
                    <a:cubicBezTo>
                      <a:pt x="140452" y="401292"/>
                      <a:pt x="133156" y="417709"/>
                      <a:pt x="125860" y="435037"/>
                    </a:cubicBezTo>
                    <a:lnTo>
                      <a:pt x="29185" y="435037"/>
                    </a:lnTo>
                    <a:lnTo>
                      <a:pt x="6384" y="532624"/>
                    </a:lnTo>
                    <a:lnTo>
                      <a:pt x="91203" y="579138"/>
                    </a:lnTo>
                    <a:cubicBezTo>
                      <a:pt x="89379" y="600115"/>
                      <a:pt x="88467" y="621091"/>
                      <a:pt x="89379" y="642068"/>
                    </a:cubicBezTo>
                    <a:lnTo>
                      <a:pt x="0" y="678549"/>
                    </a:lnTo>
                    <a:lnTo>
                      <a:pt x="15504" y="777960"/>
                    </a:lnTo>
                    <a:lnTo>
                      <a:pt x="112179" y="787992"/>
                    </a:lnTo>
                    <a:cubicBezTo>
                      <a:pt x="118564" y="808969"/>
                      <a:pt x="126772" y="829946"/>
                      <a:pt x="135892" y="850010"/>
                    </a:cubicBezTo>
                    <a:lnTo>
                      <a:pt x="66578" y="919324"/>
                    </a:lnTo>
                    <a:lnTo>
                      <a:pt x="119476" y="1005055"/>
                    </a:lnTo>
                    <a:lnTo>
                      <a:pt x="214327" y="975870"/>
                    </a:lnTo>
                    <a:cubicBezTo>
                      <a:pt x="226183" y="990463"/>
                      <a:pt x="239863" y="1005055"/>
                      <a:pt x="253544" y="1017823"/>
                    </a:cubicBezTo>
                    <a:lnTo>
                      <a:pt x="215239" y="1109938"/>
                    </a:lnTo>
                    <a:lnTo>
                      <a:pt x="296409" y="1170132"/>
                    </a:lnTo>
                    <a:lnTo>
                      <a:pt x="374844" y="1106290"/>
                    </a:lnTo>
                    <a:cubicBezTo>
                      <a:pt x="393996" y="1116322"/>
                      <a:pt x="414061" y="1125443"/>
                      <a:pt x="435037" y="1132739"/>
                    </a:cubicBezTo>
                    <a:lnTo>
                      <a:pt x="435037" y="1234886"/>
                    </a:lnTo>
                    <a:close/>
                  </a:path>
                </a:pathLst>
              </a:custGeom>
              <a:solidFill>
                <a:schemeClr val="bg2">
                  <a:lumMod val="95000"/>
                </a:schemeClr>
              </a:solidFill>
              <a:ln>
                <a:solidFill>
                  <a:srgbClr val="756271"/>
                </a:solid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29" name="Freeform 11"/>
              <p:cNvSpPr/>
              <p:nvPr/>
            </p:nvSpPr>
            <p:spPr>
              <a:xfrm>
                <a:off x="4749797" y="2348228"/>
                <a:ext cx="1027308" cy="1031321"/>
              </a:xfrm>
              <a:custGeom>
                <a:avLst/>
                <a:gdLst/>
                <a:ahLst/>
                <a:cxnLst/>
                <a:rect l="0" t="0" r="r" b="b"/>
                <a:pathLst>
                  <a:path w="1027308" h="1031321">
                    <a:moveTo>
                      <a:pt x="967200" y="624461"/>
                    </a:moveTo>
                    <a:cubicBezTo>
                      <a:pt x="1027308" y="373031"/>
                      <a:pt x="872483" y="119772"/>
                      <a:pt x="622031" y="60343"/>
                    </a:cubicBezTo>
                    <a:cubicBezTo>
                      <a:pt x="371579" y="0"/>
                      <a:pt x="120217" y="155430"/>
                      <a:pt x="60108" y="406860"/>
                    </a:cubicBezTo>
                    <a:cubicBezTo>
                      <a:pt x="0" y="658290"/>
                      <a:pt x="154825" y="910635"/>
                      <a:pt x="405277" y="970978"/>
                    </a:cubicBezTo>
                    <a:cubicBezTo>
                      <a:pt x="655729" y="1031321"/>
                      <a:pt x="908002" y="875891"/>
                      <a:pt x="967200" y="624461"/>
                    </a:cubicBezTo>
                    <a:close/>
                  </a:path>
                </a:pathLst>
              </a:custGeom>
              <a:solidFill>
                <a:srgbClr val="756271"/>
              </a:solidFill>
              <a:ln>
                <a:no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grpSp>
        <p:sp>
          <p:nvSpPr>
            <p:cNvPr id="39" name="文本框 38"/>
            <p:cNvSpPr txBox="1"/>
            <p:nvPr/>
          </p:nvSpPr>
          <p:spPr>
            <a:xfrm>
              <a:off x="4641955" y="2220055"/>
              <a:ext cx="726482" cy="646011"/>
            </a:xfrm>
            <a:prstGeom prst="rect">
              <a:avLst/>
            </a:prstGeom>
            <a:noFill/>
          </p:spPr>
          <p:txBody>
            <a:bodyPr wrap="none">
              <a:spAutoFit/>
            </a:bodyPr>
            <a:lstStyle/>
            <a:p>
              <a:pPr algn="ctr"/>
              <a:r>
                <a:rPr lang="en-US" sz="3600">
                  <a:solidFill>
                    <a:schemeClr val="bg2"/>
                  </a:solidFill>
                  <a:latin typeface="微软雅黑" panose="020B0502040204020203" charset="-122"/>
                  <a:ea typeface="微软雅黑" panose="020B0502040204020203" charset="-122"/>
                </a:rPr>
                <a:t>02</a:t>
              </a:r>
              <a:endParaRPr lang="zh-CN" sz="3600">
                <a:solidFill>
                  <a:schemeClr val="bg2"/>
                </a:solidFill>
                <a:latin typeface="微软雅黑" panose="020B0502040204020203" charset="-122"/>
                <a:ea typeface="微软雅黑" panose="020B0502040204020203" charset="-122"/>
              </a:endParaRPr>
            </a:p>
          </p:txBody>
        </p:sp>
      </p:grpSp>
      <p:grpSp>
        <p:nvGrpSpPr>
          <p:cNvPr id="5" name="组合 4"/>
          <p:cNvGrpSpPr/>
          <p:nvPr/>
        </p:nvGrpSpPr>
        <p:grpSpPr>
          <a:xfrm>
            <a:off x="7291390" y="4619271"/>
            <a:ext cx="1263413" cy="1263413"/>
            <a:chOff x="6588006" y="1969373"/>
            <a:chExt cx="1263413" cy="1263413"/>
          </a:xfrm>
        </p:grpSpPr>
        <p:grpSp>
          <p:nvGrpSpPr>
            <p:cNvPr id="30" name="组合 29"/>
            <p:cNvGrpSpPr/>
            <p:nvPr/>
          </p:nvGrpSpPr>
          <p:grpSpPr>
            <a:xfrm>
              <a:off x="6588006" y="1969373"/>
              <a:ext cx="1263413" cy="1263413"/>
              <a:chOff x="6847086" y="2273277"/>
              <a:chExt cx="1264071" cy="1264071"/>
            </a:xfrm>
          </p:grpSpPr>
          <p:sp>
            <p:nvSpPr>
              <p:cNvPr id="31" name="Freeform 14"/>
              <p:cNvSpPr/>
              <p:nvPr/>
            </p:nvSpPr>
            <p:spPr>
              <a:xfrm>
                <a:off x="6847086" y="2273277"/>
                <a:ext cx="1264071" cy="1264071"/>
              </a:xfrm>
              <a:custGeom>
                <a:avLst/>
                <a:gdLst/>
                <a:ahLst/>
                <a:cxnLst/>
                <a:rect l="0" t="0" r="r" b="b"/>
                <a:pathLst>
                  <a:path w="1264071" h="1264071">
                    <a:moveTo>
                      <a:pt x="145925" y="515668"/>
                    </a:moveTo>
                    <a:cubicBezTo>
                      <a:pt x="208854" y="250076"/>
                      <a:pt x="476079" y="85793"/>
                      <a:pt x="741479" y="149681"/>
                    </a:cubicBezTo>
                    <a:cubicBezTo>
                      <a:pt x="1007791" y="213569"/>
                      <a:pt x="1171044" y="480073"/>
                      <a:pt x="1108114" y="745665"/>
                    </a:cubicBezTo>
                    <a:cubicBezTo>
                      <a:pt x="1044272" y="1012169"/>
                      <a:pt x="777048" y="1175540"/>
                      <a:pt x="511648" y="1112565"/>
                    </a:cubicBezTo>
                    <a:cubicBezTo>
                      <a:pt x="246248" y="1048677"/>
                      <a:pt x="82083" y="782172"/>
                      <a:pt x="145925" y="515668"/>
                    </a:cubicBezTo>
                    <a:close/>
                    <a:moveTo>
                      <a:pt x="435037" y="1235778"/>
                    </a:moveTo>
                    <a:lnTo>
                      <a:pt x="532624" y="1258595"/>
                    </a:lnTo>
                    <a:lnTo>
                      <a:pt x="581874" y="1167326"/>
                    </a:lnTo>
                    <a:cubicBezTo>
                      <a:pt x="602851" y="1169152"/>
                      <a:pt x="623827" y="1169152"/>
                      <a:pt x="644804" y="1169152"/>
                    </a:cubicBezTo>
                    <a:lnTo>
                      <a:pt x="684933" y="1264071"/>
                    </a:lnTo>
                    <a:lnTo>
                      <a:pt x="784344" y="1247643"/>
                    </a:lnTo>
                    <a:lnTo>
                      <a:pt x="794377" y="1142684"/>
                    </a:lnTo>
                    <a:cubicBezTo>
                      <a:pt x="810793" y="1137208"/>
                      <a:pt x="827210" y="1130819"/>
                      <a:pt x="843626" y="1123517"/>
                    </a:cubicBezTo>
                    <a:lnTo>
                      <a:pt x="919324" y="1198358"/>
                    </a:lnTo>
                    <a:lnTo>
                      <a:pt x="1005055" y="1145422"/>
                    </a:lnTo>
                    <a:lnTo>
                      <a:pt x="973134" y="1042288"/>
                    </a:lnTo>
                    <a:cubicBezTo>
                      <a:pt x="990463" y="1028598"/>
                      <a:pt x="1005967" y="1013082"/>
                      <a:pt x="1020559" y="997567"/>
                    </a:cubicBezTo>
                    <a:lnTo>
                      <a:pt x="1120883" y="1035899"/>
                    </a:lnTo>
                    <a:lnTo>
                      <a:pt x="1178340" y="953758"/>
                    </a:lnTo>
                    <a:lnTo>
                      <a:pt x="1108114" y="870703"/>
                    </a:lnTo>
                    <a:cubicBezTo>
                      <a:pt x="1114498" y="857925"/>
                      <a:pt x="1120883" y="843322"/>
                      <a:pt x="1126355" y="829632"/>
                    </a:cubicBezTo>
                    <a:lnTo>
                      <a:pt x="1234886" y="829632"/>
                    </a:lnTo>
                    <a:lnTo>
                      <a:pt x="1257687" y="731062"/>
                    </a:lnTo>
                    <a:lnTo>
                      <a:pt x="1161924" y="679952"/>
                    </a:lnTo>
                    <a:cubicBezTo>
                      <a:pt x="1163748" y="662611"/>
                      <a:pt x="1164660" y="644357"/>
                      <a:pt x="1164660" y="627016"/>
                    </a:cubicBezTo>
                    <a:lnTo>
                      <a:pt x="1264071" y="585032"/>
                    </a:lnTo>
                    <a:lnTo>
                      <a:pt x="1248567" y="485549"/>
                    </a:lnTo>
                    <a:lnTo>
                      <a:pt x="1140947" y="474597"/>
                    </a:lnTo>
                    <a:cubicBezTo>
                      <a:pt x="1135475" y="456343"/>
                      <a:pt x="1129091" y="439002"/>
                      <a:pt x="1121795" y="420749"/>
                    </a:cubicBezTo>
                    <a:lnTo>
                      <a:pt x="1197493" y="344996"/>
                    </a:lnTo>
                    <a:lnTo>
                      <a:pt x="1144595" y="259203"/>
                    </a:lnTo>
                    <a:lnTo>
                      <a:pt x="1043360" y="290234"/>
                    </a:lnTo>
                    <a:cubicBezTo>
                      <a:pt x="1031504" y="276544"/>
                      <a:pt x="1020559" y="263766"/>
                      <a:pt x="1007791" y="250989"/>
                    </a:cubicBezTo>
                    <a:lnTo>
                      <a:pt x="1048832" y="154244"/>
                    </a:lnTo>
                    <a:lnTo>
                      <a:pt x="967662" y="94007"/>
                    </a:lnTo>
                    <a:lnTo>
                      <a:pt x="886491" y="159720"/>
                    </a:lnTo>
                    <a:cubicBezTo>
                      <a:pt x="868251" y="149681"/>
                      <a:pt x="849098" y="140554"/>
                      <a:pt x="829034" y="132340"/>
                    </a:cubicBezTo>
                    <a:lnTo>
                      <a:pt x="829034" y="29206"/>
                    </a:lnTo>
                    <a:lnTo>
                      <a:pt x="731447" y="5476"/>
                    </a:lnTo>
                    <a:lnTo>
                      <a:pt x="683109" y="95832"/>
                    </a:lnTo>
                    <a:cubicBezTo>
                      <a:pt x="661220" y="94007"/>
                      <a:pt x="639332" y="92181"/>
                      <a:pt x="618355" y="93094"/>
                    </a:cubicBezTo>
                    <a:lnTo>
                      <a:pt x="579138" y="0"/>
                    </a:lnTo>
                    <a:lnTo>
                      <a:pt x="479727" y="16428"/>
                    </a:lnTo>
                    <a:lnTo>
                      <a:pt x="470607" y="115911"/>
                    </a:lnTo>
                    <a:cubicBezTo>
                      <a:pt x="451454" y="122300"/>
                      <a:pt x="433213" y="128689"/>
                      <a:pt x="414973" y="135990"/>
                    </a:cubicBezTo>
                    <a:lnTo>
                      <a:pt x="344747" y="66626"/>
                    </a:lnTo>
                    <a:lnTo>
                      <a:pt x="259016" y="119562"/>
                    </a:lnTo>
                    <a:lnTo>
                      <a:pt x="288201" y="213569"/>
                    </a:lnTo>
                    <a:cubicBezTo>
                      <a:pt x="269048" y="229084"/>
                      <a:pt x="250808" y="245513"/>
                      <a:pt x="234391" y="263766"/>
                    </a:cubicBezTo>
                    <a:lnTo>
                      <a:pt x="143188" y="228172"/>
                    </a:lnTo>
                    <a:lnTo>
                      <a:pt x="85731" y="310313"/>
                    </a:lnTo>
                    <a:lnTo>
                      <a:pt x="148661" y="385154"/>
                    </a:lnTo>
                    <a:cubicBezTo>
                      <a:pt x="140452" y="400669"/>
                      <a:pt x="133156" y="418010"/>
                      <a:pt x="125860" y="435352"/>
                    </a:cubicBezTo>
                    <a:lnTo>
                      <a:pt x="29185" y="435352"/>
                    </a:lnTo>
                    <a:lnTo>
                      <a:pt x="6384" y="533009"/>
                    </a:lnTo>
                    <a:lnTo>
                      <a:pt x="92115" y="578643"/>
                    </a:lnTo>
                    <a:cubicBezTo>
                      <a:pt x="89379" y="600548"/>
                      <a:pt x="88467" y="621540"/>
                      <a:pt x="89379" y="642531"/>
                    </a:cubicBezTo>
                    <a:lnTo>
                      <a:pt x="0" y="679039"/>
                    </a:lnTo>
                    <a:lnTo>
                      <a:pt x="15504" y="778522"/>
                    </a:lnTo>
                    <a:lnTo>
                      <a:pt x="113091" y="788561"/>
                    </a:lnTo>
                    <a:cubicBezTo>
                      <a:pt x="119476" y="809553"/>
                      <a:pt x="126772" y="829632"/>
                      <a:pt x="135892" y="849711"/>
                    </a:cubicBezTo>
                    <a:lnTo>
                      <a:pt x="66578" y="919075"/>
                    </a:lnTo>
                    <a:lnTo>
                      <a:pt x="119476" y="1004868"/>
                    </a:lnTo>
                    <a:lnTo>
                      <a:pt x="214327" y="976575"/>
                    </a:lnTo>
                    <a:cubicBezTo>
                      <a:pt x="227095" y="991178"/>
                      <a:pt x="239863" y="1004868"/>
                      <a:pt x="253544" y="1018558"/>
                    </a:cubicBezTo>
                    <a:lnTo>
                      <a:pt x="215239" y="1110740"/>
                    </a:lnTo>
                    <a:lnTo>
                      <a:pt x="296409" y="1170064"/>
                    </a:lnTo>
                    <a:lnTo>
                      <a:pt x="374844" y="1106176"/>
                    </a:lnTo>
                    <a:cubicBezTo>
                      <a:pt x="393996" y="1117128"/>
                      <a:pt x="414061" y="1125343"/>
                      <a:pt x="435037" y="1133557"/>
                    </a:cubicBezTo>
                    <a:lnTo>
                      <a:pt x="435037" y="1235778"/>
                    </a:lnTo>
                    <a:close/>
                  </a:path>
                </a:pathLst>
              </a:custGeom>
              <a:solidFill>
                <a:schemeClr val="bg2">
                  <a:lumMod val="95000"/>
                </a:schemeClr>
              </a:solidFill>
              <a:ln>
                <a:solidFill>
                  <a:srgbClr val="EF5B43"/>
                </a:solid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sp>
            <p:nvSpPr>
              <p:cNvPr id="32" name="Freeform 15"/>
              <p:cNvSpPr/>
              <p:nvPr/>
            </p:nvSpPr>
            <p:spPr>
              <a:xfrm>
                <a:off x="6959448" y="2389652"/>
                <a:ext cx="1027308" cy="1031321"/>
              </a:xfrm>
              <a:custGeom>
                <a:avLst/>
                <a:gdLst/>
                <a:ahLst/>
                <a:cxnLst/>
                <a:rect l="0" t="0" r="r" b="b"/>
                <a:pathLst>
                  <a:path w="1027308" h="1031321">
                    <a:moveTo>
                      <a:pt x="967200" y="624461"/>
                    </a:moveTo>
                    <a:cubicBezTo>
                      <a:pt x="1027308" y="373031"/>
                      <a:pt x="872483" y="120687"/>
                      <a:pt x="622031" y="60343"/>
                    </a:cubicBezTo>
                    <a:cubicBezTo>
                      <a:pt x="371579" y="0"/>
                      <a:pt x="120217" y="155430"/>
                      <a:pt x="60108" y="406860"/>
                    </a:cubicBezTo>
                    <a:cubicBezTo>
                      <a:pt x="0" y="658290"/>
                      <a:pt x="154825" y="911549"/>
                      <a:pt x="405277" y="970978"/>
                    </a:cubicBezTo>
                    <a:cubicBezTo>
                      <a:pt x="655729" y="1031321"/>
                      <a:pt x="908002" y="875891"/>
                      <a:pt x="967200" y="624461"/>
                    </a:cubicBezTo>
                    <a:close/>
                  </a:path>
                </a:pathLst>
              </a:custGeom>
              <a:solidFill>
                <a:srgbClr val="EF5B43"/>
              </a:solidFill>
              <a:ln>
                <a:noFill/>
              </a:ln>
            </p:spPr>
            <p:txBody>
              <a:bodyPr vert="horz" wrap="square" lIns="91392" tIns="45696" rIns="91392" bIns="45696" numCol="1" anchor="t" anchorCtr="0"/>
              <a:lstStyle/>
              <a:p>
                <a:endParaRPr lang="zh-CN" sz="1800">
                  <a:solidFill>
                    <a:schemeClr val="bg1"/>
                  </a:solidFill>
                  <a:latin typeface="微软雅黑" panose="020B0502040204020203" charset="-122"/>
                  <a:ea typeface="微软雅黑" panose="020B0502040204020203" charset="-122"/>
                </a:endParaRPr>
              </a:p>
            </p:txBody>
          </p:sp>
        </p:grpSp>
        <p:sp>
          <p:nvSpPr>
            <p:cNvPr id="40" name="文本框 39"/>
            <p:cNvSpPr txBox="1"/>
            <p:nvPr/>
          </p:nvSpPr>
          <p:spPr>
            <a:xfrm>
              <a:off x="6852744" y="2277597"/>
              <a:ext cx="726482" cy="646011"/>
            </a:xfrm>
            <a:prstGeom prst="rect">
              <a:avLst/>
            </a:prstGeom>
            <a:noFill/>
          </p:spPr>
          <p:txBody>
            <a:bodyPr wrap="none">
              <a:spAutoFit/>
            </a:bodyPr>
            <a:lstStyle/>
            <a:p>
              <a:pPr algn="ctr"/>
              <a:r>
                <a:rPr lang="en-US" sz="3600">
                  <a:solidFill>
                    <a:schemeClr val="bg2"/>
                  </a:solidFill>
                  <a:latin typeface="微软雅黑" panose="020B0502040204020203" charset="-122"/>
                  <a:ea typeface="微软雅黑" panose="020B0502040204020203" charset="-122"/>
                </a:rPr>
                <a:t>03</a:t>
              </a:r>
              <a:endParaRPr lang="zh-CN" sz="3600">
                <a:solidFill>
                  <a:schemeClr val="bg2"/>
                </a:solidFill>
                <a:latin typeface="微软雅黑" panose="020B0502040204020203" charset="-122"/>
                <a:ea typeface="微软雅黑" panose="020B0502040204020203" charset="-122"/>
              </a:endParaRPr>
            </a:p>
          </p:txBody>
        </p:sp>
      </p:grpSp>
      <p:sp>
        <p:nvSpPr>
          <p:cNvPr id="41" name="文本框 40"/>
          <p:cNvSpPr txBox="1"/>
          <p:nvPr/>
        </p:nvSpPr>
        <p:spPr>
          <a:xfrm>
            <a:off x="1195352" y="1250642"/>
            <a:ext cx="4865077" cy="2060034"/>
          </a:xfrm>
          <a:prstGeom prst="rect">
            <a:avLst/>
          </a:prstGeom>
          <a:ln w="12700">
            <a:prstDash val="solid"/>
          </a:ln>
        </p:spPr>
        <p:txBody>
          <a:bodyPr/>
          <a:lstStyle/>
          <a:p>
            <a:r>
              <a:rPr lang="zh-CN" sz="2000" b="1">
                <a:latin typeface="微软雅黑" panose="020B0502040204020203" charset="-122"/>
                <a:ea typeface="微软雅黑" panose="020B0502040204020203" charset="-122"/>
              </a:rPr>
              <a:t>通过</a:t>
            </a:r>
            <a:r>
              <a:rPr lang="zh-CN" sz="2000" b="1">
                <a:solidFill>
                  <a:srgbClr val="FF0000"/>
                </a:solidFill>
                <a:latin typeface="微软雅黑" panose="020B0502040204020203" charset="-122"/>
                <a:ea typeface="微软雅黑" panose="020B0502040204020203" charset="-122"/>
              </a:rPr>
              <a:t>共享约束机制</a:t>
            </a:r>
            <a:r>
              <a:rPr lang="zh-CN" sz="2000" b="1">
                <a:latin typeface="微软雅黑" panose="020B0502040204020203" charset="-122"/>
                <a:ea typeface="微软雅黑" panose="020B0502040204020203" charset="-122"/>
              </a:rPr>
              <a:t>，学习任务间</a:t>
            </a:r>
            <a:r>
              <a:rPr lang="zh-CN" sz="2000" b="1">
                <a:solidFill>
                  <a:srgbClr val="FF0000"/>
                </a:solidFill>
                <a:latin typeface="微软雅黑" panose="020B0502040204020203" charset="-122"/>
                <a:ea typeface="微软雅黑" panose="020B0502040204020203" charset="-122"/>
              </a:rPr>
              <a:t>泛化表示</a:t>
            </a:r>
            <a:r>
              <a:rPr lang="zh-CN" altLang="en-US" sz="2000" b="1">
                <a:latin typeface="微软雅黑" panose="020B0502040204020203" charset="-122"/>
                <a:ea typeface="微软雅黑" panose="020B0502040204020203" charset="-122"/>
              </a:rPr>
              <a:t>，</a:t>
            </a:r>
            <a:r>
              <a:rPr lang="zh-CN" sz="2000" b="1">
                <a:latin typeface="微软雅黑" panose="020B0502040204020203" charset="-122"/>
                <a:ea typeface="微软雅黑" panose="020B0502040204020203" charset="-122"/>
              </a:rPr>
              <a:t>学习单个任务独有的特征，最终在小样本情况下实现模型的充分训练。</a:t>
            </a:r>
            <a:endParaRPr lang="zh-CN" sz="2000" b="1"/>
          </a:p>
        </p:txBody>
      </p:sp>
      <p:sp>
        <p:nvSpPr>
          <p:cNvPr id="42" name="文本框 41"/>
          <p:cNvSpPr txBox="1"/>
          <p:nvPr/>
        </p:nvSpPr>
        <p:spPr>
          <a:xfrm>
            <a:off x="8528538" y="2432538"/>
            <a:ext cx="2813538" cy="3399692"/>
          </a:xfrm>
          <a:prstGeom prst="rect">
            <a:avLst/>
          </a:prstGeom>
          <a:ln w="12700">
            <a:prstDash val="solid"/>
          </a:ln>
        </p:spPr>
        <p:txBody>
          <a:bodyPr/>
          <a:lstStyle/>
          <a:p>
            <a:r>
              <a:rPr lang="zh-CN" sz="2000" b="1">
                <a:latin typeface="微软雅黑" panose="020B0502040204020203" charset="-122"/>
                <a:ea typeface="微软雅黑" panose="020B0502040204020203" charset="-122"/>
              </a:rPr>
              <a:t>算法根据患者治疗的预后情况设计</a:t>
            </a:r>
            <a:r>
              <a:rPr lang="zh-CN" sz="2000" b="1">
                <a:solidFill>
                  <a:srgbClr val="FF0000"/>
                </a:solidFill>
                <a:latin typeface="微软雅黑" panose="020B0502040204020203" charset="-122"/>
                <a:ea typeface="微软雅黑" panose="020B0502040204020203" charset="-122"/>
              </a:rPr>
              <a:t>模糊逻辑</a:t>
            </a:r>
            <a:r>
              <a:rPr lang="zh-CN" sz="2000" b="1">
                <a:latin typeface="微软雅黑" panose="020B0502040204020203" charset="-122"/>
                <a:ea typeface="微软雅黑" panose="020B0502040204020203" charset="-122"/>
              </a:rPr>
              <a:t>以及</a:t>
            </a:r>
            <a:r>
              <a:rPr lang="zh-CN" sz="2000" b="1">
                <a:solidFill>
                  <a:srgbClr val="FF0000"/>
                </a:solidFill>
                <a:latin typeface="微软雅黑" panose="020B0502040204020203" charset="-122"/>
                <a:ea typeface="微软雅黑" panose="020B0502040204020203" charset="-122"/>
              </a:rPr>
              <a:t>决策边界</a:t>
            </a:r>
            <a:r>
              <a:rPr lang="zh-CN" sz="2000" b="1">
                <a:latin typeface="微软雅黑" panose="020B0502040204020203" charset="-122"/>
                <a:ea typeface="微软雅黑" panose="020B0502040204020203" charset="-122"/>
              </a:rPr>
              <a:t>，从而对房颤患者的诊治过程</a:t>
            </a:r>
            <a:r>
              <a:rPr lang="zh-CN" sz="2000" b="1">
                <a:solidFill>
                  <a:srgbClr val="FF0000"/>
                </a:solidFill>
                <a:latin typeface="微软雅黑" panose="020B0502040204020203" charset="-122"/>
                <a:ea typeface="微软雅黑" panose="020B0502040204020203" charset="-122"/>
              </a:rPr>
              <a:t>从粗粒度向细粒度转化</a:t>
            </a:r>
            <a:r>
              <a:rPr lang="zh-CN" sz="2000" b="1">
                <a:latin typeface="微软雅黑" panose="020B0502040204020203" charset="-122"/>
                <a:ea typeface="微软雅黑" panose="020B0502040204020203" charset="-122"/>
              </a:rPr>
              <a:t>，使得边界域中做出准确决策成为可能</a:t>
            </a:r>
            <a:endParaRPr lang="zh-CN" sz="2000" b="1"/>
          </a:p>
        </p:txBody>
      </p:sp>
      <p:sp>
        <p:nvSpPr>
          <p:cNvPr id="43" name="TextBox 42"/>
          <p:cNvSpPr txBox="1"/>
          <p:nvPr/>
        </p:nvSpPr>
        <p:spPr>
          <a:xfrm>
            <a:off x="1397480" y="314224"/>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endParaRPr lang="en-US" b="0">
              <a:solidFill>
                <a:srgbClr val="756271"/>
              </a:solidFill>
            </a:endParaRPr>
          </a:p>
        </p:txBody>
      </p:sp>
      <p:sp>
        <p:nvSpPr>
          <p:cNvPr id="33" name="文本框 32"/>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16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nodeType="withEffect">
                                  <p:stCondLst>
                                    <p:cond delay="2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chemeClr val="tx1"/>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3" name="矩形 2"/>
          <p:cNvSpPr/>
          <p:nvPr/>
        </p:nvSpPr>
        <p:spPr>
          <a:xfrm>
            <a:off x="9922463" y="2374494"/>
            <a:ext cx="221227" cy="2182761"/>
          </a:xfrm>
          <a:prstGeom prst="rect">
            <a:avLst/>
          </a:prstGeom>
          <a:solidFill>
            <a:schemeClr val="tx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4" name="Group 4"/>
          <p:cNvGrpSpPr/>
          <p:nvPr/>
        </p:nvGrpSpPr>
        <p:grpSpPr>
          <a:xfrm rot="19764056">
            <a:off x="2096300" y="1365493"/>
            <a:ext cx="2026436" cy="1887315"/>
            <a:chOff x="1164" y="687"/>
            <a:chExt cx="3219" cy="2998"/>
          </a:xfrm>
          <a:solidFill>
            <a:schemeClr val="tx1"/>
          </a:solidFill>
        </p:grpSpPr>
        <p:sp>
          <p:nvSpPr>
            <p:cNvPr id="5"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6"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sp>
        <p:nvSpPr>
          <p:cNvPr id="7" name="文本框 6"/>
          <p:cNvSpPr txBox="1"/>
          <p:nvPr/>
        </p:nvSpPr>
        <p:spPr>
          <a:xfrm>
            <a:off x="4657009" y="2910513"/>
            <a:ext cx="3535680" cy="1106805"/>
          </a:xfrm>
          <a:prstGeom prst="rect">
            <a:avLst/>
          </a:prstGeom>
          <a:noFill/>
        </p:spPr>
        <p:txBody>
          <a:bodyPr wrap="none">
            <a:spAutoFit/>
            <a:scene3d>
              <a:camera prst="orthographicFront"/>
              <a:lightRig rig="threePt" dir="t"/>
            </a:scene3d>
          </a:bodyPr>
          <a:lstStyle/>
          <a:p>
            <a:r>
              <a:rPr lang="zh-CN" sz="6600" b="1">
                <a:solidFill>
                  <a:schemeClr val="tx1"/>
                </a:solidFill>
                <a:effectLst>
                  <a:outerShdw blurRad="38100" dist="19050" dir="2700000" algn="tl" rotWithShape="0">
                    <a:schemeClr val="dk1">
                      <a:alpha val="40000"/>
                    </a:schemeClr>
                  </a:outerShdw>
                </a:effectLst>
                <a:latin typeface="微软雅黑" panose="020B0502040204020203" charset="-122"/>
                <a:ea typeface="微软雅黑" panose="020B0502040204020203" charset="-122"/>
              </a:rPr>
              <a:t>成果</a:t>
            </a:r>
            <a:r>
              <a:rPr lang="zh-CN" sz="6600" b="1">
                <a:solidFill>
                  <a:schemeClr val="tx1"/>
                </a:solidFill>
                <a:effectLst>
                  <a:outerShdw blurRad="38100" dist="19050" dir="2700000" algn="tl" rotWithShape="0">
                    <a:schemeClr val="dk1">
                      <a:alpha val="40000"/>
                    </a:schemeClr>
                  </a:outerShdw>
                </a:effectLst>
                <a:latin typeface="微软雅黑" panose="020B0502040204020203" charset="-122"/>
                <a:ea typeface="微软雅黑" panose="020B0502040204020203" charset="-122"/>
              </a:rPr>
              <a:t>展示</a:t>
            </a:r>
            <a:endParaRPr lang="zh-CN" sz="6600" b="1">
              <a:solidFill>
                <a:schemeClr val="tx1"/>
              </a:solidFill>
              <a:effectLst>
                <a:outerShdw blurRad="38100" dist="19050" dir="2700000" algn="tl" rotWithShape="0">
                  <a:schemeClr val="dk1">
                    <a:alpha val="40000"/>
                  </a:schemeClr>
                </a:outerShdw>
              </a:effectLst>
              <a:latin typeface="微软雅黑" panose="020B0502040204020203" charset="-122"/>
              <a:ea typeface="微软雅黑" panose="020B0502040204020203" charset="-122"/>
            </a:endParaRPr>
          </a:p>
        </p:txBody>
      </p:sp>
      <p:sp>
        <p:nvSpPr>
          <p:cNvPr id="13" name="文本框 12"/>
          <p:cNvSpPr txBox="1"/>
          <p:nvPr/>
        </p:nvSpPr>
        <p:spPr>
          <a:xfrm>
            <a:off x="10790464" y="5995239"/>
            <a:ext cx="1122589" cy="423545"/>
          </a:xfrm>
          <a:prstGeom prst="rect">
            <a:avLst/>
          </a:prstGeom>
        </p:spPr>
        <p:txBody>
          <a:bodyPr wrap="square" rtlCol="0" anchor="ctr">
            <a:spAutoFit/>
          </a:bodyPr>
          <a:lstStyle/>
          <a:p>
            <a:pPr algn="ctr">
              <a:lnSpc>
                <a:spcPct val="120000"/>
              </a:lnSpc>
            </a:pPr>
            <a:r>
              <a:rPr lang="en-US" altLang="zh-CN" dirty="0"/>
              <a:t>17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2"/>
          <p:cNvSpPr txBox="1"/>
          <p:nvPr/>
        </p:nvSpPr>
        <p:spPr>
          <a:xfrm>
            <a:off x="1397480" y="314224"/>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endParaRPr lang="zh-CN" b="0">
              <a:solidFill>
                <a:srgbClr val="756271"/>
              </a:solidFill>
            </a:endParaRPr>
          </a:p>
        </p:txBody>
      </p:sp>
      <p:sp>
        <p:nvSpPr>
          <p:cNvPr id="15" name="Freeform 7"/>
          <p:cNvSpPr/>
          <p:nvPr/>
        </p:nvSpPr>
        <p:spPr>
          <a:xfrm flipH="1">
            <a:off x="4090668" y="1534383"/>
            <a:ext cx="1292225" cy="4079875"/>
          </a:xfrm>
          <a:custGeom>
            <a:avLst/>
            <a:gdLst/>
            <a:ahLst/>
            <a:cxnLst/>
            <a:rect l="0" t="0" r="r" b="b"/>
            <a:pathLst>
              <a:path w="1292225" h="4079875">
                <a:moveTo>
                  <a:pt x="1292225" y="200783"/>
                </a:moveTo>
                <a:cubicBezTo>
                  <a:pt x="657927" y="573559"/>
                  <a:pt x="231862" y="1262274"/>
                  <a:pt x="231862" y="2050641"/>
                </a:cubicBezTo>
                <a:cubicBezTo>
                  <a:pt x="231862" y="2823507"/>
                  <a:pt x="640944" y="3501148"/>
                  <a:pt x="1254566" y="3878354"/>
                </a:cubicBezTo>
                <a:lnTo>
                  <a:pt x="1138635" y="4079875"/>
                </a:lnTo>
                <a:cubicBezTo>
                  <a:pt x="455602" y="3662070"/>
                  <a:pt x="0" y="2909873"/>
                  <a:pt x="0" y="2050641"/>
                </a:cubicBezTo>
                <a:cubicBezTo>
                  <a:pt x="0" y="1176646"/>
                  <a:pt x="472585" y="412638"/>
                  <a:pt x="1176294" y="0"/>
                </a:cubicBezTo>
                <a:lnTo>
                  <a:pt x="1292225" y="200783"/>
                </a:lnTo>
                <a:close/>
              </a:path>
            </a:pathLst>
          </a:custGeom>
          <a:solidFill>
            <a:schemeClr val="bg2">
              <a:lumMod val="85000"/>
            </a:schemeClr>
          </a:solidFill>
          <a:ln>
            <a:noFill/>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19" name="Line 11"/>
          <p:cNvSpPr/>
          <p:nvPr/>
        </p:nvSpPr>
        <p:spPr>
          <a:xfrm flipH="1">
            <a:off x="2993863" y="2178434"/>
            <a:ext cx="873456" cy="641446"/>
          </a:xfrm>
          <a:prstGeom prst="line">
            <a:avLst/>
          </a:prstGeom>
          <a:noFill/>
          <a:ln w="12700" cap="flat">
            <a:solidFill>
              <a:srgbClr val="2E2C2C"/>
            </a:solidFill>
            <a:prstDash val="solid"/>
            <a:miter/>
            <a:headEnd type="triangle" w="med" len="med"/>
            <a:tailEnd type="non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0" name="Line 13"/>
          <p:cNvSpPr/>
          <p:nvPr/>
        </p:nvSpPr>
        <p:spPr>
          <a:xfrm flipH="1">
            <a:off x="3344543" y="3547333"/>
            <a:ext cx="1164222" cy="0"/>
          </a:xfrm>
          <a:prstGeom prst="line">
            <a:avLst/>
          </a:prstGeom>
          <a:noFill/>
          <a:ln w="12700" cap="flat">
            <a:solidFill>
              <a:srgbClr val="2E2C2C"/>
            </a:solidFill>
            <a:prstDash val="solid"/>
            <a:miter/>
            <a:headEnd type="triangle" w="med" len="med"/>
            <a:tailEnd type="non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grpSp>
        <p:nvGrpSpPr>
          <p:cNvPr id="3" name="组合 2"/>
          <p:cNvGrpSpPr/>
          <p:nvPr/>
        </p:nvGrpSpPr>
        <p:grpSpPr>
          <a:xfrm>
            <a:off x="3763643" y="1096233"/>
            <a:ext cx="1219200" cy="1220788"/>
            <a:chOff x="3757293" y="1575658"/>
            <a:chExt cx="1219200" cy="1220788"/>
          </a:xfrm>
        </p:grpSpPr>
        <p:sp>
          <p:nvSpPr>
            <p:cNvPr id="16" name="Oval 8"/>
            <p:cNvSpPr/>
            <p:nvPr/>
          </p:nvSpPr>
          <p:spPr>
            <a:xfrm flipH="1">
              <a:off x="3757293" y="1575658"/>
              <a:ext cx="1219200" cy="1220788"/>
            </a:xfrm>
            <a:prstGeom prst="ellipse">
              <a:avLst/>
            </a:prstGeom>
            <a:solidFill>
              <a:srgbClr val="756271"/>
            </a:solidFill>
            <a:ln w="28575" cap="flat">
              <a:solidFill>
                <a:schemeClr val="bg2"/>
              </a:solidFill>
              <a:prstDash val="solid"/>
              <a:miter/>
            </a:ln>
          </p:spPr>
          <p:txBody>
            <a:bodyPr vert="horz" wrap="square" lIns="91440" tIns="45720" rIns="91440" bIns="45720" numCol="1" anchor="t" anchorCtr="0"/>
            <a:lstStyle/>
            <a:p>
              <a:pPr algn="ctr">
                <a:lnSpc>
                  <a:spcPct val="200000"/>
                </a:lnSpc>
                <a:spcBef>
                  <a:spcPct val="20000"/>
                </a:spcBef>
              </a:pPr>
              <a:endParaRPr lang="zh-CN" sz="2000">
                <a:solidFill>
                  <a:schemeClr val="tx2"/>
                </a:solidFill>
                <a:latin typeface="微软雅黑" panose="020B0502040204020203" charset="-122"/>
                <a:ea typeface="微软雅黑" panose="020B0502040204020203" charset="-122"/>
              </a:endParaRPr>
            </a:p>
          </p:txBody>
        </p:sp>
        <p:sp>
          <p:nvSpPr>
            <p:cNvPr id="22" name="TextBox 11"/>
            <p:cNvSpPr txBox="1"/>
            <p:nvPr/>
          </p:nvSpPr>
          <p:spPr>
            <a:xfrm flipH="1">
              <a:off x="3930034" y="1770553"/>
              <a:ext cx="873718" cy="830997"/>
            </a:xfrm>
            <a:prstGeom prst="rect">
              <a:avLst/>
            </a:prstGeom>
            <a:noFill/>
          </p:spPr>
          <p:txBody>
            <a:bodyPr wrap="square">
              <a:spAutoFit/>
            </a:bodyPr>
            <a:lstStyle/>
            <a:p>
              <a:pPr algn="ctr"/>
              <a:r>
                <a:rPr lang="zh-CN" sz="2400">
                  <a:solidFill>
                    <a:schemeClr val="bg2"/>
                  </a:solidFill>
                  <a:latin typeface="微软雅黑" panose="020B0502040204020203" charset="-122"/>
                  <a:ea typeface="微软雅黑" panose="020B0502040204020203" charset="-122"/>
                </a:rPr>
                <a:t>设计论文</a:t>
              </a:r>
              <a:endParaRPr lang="en-US" sz="2400">
                <a:solidFill>
                  <a:schemeClr val="bg2"/>
                </a:solidFill>
                <a:latin typeface="微软雅黑" panose="020B0502040204020203" charset="-122"/>
                <a:ea typeface="微软雅黑" panose="020B0502040204020203" charset="-122"/>
              </a:endParaRPr>
            </a:p>
          </p:txBody>
        </p:sp>
      </p:grpSp>
      <p:grpSp>
        <p:nvGrpSpPr>
          <p:cNvPr id="4" name="组合 3"/>
          <p:cNvGrpSpPr/>
          <p:nvPr/>
        </p:nvGrpSpPr>
        <p:grpSpPr>
          <a:xfrm>
            <a:off x="4638355" y="2955196"/>
            <a:ext cx="1220788" cy="1219200"/>
            <a:chOff x="4632005" y="3434621"/>
            <a:chExt cx="1220788" cy="1219200"/>
          </a:xfrm>
        </p:grpSpPr>
        <p:sp>
          <p:nvSpPr>
            <p:cNvPr id="17" name="Oval 9"/>
            <p:cNvSpPr/>
            <p:nvPr/>
          </p:nvSpPr>
          <p:spPr>
            <a:xfrm flipH="1">
              <a:off x="4632005" y="3434621"/>
              <a:ext cx="1220788" cy="1219200"/>
            </a:xfrm>
            <a:prstGeom prst="ellipse">
              <a:avLst/>
            </a:prstGeom>
            <a:solidFill>
              <a:srgbClr val="EF5B43"/>
            </a:solidFill>
            <a:ln w="28575" cap="flat">
              <a:solidFill>
                <a:schemeClr val="bg2"/>
              </a:solidFill>
              <a:prstDash val="solid"/>
              <a:miter/>
            </a:ln>
          </p:spPr>
          <p:txBody>
            <a:bodyPr vert="horz" wrap="square" lIns="91440" tIns="45720" rIns="91440" bIns="45720" numCol="1" anchor="t" anchorCtr="0"/>
            <a:lstStyle/>
            <a:p>
              <a:pPr algn="ctr">
                <a:lnSpc>
                  <a:spcPct val="200000"/>
                </a:lnSpc>
                <a:spcBef>
                  <a:spcPct val="20000"/>
                </a:spcBef>
              </a:pPr>
              <a:endParaRPr lang="zh-CN" sz="2000">
                <a:solidFill>
                  <a:schemeClr val="tx2"/>
                </a:solidFill>
                <a:latin typeface="微软雅黑" panose="020B0502040204020203" charset="-122"/>
                <a:ea typeface="微软雅黑" panose="020B0502040204020203" charset="-122"/>
              </a:endParaRPr>
            </a:p>
          </p:txBody>
        </p:sp>
        <p:sp>
          <p:nvSpPr>
            <p:cNvPr id="23" name="TextBox 12"/>
            <p:cNvSpPr txBox="1"/>
            <p:nvPr/>
          </p:nvSpPr>
          <p:spPr>
            <a:xfrm flipH="1">
              <a:off x="4809755" y="3638246"/>
              <a:ext cx="873718" cy="461665"/>
            </a:xfrm>
            <a:prstGeom prst="rect">
              <a:avLst/>
            </a:prstGeom>
            <a:noFill/>
          </p:spPr>
          <p:txBody>
            <a:bodyPr wrap="square"/>
            <a:lstStyle/>
            <a:p>
              <a:pPr algn="ctr"/>
              <a:r>
                <a:rPr lang="en-US" sz="2400">
                  <a:solidFill>
                    <a:srgbClr val="E7E6E6"/>
                  </a:solidFill>
                  <a:latin typeface="微软雅黑" panose="020B0502040204020203" charset="-122"/>
                  <a:ea typeface="微软雅黑" panose="020B0502040204020203" charset="-122"/>
                </a:rPr>
                <a:t>专利申请</a:t>
              </a:r>
              <a:endParaRPr lang="en-US" sz="2400">
                <a:solidFill>
                  <a:srgbClr val="E7E6E6"/>
                </a:solidFill>
                <a:latin typeface="微软雅黑" panose="020B0502040204020203" charset="-122"/>
                <a:ea typeface="微软雅黑" panose="020B0502040204020203" charset="-122"/>
              </a:endParaRPr>
            </a:p>
          </p:txBody>
        </p:sp>
      </p:grpSp>
      <p:grpSp>
        <p:nvGrpSpPr>
          <p:cNvPr id="5" name="组合 4"/>
          <p:cNvGrpSpPr/>
          <p:nvPr/>
        </p:nvGrpSpPr>
        <p:grpSpPr>
          <a:xfrm>
            <a:off x="3638230" y="4757008"/>
            <a:ext cx="1220788" cy="1219200"/>
            <a:chOff x="3631880" y="5236433"/>
            <a:chExt cx="1220788" cy="1219200"/>
          </a:xfrm>
        </p:grpSpPr>
        <p:sp>
          <p:nvSpPr>
            <p:cNvPr id="18" name="Oval 10"/>
            <p:cNvSpPr/>
            <p:nvPr/>
          </p:nvSpPr>
          <p:spPr>
            <a:xfrm flipH="1">
              <a:off x="3631880" y="5236433"/>
              <a:ext cx="1220788" cy="1219200"/>
            </a:xfrm>
            <a:prstGeom prst="ellipse">
              <a:avLst/>
            </a:prstGeom>
            <a:solidFill>
              <a:srgbClr val="F2B973"/>
            </a:solidFill>
            <a:ln w="28575" cap="flat">
              <a:solidFill>
                <a:schemeClr val="bg2"/>
              </a:solidFill>
              <a:prstDash val="solid"/>
              <a:miter/>
            </a:ln>
          </p:spPr>
          <p:txBody>
            <a:bodyPr vert="horz" wrap="square" lIns="91440" tIns="45720" rIns="91440" bIns="45720" numCol="1" anchor="t" anchorCtr="0"/>
            <a:lstStyle/>
            <a:p>
              <a:pPr algn="ctr">
                <a:lnSpc>
                  <a:spcPct val="200000"/>
                </a:lnSpc>
                <a:spcBef>
                  <a:spcPct val="20000"/>
                </a:spcBef>
              </a:pPr>
              <a:endParaRPr lang="zh-CN" sz="2000">
                <a:solidFill>
                  <a:schemeClr val="tx2"/>
                </a:solidFill>
                <a:latin typeface="微软雅黑" panose="020B0502040204020203" charset="-122"/>
                <a:ea typeface="微软雅黑" panose="020B0502040204020203" charset="-122"/>
              </a:endParaRPr>
            </a:p>
          </p:txBody>
        </p:sp>
        <p:sp>
          <p:nvSpPr>
            <p:cNvPr id="24" name="TextBox 13"/>
            <p:cNvSpPr txBox="1"/>
            <p:nvPr/>
          </p:nvSpPr>
          <p:spPr>
            <a:xfrm flipH="1">
              <a:off x="3805415" y="5430534"/>
              <a:ext cx="873718" cy="830997"/>
            </a:xfrm>
            <a:prstGeom prst="rect">
              <a:avLst/>
            </a:prstGeom>
            <a:noFill/>
          </p:spPr>
          <p:txBody>
            <a:bodyPr wrap="square"/>
            <a:lstStyle/>
            <a:p>
              <a:pPr algn="ctr"/>
              <a:r>
                <a:rPr lang="zh-CN" sz="2400">
                  <a:solidFill>
                    <a:srgbClr val="E7E6E6"/>
                  </a:solidFill>
                  <a:latin typeface="微软雅黑" panose="020B0502040204020203" charset="-122"/>
                  <a:ea typeface="微软雅黑" panose="020B0502040204020203" charset="-122"/>
                </a:rPr>
                <a:t>实践应用</a:t>
              </a:r>
              <a:endParaRPr lang="zh-CN" sz="2400">
                <a:solidFill>
                  <a:srgbClr val="E7E6E6"/>
                </a:solidFill>
                <a:latin typeface="微软雅黑" panose="020B0502040204020203" charset="-122"/>
                <a:ea typeface="微软雅黑" panose="020B0502040204020203" charset="-122"/>
              </a:endParaRPr>
            </a:p>
          </p:txBody>
        </p:sp>
      </p:grpSp>
      <p:grpSp>
        <p:nvGrpSpPr>
          <p:cNvPr id="2" name="组合 1"/>
          <p:cNvGrpSpPr/>
          <p:nvPr/>
        </p:nvGrpSpPr>
        <p:grpSpPr>
          <a:xfrm>
            <a:off x="1320619" y="2658516"/>
            <a:ext cx="1907896" cy="1906222"/>
            <a:chOff x="1314269" y="3137941"/>
            <a:chExt cx="1907896" cy="1906222"/>
          </a:xfrm>
        </p:grpSpPr>
        <p:sp>
          <p:nvSpPr>
            <p:cNvPr id="10" name="Oval 6"/>
            <p:cNvSpPr/>
            <p:nvPr/>
          </p:nvSpPr>
          <p:spPr>
            <a:xfrm flipH="1">
              <a:off x="1314269" y="313794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1" name="Oval 14"/>
            <p:cNvSpPr/>
            <p:nvPr/>
          </p:nvSpPr>
          <p:spPr>
            <a:xfrm flipH="1">
              <a:off x="1455418" y="3277458"/>
              <a:ext cx="1625600" cy="1625600"/>
            </a:xfrm>
            <a:prstGeom prst="ellipse">
              <a:avLst/>
            </a:prstGeom>
            <a:solidFill>
              <a:srgbClr val="5ABB93"/>
            </a:solidFill>
            <a:ln w="57150" cap="flat">
              <a:solidFill>
                <a:schemeClr val="bg2"/>
              </a:solidFill>
              <a:prstDash val="solid"/>
              <a:miter/>
            </a:ln>
          </p:spPr>
          <p:txBody>
            <a:bodyPr vert="horz" wrap="square" lIns="91440" tIns="45720" rIns="91440" bIns="45720" numCol="1" anchor="t" anchorCtr="0"/>
            <a:lstStyle/>
            <a:p>
              <a:pPr algn="ctr">
                <a:lnSpc>
                  <a:spcPct val="200000"/>
                </a:lnSpc>
                <a:spcBef>
                  <a:spcPct val="20000"/>
                </a:spcBef>
              </a:pPr>
              <a:endParaRPr lang="zh-CN" sz="2000">
                <a:solidFill>
                  <a:schemeClr val="tx2"/>
                </a:solidFill>
                <a:latin typeface="微软雅黑" panose="020B0502040204020203" charset="-122"/>
                <a:ea typeface="微软雅黑" panose="020B0502040204020203" charset="-122"/>
              </a:endParaRPr>
            </a:p>
          </p:txBody>
        </p:sp>
        <p:sp>
          <p:nvSpPr>
            <p:cNvPr id="25" name="TextBox 14"/>
            <p:cNvSpPr txBox="1"/>
            <p:nvPr/>
          </p:nvSpPr>
          <p:spPr>
            <a:xfrm flipH="1">
              <a:off x="1750980" y="3536348"/>
              <a:ext cx="1045036" cy="1077218"/>
            </a:xfrm>
            <a:prstGeom prst="rect">
              <a:avLst/>
            </a:prstGeom>
            <a:noFill/>
          </p:spPr>
          <p:txBody>
            <a:bodyPr wrap="square">
              <a:spAutoFit/>
            </a:bodyPr>
            <a:lstStyle/>
            <a:p>
              <a:pPr algn="ctr"/>
              <a:r>
                <a:rPr lang="zh-CN" sz="3200" b="1">
                  <a:solidFill>
                    <a:schemeClr val="bg2"/>
                  </a:solidFill>
                  <a:latin typeface="微软雅黑" panose="020B0502040204020203" charset="-122"/>
                  <a:ea typeface="微软雅黑" panose="020B0502040204020203" charset="-122"/>
                </a:rPr>
                <a:t>研究成果</a:t>
              </a:r>
              <a:endParaRPr lang="en-US" sz="3200" b="1">
                <a:solidFill>
                  <a:schemeClr val="bg2"/>
                </a:solidFill>
                <a:latin typeface="微软雅黑" panose="020B0502040204020203" charset="-122"/>
                <a:ea typeface="微软雅黑" panose="020B0502040204020203" charset="-122"/>
              </a:endParaRPr>
            </a:p>
          </p:txBody>
        </p:sp>
      </p:grpSp>
      <p:sp>
        <p:nvSpPr>
          <p:cNvPr id="26" name="TextBox 15"/>
          <p:cNvSpPr txBox="1"/>
          <p:nvPr/>
        </p:nvSpPr>
        <p:spPr>
          <a:xfrm flipH="1">
            <a:off x="5143527" y="1211217"/>
            <a:ext cx="5955137" cy="646331"/>
          </a:xfrm>
          <a:prstGeom prst="rect">
            <a:avLst/>
          </a:prstGeom>
          <a:noFill/>
        </p:spPr>
        <p:txBody>
          <a:bodyPr wrap="square"/>
          <a:lstStyle/>
          <a:p>
            <a:pPr algn="just"/>
            <a:r>
              <a:rPr lang="zh-CN" sz="2400" dirty="0">
                <a:solidFill>
                  <a:srgbClr val="404040"/>
                </a:solidFill>
                <a:latin typeface="微软雅黑" panose="020B0502040204020203" charset="-122"/>
                <a:ea typeface="微软雅黑" panose="020B0502040204020203" charset="-122"/>
              </a:rPr>
              <a:t>在高水平期刊和会议上发表学术论文</a:t>
            </a:r>
            <a:r>
              <a:rPr lang="en-US" altLang="zh-CN" sz="2400" dirty="0">
                <a:solidFill>
                  <a:srgbClr val="404040"/>
                </a:solidFill>
                <a:latin typeface="微软雅黑" panose="020B0502040204020203" charset="-122"/>
                <a:ea typeface="微软雅黑" panose="020B0502040204020203" charset="-122"/>
              </a:rPr>
              <a:t>1</a:t>
            </a:r>
            <a:r>
              <a:rPr lang="zh-CN" altLang="en-US" sz="2400" dirty="0">
                <a:solidFill>
                  <a:srgbClr val="404040"/>
                </a:solidFill>
                <a:latin typeface="微软雅黑" panose="020B0502040204020203" charset="-122"/>
                <a:ea typeface="微软雅黑" panose="020B0502040204020203" charset="-122"/>
              </a:rPr>
              <a:t>篇</a:t>
            </a:r>
            <a:endParaRPr lang="zh-CN" sz="2400" dirty="0">
              <a:solidFill>
                <a:srgbClr val="404040"/>
              </a:solidFill>
              <a:latin typeface="微软雅黑" panose="020B0502040204020203" charset="-122"/>
              <a:ea typeface="微软雅黑" panose="020B0502040204020203" charset="-122"/>
            </a:endParaRPr>
          </a:p>
        </p:txBody>
      </p:sp>
      <p:sp>
        <p:nvSpPr>
          <p:cNvPr id="28" name="TextBox 16"/>
          <p:cNvSpPr txBox="1"/>
          <p:nvPr/>
        </p:nvSpPr>
        <p:spPr>
          <a:xfrm flipH="1">
            <a:off x="6001418" y="3129095"/>
            <a:ext cx="5235987" cy="369332"/>
          </a:xfrm>
          <a:prstGeom prst="rect">
            <a:avLst/>
          </a:prstGeom>
          <a:noFill/>
        </p:spPr>
        <p:txBody>
          <a:bodyPr wrap="square"/>
          <a:lstStyle/>
          <a:p>
            <a:pPr algn="just"/>
            <a:r>
              <a:rPr lang="en-US" sz="2400" dirty="0">
                <a:solidFill>
                  <a:srgbClr val="404040"/>
                </a:solidFill>
                <a:latin typeface="微软雅黑" panose="020B0502040204020203" charset="-122"/>
                <a:ea typeface="微软雅黑" panose="020B0502040204020203" charset="-122"/>
              </a:rPr>
              <a:t>专利</a:t>
            </a:r>
            <a:r>
              <a:rPr lang="zh-CN" altLang="en-US" sz="2400" dirty="0">
                <a:solidFill>
                  <a:srgbClr val="404040"/>
                </a:solidFill>
                <a:latin typeface="微软雅黑" panose="020B0502040204020203" charset="-122"/>
                <a:ea typeface="微软雅黑" panose="020B0502040204020203" charset="-122"/>
              </a:rPr>
              <a:t>申请交底书</a:t>
            </a:r>
            <a:r>
              <a:rPr lang="en-US" altLang="zh-CN" sz="2400" dirty="0">
                <a:solidFill>
                  <a:srgbClr val="404040"/>
                </a:solidFill>
                <a:latin typeface="微软雅黑" panose="020B0502040204020203" charset="-122"/>
                <a:ea typeface="微软雅黑" panose="020B0502040204020203" charset="-122"/>
              </a:rPr>
              <a:t>2</a:t>
            </a:r>
            <a:r>
              <a:rPr lang="en-US" sz="2400" dirty="0">
                <a:solidFill>
                  <a:srgbClr val="404040"/>
                </a:solidFill>
                <a:latin typeface="微软雅黑" panose="020B0502040204020203" charset="-122"/>
                <a:ea typeface="微软雅黑" panose="020B0502040204020203" charset="-122"/>
              </a:rPr>
              <a:t>项</a:t>
            </a:r>
            <a:endParaRPr lang="en-US" sz="2400" dirty="0">
              <a:solidFill>
                <a:srgbClr val="404040"/>
              </a:solidFill>
              <a:latin typeface="微软雅黑" panose="020B0502040204020203" charset="-122"/>
              <a:ea typeface="微软雅黑" panose="020B0502040204020203" charset="-122"/>
            </a:endParaRPr>
          </a:p>
        </p:txBody>
      </p:sp>
      <p:sp>
        <p:nvSpPr>
          <p:cNvPr id="29" name="TextBox 17"/>
          <p:cNvSpPr txBox="1"/>
          <p:nvPr/>
        </p:nvSpPr>
        <p:spPr>
          <a:xfrm flipH="1">
            <a:off x="5143500" y="5145405"/>
            <a:ext cx="6134735" cy="1171575"/>
          </a:xfrm>
          <a:prstGeom prst="rect">
            <a:avLst/>
          </a:prstGeom>
          <a:noFill/>
        </p:spPr>
        <p:txBody>
          <a:bodyPr wrap="square"/>
          <a:lstStyle/>
          <a:p>
            <a:pPr algn="just"/>
            <a:r>
              <a:rPr lang="zh-CN" sz="2400" dirty="0">
                <a:solidFill>
                  <a:srgbClr val="404040"/>
                </a:solidFill>
                <a:latin typeface="微软雅黑" panose="020B0502040204020203" charset="-122"/>
                <a:ea typeface="微软雅黑" panose="020B0502040204020203" charset="-122"/>
              </a:rPr>
              <a:t>建立适用于心房核磁影像分割及纤维化组织</a:t>
            </a:r>
            <a:r>
              <a:rPr lang="en-US" altLang="zh-CN" sz="2400" dirty="0">
                <a:solidFill>
                  <a:srgbClr val="404040"/>
                </a:solidFill>
                <a:latin typeface="微软雅黑" panose="020B0502040204020203" charset="-122"/>
                <a:ea typeface="微软雅黑" panose="020B0502040204020203" charset="-122"/>
              </a:rPr>
              <a:t>  </a:t>
            </a:r>
            <a:r>
              <a:rPr lang="zh-CN" sz="2400" dirty="0">
                <a:solidFill>
                  <a:srgbClr val="404040"/>
                </a:solidFill>
                <a:latin typeface="微软雅黑" panose="020B0502040204020203" charset="-122"/>
                <a:ea typeface="微软雅黑" panose="020B0502040204020203" charset="-122"/>
              </a:rPr>
              <a:t>评估的多任务深度学习模型1套</a:t>
            </a:r>
            <a:endParaRPr lang="zh-CN" sz="2400" dirty="0">
              <a:solidFill>
                <a:srgbClr val="404040"/>
              </a:solidFill>
              <a:latin typeface="微软雅黑" panose="020B0502040204020203" charset="-122"/>
              <a:ea typeface="微软雅黑" panose="020B0502040204020203" charset="-122"/>
            </a:endParaRPr>
          </a:p>
          <a:p>
            <a:pPr algn="just"/>
            <a:r>
              <a:rPr lang="zh-CN" sz="2400" dirty="0">
                <a:solidFill>
                  <a:srgbClr val="404040"/>
                </a:solidFill>
                <a:latin typeface="微软雅黑" panose="020B0502040204020203" charset="-122"/>
                <a:ea typeface="微软雅黑" panose="020B0502040204020203" charset="-122"/>
              </a:rPr>
              <a:t>高稳定的房颤诊疗决策模型1套</a:t>
            </a:r>
            <a:endParaRPr lang="zh-CN" sz="2400" dirty="0">
              <a:solidFill>
                <a:srgbClr val="404040"/>
              </a:solidFill>
              <a:latin typeface="微软雅黑" panose="020B0502040204020203" charset="-122"/>
              <a:ea typeface="微软雅黑" panose="020B0502040204020203" charset="-122"/>
            </a:endParaRPr>
          </a:p>
        </p:txBody>
      </p:sp>
      <p:sp>
        <p:nvSpPr>
          <p:cNvPr id="30" name="Line 11"/>
          <p:cNvSpPr/>
          <p:nvPr/>
        </p:nvSpPr>
        <p:spPr>
          <a:xfrm flipH="1" flipV="1">
            <a:off x="2980216" y="4375724"/>
            <a:ext cx="723331" cy="586853"/>
          </a:xfrm>
          <a:prstGeom prst="line">
            <a:avLst/>
          </a:prstGeom>
          <a:noFill/>
          <a:ln w="12700" cap="flat">
            <a:solidFill>
              <a:srgbClr val="2E2C2C"/>
            </a:solidFill>
            <a:prstDash val="solid"/>
            <a:miter/>
            <a:headEnd type="triangle" w="med" len="med"/>
            <a:tailEnd type="non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31" name="文本框 30"/>
          <p:cNvSpPr txBox="1"/>
          <p:nvPr/>
        </p:nvSpPr>
        <p:spPr>
          <a:xfrm>
            <a:off x="10796814" y="6317184"/>
            <a:ext cx="1122589" cy="423545"/>
          </a:xfrm>
          <a:prstGeom prst="rect">
            <a:avLst/>
          </a:prstGeom>
        </p:spPr>
        <p:txBody>
          <a:bodyPr wrap="square" rtlCol="0" anchor="ctr">
            <a:spAutoFit/>
          </a:bodyPr>
          <a:lstStyle/>
          <a:p>
            <a:pPr algn="ctr">
              <a:lnSpc>
                <a:spcPct val="120000"/>
              </a:lnSpc>
            </a:pPr>
            <a:r>
              <a:rPr lang="en-US" altLang="zh-CN" dirty="0"/>
              <a:t>18</a:t>
            </a:r>
            <a:endParaRPr lang="zh-CN" altLang="en-US" dirty="0"/>
          </a:p>
        </p:txBody>
      </p:sp>
      <p:pic>
        <p:nvPicPr>
          <p:cNvPr id="6" name="图片 5"/>
          <p:cNvPicPr>
            <a:picLocks noChangeAspect="1"/>
          </p:cNvPicPr>
          <p:nvPr/>
        </p:nvPicPr>
        <p:blipFill>
          <a:blip r:embed="rId1"/>
          <a:stretch>
            <a:fillRect/>
          </a:stretch>
        </p:blipFill>
        <p:spPr>
          <a:xfrm>
            <a:off x="6956425" y="1669415"/>
            <a:ext cx="2882900" cy="1337945"/>
          </a:xfrm>
          <a:prstGeom prst="rect">
            <a:avLst/>
          </a:prstGeom>
        </p:spPr>
      </p:pic>
      <p:sp>
        <p:nvSpPr>
          <p:cNvPr id="7" name="文本框 6"/>
          <p:cNvSpPr txBox="1"/>
          <p:nvPr/>
        </p:nvSpPr>
        <p:spPr>
          <a:xfrm>
            <a:off x="6260465" y="3620135"/>
            <a:ext cx="5212080" cy="1198880"/>
          </a:xfrm>
          <a:prstGeom prst="rect">
            <a:avLst/>
          </a:prstGeom>
          <a:noFill/>
        </p:spPr>
        <p:txBody>
          <a:bodyPr wrap="none" rtlCol="0">
            <a:spAutoFit/>
          </a:bodyPr>
          <a:p>
            <a:pPr algn="ctr"/>
            <a:r>
              <a:rPr lang="en-US" b="1" dirty="0">
                <a:solidFill>
                  <a:srgbClr val="404040"/>
                </a:solidFill>
                <a:latin typeface="微软雅黑" panose="020B0502040204020203" charset="-122"/>
                <a:ea typeface="微软雅黑" panose="020B0502040204020203" charset="-122"/>
                <a:cs typeface="+mn-ea"/>
              </a:rPr>
              <a:t>一种基于卷积长短期记忆神经网络(ConvLstm)的</a:t>
            </a:r>
            <a:endParaRPr lang="en-US" b="1" dirty="0">
              <a:solidFill>
                <a:srgbClr val="404040"/>
              </a:solidFill>
              <a:latin typeface="微软雅黑" panose="020B0502040204020203" charset="-122"/>
              <a:ea typeface="微软雅黑" panose="020B0502040204020203" charset="-122"/>
              <a:cs typeface="+mn-ea"/>
            </a:endParaRPr>
          </a:p>
          <a:p>
            <a:pPr algn="ctr"/>
            <a:r>
              <a:rPr lang="en-US" b="1" dirty="0">
                <a:solidFill>
                  <a:srgbClr val="404040"/>
                </a:solidFill>
                <a:latin typeface="微软雅黑" panose="020B0502040204020203" charset="-122"/>
                <a:ea typeface="微软雅黑" panose="020B0502040204020203" charset="-122"/>
                <a:cs typeface="+mn-ea"/>
              </a:rPr>
              <a:t>变体的心肌病智能识别诊断算法</a:t>
            </a:r>
            <a:endParaRPr lang="en-US" b="1" dirty="0">
              <a:solidFill>
                <a:srgbClr val="404040"/>
              </a:solidFill>
              <a:latin typeface="微软雅黑" panose="020B0502040204020203" charset="-122"/>
              <a:ea typeface="微软雅黑" panose="020B0502040204020203" charset="-122"/>
              <a:cs typeface="+mn-ea"/>
            </a:endParaRPr>
          </a:p>
          <a:p>
            <a:pPr algn="ctr"/>
            <a:endParaRPr lang="en-US" b="1" dirty="0">
              <a:solidFill>
                <a:srgbClr val="404040"/>
              </a:solidFill>
              <a:latin typeface="微软雅黑" panose="020B0502040204020203" charset="-122"/>
              <a:ea typeface="微软雅黑" panose="020B0502040204020203" charset="-122"/>
              <a:cs typeface="+mn-ea"/>
            </a:endParaRPr>
          </a:p>
          <a:p>
            <a:pPr algn="ctr"/>
            <a:r>
              <a:rPr lang="en-US" b="1" dirty="0">
                <a:solidFill>
                  <a:srgbClr val="404040"/>
                </a:solidFill>
                <a:latin typeface="微软雅黑" panose="020B0502040204020203" charset="-122"/>
                <a:ea typeface="微软雅黑" panose="020B0502040204020203" charset="-122"/>
                <a:cs typeface="+mn-ea"/>
              </a:rPr>
              <a:t>基于多层级联的心脏核磁影像多序列融合分割系统</a:t>
            </a:r>
            <a:endParaRPr lang="en-US" b="1" dirty="0">
              <a:solidFill>
                <a:srgbClr val="404040"/>
              </a:solidFill>
              <a:latin typeface="微软雅黑" panose="020B0502040204020203" charset="-122"/>
              <a:ea typeface="微软雅黑" panose="020B0502040204020203"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3541742" y="4368840"/>
            <a:ext cx="5262980" cy="769441"/>
          </a:xfrm>
          <a:prstGeom prst="rect">
            <a:avLst/>
          </a:prstGeom>
          <a:noFill/>
          <a:ln>
            <a:noFill/>
          </a:ln>
        </p:spPr>
        <p:txBody>
          <a:bodyPr wrap="none">
            <a:spAutoFit/>
          </a:bodyPr>
          <a:lstStyle>
            <a:lvl1pPr lvl="0">
              <a:defRPr sz="1300">
                <a:solidFill>
                  <a:schemeClr val="tx1"/>
                </a:solidFill>
                <a:latin typeface="Calibri Light" panose="020F0302020204030204"/>
                <a:ea typeface="方正宋刻本秀楷简体"/>
              </a:defRPr>
            </a:lvl1pPr>
            <a:lvl2pPr marL="742950" lvl="1" indent="-285750">
              <a:defRPr sz="1300">
                <a:solidFill>
                  <a:schemeClr val="tx1"/>
                </a:solidFill>
                <a:latin typeface="Calibri Light" panose="020F0302020204030204"/>
                <a:ea typeface="方正宋刻本秀楷简体"/>
              </a:defRPr>
            </a:lvl2pPr>
            <a:lvl3pPr marL="1143000" lvl="2" indent="-228600">
              <a:defRPr sz="1300">
                <a:solidFill>
                  <a:schemeClr val="tx1"/>
                </a:solidFill>
                <a:latin typeface="Calibri Light" panose="020F0302020204030204"/>
                <a:ea typeface="方正宋刻本秀楷简体"/>
              </a:defRPr>
            </a:lvl3pPr>
            <a:lvl4pPr marL="1600200" lvl="3" indent="-228600">
              <a:defRPr sz="1300">
                <a:solidFill>
                  <a:schemeClr val="tx1"/>
                </a:solidFill>
                <a:latin typeface="Calibri Light" panose="020F0302020204030204"/>
                <a:ea typeface="方正宋刻本秀楷简体"/>
              </a:defRPr>
            </a:lvl4pPr>
            <a:lvl5pPr marL="2057400" lvl="4" indent="-228600">
              <a:defRPr sz="1300">
                <a:solidFill>
                  <a:schemeClr val="tx1"/>
                </a:solidFill>
                <a:latin typeface="Calibri Light" panose="020F0302020204030204"/>
                <a:ea typeface="方正宋刻本秀楷简体"/>
              </a:defRPr>
            </a:lvl5pPr>
            <a:lvl6pPr marL="2514600" lvl="5" indent="-228600" defTabSz="685800">
              <a:spcBef>
                <a:spcPct val="0"/>
              </a:spcBef>
              <a:spcAft>
                <a:spcPct val="0"/>
              </a:spcAft>
              <a:defRPr sz="1300">
                <a:solidFill>
                  <a:schemeClr val="tx1"/>
                </a:solidFill>
                <a:latin typeface="Calibri Light" panose="020F0302020204030204"/>
                <a:ea typeface="方正宋刻本秀楷简体"/>
              </a:defRPr>
            </a:lvl6pPr>
            <a:lvl7pPr marL="2971800" lvl="6" indent="-228600" defTabSz="685800">
              <a:spcBef>
                <a:spcPct val="0"/>
              </a:spcBef>
              <a:spcAft>
                <a:spcPct val="0"/>
              </a:spcAft>
              <a:defRPr sz="1300">
                <a:solidFill>
                  <a:schemeClr val="tx1"/>
                </a:solidFill>
                <a:latin typeface="Calibri Light" panose="020F0302020204030204"/>
                <a:ea typeface="方正宋刻本秀楷简体"/>
              </a:defRPr>
            </a:lvl7pPr>
            <a:lvl8pPr marL="3429000" lvl="7" indent="-228600" defTabSz="685800">
              <a:spcBef>
                <a:spcPct val="0"/>
              </a:spcBef>
              <a:spcAft>
                <a:spcPct val="0"/>
              </a:spcAft>
              <a:defRPr sz="1300">
                <a:solidFill>
                  <a:schemeClr val="tx1"/>
                </a:solidFill>
                <a:latin typeface="Calibri Light" panose="020F0302020204030204"/>
                <a:ea typeface="方正宋刻本秀楷简体"/>
              </a:defRPr>
            </a:lvl8pPr>
            <a:lvl9pPr marL="3886200" lvl="8" indent="-228600" defTabSz="685800">
              <a:spcBef>
                <a:spcPct val="0"/>
              </a:spcBef>
              <a:spcAft>
                <a:spcPct val="0"/>
              </a:spcAft>
              <a:defRPr sz="1300">
                <a:solidFill>
                  <a:schemeClr val="tx1"/>
                </a:solidFill>
                <a:latin typeface="Calibri Light" panose="020F0302020204030204"/>
                <a:ea typeface="方正宋刻本秀楷简体"/>
              </a:defRPr>
            </a:lvl9pPr>
          </a:lstStyle>
          <a:p>
            <a:pPr algn="ctr" defTabSz="685800">
              <a:spcBef>
                <a:spcPct val="0"/>
              </a:spcBef>
              <a:spcAft>
                <a:spcPct val="0"/>
              </a:spcAft>
            </a:pPr>
            <a:r>
              <a:rPr lang="zh-CN" sz="4400" b="1">
                <a:solidFill>
                  <a:srgbClr val="756271"/>
                </a:solidFill>
                <a:latin typeface="微软雅黑" panose="020B0502040204020203" charset="-122"/>
                <a:ea typeface="微软雅黑" panose="020B0502040204020203" charset="-122"/>
              </a:rPr>
              <a:t>感谢评委的批评指正</a:t>
            </a:r>
            <a:endParaRPr lang="zh-CN" sz="4400" b="1">
              <a:solidFill>
                <a:srgbClr val="756271"/>
              </a:solidFill>
              <a:latin typeface="微软雅黑" panose="020B0502040204020203" charset="-122"/>
              <a:ea typeface="微软雅黑" panose="020B0502040204020203" charset="-122"/>
            </a:endParaRPr>
          </a:p>
        </p:txBody>
      </p:sp>
      <p:sp>
        <p:nvSpPr>
          <p:cNvPr id="32" name="文本框 6"/>
          <p:cNvSpPr txBox="1"/>
          <p:nvPr/>
        </p:nvSpPr>
        <p:spPr>
          <a:xfrm>
            <a:off x="4015089" y="5298392"/>
            <a:ext cx="4229043" cy="338554"/>
          </a:xfrm>
          <a:prstGeom prst="rect">
            <a:avLst/>
          </a:prstGeom>
          <a:noFill/>
          <a:ln>
            <a:noFill/>
          </a:ln>
        </p:spPr>
        <p:txBody>
          <a:bodyPr wrap="none">
            <a:spAutoFit/>
          </a:bodyPr>
          <a:lstStyle>
            <a:lvl1pPr lvl="0">
              <a:defRPr sz="1300">
                <a:solidFill>
                  <a:schemeClr val="tx1"/>
                </a:solidFill>
                <a:latin typeface="Calibri Light" panose="020F0302020204030204"/>
                <a:ea typeface="方正宋刻本秀楷简体"/>
              </a:defRPr>
            </a:lvl1pPr>
            <a:lvl2pPr marL="742950" lvl="1" indent="-285750">
              <a:defRPr sz="1300">
                <a:solidFill>
                  <a:schemeClr val="tx1"/>
                </a:solidFill>
                <a:latin typeface="Calibri Light" panose="020F0302020204030204"/>
                <a:ea typeface="方正宋刻本秀楷简体"/>
              </a:defRPr>
            </a:lvl2pPr>
            <a:lvl3pPr marL="1143000" lvl="2" indent="-228600">
              <a:defRPr sz="1300">
                <a:solidFill>
                  <a:schemeClr val="tx1"/>
                </a:solidFill>
                <a:latin typeface="Calibri Light" panose="020F0302020204030204"/>
                <a:ea typeface="方正宋刻本秀楷简体"/>
              </a:defRPr>
            </a:lvl3pPr>
            <a:lvl4pPr marL="1600200" lvl="3" indent="-228600">
              <a:defRPr sz="1300">
                <a:solidFill>
                  <a:schemeClr val="tx1"/>
                </a:solidFill>
                <a:latin typeface="Calibri Light" panose="020F0302020204030204"/>
                <a:ea typeface="方正宋刻本秀楷简体"/>
              </a:defRPr>
            </a:lvl4pPr>
            <a:lvl5pPr marL="2057400" lvl="4" indent="-228600">
              <a:defRPr sz="1300">
                <a:solidFill>
                  <a:schemeClr val="tx1"/>
                </a:solidFill>
                <a:latin typeface="Calibri Light" panose="020F0302020204030204"/>
                <a:ea typeface="方正宋刻本秀楷简体"/>
              </a:defRPr>
            </a:lvl5pPr>
            <a:lvl6pPr marL="2514600" lvl="5" indent="-228600" defTabSz="685800">
              <a:spcBef>
                <a:spcPct val="0"/>
              </a:spcBef>
              <a:spcAft>
                <a:spcPct val="0"/>
              </a:spcAft>
              <a:defRPr sz="1300">
                <a:solidFill>
                  <a:schemeClr val="tx1"/>
                </a:solidFill>
                <a:latin typeface="Calibri Light" panose="020F0302020204030204"/>
                <a:ea typeface="方正宋刻本秀楷简体"/>
              </a:defRPr>
            </a:lvl6pPr>
            <a:lvl7pPr marL="2971800" lvl="6" indent="-228600" defTabSz="685800">
              <a:spcBef>
                <a:spcPct val="0"/>
              </a:spcBef>
              <a:spcAft>
                <a:spcPct val="0"/>
              </a:spcAft>
              <a:defRPr sz="1300">
                <a:solidFill>
                  <a:schemeClr val="tx1"/>
                </a:solidFill>
                <a:latin typeface="Calibri Light" panose="020F0302020204030204"/>
                <a:ea typeface="方正宋刻本秀楷简体"/>
              </a:defRPr>
            </a:lvl7pPr>
            <a:lvl8pPr marL="3429000" lvl="7" indent="-228600" defTabSz="685800">
              <a:spcBef>
                <a:spcPct val="0"/>
              </a:spcBef>
              <a:spcAft>
                <a:spcPct val="0"/>
              </a:spcAft>
              <a:defRPr sz="1300">
                <a:solidFill>
                  <a:schemeClr val="tx1"/>
                </a:solidFill>
                <a:latin typeface="Calibri Light" panose="020F0302020204030204"/>
                <a:ea typeface="方正宋刻本秀楷简体"/>
              </a:defRPr>
            </a:lvl8pPr>
            <a:lvl9pPr marL="3886200" lvl="8" indent="-228600" defTabSz="685800">
              <a:spcBef>
                <a:spcPct val="0"/>
              </a:spcBef>
              <a:spcAft>
                <a:spcPct val="0"/>
              </a:spcAft>
              <a:defRPr sz="1300">
                <a:solidFill>
                  <a:schemeClr val="tx1"/>
                </a:solidFill>
                <a:latin typeface="Calibri Light" panose="020F0302020204030204"/>
                <a:ea typeface="方正宋刻本秀楷简体"/>
              </a:defRPr>
            </a:lvl9pPr>
          </a:lstStyle>
          <a:p>
            <a:pPr algn="ctr" defTabSz="685800">
              <a:spcBef>
                <a:spcPct val="0"/>
              </a:spcBef>
              <a:spcAft>
                <a:spcPct val="0"/>
              </a:spcAft>
            </a:pPr>
            <a:r>
              <a:rPr lang="en-US" sz="1600" spc="400">
                <a:solidFill>
                  <a:srgbClr val="543C4F"/>
                </a:solidFill>
                <a:latin typeface="微软雅黑" panose="020B0502040204020203" charset="-122"/>
                <a:ea typeface="微软雅黑 Light" panose="020B0502040204020203" charset="-122"/>
              </a:rPr>
              <a:t>THANK YOU FOR WATCHING</a:t>
            </a:r>
            <a:endParaRPr lang="en-US" sz="1600" spc="400">
              <a:solidFill>
                <a:srgbClr val="543C4F"/>
              </a:solidFill>
              <a:latin typeface="微软雅黑" panose="020B0502040204020203" charset="-122"/>
              <a:ea typeface="微软雅黑 Light" panose="020B0502040204020203" charset="-122"/>
            </a:endParaRPr>
          </a:p>
        </p:txBody>
      </p:sp>
      <p:grpSp>
        <p:nvGrpSpPr>
          <p:cNvPr id="34" name="Group 4"/>
          <p:cNvGrpSpPr/>
          <p:nvPr/>
        </p:nvGrpSpPr>
        <p:grpSpPr>
          <a:xfrm>
            <a:off x="5051233" y="888654"/>
            <a:ext cx="2089535" cy="3289479"/>
            <a:chOff x="2207" y="-324"/>
            <a:chExt cx="1461" cy="2300"/>
          </a:xfrm>
        </p:grpSpPr>
        <p:sp>
          <p:nvSpPr>
            <p:cNvPr id="35" name="Freeform 5"/>
            <p:cNvSpPr/>
            <p:nvPr/>
          </p:nvSpPr>
          <p:spPr>
            <a:xfrm>
              <a:off x="2362" y="-55"/>
              <a:ext cx="1046" cy="1722"/>
            </a:xfrm>
            <a:custGeom>
              <a:avLst/>
              <a:gdLst/>
              <a:ahLst/>
              <a:cxnLst/>
              <a:rect l="0" t="0" r="r" b="b"/>
              <a:pathLst>
                <a:path w="1046" h="1722">
                  <a:moveTo>
                    <a:pt x="1046" y="1722"/>
                  </a:moveTo>
                  <a:cubicBezTo>
                    <a:pt x="0" y="1382"/>
                    <a:pt x="0" y="1382"/>
                    <a:pt x="0" y="1382"/>
                  </a:cubicBezTo>
                  <a:cubicBezTo>
                    <a:pt x="0" y="194"/>
                    <a:pt x="0" y="194"/>
                    <a:pt x="0" y="194"/>
                  </a:cubicBezTo>
                  <a:cubicBezTo>
                    <a:pt x="0" y="0"/>
                    <a:pt x="0" y="0"/>
                    <a:pt x="0" y="0"/>
                  </a:cubicBezTo>
                  <a:cubicBezTo>
                    <a:pt x="3" y="2"/>
                    <a:pt x="6" y="3"/>
                    <a:pt x="9" y="5"/>
                  </a:cubicBezTo>
                  <a:cubicBezTo>
                    <a:pt x="38" y="23"/>
                    <a:pt x="75" y="33"/>
                    <a:pt x="77" y="33"/>
                  </a:cubicBezTo>
                  <a:cubicBezTo>
                    <a:pt x="1046" y="348"/>
                    <a:pt x="1046" y="348"/>
                    <a:pt x="1046" y="348"/>
                  </a:cubicBezTo>
                  <a:lnTo>
                    <a:pt x="1046" y="1722"/>
                  </a:ln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36" name="Freeform 6"/>
            <p:cNvSpPr/>
            <p:nvPr/>
          </p:nvSpPr>
          <p:spPr>
            <a:xfrm>
              <a:off x="2315" y="-324"/>
              <a:ext cx="1353" cy="2048"/>
            </a:xfrm>
            <a:custGeom>
              <a:avLst/>
              <a:gdLst/>
              <a:ahLst/>
              <a:cxnLst/>
              <a:rect l="0" t="0" r="r" b="b"/>
              <a:pathLst>
                <a:path w="1353" h="2048">
                  <a:moveTo>
                    <a:pt x="1336" y="367"/>
                  </a:moveTo>
                  <a:cubicBezTo>
                    <a:pt x="243" y="11"/>
                    <a:pt x="243" y="11"/>
                    <a:pt x="243" y="11"/>
                  </a:cubicBezTo>
                  <a:cubicBezTo>
                    <a:pt x="241" y="11"/>
                    <a:pt x="240" y="11"/>
                    <a:pt x="238" y="11"/>
                  </a:cubicBezTo>
                  <a:cubicBezTo>
                    <a:pt x="217" y="5"/>
                    <a:pt x="198" y="0"/>
                    <a:pt x="178" y="0"/>
                  </a:cubicBezTo>
                  <a:cubicBezTo>
                    <a:pt x="83" y="0"/>
                    <a:pt x="9" y="72"/>
                    <a:pt x="2" y="166"/>
                  </a:cubicBezTo>
                  <a:cubicBezTo>
                    <a:pt x="2" y="167"/>
                    <a:pt x="0" y="170"/>
                    <a:pt x="0" y="172"/>
                  </a:cubicBezTo>
                  <a:cubicBezTo>
                    <a:pt x="0" y="179"/>
                    <a:pt x="0" y="179"/>
                    <a:pt x="0" y="179"/>
                  </a:cubicBezTo>
                  <a:cubicBezTo>
                    <a:pt x="0" y="464"/>
                    <a:pt x="0" y="464"/>
                    <a:pt x="0" y="464"/>
                  </a:cubicBezTo>
                  <a:cubicBezTo>
                    <a:pt x="0" y="1667"/>
                    <a:pt x="0" y="1667"/>
                    <a:pt x="0" y="1667"/>
                  </a:cubicBezTo>
                  <a:cubicBezTo>
                    <a:pt x="0" y="1678"/>
                    <a:pt x="8" y="1687"/>
                    <a:pt x="17" y="1690"/>
                  </a:cubicBezTo>
                  <a:cubicBezTo>
                    <a:pt x="1110" y="2046"/>
                    <a:pt x="1110" y="2046"/>
                    <a:pt x="1110" y="2046"/>
                  </a:cubicBezTo>
                  <a:cubicBezTo>
                    <a:pt x="1113" y="2046"/>
                    <a:pt x="1115" y="2048"/>
                    <a:pt x="1118" y="2048"/>
                  </a:cubicBezTo>
                  <a:cubicBezTo>
                    <a:pt x="1122" y="2048"/>
                    <a:pt x="1128" y="2046"/>
                    <a:pt x="1131" y="2043"/>
                  </a:cubicBezTo>
                  <a:cubicBezTo>
                    <a:pt x="1137" y="2039"/>
                    <a:pt x="1142" y="2031"/>
                    <a:pt x="1142" y="2024"/>
                  </a:cubicBezTo>
                  <a:cubicBezTo>
                    <a:pt x="1142" y="1775"/>
                    <a:pt x="1142" y="1775"/>
                    <a:pt x="1142" y="1775"/>
                  </a:cubicBezTo>
                  <a:cubicBezTo>
                    <a:pt x="1326" y="1836"/>
                    <a:pt x="1326" y="1836"/>
                    <a:pt x="1330" y="1836"/>
                  </a:cubicBezTo>
                  <a:cubicBezTo>
                    <a:pt x="1342" y="1836"/>
                    <a:pt x="1353" y="1825"/>
                    <a:pt x="1353" y="1813"/>
                  </a:cubicBezTo>
                  <a:cubicBezTo>
                    <a:pt x="1353" y="390"/>
                    <a:pt x="1353" y="390"/>
                    <a:pt x="1353" y="390"/>
                  </a:cubicBezTo>
                  <a:cubicBezTo>
                    <a:pt x="1353" y="379"/>
                    <a:pt x="1347" y="370"/>
                    <a:pt x="1336" y="367"/>
                  </a:cubicBezTo>
                  <a:close/>
                </a:path>
              </a:pathLst>
            </a:custGeom>
            <a:solidFill>
              <a:srgbClr val="756271"/>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37" name="Freeform 7"/>
            <p:cNvSpPr/>
            <p:nvPr/>
          </p:nvSpPr>
          <p:spPr>
            <a:xfrm>
              <a:off x="2282" y="186"/>
              <a:ext cx="543" cy="1659"/>
            </a:xfrm>
            <a:custGeom>
              <a:avLst/>
              <a:gdLst/>
              <a:ahLst/>
              <a:cxnLst/>
              <a:rect l="0" t="0" r="r" b="b"/>
              <a:pathLst>
                <a:path w="543" h="1659">
                  <a:moveTo>
                    <a:pt x="18" y="1659"/>
                  </a:moveTo>
                  <a:cubicBezTo>
                    <a:pt x="17" y="1659"/>
                    <a:pt x="15" y="1659"/>
                    <a:pt x="14" y="1657"/>
                  </a:cubicBezTo>
                  <a:cubicBezTo>
                    <a:pt x="5" y="1654"/>
                    <a:pt x="0" y="1645"/>
                    <a:pt x="2" y="1636"/>
                  </a:cubicBezTo>
                  <a:cubicBezTo>
                    <a:pt x="508" y="14"/>
                    <a:pt x="508" y="14"/>
                    <a:pt x="508" y="14"/>
                  </a:cubicBezTo>
                  <a:cubicBezTo>
                    <a:pt x="511" y="5"/>
                    <a:pt x="520" y="0"/>
                    <a:pt x="529" y="3"/>
                  </a:cubicBezTo>
                  <a:cubicBezTo>
                    <a:pt x="538" y="5"/>
                    <a:pt x="543" y="15"/>
                    <a:pt x="541" y="24"/>
                  </a:cubicBezTo>
                  <a:cubicBezTo>
                    <a:pt x="35" y="1647"/>
                    <a:pt x="35" y="1647"/>
                    <a:pt x="35" y="1647"/>
                  </a:cubicBezTo>
                  <a:cubicBezTo>
                    <a:pt x="32" y="1654"/>
                    <a:pt x="26" y="1659"/>
                    <a:pt x="18" y="165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38" name="Freeform 8"/>
            <p:cNvSpPr/>
            <p:nvPr/>
          </p:nvSpPr>
          <p:spPr>
            <a:xfrm>
              <a:off x="2540" y="266"/>
              <a:ext cx="544" cy="1658"/>
            </a:xfrm>
            <a:custGeom>
              <a:avLst/>
              <a:gdLst/>
              <a:ahLst/>
              <a:cxnLst/>
              <a:rect l="0" t="0" r="r" b="b"/>
              <a:pathLst>
                <a:path w="544" h="1658">
                  <a:moveTo>
                    <a:pt x="20" y="1658"/>
                  </a:moveTo>
                  <a:cubicBezTo>
                    <a:pt x="18" y="1658"/>
                    <a:pt x="17" y="1658"/>
                    <a:pt x="15" y="1658"/>
                  </a:cubicBezTo>
                  <a:cubicBezTo>
                    <a:pt x="6" y="1655"/>
                    <a:pt x="0" y="1646"/>
                    <a:pt x="3" y="1637"/>
                  </a:cubicBezTo>
                  <a:cubicBezTo>
                    <a:pt x="509" y="14"/>
                    <a:pt x="509" y="14"/>
                    <a:pt x="509" y="14"/>
                  </a:cubicBezTo>
                  <a:cubicBezTo>
                    <a:pt x="512" y="6"/>
                    <a:pt x="521" y="0"/>
                    <a:pt x="530" y="3"/>
                  </a:cubicBezTo>
                  <a:cubicBezTo>
                    <a:pt x="539" y="6"/>
                    <a:pt x="544" y="15"/>
                    <a:pt x="541" y="24"/>
                  </a:cubicBezTo>
                  <a:cubicBezTo>
                    <a:pt x="36" y="1646"/>
                    <a:pt x="36" y="1646"/>
                    <a:pt x="36" y="1646"/>
                  </a:cubicBezTo>
                  <a:cubicBezTo>
                    <a:pt x="33" y="1653"/>
                    <a:pt x="27" y="1658"/>
                    <a:pt x="20" y="1658"/>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39" name="Freeform 9"/>
            <p:cNvSpPr/>
            <p:nvPr/>
          </p:nvSpPr>
          <p:spPr>
            <a:xfrm>
              <a:off x="2763" y="293"/>
              <a:ext cx="288" cy="115"/>
            </a:xfrm>
            <a:custGeom>
              <a:avLst/>
              <a:gdLst/>
              <a:ahLst/>
              <a:cxnLst/>
              <a:rect l="0" t="0" r="r" b="b"/>
              <a:pathLst>
                <a:path w="288" h="115">
                  <a:moveTo>
                    <a:pt x="270" y="115"/>
                  </a:moveTo>
                  <a:cubicBezTo>
                    <a:pt x="268" y="115"/>
                    <a:pt x="267" y="115"/>
                    <a:pt x="264" y="113"/>
                  </a:cubicBezTo>
                  <a:cubicBezTo>
                    <a:pt x="14" y="36"/>
                    <a:pt x="14" y="36"/>
                    <a:pt x="14" y="36"/>
                  </a:cubicBezTo>
                  <a:cubicBezTo>
                    <a:pt x="5" y="33"/>
                    <a:pt x="0" y="23"/>
                    <a:pt x="3" y="15"/>
                  </a:cubicBezTo>
                  <a:cubicBezTo>
                    <a:pt x="5" y="6"/>
                    <a:pt x="15" y="0"/>
                    <a:pt x="24" y="3"/>
                  </a:cubicBezTo>
                  <a:cubicBezTo>
                    <a:pt x="274" y="82"/>
                    <a:pt x="274" y="82"/>
                    <a:pt x="274" y="82"/>
                  </a:cubicBezTo>
                  <a:cubicBezTo>
                    <a:pt x="283" y="85"/>
                    <a:pt x="288" y="94"/>
                    <a:pt x="286" y="103"/>
                  </a:cubicBezTo>
                  <a:cubicBezTo>
                    <a:pt x="283" y="110"/>
                    <a:pt x="277" y="115"/>
                    <a:pt x="270"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0" name="Freeform 10"/>
            <p:cNvSpPr/>
            <p:nvPr/>
          </p:nvSpPr>
          <p:spPr>
            <a:xfrm>
              <a:off x="2709" y="468"/>
              <a:ext cx="288" cy="113"/>
            </a:xfrm>
            <a:custGeom>
              <a:avLst/>
              <a:gdLst/>
              <a:ahLst/>
              <a:cxnLst/>
              <a:rect l="0" t="0" r="r" b="b"/>
              <a:pathLst>
                <a:path w="288" h="113">
                  <a:moveTo>
                    <a:pt x="270" y="113"/>
                  </a:moveTo>
                  <a:cubicBezTo>
                    <a:pt x="268" y="113"/>
                    <a:pt x="267" y="113"/>
                    <a:pt x="264" y="113"/>
                  </a:cubicBezTo>
                  <a:cubicBezTo>
                    <a:pt x="14" y="35"/>
                    <a:pt x="14" y="35"/>
                    <a:pt x="14" y="35"/>
                  </a:cubicBezTo>
                  <a:cubicBezTo>
                    <a:pt x="5" y="32"/>
                    <a:pt x="0" y="23"/>
                    <a:pt x="3" y="14"/>
                  </a:cubicBezTo>
                  <a:cubicBezTo>
                    <a:pt x="6" y="5"/>
                    <a:pt x="15" y="0"/>
                    <a:pt x="24" y="3"/>
                  </a:cubicBezTo>
                  <a:cubicBezTo>
                    <a:pt x="274" y="80"/>
                    <a:pt x="274" y="80"/>
                    <a:pt x="274" y="80"/>
                  </a:cubicBezTo>
                  <a:cubicBezTo>
                    <a:pt x="283" y="83"/>
                    <a:pt x="288" y="93"/>
                    <a:pt x="286" y="101"/>
                  </a:cubicBezTo>
                  <a:cubicBezTo>
                    <a:pt x="283" y="108"/>
                    <a:pt x="277" y="113"/>
                    <a:pt x="270" y="113"/>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1" name="Freeform 11"/>
            <p:cNvSpPr/>
            <p:nvPr/>
          </p:nvSpPr>
          <p:spPr>
            <a:xfrm>
              <a:off x="2655" y="641"/>
              <a:ext cx="288" cy="115"/>
            </a:xfrm>
            <a:custGeom>
              <a:avLst/>
              <a:gdLst/>
              <a:ahLst/>
              <a:cxnLst/>
              <a:rect l="0" t="0" r="r" b="b"/>
              <a:pathLst>
                <a:path w="288" h="115">
                  <a:moveTo>
                    <a:pt x="270" y="115"/>
                  </a:moveTo>
                  <a:cubicBezTo>
                    <a:pt x="268" y="115"/>
                    <a:pt x="267" y="115"/>
                    <a:pt x="265" y="113"/>
                  </a:cubicBezTo>
                  <a:cubicBezTo>
                    <a:pt x="14" y="35"/>
                    <a:pt x="14" y="35"/>
                    <a:pt x="14" y="35"/>
                  </a:cubicBezTo>
                  <a:cubicBezTo>
                    <a:pt x="5" y="33"/>
                    <a:pt x="0" y="23"/>
                    <a:pt x="3" y="14"/>
                  </a:cubicBezTo>
                  <a:cubicBezTo>
                    <a:pt x="6" y="5"/>
                    <a:pt x="15" y="0"/>
                    <a:pt x="24" y="3"/>
                  </a:cubicBezTo>
                  <a:cubicBezTo>
                    <a:pt x="274" y="82"/>
                    <a:pt x="274" y="82"/>
                    <a:pt x="274" y="82"/>
                  </a:cubicBezTo>
                  <a:cubicBezTo>
                    <a:pt x="283" y="85"/>
                    <a:pt x="288" y="94"/>
                    <a:pt x="286" y="103"/>
                  </a:cubicBezTo>
                  <a:cubicBezTo>
                    <a:pt x="283" y="110"/>
                    <a:pt x="277" y="115"/>
                    <a:pt x="270"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2" name="Freeform 12"/>
            <p:cNvSpPr/>
            <p:nvPr/>
          </p:nvSpPr>
          <p:spPr>
            <a:xfrm>
              <a:off x="2600" y="814"/>
              <a:ext cx="290" cy="115"/>
            </a:xfrm>
            <a:custGeom>
              <a:avLst/>
              <a:gdLst/>
              <a:ahLst/>
              <a:cxnLst/>
              <a:rect l="0" t="0" r="r" b="b"/>
              <a:pathLst>
                <a:path w="290" h="115">
                  <a:moveTo>
                    <a:pt x="270" y="115"/>
                  </a:moveTo>
                  <a:cubicBezTo>
                    <a:pt x="269" y="115"/>
                    <a:pt x="267" y="115"/>
                    <a:pt x="266" y="115"/>
                  </a:cubicBezTo>
                  <a:cubicBezTo>
                    <a:pt x="14" y="36"/>
                    <a:pt x="14" y="36"/>
                    <a:pt x="14" y="36"/>
                  </a:cubicBezTo>
                  <a:cubicBezTo>
                    <a:pt x="5" y="33"/>
                    <a:pt x="0" y="24"/>
                    <a:pt x="3" y="15"/>
                  </a:cubicBezTo>
                  <a:cubicBezTo>
                    <a:pt x="6" y="6"/>
                    <a:pt x="15" y="0"/>
                    <a:pt x="24" y="3"/>
                  </a:cubicBezTo>
                  <a:cubicBezTo>
                    <a:pt x="275" y="82"/>
                    <a:pt x="275" y="82"/>
                    <a:pt x="275" y="82"/>
                  </a:cubicBezTo>
                  <a:cubicBezTo>
                    <a:pt x="284" y="85"/>
                    <a:pt x="290" y="94"/>
                    <a:pt x="287" y="103"/>
                  </a:cubicBezTo>
                  <a:cubicBezTo>
                    <a:pt x="284" y="110"/>
                    <a:pt x="278" y="115"/>
                    <a:pt x="270"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3" name="Freeform 13"/>
            <p:cNvSpPr/>
            <p:nvPr/>
          </p:nvSpPr>
          <p:spPr>
            <a:xfrm>
              <a:off x="2546" y="989"/>
              <a:ext cx="289" cy="115"/>
            </a:xfrm>
            <a:custGeom>
              <a:avLst/>
              <a:gdLst/>
              <a:ahLst/>
              <a:cxnLst/>
              <a:rect l="0" t="0" r="r" b="b"/>
              <a:pathLst>
                <a:path w="289" h="115">
                  <a:moveTo>
                    <a:pt x="269" y="115"/>
                  </a:moveTo>
                  <a:cubicBezTo>
                    <a:pt x="268" y="115"/>
                    <a:pt x="266" y="113"/>
                    <a:pt x="265" y="113"/>
                  </a:cubicBezTo>
                  <a:cubicBezTo>
                    <a:pt x="14" y="35"/>
                    <a:pt x="14" y="35"/>
                    <a:pt x="14" y="35"/>
                  </a:cubicBezTo>
                  <a:cubicBezTo>
                    <a:pt x="5" y="32"/>
                    <a:pt x="0" y="23"/>
                    <a:pt x="3" y="14"/>
                  </a:cubicBezTo>
                  <a:cubicBezTo>
                    <a:pt x="6" y="5"/>
                    <a:pt x="15" y="0"/>
                    <a:pt x="24" y="3"/>
                  </a:cubicBezTo>
                  <a:cubicBezTo>
                    <a:pt x="274" y="82"/>
                    <a:pt x="274" y="82"/>
                    <a:pt x="274" y="82"/>
                  </a:cubicBezTo>
                  <a:cubicBezTo>
                    <a:pt x="283" y="83"/>
                    <a:pt x="289" y="94"/>
                    <a:pt x="286" y="103"/>
                  </a:cubicBezTo>
                  <a:cubicBezTo>
                    <a:pt x="283" y="109"/>
                    <a:pt x="277" y="115"/>
                    <a:pt x="269"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4" name="Freeform 14"/>
            <p:cNvSpPr/>
            <p:nvPr/>
          </p:nvSpPr>
          <p:spPr>
            <a:xfrm>
              <a:off x="2492" y="1162"/>
              <a:ext cx="289" cy="115"/>
            </a:xfrm>
            <a:custGeom>
              <a:avLst/>
              <a:gdLst/>
              <a:ahLst/>
              <a:cxnLst/>
              <a:rect l="0" t="0" r="r" b="b"/>
              <a:pathLst>
                <a:path w="289" h="115">
                  <a:moveTo>
                    <a:pt x="269" y="115"/>
                  </a:moveTo>
                  <a:cubicBezTo>
                    <a:pt x="268" y="115"/>
                    <a:pt x="266" y="115"/>
                    <a:pt x="265" y="113"/>
                  </a:cubicBezTo>
                  <a:cubicBezTo>
                    <a:pt x="14" y="36"/>
                    <a:pt x="14" y="36"/>
                    <a:pt x="14" y="36"/>
                  </a:cubicBezTo>
                  <a:cubicBezTo>
                    <a:pt x="5" y="33"/>
                    <a:pt x="0" y="23"/>
                    <a:pt x="3" y="15"/>
                  </a:cubicBezTo>
                  <a:cubicBezTo>
                    <a:pt x="6" y="6"/>
                    <a:pt x="15" y="0"/>
                    <a:pt x="24" y="3"/>
                  </a:cubicBezTo>
                  <a:cubicBezTo>
                    <a:pt x="274" y="82"/>
                    <a:pt x="274" y="82"/>
                    <a:pt x="274" y="82"/>
                  </a:cubicBezTo>
                  <a:cubicBezTo>
                    <a:pt x="283" y="85"/>
                    <a:pt x="289" y="94"/>
                    <a:pt x="286" y="103"/>
                  </a:cubicBezTo>
                  <a:cubicBezTo>
                    <a:pt x="283" y="110"/>
                    <a:pt x="277" y="115"/>
                    <a:pt x="269"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5" name="Freeform 15"/>
            <p:cNvSpPr/>
            <p:nvPr/>
          </p:nvSpPr>
          <p:spPr>
            <a:xfrm>
              <a:off x="2438" y="1337"/>
              <a:ext cx="289" cy="113"/>
            </a:xfrm>
            <a:custGeom>
              <a:avLst/>
              <a:gdLst/>
              <a:ahLst/>
              <a:cxnLst/>
              <a:rect l="0" t="0" r="r" b="b"/>
              <a:pathLst>
                <a:path w="289" h="113">
                  <a:moveTo>
                    <a:pt x="269" y="113"/>
                  </a:moveTo>
                  <a:cubicBezTo>
                    <a:pt x="268" y="113"/>
                    <a:pt x="266" y="113"/>
                    <a:pt x="265" y="113"/>
                  </a:cubicBezTo>
                  <a:cubicBezTo>
                    <a:pt x="14" y="35"/>
                    <a:pt x="14" y="35"/>
                    <a:pt x="14" y="35"/>
                  </a:cubicBezTo>
                  <a:cubicBezTo>
                    <a:pt x="5" y="32"/>
                    <a:pt x="0" y="23"/>
                    <a:pt x="3" y="14"/>
                  </a:cubicBezTo>
                  <a:cubicBezTo>
                    <a:pt x="6" y="5"/>
                    <a:pt x="15" y="0"/>
                    <a:pt x="24" y="3"/>
                  </a:cubicBezTo>
                  <a:cubicBezTo>
                    <a:pt x="274" y="80"/>
                    <a:pt x="274" y="80"/>
                    <a:pt x="274" y="80"/>
                  </a:cubicBezTo>
                  <a:cubicBezTo>
                    <a:pt x="283" y="83"/>
                    <a:pt x="289" y="93"/>
                    <a:pt x="286" y="101"/>
                  </a:cubicBezTo>
                  <a:cubicBezTo>
                    <a:pt x="283" y="108"/>
                    <a:pt x="277" y="113"/>
                    <a:pt x="269" y="113"/>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6" name="Freeform 16"/>
            <p:cNvSpPr/>
            <p:nvPr/>
          </p:nvSpPr>
          <p:spPr>
            <a:xfrm>
              <a:off x="2383" y="1510"/>
              <a:ext cx="290" cy="115"/>
            </a:xfrm>
            <a:custGeom>
              <a:avLst/>
              <a:gdLst/>
              <a:ahLst/>
              <a:cxnLst/>
              <a:rect l="0" t="0" r="r" b="b"/>
              <a:pathLst>
                <a:path w="290" h="115">
                  <a:moveTo>
                    <a:pt x="270" y="115"/>
                  </a:moveTo>
                  <a:cubicBezTo>
                    <a:pt x="269" y="115"/>
                    <a:pt x="267" y="115"/>
                    <a:pt x="266" y="113"/>
                  </a:cubicBezTo>
                  <a:cubicBezTo>
                    <a:pt x="14" y="35"/>
                    <a:pt x="14" y="35"/>
                    <a:pt x="14" y="35"/>
                  </a:cubicBezTo>
                  <a:cubicBezTo>
                    <a:pt x="5" y="33"/>
                    <a:pt x="0" y="23"/>
                    <a:pt x="3" y="14"/>
                  </a:cubicBezTo>
                  <a:cubicBezTo>
                    <a:pt x="6" y="5"/>
                    <a:pt x="15" y="0"/>
                    <a:pt x="24" y="3"/>
                  </a:cubicBezTo>
                  <a:cubicBezTo>
                    <a:pt x="275" y="82"/>
                    <a:pt x="275" y="82"/>
                    <a:pt x="275" y="82"/>
                  </a:cubicBezTo>
                  <a:cubicBezTo>
                    <a:pt x="284" y="85"/>
                    <a:pt x="290" y="94"/>
                    <a:pt x="287" y="103"/>
                  </a:cubicBezTo>
                  <a:cubicBezTo>
                    <a:pt x="284" y="110"/>
                    <a:pt x="278" y="115"/>
                    <a:pt x="270"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7" name="Freeform 17"/>
            <p:cNvSpPr/>
            <p:nvPr/>
          </p:nvSpPr>
          <p:spPr>
            <a:xfrm>
              <a:off x="2329" y="1683"/>
              <a:ext cx="289" cy="115"/>
            </a:xfrm>
            <a:custGeom>
              <a:avLst/>
              <a:gdLst/>
              <a:ahLst/>
              <a:cxnLst/>
              <a:rect l="0" t="0" r="r" b="b"/>
              <a:pathLst>
                <a:path w="289" h="115">
                  <a:moveTo>
                    <a:pt x="269" y="115"/>
                  </a:moveTo>
                  <a:cubicBezTo>
                    <a:pt x="268" y="115"/>
                    <a:pt x="266" y="115"/>
                    <a:pt x="265" y="115"/>
                  </a:cubicBezTo>
                  <a:cubicBezTo>
                    <a:pt x="14" y="36"/>
                    <a:pt x="14" y="36"/>
                    <a:pt x="14" y="36"/>
                  </a:cubicBezTo>
                  <a:cubicBezTo>
                    <a:pt x="5" y="33"/>
                    <a:pt x="0" y="24"/>
                    <a:pt x="3" y="15"/>
                  </a:cubicBezTo>
                  <a:cubicBezTo>
                    <a:pt x="6" y="6"/>
                    <a:pt x="15" y="0"/>
                    <a:pt x="24" y="3"/>
                  </a:cubicBezTo>
                  <a:cubicBezTo>
                    <a:pt x="274" y="82"/>
                    <a:pt x="274" y="82"/>
                    <a:pt x="274" y="82"/>
                  </a:cubicBezTo>
                  <a:cubicBezTo>
                    <a:pt x="283" y="85"/>
                    <a:pt x="289" y="94"/>
                    <a:pt x="286" y="103"/>
                  </a:cubicBezTo>
                  <a:cubicBezTo>
                    <a:pt x="283" y="110"/>
                    <a:pt x="277" y="115"/>
                    <a:pt x="269" y="11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8" name="Freeform 18"/>
            <p:cNvSpPr/>
            <p:nvPr/>
          </p:nvSpPr>
          <p:spPr>
            <a:xfrm>
              <a:off x="2213" y="1378"/>
              <a:ext cx="858" cy="507"/>
            </a:xfrm>
            <a:custGeom>
              <a:avLst/>
              <a:gdLst/>
              <a:ahLst/>
              <a:cxnLst/>
              <a:rect l="0" t="0" r="r" b="b"/>
              <a:pathLst>
                <a:path w="858" h="507">
                  <a:moveTo>
                    <a:pt x="36" y="504"/>
                  </a:moveTo>
                  <a:cubicBezTo>
                    <a:pt x="33" y="504"/>
                    <a:pt x="29" y="502"/>
                    <a:pt x="26" y="501"/>
                  </a:cubicBezTo>
                  <a:cubicBezTo>
                    <a:pt x="8" y="495"/>
                    <a:pt x="0" y="486"/>
                    <a:pt x="11" y="480"/>
                  </a:cubicBezTo>
                  <a:cubicBezTo>
                    <a:pt x="780" y="6"/>
                    <a:pt x="780" y="6"/>
                    <a:pt x="780" y="6"/>
                  </a:cubicBezTo>
                  <a:cubicBezTo>
                    <a:pt x="790" y="0"/>
                    <a:pt x="814" y="0"/>
                    <a:pt x="832" y="6"/>
                  </a:cubicBezTo>
                  <a:cubicBezTo>
                    <a:pt x="850" y="12"/>
                    <a:pt x="858" y="23"/>
                    <a:pt x="847" y="29"/>
                  </a:cubicBezTo>
                  <a:cubicBezTo>
                    <a:pt x="78" y="501"/>
                    <a:pt x="78" y="501"/>
                    <a:pt x="78" y="501"/>
                  </a:cubicBezTo>
                  <a:cubicBezTo>
                    <a:pt x="69" y="507"/>
                    <a:pt x="53" y="507"/>
                    <a:pt x="36" y="504"/>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49" name="Freeform 19"/>
            <p:cNvSpPr/>
            <p:nvPr/>
          </p:nvSpPr>
          <p:spPr>
            <a:xfrm>
              <a:off x="2484" y="1468"/>
              <a:ext cx="858" cy="508"/>
            </a:xfrm>
            <a:custGeom>
              <a:avLst/>
              <a:gdLst/>
              <a:ahLst/>
              <a:cxnLst/>
              <a:rect l="0" t="0" r="r" b="b"/>
              <a:pathLst>
                <a:path w="858" h="508">
                  <a:moveTo>
                    <a:pt x="36" y="505"/>
                  </a:moveTo>
                  <a:cubicBezTo>
                    <a:pt x="32" y="505"/>
                    <a:pt x="29" y="503"/>
                    <a:pt x="26" y="502"/>
                  </a:cubicBezTo>
                  <a:cubicBezTo>
                    <a:pt x="6" y="496"/>
                    <a:pt x="0" y="485"/>
                    <a:pt x="9" y="479"/>
                  </a:cubicBezTo>
                  <a:cubicBezTo>
                    <a:pt x="780" y="6"/>
                    <a:pt x="780" y="6"/>
                    <a:pt x="780" y="6"/>
                  </a:cubicBezTo>
                  <a:cubicBezTo>
                    <a:pt x="790" y="0"/>
                    <a:pt x="813" y="0"/>
                    <a:pt x="832" y="6"/>
                  </a:cubicBezTo>
                  <a:cubicBezTo>
                    <a:pt x="850" y="12"/>
                    <a:pt x="858" y="23"/>
                    <a:pt x="847" y="29"/>
                  </a:cubicBezTo>
                  <a:cubicBezTo>
                    <a:pt x="77" y="502"/>
                    <a:pt x="77" y="502"/>
                    <a:pt x="77" y="502"/>
                  </a:cubicBezTo>
                  <a:cubicBezTo>
                    <a:pt x="69" y="508"/>
                    <a:pt x="53" y="508"/>
                    <a:pt x="36" y="505"/>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0" name="Freeform 20"/>
            <p:cNvSpPr/>
            <p:nvPr/>
          </p:nvSpPr>
          <p:spPr>
            <a:xfrm>
              <a:off x="2879" y="1450"/>
              <a:ext cx="350" cy="122"/>
            </a:xfrm>
            <a:custGeom>
              <a:avLst/>
              <a:gdLst/>
              <a:ahLst/>
              <a:cxnLst/>
              <a:rect l="0" t="0" r="r" b="b"/>
              <a:pathLst>
                <a:path w="350" h="122">
                  <a:moveTo>
                    <a:pt x="299" y="119"/>
                  </a:moveTo>
                  <a:cubicBezTo>
                    <a:pt x="294" y="117"/>
                    <a:pt x="291" y="117"/>
                    <a:pt x="288" y="116"/>
                  </a:cubicBezTo>
                  <a:cubicBezTo>
                    <a:pt x="26" y="29"/>
                    <a:pt x="26" y="29"/>
                    <a:pt x="26" y="29"/>
                  </a:cubicBezTo>
                  <a:cubicBezTo>
                    <a:pt x="6" y="23"/>
                    <a:pt x="0" y="12"/>
                    <a:pt x="9" y="6"/>
                  </a:cubicBezTo>
                  <a:cubicBezTo>
                    <a:pt x="20" y="0"/>
                    <a:pt x="42" y="0"/>
                    <a:pt x="62" y="6"/>
                  </a:cubicBezTo>
                  <a:cubicBezTo>
                    <a:pt x="324" y="93"/>
                    <a:pt x="324" y="93"/>
                    <a:pt x="324" y="93"/>
                  </a:cubicBezTo>
                  <a:cubicBezTo>
                    <a:pt x="342" y="99"/>
                    <a:pt x="350" y="110"/>
                    <a:pt x="339" y="116"/>
                  </a:cubicBezTo>
                  <a:cubicBezTo>
                    <a:pt x="332" y="120"/>
                    <a:pt x="314" y="122"/>
                    <a:pt x="299" y="11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1" name="Freeform 21"/>
            <p:cNvSpPr/>
            <p:nvPr/>
          </p:nvSpPr>
          <p:spPr>
            <a:xfrm>
              <a:off x="2781" y="1510"/>
              <a:ext cx="350" cy="122"/>
            </a:xfrm>
            <a:custGeom>
              <a:avLst/>
              <a:gdLst/>
              <a:ahLst/>
              <a:cxnLst/>
              <a:rect l="0" t="0" r="r" b="b"/>
              <a:pathLst>
                <a:path w="350" h="122">
                  <a:moveTo>
                    <a:pt x="299" y="119"/>
                  </a:moveTo>
                  <a:cubicBezTo>
                    <a:pt x="296" y="117"/>
                    <a:pt x="291" y="116"/>
                    <a:pt x="288" y="116"/>
                  </a:cubicBezTo>
                  <a:cubicBezTo>
                    <a:pt x="26" y="29"/>
                    <a:pt x="26" y="29"/>
                    <a:pt x="26" y="29"/>
                  </a:cubicBezTo>
                  <a:cubicBezTo>
                    <a:pt x="6" y="23"/>
                    <a:pt x="0" y="12"/>
                    <a:pt x="9" y="6"/>
                  </a:cubicBezTo>
                  <a:cubicBezTo>
                    <a:pt x="20" y="0"/>
                    <a:pt x="44" y="0"/>
                    <a:pt x="62" y="6"/>
                  </a:cubicBezTo>
                  <a:cubicBezTo>
                    <a:pt x="324" y="93"/>
                    <a:pt x="324" y="93"/>
                    <a:pt x="324" y="93"/>
                  </a:cubicBezTo>
                  <a:cubicBezTo>
                    <a:pt x="342" y="99"/>
                    <a:pt x="350" y="110"/>
                    <a:pt x="339" y="116"/>
                  </a:cubicBezTo>
                  <a:cubicBezTo>
                    <a:pt x="332" y="120"/>
                    <a:pt x="315" y="122"/>
                    <a:pt x="299" y="11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2" name="Freeform 22"/>
            <p:cNvSpPr/>
            <p:nvPr/>
          </p:nvSpPr>
          <p:spPr>
            <a:xfrm>
              <a:off x="2683" y="1570"/>
              <a:ext cx="350" cy="122"/>
            </a:xfrm>
            <a:custGeom>
              <a:avLst/>
              <a:gdLst/>
              <a:ahLst/>
              <a:cxnLst/>
              <a:rect l="0" t="0" r="r" b="b"/>
              <a:pathLst>
                <a:path w="350" h="122">
                  <a:moveTo>
                    <a:pt x="299" y="117"/>
                  </a:moveTo>
                  <a:cubicBezTo>
                    <a:pt x="296" y="117"/>
                    <a:pt x="291" y="116"/>
                    <a:pt x="288" y="116"/>
                  </a:cubicBezTo>
                  <a:cubicBezTo>
                    <a:pt x="26" y="29"/>
                    <a:pt x="26" y="29"/>
                    <a:pt x="26" y="29"/>
                  </a:cubicBezTo>
                  <a:cubicBezTo>
                    <a:pt x="8" y="23"/>
                    <a:pt x="0" y="12"/>
                    <a:pt x="11" y="6"/>
                  </a:cubicBezTo>
                  <a:cubicBezTo>
                    <a:pt x="20" y="0"/>
                    <a:pt x="44" y="0"/>
                    <a:pt x="62" y="6"/>
                  </a:cubicBezTo>
                  <a:cubicBezTo>
                    <a:pt x="324" y="93"/>
                    <a:pt x="324" y="93"/>
                    <a:pt x="324" y="93"/>
                  </a:cubicBezTo>
                  <a:cubicBezTo>
                    <a:pt x="344" y="99"/>
                    <a:pt x="350" y="110"/>
                    <a:pt x="341" y="116"/>
                  </a:cubicBezTo>
                  <a:cubicBezTo>
                    <a:pt x="332" y="120"/>
                    <a:pt x="315" y="122"/>
                    <a:pt x="299" y="117"/>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3" name="Freeform 23"/>
            <p:cNvSpPr/>
            <p:nvPr/>
          </p:nvSpPr>
          <p:spPr>
            <a:xfrm>
              <a:off x="2585" y="1631"/>
              <a:ext cx="350" cy="120"/>
            </a:xfrm>
            <a:custGeom>
              <a:avLst/>
              <a:gdLst/>
              <a:ahLst/>
              <a:cxnLst/>
              <a:rect l="0" t="0" r="r" b="b"/>
              <a:pathLst>
                <a:path w="350" h="120">
                  <a:moveTo>
                    <a:pt x="299" y="117"/>
                  </a:moveTo>
                  <a:cubicBezTo>
                    <a:pt x="296" y="117"/>
                    <a:pt x="293" y="116"/>
                    <a:pt x="288" y="114"/>
                  </a:cubicBezTo>
                  <a:cubicBezTo>
                    <a:pt x="26" y="29"/>
                    <a:pt x="26" y="29"/>
                    <a:pt x="26" y="29"/>
                  </a:cubicBezTo>
                  <a:cubicBezTo>
                    <a:pt x="8" y="21"/>
                    <a:pt x="0" y="12"/>
                    <a:pt x="11" y="6"/>
                  </a:cubicBezTo>
                  <a:cubicBezTo>
                    <a:pt x="21" y="0"/>
                    <a:pt x="44" y="0"/>
                    <a:pt x="62" y="6"/>
                  </a:cubicBezTo>
                  <a:cubicBezTo>
                    <a:pt x="324" y="93"/>
                    <a:pt x="324" y="93"/>
                    <a:pt x="324" y="93"/>
                  </a:cubicBezTo>
                  <a:cubicBezTo>
                    <a:pt x="344" y="99"/>
                    <a:pt x="350" y="108"/>
                    <a:pt x="341" y="116"/>
                  </a:cubicBezTo>
                  <a:cubicBezTo>
                    <a:pt x="332" y="120"/>
                    <a:pt x="315" y="120"/>
                    <a:pt x="299" y="117"/>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4" name="Freeform 24"/>
            <p:cNvSpPr/>
            <p:nvPr/>
          </p:nvSpPr>
          <p:spPr>
            <a:xfrm>
              <a:off x="2487" y="1689"/>
              <a:ext cx="352" cy="122"/>
            </a:xfrm>
            <a:custGeom>
              <a:avLst/>
              <a:gdLst/>
              <a:ahLst/>
              <a:cxnLst/>
              <a:rect l="0" t="0" r="r" b="b"/>
              <a:pathLst>
                <a:path w="352" h="122">
                  <a:moveTo>
                    <a:pt x="301" y="119"/>
                  </a:moveTo>
                  <a:cubicBezTo>
                    <a:pt x="296" y="119"/>
                    <a:pt x="293" y="117"/>
                    <a:pt x="290" y="116"/>
                  </a:cubicBezTo>
                  <a:cubicBezTo>
                    <a:pt x="26" y="29"/>
                    <a:pt x="26" y="29"/>
                    <a:pt x="26" y="29"/>
                  </a:cubicBezTo>
                  <a:cubicBezTo>
                    <a:pt x="8" y="23"/>
                    <a:pt x="0" y="14"/>
                    <a:pt x="11" y="8"/>
                  </a:cubicBezTo>
                  <a:cubicBezTo>
                    <a:pt x="21" y="0"/>
                    <a:pt x="44" y="0"/>
                    <a:pt x="63" y="8"/>
                  </a:cubicBezTo>
                  <a:cubicBezTo>
                    <a:pt x="326" y="95"/>
                    <a:pt x="326" y="95"/>
                    <a:pt x="326" y="95"/>
                  </a:cubicBezTo>
                  <a:cubicBezTo>
                    <a:pt x="344" y="101"/>
                    <a:pt x="352" y="110"/>
                    <a:pt x="341" y="116"/>
                  </a:cubicBezTo>
                  <a:cubicBezTo>
                    <a:pt x="334" y="122"/>
                    <a:pt x="316" y="122"/>
                    <a:pt x="301" y="11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5" name="Freeform 25"/>
            <p:cNvSpPr/>
            <p:nvPr/>
          </p:nvSpPr>
          <p:spPr>
            <a:xfrm>
              <a:off x="2391" y="1750"/>
              <a:ext cx="350" cy="122"/>
            </a:xfrm>
            <a:custGeom>
              <a:avLst/>
              <a:gdLst/>
              <a:ahLst/>
              <a:cxnLst/>
              <a:rect l="0" t="0" r="r" b="b"/>
              <a:pathLst>
                <a:path w="350" h="122">
                  <a:moveTo>
                    <a:pt x="299" y="119"/>
                  </a:moveTo>
                  <a:cubicBezTo>
                    <a:pt x="294" y="119"/>
                    <a:pt x="291" y="117"/>
                    <a:pt x="288" y="116"/>
                  </a:cubicBezTo>
                  <a:cubicBezTo>
                    <a:pt x="26" y="29"/>
                    <a:pt x="26" y="29"/>
                    <a:pt x="26" y="29"/>
                  </a:cubicBezTo>
                  <a:cubicBezTo>
                    <a:pt x="6" y="23"/>
                    <a:pt x="0" y="14"/>
                    <a:pt x="9" y="6"/>
                  </a:cubicBezTo>
                  <a:cubicBezTo>
                    <a:pt x="20" y="0"/>
                    <a:pt x="42" y="0"/>
                    <a:pt x="62" y="6"/>
                  </a:cubicBezTo>
                  <a:cubicBezTo>
                    <a:pt x="324" y="93"/>
                    <a:pt x="324" y="93"/>
                    <a:pt x="324" y="93"/>
                  </a:cubicBezTo>
                  <a:cubicBezTo>
                    <a:pt x="342" y="101"/>
                    <a:pt x="350" y="110"/>
                    <a:pt x="339" y="116"/>
                  </a:cubicBezTo>
                  <a:cubicBezTo>
                    <a:pt x="332" y="122"/>
                    <a:pt x="315" y="122"/>
                    <a:pt x="299" y="11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6" name="Freeform 26"/>
            <p:cNvSpPr/>
            <p:nvPr/>
          </p:nvSpPr>
          <p:spPr>
            <a:xfrm>
              <a:off x="2293" y="1810"/>
              <a:ext cx="350" cy="122"/>
            </a:xfrm>
            <a:custGeom>
              <a:avLst/>
              <a:gdLst/>
              <a:ahLst/>
              <a:cxnLst/>
              <a:rect l="0" t="0" r="r" b="b"/>
              <a:pathLst>
                <a:path w="350" h="122">
                  <a:moveTo>
                    <a:pt x="299" y="119"/>
                  </a:moveTo>
                  <a:cubicBezTo>
                    <a:pt x="296" y="119"/>
                    <a:pt x="291" y="117"/>
                    <a:pt x="288" y="116"/>
                  </a:cubicBezTo>
                  <a:cubicBezTo>
                    <a:pt x="26" y="29"/>
                    <a:pt x="26" y="29"/>
                    <a:pt x="26" y="29"/>
                  </a:cubicBezTo>
                  <a:cubicBezTo>
                    <a:pt x="8" y="23"/>
                    <a:pt x="0" y="12"/>
                    <a:pt x="11" y="6"/>
                  </a:cubicBezTo>
                  <a:cubicBezTo>
                    <a:pt x="20" y="0"/>
                    <a:pt x="44" y="0"/>
                    <a:pt x="62" y="6"/>
                  </a:cubicBezTo>
                  <a:cubicBezTo>
                    <a:pt x="324" y="93"/>
                    <a:pt x="324" y="93"/>
                    <a:pt x="324" y="93"/>
                  </a:cubicBezTo>
                  <a:cubicBezTo>
                    <a:pt x="342" y="99"/>
                    <a:pt x="350" y="110"/>
                    <a:pt x="341" y="116"/>
                  </a:cubicBezTo>
                  <a:cubicBezTo>
                    <a:pt x="332" y="122"/>
                    <a:pt x="315" y="122"/>
                    <a:pt x="299" y="119"/>
                  </a:cubicBezTo>
                  <a:close/>
                </a:path>
              </a:pathLst>
            </a:custGeom>
            <a:solidFill>
              <a:srgbClr val="543C4F"/>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7" name="Freeform 27"/>
            <p:cNvSpPr/>
            <p:nvPr/>
          </p:nvSpPr>
          <p:spPr>
            <a:xfrm>
              <a:off x="2207" y="192"/>
              <a:ext cx="582" cy="1695"/>
            </a:xfrm>
            <a:custGeom>
              <a:avLst/>
              <a:gdLst/>
              <a:ahLst/>
              <a:cxnLst/>
              <a:rect l="0" t="0" r="r" b="b"/>
              <a:pathLst>
                <a:path w="582" h="1695">
                  <a:moveTo>
                    <a:pt x="39" y="1695"/>
                  </a:moveTo>
                  <a:cubicBezTo>
                    <a:pt x="35" y="1695"/>
                    <a:pt x="32" y="1695"/>
                    <a:pt x="29" y="1693"/>
                  </a:cubicBezTo>
                  <a:cubicBezTo>
                    <a:pt x="11" y="1689"/>
                    <a:pt x="0" y="1669"/>
                    <a:pt x="6" y="1651"/>
                  </a:cubicBezTo>
                  <a:cubicBezTo>
                    <a:pt x="513" y="29"/>
                    <a:pt x="513" y="29"/>
                    <a:pt x="513" y="29"/>
                  </a:cubicBezTo>
                  <a:cubicBezTo>
                    <a:pt x="517" y="11"/>
                    <a:pt x="537" y="0"/>
                    <a:pt x="555" y="6"/>
                  </a:cubicBezTo>
                  <a:cubicBezTo>
                    <a:pt x="573" y="12"/>
                    <a:pt x="582" y="30"/>
                    <a:pt x="577" y="48"/>
                  </a:cubicBezTo>
                  <a:cubicBezTo>
                    <a:pt x="71" y="1672"/>
                    <a:pt x="71" y="1672"/>
                    <a:pt x="71" y="1672"/>
                  </a:cubicBezTo>
                  <a:cubicBezTo>
                    <a:pt x="66" y="1686"/>
                    <a:pt x="53" y="1695"/>
                    <a:pt x="39" y="1695"/>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8" name="Freeform 28"/>
            <p:cNvSpPr/>
            <p:nvPr/>
          </p:nvSpPr>
          <p:spPr>
            <a:xfrm>
              <a:off x="2466" y="274"/>
              <a:ext cx="582" cy="1694"/>
            </a:xfrm>
            <a:custGeom>
              <a:avLst/>
              <a:gdLst/>
              <a:ahLst/>
              <a:cxnLst/>
              <a:rect l="0" t="0" r="r" b="b"/>
              <a:pathLst>
                <a:path w="582" h="1694">
                  <a:moveTo>
                    <a:pt x="38" y="1694"/>
                  </a:moveTo>
                  <a:cubicBezTo>
                    <a:pt x="35" y="1694"/>
                    <a:pt x="32" y="1694"/>
                    <a:pt x="29" y="1692"/>
                  </a:cubicBezTo>
                  <a:cubicBezTo>
                    <a:pt x="11" y="1686"/>
                    <a:pt x="0" y="1668"/>
                    <a:pt x="6" y="1650"/>
                  </a:cubicBezTo>
                  <a:cubicBezTo>
                    <a:pt x="513" y="27"/>
                    <a:pt x="513" y="27"/>
                    <a:pt x="513" y="27"/>
                  </a:cubicBezTo>
                  <a:cubicBezTo>
                    <a:pt x="517" y="11"/>
                    <a:pt x="537" y="0"/>
                    <a:pt x="555" y="6"/>
                  </a:cubicBezTo>
                  <a:cubicBezTo>
                    <a:pt x="573" y="11"/>
                    <a:pt x="582" y="30"/>
                    <a:pt x="577" y="48"/>
                  </a:cubicBezTo>
                  <a:cubicBezTo>
                    <a:pt x="71" y="1670"/>
                    <a:pt x="71" y="1670"/>
                    <a:pt x="71" y="1670"/>
                  </a:cubicBezTo>
                  <a:cubicBezTo>
                    <a:pt x="66" y="1685"/>
                    <a:pt x="53" y="1694"/>
                    <a:pt x="38" y="1694"/>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59" name="Freeform 29"/>
            <p:cNvSpPr/>
            <p:nvPr/>
          </p:nvSpPr>
          <p:spPr>
            <a:xfrm>
              <a:off x="2689" y="301"/>
              <a:ext cx="326" cy="150"/>
            </a:xfrm>
            <a:custGeom>
              <a:avLst/>
              <a:gdLst/>
              <a:ahLst/>
              <a:cxnLst/>
              <a:rect l="0" t="0" r="r" b="b"/>
              <a:pathLst>
                <a:path w="326" h="150">
                  <a:moveTo>
                    <a:pt x="288" y="150"/>
                  </a:moveTo>
                  <a:cubicBezTo>
                    <a:pt x="285" y="150"/>
                    <a:pt x="282" y="149"/>
                    <a:pt x="279" y="149"/>
                  </a:cubicBezTo>
                  <a:cubicBezTo>
                    <a:pt x="27" y="71"/>
                    <a:pt x="27" y="71"/>
                    <a:pt x="27" y="71"/>
                  </a:cubicBezTo>
                  <a:cubicBezTo>
                    <a:pt x="9" y="65"/>
                    <a:pt x="0" y="45"/>
                    <a:pt x="5" y="27"/>
                  </a:cubicBezTo>
                  <a:cubicBezTo>
                    <a:pt x="11" y="11"/>
                    <a:pt x="30" y="0"/>
                    <a:pt x="48" y="6"/>
                  </a:cubicBezTo>
                  <a:cubicBezTo>
                    <a:pt x="299" y="84"/>
                    <a:pt x="299" y="84"/>
                    <a:pt x="299" y="84"/>
                  </a:cubicBezTo>
                  <a:cubicBezTo>
                    <a:pt x="317" y="89"/>
                    <a:pt x="326" y="108"/>
                    <a:pt x="321" y="126"/>
                  </a:cubicBezTo>
                  <a:cubicBezTo>
                    <a:pt x="317" y="140"/>
                    <a:pt x="303" y="150"/>
                    <a:pt x="288" y="150"/>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0" name="Freeform 30"/>
            <p:cNvSpPr/>
            <p:nvPr/>
          </p:nvSpPr>
          <p:spPr>
            <a:xfrm>
              <a:off x="2635" y="474"/>
              <a:ext cx="326" cy="151"/>
            </a:xfrm>
            <a:custGeom>
              <a:avLst/>
              <a:gdLst/>
              <a:ahLst/>
              <a:cxnLst/>
              <a:rect l="0" t="0" r="r" b="b"/>
              <a:pathLst>
                <a:path w="326" h="151">
                  <a:moveTo>
                    <a:pt x="288" y="151"/>
                  </a:moveTo>
                  <a:cubicBezTo>
                    <a:pt x="285" y="151"/>
                    <a:pt x="282" y="151"/>
                    <a:pt x="279" y="149"/>
                  </a:cubicBezTo>
                  <a:cubicBezTo>
                    <a:pt x="27" y="71"/>
                    <a:pt x="27" y="71"/>
                    <a:pt x="27" y="71"/>
                  </a:cubicBezTo>
                  <a:cubicBezTo>
                    <a:pt x="9" y="65"/>
                    <a:pt x="0" y="47"/>
                    <a:pt x="5" y="29"/>
                  </a:cubicBezTo>
                  <a:cubicBezTo>
                    <a:pt x="11" y="11"/>
                    <a:pt x="30" y="0"/>
                    <a:pt x="48" y="6"/>
                  </a:cubicBezTo>
                  <a:cubicBezTo>
                    <a:pt x="299" y="85"/>
                    <a:pt x="299" y="85"/>
                    <a:pt x="299" y="85"/>
                  </a:cubicBezTo>
                  <a:cubicBezTo>
                    <a:pt x="317" y="91"/>
                    <a:pt x="326" y="109"/>
                    <a:pt x="321" y="127"/>
                  </a:cubicBezTo>
                  <a:cubicBezTo>
                    <a:pt x="317" y="142"/>
                    <a:pt x="303" y="151"/>
                    <a:pt x="288" y="151"/>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1" name="Freeform 31"/>
            <p:cNvSpPr/>
            <p:nvPr/>
          </p:nvSpPr>
          <p:spPr>
            <a:xfrm>
              <a:off x="2581" y="649"/>
              <a:ext cx="327" cy="149"/>
            </a:xfrm>
            <a:custGeom>
              <a:avLst/>
              <a:gdLst/>
              <a:ahLst/>
              <a:cxnLst/>
              <a:rect l="0" t="0" r="r" b="b"/>
              <a:pathLst>
                <a:path w="327" h="149">
                  <a:moveTo>
                    <a:pt x="288" y="149"/>
                  </a:moveTo>
                  <a:cubicBezTo>
                    <a:pt x="285" y="149"/>
                    <a:pt x="282" y="149"/>
                    <a:pt x="279" y="147"/>
                  </a:cubicBezTo>
                  <a:cubicBezTo>
                    <a:pt x="27" y="69"/>
                    <a:pt x="27" y="69"/>
                    <a:pt x="27" y="69"/>
                  </a:cubicBezTo>
                  <a:cubicBezTo>
                    <a:pt x="9" y="65"/>
                    <a:pt x="0" y="45"/>
                    <a:pt x="6" y="27"/>
                  </a:cubicBezTo>
                  <a:cubicBezTo>
                    <a:pt x="11" y="9"/>
                    <a:pt x="30" y="0"/>
                    <a:pt x="48" y="6"/>
                  </a:cubicBezTo>
                  <a:cubicBezTo>
                    <a:pt x="298" y="83"/>
                    <a:pt x="298" y="83"/>
                    <a:pt x="298" y="83"/>
                  </a:cubicBezTo>
                  <a:cubicBezTo>
                    <a:pt x="316" y="89"/>
                    <a:pt x="327" y="108"/>
                    <a:pt x="321" y="126"/>
                  </a:cubicBezTo>
                  <a:cubicBezTo>
                    <a:pt x="316" y="140"/>
                    <a:pt x="303" y="149"/>
                    <a:pt x="288" y="149"/>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2" name="Freeform 32"/>
            <p:cNvSpPr/>
            <p:nvPr/>
          </p:nvSpPr>
          <p:spPr>
            <a:xfrm>
              <a:off x="2526" y="822"/>
              <a:ext cx="328" cy="150"/>
            </a:xfrm>
            <a:custGeom>
              <a:avLst/>
              <a:gdLst/>
              <a:ahLst/>
              <a:cxnLst/>
              <a:rect l="0" t="0" r="r" b="b"/>
              <a:pathLst>
                <a:path w="328" h="150">
                  <a:moveTo>
                    <a:pt x="289" y="150"/>
                  </a:moveTo>
                  <a:cubicBezTo>
                    <a:pt x="286" y="150"/>
                    <a:pt x="283" y="149"/>
                    <a:pt x="280" y="149"/>
                  </a:cubicBezTo>
                  <a:cubicBezTo>
                    <a:pt x="27" y="71"/>
                    <a:pt x="27" y="71"/>
                    <a:pt x="27" y="71"/>
                  </a:cubicBezTo>
                  <a:cubicBezTo>
                    <a:pt x="9" y="65"/>
                    <a:pt x="0" y="47"/>
                    <a:pt x="6" y="29"/>
                  </a:cubicBezTo>
                  <a:cubicBezTo>
                    <a:pt x="11" y="11"/>
                    <a:pt x="30" y="0"/>
                    <a:pt x="48" y="6"/>
                  </a:cubicBezTo>
                  <a:cubicBezTo>
                    <a:pt x="299" y="84"/>
                    <a:pt x="299" y="84"/>
                    <a:pt x="299" y="84"/>
                  </a:cubicBezTo>
                  <a:cubicBezTo>
                    <a:pt x="317" y="89"/>
                    <a:pt x="328" y="108"/>
                    <a:pt x="322" y="126"/>
                  </a:cubicBezTo>
                  <a:cubicBezTo>
                    <a:pt x="317" y="141"/>
                    <a:pt x="304" y="150"/>
                    <a:pt x="289" y="150"/>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3" name="Freeform 33"/>
            <p:cNvSpPr/>
            <p:nvPr/>
          </p:nvSpPr>
          <p:spPr>
            <a:xfrm>
              <a:off x="2472" y="997"/>
              <a:ext cx="327" cy="149"/>
            </a:xfrm>
            <a:custGeom>
              <a:avLst/>
              <a:gdLst/>
              <a:ahLst/>
              <a:cxnLst/>
              <a:rect l="0" t="0" r="r" b="b"/>
              <a:pathLst>
                <a:path w="327" h="149">
                  <a:moveTo>
                    <a:pt x="288" y="149"/>
                  </a:moveTo>
                  <a:cubicBezTo>
                    <a:pt x="285" y="149"/>
                    <a:pt x="282" y="149"/>
                    <a:pt x="279" y="147"/>
                  </a:cubicBezTo>
                  <a:cubicBezTo>
                    <a:pt x="27" y="69"/>
                    <a:pt x="27" y="69"/>
                    <a:pt x="27" y="69"/>
                  </a:cubicBezTo>
                  <a:cubicBezTo>
                    <a:pt x="11" y="65"/>
                    <a:pt x="0" y="45"/>
                    <a:pt x="6" y="27"/>
                  </a:cubicBezTo>
                  <a:cubicBezTo>
                    <a:pt x="11" y="9"/>
                    <a:pt x="30" y="0"/>
                    <a:pt x="48" y="5"/>
                  </a:cubicBezTo>
                  <a:cubicBezTo>
                    <a:pt x="298" y="83"/>
                    <a:pt x="298" y="83"/>
                    <a:pt x="298" y="83"/>
                  </a:cubicBezTo>
                  <a:cubicBezTo>
                    <a:pt x="316" y="89"/>
                    <a:pt x="327" y="107"/>
                    <a:pt x="321" y="125"/>
                  </a:cubicBezTo>
                  <a:cubicBezTo>
                    <a:pt x="316" y="140"/>
                    <a:pt x="303" y="149"/>
                    <a:pt x="288" y="149"/>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4" name="Freeform 34"/>
            <p:cNvSpPr/>
            <p:nvPr/>
          </p:nvSpPr>
          <p:spPr>
            <a:xfrm>
              <a:off x="2418" y="1170"/>
              <a:ext cx="327" cy="150"/>
            </a:xfrm>
            <a:custGeom>
              <a:avLst/>
              <a:gdLst/>
              <a:ahLst/>
              <a:cxnLst/>
              <a:rect l="0" t="0" r="r" b="b"/>
              <a:pathLst>
                <a:path w="327" h="150">
                  <a:moveTo>
                    <a:pt x="289" y="150"/>
                  </a:moveTo>
                  <a:cubicBezTo>
                    <a:pt x="285" y="150"/>
                    <a:pt x="282" y="149"/>
                    <a:pt x="279" y="149"/>
                  </a:cubicBezTo>
                  <a:cubicBezTo>
                    <a:pt x="27" y="71"/>
                    <a:pt x="27" y="71"/>
                    <a:pt x="27" y="71"/>
                  </a:cubicBezTo>
                  <a:cubicBezTo>
                    <a:pt x="11" y="65"/>
                    <a:pt x="0" y="45"/>
                    <a:pt x="6" y="29"/>
                  </a:cubicBezTo>
                  <a:cubicBezTo>
                    <a:pt x="11" y="11"/>
                    <a:pt x="30" y="0"/>
                    <a:pt x="48" y="6"/>
                  </a:cubicBezTo>
                  <a:cubicBezTo>
                    <a:pt x="298" y="84"/>
                    <a:pt x="298" y="84"/>
                    <a:pt x="298" y="84"/>
                  </a:cubicBezTo>
                  <a:cubicBezTo>
                    <a:pt x="316" y="89"/>
                    <a:pt x="327" y="108"/>
                    <a:pt x="321" y="126"/>
                  </a:cubicBezTo>
                  <a:cubicBezTo>
                    <a:pt x="316" y="140"/>
                    <a:pt x="303" y="150"/>
                    <a:pt x="289" y="150"/>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5" name="Freeform 35"/>
            <p:cNvSpPr/>
            <p:nvPr/>
          </p:nvSpPr>
          <p:spPr>
            <a:xfrm>
              <a:off x="2364" y="1343"/>
              <a:ext cx="327" cy="151"/>
            </a:xfrm>
            <a:custGeom>
              <a:avLst/>
              <a:gdLst/>
              <a:ahLst/>
              <a:cxnLst/>
              <a:rect l="0" t="0" r="r" b="b"/>
              <a:pathLst>
                <a:path w="327" h="151">
                  <a:moveTo>
                    <a:pt x="289" y="151"/>
                  </a:moveTo>
                  <a:cubicBezTo>
                    <a:pt x="285" y="151"/>
                    <a:pt x="282" y="151"/>
                    <a:pt x="279" y="149"/>
                  </a:cubicBezTo>
                  <a:cubicBezTo>
                    <a:pt x="27" y="71"/>
                    <a:pt x="27" y="71"/>
                    <a:pt x="27" y="71"/>
                  </a:cubicBezTo>
                  <a:cubicBezTo>
                    <a:pt x="11" y="65"/>
                    <a:pt x="0" y="47"/>
                    <a:pt x="6" y="29"/>
                  </a:cubicBezTo>
                  <a:cubicBezTo>
                    <a:pt x="11" y="11"/>
                    <a:pt x="30" y="0"/>
                    <a:pt x="48" y="6"/>
                  </a:cubicBezTo>
                  <a:cubicBezTo>
                    <a:pt x="298" y="85"/>
                    <a:pt x="298" y="85"/>
                    <a:pt x="298" y="85"/>
                  </a:cubicBezTo>
                  <a:cubicBezTo>
                    <a:pt x="316" y="91"/>
                    <a:pt x="327" y="109"/>
                    <a:pt x="321" y="127"/>
                  </a:cubicBezTo>
                  <a:cubicBezTo>
                    <a:pt x="316" y="142"/>
                    <a:pt x="303" y="151"/>
                    <a:pt x="289" y="151"/>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6" name="Freeform 36"/>
            <p:cNvSpPr/>
            <p:nvPr/>
          </p:nvSpPr>
          <p:spPr>
            <a:xfrm>
              <a:off x="2309" y="1518"/>
              <a:ext cx="328" cy="149"/>
            </a:xfrm>
            <a:custGeom>
              <a:avLst/>
              <a:gdLst/>
              <a:ahLst/>
              <a:cxnLst/>
              <a:rect l="0" t="0" r="r" b="b"/>
              <a:pathLst>
                <a:path w="328" h="149">
                  <a:moveTo>
                    <a:pt x="290" y="149"/>
                  </a:moveTo>
                  <a:cubicBezTo>
                    <a:pt x="286" y="149"/>
                    <a:pt x="283" y="149"/>
                    <a:pt x="280" y="147"/>
                  </a:cubicBezTo>
                  <a:cubicBezTo>
                    <a:pt x="27" y="69"/>
                    <a:pt x="27" y="69"/>
                    <a:pt x="27" y="69"/>
                  </a:cubicBezTo>
                  <a:cubicBezTo>
                    <a:pt x="11" y="65"/>
                    <a:pt x="0" y="45"/>
                    <a:pt x="6" y="27"/>
                  </a:cubicBezTo>
                  <a:cubicBezTo>
                    <a:pt x="11" y="9"/>
                    <a:pt x="30" y="0"/>
                    <a:pt x="48" y="6"/>
                  </a:cubicBezTo>
                  <a:cubicBezTo>
                    <a:pt x="299" y="83"/>
                    <a:pt x="299" y="83"/>
                    <a:pt x="299" y="83"/>
                  </a:cubicBezTo>
                  <a:cubicBezTo>
                    <a:pt x="317" y="89"/>
                    <a:pt x="328" y="108"/>
                    <a:pt x="322" y="126"/>
                  </a:cubicBezTo>
                  <a:cubicBezTo>
                    <a:pt x="317" y="140"/>
                    <a:pt x="304" y="149"/>
                    <a:pt x="290" y="149"/>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7" name="Freeform 37"/>
            <p:cNvSpPr/>
            <p:nvPr/>
          </p:nvSpPr>
          <p:spPr>
            <a:xfrm>
              <a:off x="2255" y="1691"/>
              <a:ext cx="327" cy="151"/>
            </a:xfrm>
            <a:custGeom>
              <a:avLst/>
              <a:gdLst/>
              <a:ahLst/>
              <a:cxnLst/>
              <a:rect l="0" t="0" r="r" b="b"/>
              <a:pathLst>
                <a:path w="327" h="151">
                  <a:moveTo>
                    <a:pt x="289" y="151"/>
                  </a:moveTo>
                  <a:cubicBezTo>
                    <a:pt x="285" y="151"/>
                    <a:pt x="282" y="149"/>
                    <a:pt x="279" y="149"/>
                  </a:cubicBezTo>
                  <a:cubicBezTo>
                    <a:pt x="29" y="71"/>
                    <a:pt x="29" y="71"/>
                    <a:pt x="29" y="71"/>
                  </a:cubicBezTo>
                  <a:cubicBezTo>
                    <a:pt x="11" y="65"/>
                    <a:pt x="0" y="47"/>
                    <a:pt x="6" y="29"/>
                  </a:cubicBezTo>
                  <a:cubicBezTo>
                    <a:pt x="11" y="11"/>
                    <a:pt x="30" y="0"/>
                    <a:pt x="48" y="6"/>
                  </a:cubicBezTo>
                  <a:cubicBezTo>
                    <a:pt x="298" y="85"/>
                    <a:pt x="298" y="85"/>
                    <a:pt x="298" y="85"/>
                  </a:cubicBezTo>
                  <a:cubicBezTo>
                    <a:pt x="316" y="89"/>
                    <a:pt x="327" y="109"/>
                    <a:pt x="321" y="127"/>
                  </a:cubicBezTo>
                  <a:cubicBezTo>
                    <a:pt x="316" y="142"/>
                    <a:pt x="303" y="151"/>
                    <a:pt x="289" y="151"/>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sp>
          <p:nvSpPr>
            <p:cNvPr id="68" name="Freeform 38"/>
            <p:cNvSpPr/>
            <p:nvPr/>
          </p:nvSpPr>
          <p:spPr>
            <a:xfrm>
              <a:off x="2364" y="-278"/>
              <a:ext cx="1257" cy="1844"/>
            </a:xfrm>
            <a:custGeom>
              <a:avLst/>
              <a:gdLst/>
              <a:ahLst/>
              <a:cxnLst/>
              <a:rect l="0" t="0" r="r" b="b"/>
              <a:pathLst>
                <a:path w="1257" h="1844">
                  <a:moveTo>
                    <a:pt x="1093" y="554"/>
                  </a:moveTo>
                  <a:cubicBezTo>
                    <a:pt x="1093" y="1844"/>
                    <a:pt x="1093" y="1844"/>
                    <a:pt x="1093" y="1844"/>
                  </a:cubicBezTo>
                  <a:cubicBezTo>
                    <a:pt x="1115" y="1803"/>
                    <a:pt x="1158" y="1775"/>
                    <a:pt x="1209" y="1775"/>
                  </a:cubicBezTo>
                  <a:cubicBezTo>
                    <a:pt x="1224" y="1775"/>
                    <a:pt x="1239" y="1778"/>
                    <a:pt x="1257" y="1784"/>
                  </a:cubicBezTo>
                  <a:cubicBezTo>
                    <a:pt x="1257" y="360"/>
                    <a:pt x="1257" y="360"/>
                    <a:pt x="1257" y="360"/>
                  </a:cubicBezTo>
                  <a:cubicBezTo>
                    <a:pt x="193" y="14"/>
                    <a:pt x="193" y="14"/>
                    <a:pt x="193" y="14"/>
                  </a:cubicBezTo>
                  <a:cubicBezTo>
                    <a:pt x="193" y="14"/>
                    <a:pt x="193" y="14"/>
                    <a:pt x="191" y="14"/>
                  </a:cubicBezTo>
                  <a:cubicBezTo>
                    <a:pt x="169" y="5"/>
                    <a:pt x="149" y="0"/>
                    <a:pt x="130" y="0"/>
                  </a:cubicBezTo>
                  <a:cubicBezTo>
                    <a:pt x="59" y="0"/>
                    <a:pt x="3" y="56"/>
                    <a:pt x="0" y="127"/>
                  </a:cubicBezTo>
                  <a:cubicBezTo>
                    <a:pt x="2" y="142"/>
                    <a:pt x="11" y="175"/>
                    <a:pt x="30" y="187"/>
                  </a:cubicBezTo>
                  <a:cubicBezTo>
                    <a:pt x="56" y="202"/>
                    <a:pt x="89" y="211"/>
                    <a:pt x="89" y="211"/>
                  </a:cubicBezTo>
                  <a:cubicBezTo>
                    <a:pt x="1076" y="532"/>
                    <a:pt x="1076" y="532"/>
                    <a:pt x="1076" y="532"/>
                  </a:cubicBezTo>
                  <a:cubicBezTo>
                    <a:pt x="1085" y="535"/>
                    <a:pt x="1093" y="544"/>
                    <a:pt x="1093" y="554"/>
                  </a:cubicBezTo>
                  <a:close/>
                </a:path>
              </a:pathLst>
            </a:custGeom>
            <a:solidFill>
              <a:srgbClr val="EBEAE2"/>
            </a:solidFill>
            <a:ln>
              <a:noFill/>
            </a:ln>
          </p:spPr>
          <p:txBody>
            <a:bodyPr vert="horz" wrap="square" lIns="121920" tIns="60960" rIns="121920" bIns="60960" numCol="1" anchor="t" anchorCtr="0"/>
            <a:lstStyle/>
            <a:p>
              <a:pPr defTabSz="914400"/>
              <a:endParaRPr lang="zh-CN">
                <a:solidFill>
                  <a:srgbClr val="000000"/>
                </a:solidFill>
                <a:latin typeface="微软雅黑" panose="020B0502040204020203" charset="-122"/>
                <a:ea typeface="微软雅黑" panose="020B0502040204020203" charset="-122"/>
              </a:endParaRPr>
            </a:p>
          </p:txBody>
        </p:sp>
      </p:grpSp>
      <p:sp>
        <p:nvSpPr>
          <p:cNvPr id="69" name="文本框 68"/>
          <p:cNvSpPr txBox="1"/>
          <p:nvPr/>
        </p:nvSpPr>
        <p:spPr>
          <a:xfrm>
            <a:off x="10790464" y="5995239"/>
            <a:ext cx="1122589" cy="423545"/>
          </a:xfrm>
          <a:prstGeom prst="rect">
            <a:avLst/>
          </a:prstGeom>
        </p:spPr>
        <p:txBody>
          <a:bodyPr wrap="square" rtlCol="0" anchor="ctr">
            <a:spAutoFit/>
          </a:bodyPr>
          <a:lstStyle/>
          <a:p>
            <a:pPr algn="ctr">
              <a:lnSpc>
                <a:spcPct val="120000"/>
              </a:lnSpc>
            </a:pPr>
            <a:r>
              <a:rPr lang="en-US" altLang="zh-CN" dirty="0"/>
              <a:t>19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4" name="矩形 3"/>
            <p:cNvSpPr/>
            <p:nvPr/>
          </p:nvSpPr>
          <p:spPr>
            <a:xfrm>
              <a:off x="4530216" y="0"/>
              <a:ext cx="231057" cy="6866577"/>
            </a:xfrm>
            <a:prstGeom prst="rect">
              <a:avLst/>
            </a:prstGeom>
            <a:grp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p:grpSpPr>
        <p:sp>
          <p:nvSpPr>
            <p:cNvPr id="6" name="Freeform 6"/>
            <p:cNvSpPr/>
            <p:nvPr/>
          </p:nvSpPr>
          <p:spPr>
            <a:xfrm>
              <a:off x="1709739" y="2636838"/>
              <a:ext cx="1468102" cy="1467130"/>
            </a:xfrm>
            <a:custGeom>
              <a:avLst/>
              <a:gdLst/>
              <a:ahLst/>
              <a:cxnLst/>
              <a:rect l="0" t="0" r="r" b="b"/>
              <a:pathLst>
                <a:path w="1468102" h="1467130">
                  <a:moveTo>
                    <a:pt x="795030" y="1345061"/>
                  </a:moveTo>
                  <a:cubicBezTo>
                    <a:pt x="783525" y="1385367"/>
                    <a:pt x="773170" y="1422218"/>
                    <a:pt x="761664" y="1459069"/>
                  </a:cubicBezTo>
                  <a:cubicBezTo>
                    <a:pt x="760514" y="1462524"/>
                    <a:pt x="755911" y="1464827"/>
                    <a:pt x="752460" y="1465978"/>
                  </a:cubicBezTo>
                  <a:cubicBezTo>
                    <a:pt x="749008" y="1467130"/>
                    <a:pt x="744406" y="1467130"/>
                    <a:pt x="739804" y="1467130"/>
                  </a:cubicBezTo>
                  <a:cubicBezTo>
                    <a:pt x="559167" y="1467130"/>
                    <a:pt x="378531" y="1465978"/>
                    <a:pt x="197895" y="1467130"/>
                  </a:cubicBezTo>
                  <a:cubicBezTo>
                    <a:pt x="161077" y="1467130"/>
                    <a:pt x="125410" y="1461372"/>
                    <a:pt x="93195" y="1442947"/>
                  </a:cubicBezTo>
                  <a:cubicBezTo>
                    <a:pt x="33366" y="1406096"/>
                    <a:pt x="1151" y="1351971"/>
                    <a:pt x="1151" y="1281723"/>
                  </a:cubicBezTo>
                  <a:cubicBezTo>
                    <a:pt x="0" y="1196506"/>
                    <a:pt x="0" y="1112439"/>
                    <a:pt x="0" y="1027221"/>
                  </a:cubicBezTo>
                  <a:cubicBezTo>
                    <a:pt x="0" y="749687"/>
                    <a:pt x="0" y="473305"/>
                    <a:pt x="0" y="195771"/>
                  </a:cubicBezTo>
                  <a:cubicBezTo>
                    <a:pt x="0" y="78308"/>
                    <a:pt x="78237" y="0"/>
                    <a:pt x="195594" y="0"/>
                  </a:cubicBezTo>
                  <a:cubicBezTo>
                    <a:pt x="555716" y="0"/>
                    <a:pt x="916988" y="0"/>
                    <a:pt x="1277111" y="0"/>
                  </a:cubicBezTo>
                  <a:cubicBezTo>
                    <a:pt x="1373757" y="0"/>
                    <a:pt x="1447392" y="58731"/>
                    <a:pt x="1464650" y="150859"/>
                  </a:cubicBezTo>
                  <a:cubicBezTo>
                    <a:pt x="1468102" y="164678"/>
                    <a:pt x="1468102" y="179649"/>
                    <a:pt x="1468102" y="193468"/>
                  </a:cubicBezTo>
                  <a:cubicBezTo>
                    <a:pt x="1468102" y="370813"/>
                    <a:pt x="1468102" y="547007"/>
                    <a:pt x="1468102" y="724352"/>
                  </a:cubicBezTo>
                  <a:cubicBezTo>
                    <a:pt x="1468102" y="730110"/>
                    <a:pt x="1468102" y="734717"/>
                    <a:pt x="1466951" y="742778"/>
                  </a:cubicBezTo>
                  <a:cubicBezTo>
                    <a:pt x="1425532" y="737020"/>
                    <a:pt x="1386413" y="740475"/>
                    <a:pt x="1347294" y="758900"/>
                  </a:cubicBezTo>
                  <a:cubicBezTo>
                    <a:pt x="1347294" y="586161"/>
                    <a:pt x="1347294" y="416877"/>
                    <a:pt x="1347294" y="246441"/>
                  </a:cubicBezTo>
                  <a:cubicBezTo>
                    <a:pt x="938849" y="246441"/>
                    <a:pt x="531554" y="246441"/>
                    <a:pt x="121958" y="246441"/>
                  </a:cubicBezTo>
                  <a:cubicBezTo>
                    <a:pt x="121958" y="252199"/>
                    <a:pt x="121958" y="257957"/>
                    <a:pt x="121958" y="264866"/>
                  </a:cubicBezTo>
                  <a:cubicBezTo>
                    <a:pt x="121958" y="599980"/>
                    <a:pt x="121958" y="935094"/>
                    <a:pt x="120808" y="1269056"/>
                  </a:cubicBezTo>
                  <a:cubicBezTo>
                    <a:pt x="120808" y="1313968"/>
                    <a:pt x="143819" y="1346213"/>
                    <a:pt x="196744" y="1345061"/>
                  </a:cubicBezTo>
                  <a:cubicBezTo>
                    <a:pt x="388886" y="1343910"/>
                    <a:pt x="579877" y="1345061"/>
                    <a:pt x="772019" y="1345061"/>
                  </a:cubicBezTo>
                  <a:cubicBezTo>
                    <a:pt x="778922" y="1345061"/>
                    <a:pt x="785826" y="1345061"/>
                    <a:pt x="795030" y="1345061"/>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7" name="Freeform 7"/>
            <p:cNvSpPr/>
            <p:nvPr/>
          </p:nvSpPr>
          <p:spPr>
            <a:xfrm>
              <a:off x="2571440" y="3653665"/>
              <a:ext cx="569443" cy="567498"/>
            </a:xfrm>
            <a:custGeom>
              <a:avLst/>
              <a:gdLst/>
              <a:ahLst/>
              <a:cxnLst/>
              <a:rect l="0" t="0" r="r" b="b"/>
              <a:pathLst>
                <a:path w="569443" h="567498">
                  <a:moveTo>
                    <a:pt x="377328" y="1151"/>
                  </a:moveTo>
                  <a:cubicBezTo>
                    <a:pt x="441750" y="64462"/>
                    <a:pt x="505021" y="128924"/>
                    <a:pt x="569443" y="192236"/>
                  </a:cubicBezTo>
                  <a:cubicBezTo>
                    <a:pt x="544134" y="218711"/>
                    <a:pt x="517675" y="245187"/>
                    <a:pt x="491216" y="271662"/>
                  </a:cubicBezTo>
                  <a:cubicBezTo>
                    <a:pt x="419892" y="343031"/>
                    <a:pt x="348568" y="414400"/>
                    <a:pt x="276094" y="484618"/>
                  </a:cubicBezTo>
                  <a:cubicBezTo>
                    <a:pt x="268041" y="492676"/>
                    <a:pt x="258838" y="498431"/>
                    <a:pt x="248484" y="501885"/>
                  </a:cubicBezTo>
                  <a:cubicBezTo>
                    <a:pt x="180611" y="522605"/>
                    <a:pt x="112738" y="542174"/>
                    <a:pt x="46016" y="561742"/>
                  </a:cubicBezTo>
                  <a:cubicBezTo>
                    <a:pt x="32211" y="566347"/>
                    <a:pt x="20707" y="567498"/>
                    <a:pt x="10354" y="557138"/>
                  </a:cubicBezTo>
                  <a:cubicBezTo>
                    <a:pt x="0" y="546778"/>
                    <a:pt x="3451" y="534116"/>
                    <a:pt x="6902" y="522605"/>
                  </a:cubicBezTo>
                  <a:cubicBezTo>
                    <a:pt x="26459" y="454689"/>
                    <a:pt x="46016" y="385622"/>
                    <a:pt x="66723" y="317707"/>
                  </a:cubicBezTo>
                  <a:cubicBezTo>
                    <a:pt x="69023" y="310800"/>
                    <a:pt x="72475" y="303893"/>
                    <a:pt x="77076" y="298138"/>
                  </a:cubicBezTo>
                  <a:cubicBezTo>
                    <a:pt x="177160" y="199142"/>
                    <a:pt x="276094" y="100147"/>
                    <a:pt x="376177" y="1151"/>
                  </a:cubicBezTo>
                  <a:cubicBezTo>
                    <a:pt x="377328" y="1151"/>
                    <a:pt x="378478" y="0"/>
                    <a:pt x="377328" y="1151"/>
                  </a:cubicBezTo>
                  <a:close/>
                  <a:moveTo>
                    <a:pt x="117340" y="336125"/>
                  </a:moveTo>
                  <a:cubicBezTo>
                    <a:pt x="104685" y="376413"/>
                    <a:pt x="93182" y="416702"/>
                    <a:pt x="82828" y="455840"/>
                  </a:cubicBezTo>
                  <a:cubicBezTo>
                    <a:pt x="81678" y="459294"/>
                    <a:pt x="82828" y="463898"/>
                    <a:pt x="85129" y="466200"/>
                  </a:cubicBezTo>
                  <a:cubicBezTo>
                    <a:pt x="100084" y="486920"/>
                    <a:pt x="105836" y="489222"/>
                    <a:pt x="129994" y="481165"/>
                  </a:cubicBezTo>
                  <a:cubicBezTo>
                    <a:pt x="143799" y="477711"/>
                    <a:pt x="156453" y="473107"/>
                    <a:pt x="170258" y="469654"/>
                  </a:cubicBezTo>
                  <a:cubicBezTo>
                    <a:pt x="189814" y="463898"/>
                    <a:pt x="209371" y="458142"/>
                    <a:pt x="230078" y="452387"/>
                  </a:cubicBezTo>
                  <a:cubicBezTo>
                    <a:pt x="224326" y="420156"/>
                    <a:pt x="218574" y="392529"/>
                    <a:pt x="212822" y="363751"/>
                  </a:cubicBezTo>
                  <a:cubicBezTo>
                    <a:pt x="212822" y="360298"/>
                    <a:pt x="208221" y="355693"/>
                    <a:pt x="204769" y="354542"/>
                  </a:cubicBezTo>
                  <a:cubicBezTo>
                    <a:pt x="176010" y="347636"/>
                    <a:pt x="147250" y="341880"/>
                    <a:pt x="117340" y="336125"/>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8" name="Freeform 8"/>
            <p:cNvSpPr/>
            <p:nvPr/>
          </p:nvSpPr>
          <p:spPr>
            <a:xfrm>
              <a:off x="2262162" y="3371619"/>
              <a:ext cx="608346" cy="119627"/>
            </a:xfrm>
            <a:custGeom>
              <a:avLst/>
              <a:gdLst/>
              <a:ahLst/>
              <a:cxnLst/>
              <a:rect l="0" t="0" r="r" b="b"/>
              <a:pathLst>
                <a:path w="608346" h="119627">
                  <a:moveTo>
                    <a:pt x="0" y="119627"/>
                  </a:moveTo>
                  <a:cubicBezTo>
                    <a:pt x="0" y="79368"/>
                    <a:pt x="0" y="40259"/>
                    <a:pt x="0" y="0"/>
                  </a:cubicBezTo>
                  <a:cubicBezTo>
                    <a:pt x="203549" y="0"/>
                    <a:pt x="404797" y="0"/>
                    <a:pt x="608346" y="0"/>
                  </a:cubicBezTo>
                  <a:cubicBezTo>
                    <a:pt x="608346" y="40259"/>
                    <a:pt x="608346" y="79368"/>
                    <a:pt x="608346" y="119627"/>
                  </a:cubicBezTo>
                  <a:cubicBezTo>
                    <a:pt x="405947" y="119627"/>
                    <a:pt x="203549" y="119627"/>
                    <a:pt x="0" y="119627"/>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9" name="Freeform 9"/>
            <p:cNvSpPr/>
            <p:nvPr/>
          </p:nvSpPr>
          <p:spPr>
            <a:xfrm>
              <a:off x="2263134" y="3127502"/>
              <a:ext cx="607373" cy="119627"/>
            </a:xfrm>
            <a:custGeom>
              <a:avLst/>
              <a:gdLst/>
              <a:ahLst/>
              <a:cxnLst/>
              <a:rect l="0" t="0" r="r" b="b"/>
              <a:pathLst>
                <a:path w="607373" h="119627">
                  <a:moveTo>
                    <a:pt x="607373" y="0"/>
                  </a:moveTo>
                  <a:cubicBezTo>
                    <a:pt x="607373" y="40259"/>
                    <a:pt x="607373" y="79368"/>
                    <a:pt x="607373" y="119627"/>
                  </a:cubicBezTo>
                  <a:cubicBezTo>
                    <a:pt x="404915" y="119627"/>
                    <a:pt x="203608" y="119627"/>
                    <a:pt x="0" y="119627"/>
                  </a:cubicBezTo>
                  <a:cubicBezTo>
                    <a:pt x="0" y="80518"/>
                    <a:pt x="0" y="41409"/>
                    <a:pt x="0" y="0"/>
                  </a:cubicBezTo>
                  <a:cubicBezTo>
                    <a:pt x="202458" y="0"/>
                    <a:pt x="404915" y="0"/>
                    <a:pt x="607373" y="0"/>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10" name="Freeform 10"/>
            <p:cNvSpPr/>
            <p:nvPr/>
          </p:nvSpPr>
          <p:spPr>
            <a:xfrm>
              <a:off x="2263134" y="3615735"/>
              <a:ext cx="549991" cy="120599"/>
            </a:xfrm>
            <a:custGeom>
              <a:avLst/>
              <a:gdLst/>
              <a:ahLst/>
              <a:cxnLst/>
              <a:rect l="0" t="0" r="r" b="b"/>
              <a:pathLst>
                <a:path w="549991" h="120599">
                  <a:moveTo>
                    <a:pt x="0" y="0"/>
                  </a:moveTo>
                  <a:cubicBezTo>
                    <a:pt x="182947" y="0"/>
                    <a:pt x="365894" y="0"/>
                    <a:pt x="549991" y="0"/>
                  </a:cubicBezTo>
                  <a:cubicBezTo>
                    <a:pt x="547690" y="3446"/>
                    <a:pt x="545389" y="6891"/>
                    <a:pt x="543087" y="9188"/>
                  </a:cubicBezTo>
                  <a:cubicBezTo>
                    <a:pt x="509720" y="43645"/>
                    <a:pt x="475201" y="78102"/>
                    <a:pt x="440683" y="111411"/>
                  </a:cubicBezTo>
                  <a:cubicBezTo>
                    <a:pt x="436081" y="116005"/>
                    <a:pt x="428026" y="119450"/>
                    <a:pt x="421123" y="119450"/>
                  </a:cubicBezTo>
                  <a:cubicBezTo>
                    <a:pt x="284200" y="120599"/>
                    <a:pt x="146127" y="120599"/>
                    <a:pt x="9205" y="120599"/>
                  </a:cubicBezTo>
                  <a:cubicBezTo>
                    <a:pt x="6904" y="120599"/>
                    <a:pt x="3452" y="119450"/>
                    <a:pt x="0" y="119450"/>
                  </a:cubicBezTo>
                  <a:cubicBezTo>
                    <a:pt x="0" y="79251"/>
                    <a:pt x="0" y="40200"/>
                    <a:pt x="0" y="0"/>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11" name="Freeform 11"/>
            <p:cNvSpPr/>
            <p:nvPr/>
          </p:nvSpPr>
          <p:spPr>
            <a:xfrm>
              <a:off x="3016880" y="3492218"/>
              <a:ext cx="283019" cy="281074"/>
            </a:xfrm>
            <a:custGeom>
              <a:avLst/>
              <a:gdLst/>
              <a:ahLst/>
              <a:cxnLst/>
              <a:rect l="0" t="0" r="r" b="b"/>
              <a:pathLst>
                <a:path w="283019" h="281074">
                  <a:moveTo>
                    <a:pt x="0" y="100219"/>
                  </a:moveTo>
                  <a:cubicBezTo>
                    <a:pt x="25311" y="73724"/>
                    <a:pt x="49471" y="47230"/>
                    <a:pt x="75932" y="23039"/>
                  </a:cubicBezTo>
                  <a:cubicBezTo>
                    <a:pt x="100092" y="1152"/>
                    <a:pt x="135757" y="0"/>
                    <a:pt x="159917" y="23039"/>
                  </a:cubicBezTo>
                  <a:cubicBezTo>
                    <a:pt x="194432" y="55293"/>
                    <a:pt x="227796" y="87548"/>
                    <a:pt x="258859" y="122106"/>
                  </a:cubicBezTo>
                  <a:cubicBezTo>
                    <a:pt x="281869" y="146297"/>
                    <a:pt x="283019" y="182007"/>
                    <a:pt x="261160" y="205046"/>
                  </a:cubicBezTo>
                  <a:cubicBezTo>
                    <a:pt x="235849" y="232692"/>
                    <a:pt x="208238" y="256883"/>
                    <a:pt x="182927" y="281074"/>
                  </a:cubicBezTo>
                  <a:cubicBezTo>
                    <a:pt x="123102" y="222325"/>
                    <a:pt x="62126" y="161272"/>
                    <a:pt x="0" y="100219"/>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12" name="Freeform 12"/>
            <p:cNvSpPr/>
            <p:nvPr/>
          </p:nvSpPr>
          <p:spPr>
            <a:xfrm>
              <a:off x="2017073" y="3372591"/>
              <a:ext cx="119627" cy="117682"/>
            </a:xfrm>
            <a:custGeom>
              <a:avLst/>
              <a:gdLst/>
              <a:ahLst/>
              <a:cxnLst/>
              <a:rect l="0" t="0" r="r" b="b"/>
              <a:pathLst>
                <a:path w="119627" h="117682">
                  <a:moveTo>
                    <a:pt x="0" y="117682"/>
                  </a:moveTo>
                  <a:cubicBezTo>
                    <a:pt x="0" y="78455"/>
                    <a:pt x="0" y="39227"/>
                    <a:pt x="0" y="0"/>
                  </a:cubicBezTo>
                  <a:cubicBezTo>
                    <a:pt x="40259" y="0"/>
                    <a:pt x="79368" y="0"/>
                    <a:pt x="119627" y="0"/>
                  </a:cubicBezTo>
                  <a:cubicBezTo>
                    <a:pt x="119627" y="39227"/>
                    <a:pt x="119627" y="77301"/>
                    <a:pt x="119627" y="117682"/>
                  </a:cubicBezTo>
                  <a:cubicBezTo>
                    <a:pt x="80518" y="117682"/>
                    <a:pt x="41409" y="117682"/>
                    <a:pt x="0" y="117682"/>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13" name="Freeform 13"/>
            <p:cNvSpPr/>
            <p:nvPr/>
          </p:nvSpPr>
          <p:spPr>
            <a:xfrm>
              <a:off x="2018045" y="3128475"/>
              <a:ext cx="118654" cy="118654"/>
            </a:xfrm>
            <a:custGeom>
              <a:avLst/>
              <a:gdLst/>
              <a:ahLst/>
              <a:cxnLst/>
              <a:rect l="0" t="0" r="r" b="b"/>
              <a:pathLst>
                <a:path w="118654" h="118654">
                  <a:moveTo>
                    <a:pt x="118654" y="118654"/>
                  </a:moveTo>
                  <a:cubicBezTo>
                    <a:pt x="78335" y="118654"/>
                    <a:pt x="39167" y="118654"/>
                    <a:pt x="0" y="118654"/>
                  </a:cubicBezTo>
                  <a:cubicBezTo>
                    <a:pt x="0" y="78335"/>
                    <a:pt x="0" y="40319"/>
                    <a:pt x="0" y="0"/>
                  </a:cubicBezTo>
                  <a:cubicBezTo>
                    <a:pt x="39167" y="0"/>
                    <a:pt x="78335" y="0"/>
                    <a:pt x="118654" y="0"/>
                  </a:cubicBezTo>
                  <a:cubicBezTo>
                    <a:pt x="118654" y="39167"/>
                    <a:pt x="118654" y="78335"/>
                    <a:pt x="118654" y="118654"/>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sp>
          <p:nvSpPr>
            <p:cNvPr id="14" name="Freeform 14"/>
            <p:cNvSpPr/>
            <p:nvPr/>
          </p:nvSpPr>
          <p:spPr>
            <a:xfrm>
              <a:off x="2018045" y="3616708"/>
              <a:ext cx="118654" cy="118654"/>
            </a:xfrm>
            <a:custGeom>
              <a:avLst/>
              <a:gdLst/>
              <a:ahLst/>
              <a:cxnLst/>
              <a:rect l="0" t="0" r="r" b="b"/>
              <a:pathLst>
                <a:path w="118654" h="118654">
                  <a:moveTo>
                    <a:pt x="118654" y="118654"/>
                  </a:moveTo>
                  <a:cubicBezTo>
                    <a:pt x="78335" y="118654"/>
                    <a:pt x="40319" y="118654"/>
                    <a:pt x="0" y="118654"/>
                  </a:cubicBezTo>
                  <a:cubicBezTo>
                    <a:pt x="0" y="78335"/>
                    <a:pt x="0" y="40319"/>
                    <a:pt x="0" y="0"/>
                  </a:cubicBezTo>
                  <a:cubicBezTo>
                    <a:pt x="39167" y="0"/>
                    <a:pt x="78335" y="0"/>
                    <a:pt x="118654" y="0"/>
                  </a:cubicBezTo>
                  <a:cubicBezTo>
                    <a:pt x="118654" y="38015"/>
                    <a:pt x="118654" y="77183"/>
                    <a:pt x="118654" y="118654"/>
                  </a:cubicBezTo>
                  <a:close/>
                </a:path>
              </a:pathLst>
            </a:custGeom>
            <a:grpFill/>
            <a:ln>
              <a:noFill/>
            </a:ln>
          </p:spPr>
          <p:txBody>
            <a:bodyPr/>
            <a:lstStyle/>
            <a:p>
              <a:pPr defTabSz="609600">
                <a:spcBef>
                  <a:spcPts val="0"/>
                </a:spcBef>
                <a:spcAft>
                  <a:spcPts val="0"/>
                </a:spcAft>
              </a:pPr>
              <a:endParaRPr lang="zh-HK" b="1">
                <a:latin typeface="微软雅黑" panose="020B0502040204020203" charset="-122"/>
                <a:ea typeface="宋体" panose="02010600030101010101" pitchFamily="2" charset="-122"/>
              </a:endParaRPr>
            </a:p>
          </p:txBody>
        </p:sp>
      </p:grpSp>
      <p:sp>
        <p:nvSpPr>
          <p:cNvPr id="15" name="文本框 14"/>
          <p:cNvSpPr txBox="1"/>
          <p:nvPr/>
        </p:nvSpPr>
        <p:spPr>
          <a:xfrm>
            <a:off x="926897" y="3967343"/>
            <a:ext cx="2190023" cy="923330"/>
          </a:xfrm>
          <a:prstGeom prst="rect">
            <a:avLst/>
          </a:prstGeom>
          <a:noFill/>
        </p:spPr>
        <p:txBody>
          <a:bodyPr wrap="none">
            <a:spAutoFit/>
          </a:bodyPr>
          <a:lstStyle/>
          <a:p>
            <a:r>
              <a:rPr lang="zh-CN" sz="5400" b="1">
                <a:solidFill>
                  <a:srgbClr val="EBE9D0"/>
                </a:solidFill>
                <a:latin typeface="微软雅黑" panose="020B0502040204020203" charset="-122"/>
                <a:ea typeface="微软雅黑" panose="020B0502040204020203" charset="-122"/>
              </a:rPr>
              <a:t>目   录</a:t>
            </a:r>
            <a:endParaRPr lang="zh-CN" sz="5400" b="1">
              <a:solidFill>
                <a:srgbClr val="EBE9D0"/>
              </a:solidFill>
              <a:latin typeface="微软雅黑" panose="020B0502040204020203" charset="-122"/>
              <a:ea typeface="微软雅黑" panose="020B0502040204020203" charset="-122"/>
            </a:endParaRPr>
          </a:p>
        </p:txBody>
      </p:sp>
      <p:sp>
        <p:nvSpPr>
          <p:cNvPr id="37" name="文本框 36"/>
          <p:cNvSpPr txBox="1"/>
          <p:nvPr/>
        </p:nvSpPr>
        <p:spPr>
          <a:xfrm>
            <a:off x="7087364" y="560850"/>
            <a:ext cx="2011680" cy="645160"/>
          </a:xfrm>
          <a:prstGeom prst="rect">
            <a:avLst/>
          </a:prstGeom>
          <a:noFill/>
        </p:spPr>
        <p:txBody>
          <a:bodyPr wrap="none">
            <a:spAutoFit/>
          </a:bodyPr>
          <a:lstStyle/>
          <a:p>
            <a:r>
              <a:rPr lang="zh-CN" sz="3600" b="1">
                <a:solidFill>
                  <a:schemeClr val="tx1">
                    <a:lumMod val="65000"/>
                    <a:lumOff val="35000"/>
                  </a:schemeClr>
                </a:solidFill>
                <a:latin typeface="微软雅黑" panose="020B0502040204020203" charset="-122"/>
                <a:ea typeface="微软雅黑" panose="020B0502040204020203" charset="-122"/>
              </a:rPr>
              <a:t>项目</a:t>
            </a:r>
            <a:r>
              <a:rPr lang="zh-CN" sz="3600" b="1">
                <a:solidFill>
                  <a:schemeClr val="tx1">
                    <a:lumMod val="65000"/>
                    <a:lumOff val="35000"/>
                  </a:schemeClr>
                </a:solidFill>
                <a:latin typeface="微软雅黑" panose="020B0502040204020203" charset="-122"/>
                <a:ea typeface="微软雅黑" panose="020B0502040204020203" charset="-122"/>
              </a:rPr>
              <a:t>概况</a:t>
            </a:r>
            <a:endParaRPr lang="zh-CN" sz="3600" b="1">
              <a:solidFill>
                <a:schemeClr val="tx1">
                  <a:lumMod val="65000"/>
                  <a:lumOff val="35000"/>
                </a:schemeClr>
              </a:solidFill>
              <a:latin typeface="微软雅黑" panose="020B0502040204020203" charset="-122"/>
              <a:ea typeface="微软雅黑" panose="020B0502040204020203" charset="-122"/>
            </a:endParaRPr>
          </a:p>
        </p:txBody>
      </p:sp>
      <p:sp>
        <p:nvSpPr>
          <p:cNvPr id="38" name="文本框 37"/>
          <p:cNvSpPr txBox="1"/>
          <p:nvPr/>
        </p:nvSpPr>
        <p:spPr>
          <a:xfrm>
            <a:off x="7087363" y="1716684"/>
            <a:ext cx="2031325" cy="646331"/>
          </a:xfrm>
          <a:prstGeom prst="rect">
            <a:avLst/>
          </a:prstGeom>
          <a:noFill/>
        </p:spPr>
        <p:txBody>
          <a:bodyPr wrap="none">
            <a:spAutoFit/>
          </a:bodyPr>
          <a:lstStyle/>
          <a:p>
            <a:r>
              <a:rPr lang="zh-CN" sz="3600" b="1">
                <a:solidFill>
                  <a:schemeClr val="tx1">
                    <a:lumMod val="65000"/>
                    <a:lumOff val="35000"/>
                  </a:schemeClr>
                </a:solidFill>
                <a:latin typeface="微软雅黑" panose="020B0502040204020203" charset="-122"/>
                <a:ea typeface="微软雅黑" panose="020B0502040204020203" charset="-122"/>
              </a:rPr>
              <a:t>研究意义</a:t>
            </a:r>
            <a:endParaRPr lang="zh-CN" sz="3600" b="1">
              <a:solidFill>
                <a:schemeClr val="tx1">
                  <a:lumMod val="65000"/>
                  <a:lumOff val="35000"/>
                </a:schemeClr>
              </a:solidFill>
              <a:latin typeface="微软雅黑" panose="020B0502040204020203" charset="-122"/>
              <a:ea typeface="微软雅黑" panose="020B0502040204020203" charset="-122"/>
            </a:endParaRPr>
          </a:p>
        </p:txBody>
      </p:sp>
      <p:sp>
        <p:nvSpPr>
          <p:cNvPr id="39" name="文本框 38"/>
          <p:cNvSpPr txBox="1"/>
          <p:nvPr/>
        </p:nvSpPr>
        <p:spPr>
          <a:xfrm>
            <a:off x="7087363" y="2863780"/>
            <a:ext cx="2031325" cy="646331"/>
          </a:xfrm>
          <a:prstGeom prst="rect">
            <a:avLst/>
          </a:prstGeom>
          <a:noFill/>
        </p:spPr>
        <p:txBody>
          <a:bodyPr wrap="none">
            <a:spAutoFit/>
          </a:bodyPr>
          <a:lstStyle/>
          <a:p>
            <a:r>
              <a:rPr lang="zh-CN" sz="3600" b="1">
                <a:solidFill>
                  <a:schemeClr val="tx1">
                    <a:lumMod val="65000"/>
                    <a:lumOff val="35000"/>
                  </a:schemeClr>
                </a:solidFill>
                <a:latin typeface="微软雅黑" panose="020B0502040204020203" charset="-122"/>
                <a:ea typeface="微软雅黑" panose="020B0502040204020203" charset="-122"/>
              </a:rPr>
              <a:t>技术路径</a:t>
            </a:r>
            <a:endParaRPr lang="zh-CN" sz="3600" b="1">
              <a:solidFill>
                <a:schemeClr val="tx1">
                  <a:lumMod val="65000"/>
                  <a:lumOff val="35000"/>
                </a:schemeClr>
              </a:solidFill>
              <a:latin typeface="微软雅黑" panose="020B0502040204020203" charset="-122"/>
              <a:ea typeface="微软雅黑" panose="020B0502040204020203" charset="-122"/>
            </a:endParaRPr>
          </a:p>
        </p:txBody>
      </p:sp>
      <p:sp>
        <p:nvSpPr>
          <p:cNvPr id="40" name="文本框 39"/>
          <p:cNvSpPr txBox="1"/>
          <p:nvPr/>
        </p:nvSpPr>
        <p:spPr>
          <a:xfrm>
            <a:off x="7056905" y="4107452"/>
            <a:ext cx="2011680" cy="645160"/>
          </a:xfrm>
          <a:prstGeom prst="rect">
            <a:avLst/>
          </a:prstGeom>
          <a:noFill/>
        </p:spPr>
        <p:txBody>
          <a:bodyPr wrap="none">
            <a:spAutoFit/>
          </a:bodyPr>
          <a:lstStyle/>
          <a:p>
            <a:r>
              <a:rPr lang="zh-CN" sz="3600" b="1">
                <a:solidFill>
                  <a:schemeClr val="tx1">
                    <a:lumMod val="65000"/>
                    <a:lumOff val="35000"/>
                  </a:schemeClr>
                </a:solidFill>
                <a:latin typeface="微软雅黑" panose="020B0502040204020203" charset="-122"/>
                <a:ea typeface="微软雅黑" panose="020B0502040204020203" charset="-122"/>
              </a:rPr>
              <a:t>创新</a:t>
            </a:r>
            <a:r>
              <a:rPr lang="zh-CN" sz="3600" b="1">
                <a:solidFill>
                  <a:schemeClr val="tx1">
                    <a:lumMod val="65000"/>
                    <a:lumOff val="35000"/>
                  </a:schemeClr>
                </a:solidFill>
                <a:latin typeface="微软雅黑" panose="020B0502040204020203" charset="-122"/>
                <a:ea typeface="微软雅黑" panose="020B0502040204020203" charset="-122"/>
              </a:rPr>
              <a:t>亮点</a:t>
            </a:r>
            <a:endParaRPr lang="zh-CN" sz="3600" b="1">
              <a:solidFill>
                <a:schemeClr val="tx1">
                  <a:lumMod val="65000"/>
                  <a:lumOff val="35000"/>
                </a:schemeClr>
              </a:solidFill>
              <a:latin typeface="微软雅黑" panose="020B0502040204020203" charset="-122"/>
              <a:ea typeface="微软雅黑" panose="020B0502040204020203" charset="-122"/>
            </a:endParaRPr>
          </a:p>
        </p:txBody>
      </p:sp>
      <p:grpSp>
        <p:nvGrpSpPr>
          <p:cNvPr id="55" name="组合 54"/>
          <p:cNvGrpSpPr/>
          <p:nvPr/>
        </p:nvGrpSpPr>
        <p:grpSpPr>
          <a:xfrm>
            <a:off x="5710946" y="499377"/>
            <a:ext cx="769275" cy="769278"/>
            <a:chOff x="5722376" y="1268362"/>
            <a:chExt cx="769275" cy="769278"/>
          </a:xfrm>
          <a:solidFill>
            <a:srgbClr val="5ABB93"/>
          </a:solidFill>
        </p:grpSpPr>
        <p:sp>
          <p:nvSpPr>
            <p:cNvPr id="17" name="椭圆 16"/>
            <p:cNvSpPr/>
            <p:nvPr/>
          </p:nvSpPr>
          <p:spPr>
            <a:xfrm>
              <a:off x="5722376" y="1268362"/>
              <a:ext cx="769275" cy="769278"/>
            </a:xfrm>
            <a:prstGeom prst="ellipse">
              <a:avLst/>
            </a:prstGeom>
            <a:grp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1" name="矩形 50"/>
            <p:cNvSpPr/>
            <p:nvPr/>
          </p:nvSpPr>
          <p:spPr>
            <a:xfrm>
              <a:off x="5742159" y="1358966"/>
              <a:ext cx="729701" cy="584775"/>
            </a:xfrm>
            <a:prstGeom prst="rect">
              <a:avLst/>
            </a:prstGeom>
            <a:noFill/>
            <a:extLst>
              <a:ext uri="{909E8E84-426E-40DD-AFC4-6F175D3DCCD1}">
                <a14:hiddenFill xmlns:a14="http://schemas.microsoft.com/office/drawing/2010/main">
                  <a:grpFill/>
                </a14:hiddenFill>
              </a:ext>
            </a:extLst>
          </p:spPr>
          <p:txBody>
            <a:bodyPr wrap="square">
              <a:spAutoFit/>
            </a:bodyPr>
            <a:lstStyle/>
            <a:p>
              <a:pPr algn="ctr"/>
              <a:r>
                <a:rPr lang="en-US" sz="3200" b="1">
                  <a:solidFill>
                    <a:srgbClr val="FFFFFF"/>
                  </a:solidFill>
                  <a:latin typeface="微软雅黑" panose="020B0502040204020203" charset="-122"/>
                  <a:ea typeface="微软雅黑" panose="020B0502040204020203" charset="-122"/>
                </a:rPr>
                <a:t>01</a:t>
              </a:r>
              <a:endParaRPr lang="en-US" sz="3200" b="1">
                <a:solidFill>
                  <a:srgbClr val="FFFFFF"/>
                </a:solidFill>
                <a:latin typeface="微软雅黑" panose="020B0502040204020203" charset="-122"/>
                <a:ea typeface="微软雅黑" panose="020B0502040204020203" charset="-122"/>
              </a:endParaRPr>
            </a:p>
          </p:txBody>
        </p:sp>
      </p:grpSp>
      <p:grpSp>
        <p:nvGrpSpPr>
          <p:cNvPr id="56" name="组合 55"/>
          <p:cNvGrpSpPr/>
          <p:nvPr/>
        </p:nvGrpSpPr>
        <p:grpSpPr>
          <a:xfrm>
            <a:off x="5710946" y="1681579"/>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sz="3200" b="1">
                  <a:solidFill>
                    <a:srgbClr val="FFFFFF"/>
                  </a:solidFill>
                  <a:latin typeface="微软雅黑" panose="020B0502040204020203" charset="-122"/>
                  <a:ea typeface="微软雅黑" panose="020B0502040204020203" charset="-122"/>
                </a:rPr>
                <a:t>02</a:t>
              </a:r>
              <a:endParaRPr lang="zh-CN" sz="3200" b="1">
                <a:solidFill>
                  <a:srgbClr val="FFFFFF"/>
                </a:solidFill>
                <a:latin typeface="微软雅黑" panose="020B0502040204020203" charset="-122"/>
                <a:ea typeface="微软雅黑" panose="020B0502040204020203" charset="-122"/>
              </a:endParaRPr>
            </a:p>
          </p:txBody>
        </p:sp>
      </p:grpSp>
      <p:grpSp>
        <p:nvGrpSpPr>
          <p:cNvPr id="57" name="组合 56"/>
          <p:cNvGrpSpPr/>
          <p:nvPr/>
        </p:nvGrpSpPr>
        <p:grpSpPr>
          <a:xfrm>
            <a:off x="5710947" y="2863780"/>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sz="3200" b="1">
                  <a:solidFill>
                    <a:srgbClr val="FFFFFF"/>
                  </a:solidFill>
                  <a:latin typeface="微软雅黑" panose="020B0502040204020203" charset="-122"/>
                  <a:ea typeface="微软雅黑" panose="020B0502040204020203" charset="-122"/>
                </a:rPr>
                <a:t>03</a:t>
              </a:r>
              <a:endParaRPr lang="zh-CN" sz="3200" b="1">
                <a:solidFill>
                  <a:srgbClr val="FFFFFF"/>
                </a:solidFill>
                <a:latin typeface="微软雅黑" panose="020B0502040204020203" charset="-122"/>
                <a:ea typeface="微软雅黑" panose="020B0502040204020203" charset="-122"/>
              </a:endParaRPr>
            </a:p>
          </p:txBody>
        </p:sp>
      </p:grpSp>
      <p:grpSp>
        <p:nvGrpSpPr>
          <p:cNvPr id="58" name="组合 57"/>
          <p:cNvGrpSpPr/>
          <p:nvPr/>
        </p:nvGrpSpPr>
        <p:grpSpPr>
          <a:xfrm>
            <a:off x="5710943" y="4045979"/>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sz="3200" b="1">
                  <a:solidFill>
                    <a:srgbClr val="FFFFFF"/>
                  </a:solidFill>
                  <a:latin typeface="微软雅黑" panose="020B0502040204020203" charset="-122"/>
                  <a:ea typeface="微软雅黑" panose="020B0502040204020203" charset="-122"/>
                </a:rPr>
                <a:t>04</a:t>
              </a:r>
              <a:endParaRPr lang="zh-CN" sz="3200" b="1">
                <a:solidFill>
                  <a:srgbClr val="FFFFFF"/>
                </a:solidFill>
                <a:latin typeface="微软雅黑" panose="020B0502040204020203" charset="-122"/>
                <a:ea typeface="微软雅黑" panose="020B0502040204020203" charset="-122"/>
              </a:endParaRPr>
            </a:p>
          </p:txBody>
        </p:sp>
      </p:grpSp>
      <p:sp>
        <p:nvSpPr>
          <p:cNvPr id="16" name="文本框 15"/>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a:t>2</a:t>
            </a:r>
            <a:endParaRPr lang="zh-CN" altLang="en-US"/>
          </a:p>
        </p:txBody>
      </p:sp>
      <p:sp>
        <p:nvSpPr>
          <p:cNvPr id="25" name="文本框 24"/>
          <p:cNvSpPr txBox="1"/>
          <p:nvPr/>
        </p:nvSpPr>
        <p:spPr>
          <a:xfrm>
            <a:off x="7097545" y="5290457"/>
            <a:ext cx="2011680" cy="645160"/>
          </a:xfrm>
          <a:prstGeom prst="rect">
            <a:avLst/>
          </a:prstGeom>
          <a:noFill/>
        </p:spPr>
        <p:txBody>
          <a:bodyPr wrap="none">
            <a:spAutoFit/>
          </a:bodyPr>
          <a:lstStyle/>
          <a:p>
            <a:r>
              <a:rPr lang="zh-CN" sz="3600" b="1">
                <a:solidFill>
                  <a:schemeClr val="tx1">
                    <a:lumMod val="65000"/>
                    <a:lumOff val="35000"/>
                  </a:schemeClr>
                </a:solidFill>
                <a:latin typeface="微软雅黑" panose="020B0502040204020203" charset="-122"/>
                <a:ea typeface="微软雅黑" panose="020B0502040204020203" charset="-122"/>
              </a:rPr>
              <a:t>成果展示</a:t>
            </a:r>
            <a:endParaRPr lang="en-US" altLang="zh-CN" sz="3600" b="1">
              <a:solidFill>
                <a:schemeClr val="tx1">
                  <a:lumMod val="65000"/>
                  <a:lumOff val="35000"/>
                </a:schemeClr>
              </a:solidFill>
              <a:latin typeface="微软雅黑" panose="020B0502040204020203" charset="-122"/>
              <a:ea typeface="微软雅黑" panose="020B0502040204020203" charset="-122"/>
            </a:endParaRPr>
          </a:p>
        </p:txBody>
      </p:sp>
      <p:grpSp>
        <p:nvGrpSpPr>
          <p:cNvPr id="26" name="组合 25"/>
          <p:cNvGrpSpPr/>
          <p:nvPr/>
        </p:nvGrpSpPr>
        <p:grpSpPr>
          <a:xfrm>
            <a:off x="5710943" y="5228349"/>
            <a:ext cx="769275" cy="769278"/>
            <a:chOff x="5722373" y="4814964"/>
            <a:chExt cx="769275" cy="769278"/>
          </a:xfrm>
          <a:solidFill>
            <a:schemeClr val="tx1"/>
          </a:solidFill>
        </p:grpSpPr>
        <p:sp>
          <p:nvSpPr>
            <p:cNvPr id="27" name="椭圆 26"/>
            <p:cNvSpPr/>
            <p:nvPr/>
          </p:nvSpPr>
          <p:spPr>
            <a:xfrm>
              <a:off x="5722373" y="4814964"/>
              <a:ext cx="769275" cy="769278"/>
            </a:xfrm>
            <a:prstGeom prst="ellipse">
              <a:avLst/>
            </a:prstGeom>
            <a:grp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28" name="矩形 27"/>
            <p:cNvSpPr/>
            <p:nvPr/>
          </p:nvSpPr>
          <p:spPr>
            <a:xfrm>
              <a:off x="5761947" y="4890673"/>
              <a:ext cx="729701" cy="583565"/>
            </a:xfrm>
            <a:prstGeom prst="rect">
              <a:avLst/>
            </a:prstGeom>
            <a:noFill/>
            <a:extLst>
              <a:ext uri="{909E8E84-426E-40DD-AFC4-6F175D3DCCD1}">
                <a14:hiddenFill xmlns:a14="http://schemas.microsoft.com/office/drawing/2010/main">
                  <a:grpFill/>
                </a14:hiddenFill>
              </a:ext>
            </a:extLst>
          </p:spPr>
          <p:txBody>
            <a:bodyPr wrap="square">
              <a:spAutoFit/>
            </a:bodyPr>
            <a:lstStyle/>
            <a:p>
              <a:pPr algn="ctr"/>
              <a:r>
                <a:rPr lang="en-US" sz="3200" b="1">
                  <a:solidFill>
                    <a:srgbClr val="FFFFFF"/>
                  </a:solidFill>
                  <a:latin typeface="微软雅黑" panose="020B0502040204020203" charset="-122"/>
                  <a:ea typeface="微软雅黑" panose="020B0502040204020203" charset="-122"/>
                </a:rPr>
                <a:t>05</a:t>
              </a:r>
              <a:endParaRPr lang="zh-CN" sz="3200" b="1">
                <a:solidFill>
                  <a:srgbClr val="FFFFFF"/>
                </a:solidFill>
                <a:latin typeface="微软雅黑" panose="020B0502040204020203" charset="-122"/>
                <a:ea typeface="微软雅黑" panose="020B0502040204020203"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50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75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25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nodeType="withEffect">
                                  <p:stCondLst>
                                    <p:cond delay="50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nodeType="withEffect">
                                  <p:stCondLst>
                                    <p:cond delay="75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75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nodeType="withEffect">
                                  <p:stCondLst>
                                    <p:cond delay="75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3" name="矩形 2"/>
          <p:cNvSpPr/>
          <p:nvPr/>
        </p:nvSpPr>
        <p:spPr>
          <a:xfrm>
            <a:off x="9922463" y="2374494"/>
            <a:ext cx="221227" cy="2182761"/>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4" name="Group 4"/>
          <p:cNvGrpSpPr/>
          <p:nvPr/>
        </p:nvGrpSpPr>
        <p:grpSpPr>
          <a:xfrm rot="19764056">
            <a:off x="2096300" y="1371843"/>
            <a:ext cx="2026436" cy="1887315"/>
            <a:chOff x="1164" y="687"/>
            <a:chExt cx="3219" cy="2998"/>
          </a:xfrm>
          <a:solidFill>
            <a:srgbClr val="5ABB93"/>
          </a:solidFill>
        </p:grpSpPr>
        <p:sp>
          <p:nvSpPr>
            <p:cNvPr id="5"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6"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sp>
        <p:nvSpPr>
          <p:cNvPr id="7" name="文本框 6"/>
          <p:cNvSpPr txBox="1"/>
          <p:nvPr/>
        </p:nvSpPr>
        <p:spPr>
          <a:xfrm>
            <a:off x="4657009" y="2910513"/>
            <a:ext cx="3535680" cy="1106805"/>
          </a:xfrm>
          <a:prstGeom prst="rect">
            <a:avLst/>
          </a:prstGeom>
          <a:noFill/>
        </p:spPr>
        <p:txBody>
          <a:bodyPr wrap="none">
            <a:spAutoFit/>
          </a:bodyPr>
          <a:lstStyle/>
          <a:p>
            <a:r>
              <a:rPr lang="zh-CN" sz="6600" b="1">
                <a:solidFill>
                  <a:srgbClr val="5ABB93"/>
                </a:solidFill>
                <a:latin typeface="微软雅黑" panose="020B0502040204020203" charset="-122"/>
                <a:ea typeface="微软雅黑" panose="020B0502040204020203" charset="-122"/>
              </a:rPr>
              <a:t>项目</a:t>
            </a:r>
            <a:r>
              <a:rPr lang="zh-CN" sz="6600" b="1">
                <a:solidFill>
                  <a:srgbClr val="5ABB93"/>
                </a:solidFill>
                <a:latin typeface="微软雅黑" panose="020B0502040204020203" charset="-122"/>
                <a:ea typeface="微软雅黑" panose="020B0502040204020203" charset="-122"/>
              </a:rPr>
              <a:t>概况</a:t>
            </a:r>
            <a:endParaRPr lang="zh-CN" sz="6600" b="1">
              <a:solidFill>
                <a:srgbClr val="5ABB93"/>
              </a:solidFill>
              <a:latin typeface="微软雅黑" panose="020B0502040204020203" charset="-122"/>
              <a:ea typeface="微软雅黑" panose="020B0502040204020203" charset="-122"/>
            </a:endParaRPr>
          </a:p>
        </p:txBody>
      </p:sp>
      <p:sp>
        <p:nvSpPr>
          <p:cNvPr id="13" name="文本框 12"/>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a:t>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04957" y="1134504"/>
            <a:ext cx="2525484" cy="2391883"/>
            <a:chOff x="1438208" y="1832675"/>
            <a:chExt cx="2707454" cy="2711710"/>
          </a:xfrm>
        </p:grpSpPr>
        <p:grpSp>
          <p:nvGrpSpPr>
            <p:cNvPr id="52" name="组合 51"/>
            <p:cNvGrpSpPr/>
            <p:nvPr/>
          </p:nvGrpSpPr>
          <p:grpSpPr>
            <a:xfrm>
              <a:off x="1438208" y="1832675"/>
              <a:ext cx="2707454" cy="2711710"/>
              <a:chOff x="1379083" y="1580883"/>
              <a:chExt cx="2707454" cy="2711710"/>
            </a:xfrm>
          </p:grpSpPr>
          <p:sp>
            <p:nvSpPr>
              <p:cNvPr id="53" name="Oval 5"/>
              <p:cNvSpPr/>
              <p:nvPr/>
            </p:nvSpPr>
            <p:spPr>
              <a:xfrm>
                <a:off x="1379083" y="1580883"/>
                <a:ext cx="2707454" cy="2711710"/>
              </a:xfrm>
              <a:prstGeom prst="ellipse">
                <a:avLst/>
              </a:prstGeom>
              <a:solidFill>
                <a:srgbClr val="5ABB93"/>
              </a:solidFill>
              <a:ln w="38100" cap="flat">
                <a:solidFill>
                  <a:schemeClr val="bg2"/>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54" name="Oval 6"/>
              <p:cNvSpPr/>
              <p:nvPr/>
            </p:nvSpPr>
            <p:spPr>
              <a:xfrm>
                <a:off x="1474163" y="1661762"/>
                <a:ext cx="2545689" cy="2549944"/>
              </a:xfrm>
              <a:prstGeom prst="ellipse">
                <a:avLst/>
              </a:prstGeom>
              <a:noFill/>
              <a:ln w="3175" cap="flat">
                <a:solidFill>
                  <a:srgbClr val="FEFEFE"/>
                </a:solidFill>
                <a:prstDash val="dash"/>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grpSp>
        <p:sp>
          <p:nvSpPr>
            <p:cNvPr id="74" name="矩形 73"/>
            <p:cNvSpPr/>
            <p:nvPr/>
          </p:nvSpPr>
          <p:spPr>
            <a:xfrm>
              <a:off x="1790467" y="2992571"/>
              <a:ext cx="2159352" cy="731427"/>
            </a:xfrm>
            <a:prstGeom prst="rect">
              <a:avLst/>
            </a:prstGeom>
          </p:spPr>
          <p:txBody>
            <a:bodyPr wrap="none">
              <a:spAutoFit/>
            </a:bodyPr>
            <a:lstStyle/>
            <a:p>
              <a:r>
                <a:rPr lang="zh-CN" altLang="en-US" sz="3600" b="1">
                  <a:solidFill>
                    <a:srgbClr val="FBFBFB"/>
                  </a:solidFill>
                  <a:latin typeface="微软雅黑" panose="020B0502040204020203" charset="-122"/>
                  <a:ea typeface="微软雅黑" panose="020B0502040204020203" charset="-122"/>
                </a:rPr>
                <a:t>研究对象</a:t>
              </a:r>
              <a:endParaRPr lang="zh-CN" sz="3600" b="1">
                <a:solidFill>
                  <a:srgbClr val="FBFBFB"/>
                </a:solidFill>
                <a:latin typeface="微软雅黑" panose="020B0502040204020203" charset="-122"/>
                <a:ea typeface="微软雅黑" panose="020B0502040204020203" charset="-122"/>
              </a:endParaRPr>
            </a:p>
          </p:txBody>
        </p:sp>
        <p:sp>
          <p:nvSpPr>
            <p:cNvPr id="77" name="文本框 76"/>
            <p:cNvSpPr txBox="1"/>
            <p:nvPr/>
          </p:nvSpPr>
          <p:spPr>
            <a:xfrm>
              <a:off x="2398237" y="2235406"/>
              <a:ext cx="787395" cy="707886"/>
            </a:xfrm>
            <a:prstGeom prst="rect">
              <a:avLst/>
            </a:prstGeom>
            <a:noFill/>
          </p:spPr>
          <p:txBody>
            <a:bodyPr wrap="none">
              <a:spAutoFit/>
            </a:bodyPr>
            <a:lstStyle/>
            <a:p>
              <a:r>
                <a:rPr lang="en-US" sz="4000">
                  <a:solidFill>
                    <a:srgbClr val="FDFDFD"/>
                  </a:solidFill>
                  <a:latin typeface="微软雅黑" panose="020B0502040204020203" charset="-122"/>
                  <a:ea typeface="微软雅黑" panose="020B0502040204020203" charset="-122"/>
                </a:rPr>
                <a:t>01</a:t>
              </a:r>
              <a:endParaRPr lang="zh-CN" sz="4000">
                <a:solidFill>
                  <a:srgbClr val="FDFDFD"/>
                </a:solidFill>
                <a:latin typeface="微软雅黑" panose="020B0502040204020203" charset="-122"/>
                <a:ea typeface="微软雅黑" panose="020B0502040204020203" charset="-122"/>
              </a:endParaRPr>
            </a:p>
          </p:txBody>
        </p:sp>
      </p:grpSp>
      <p:grpSp>
        <p:nvGrpSpPr>
          <p:cNvPr id="6" name="组合 5"/>
          <p:cNvGrpSpPr/>
          <p:nvPr/>
        </p:nvGrpSpPr>
        <p:grpSpPr>
          <a:xfrm>
            <a:off x="4715119" y="976521"/>
            <a:ext cx="2400983" cy="2418785"/>
            <a:chOff x="4664144" y="1832668"/>
            <a:chExt cx="2703198" cy="2711712"/>
          </a:xfrm>
        </p:grpSpPr>
        <p:grpSp>
          <p:nvGrpSpPr>
            <p:cNvPr id="55" name="组合 54"/>
            <p:cNvGrpSpPr/>
            <p:nvPr/>
          </p:nvGrpSpPr>
          <p:grpSpPr>
            <a:xfrm>
              <a:off x="4664144" y="1832668"/>
              <a:ext cx="2703198" cy="2711712"/>
              <a:chOff x="4605019" y="1580876"/>
              <a:chExt cx="2703198" cy="2711712"/>
            </a:xfrm>
          </p:grpSpPr>
          <p:sp>
            <p:nvSpPr>
              <p:cNvPr id="56" name="Oval 7"/>
              <p:cNvSpPr/>
              <p:nvPr/>
            </p:nvSpPr>
            <p:spPr>
              <a:xfrm>
                <a:off x="4605019" y="1580876"/>
                <a:ext cx="2703198" cy="2711712"/>
              </a:xfrm>
              <a:prstGeom prst="ellipse">
                <a:avLst/>
              </a:prstGeom>
              <a:solidFill>
                <a:srgbClr val="756271"/>
              </a:solidFill>
              <a:ln w="38100" cap="flat">
                <a:solidFill>
                  <a:schemeClr val="bg2"/>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57" name="Oval 8"/>
              <p:cNvSpPr/>
              <p:nvPr/>
            </p:nvSpPr>
            <p:spPr>
              <a:xfrm>
                <a:off x="4681644" y="1661761"/>
                <a:ext cx="2545688" cy="2549946"/>
              </a:xfrm>
              <a:prstGeom prst="ellipse">
                <a:avLst/>
              </a:prstGeom>
              <a:noFill/>
              <a:ln w="3175" cap="flat">
                <a:solidFill>
                  <a:srgbClr val="FEFEFE"/>
                </a:solidFill>
                <a:prstDash val="dash"/>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grpSp>
        <p:sp>
          <p:nvSpPr>
            <p:cNvPr id="75" name="矩形 74"/>
            <p:cNvSpPr/>
            <p:nvPr/>
          </p:nvSpPr>
          <p:spPr>
            <a:xfrm>
              <a:off x="4890146" y="3068107"/>
              <a:ext cx="2267753" cy="723292"/>
            </a:xfrm>
            <a:prstGeom prst="rect">
              <a:avLst/>
            </a:prstGeom>
          </p:spPr>
          <p:txBody>
            <a:bodyPr wrap="none">
              <a:spAutoFit/>
            </a:bodyPr>
            <a:lstStyle/>
            <a:p>
              <a:r>
                <a:rPr lang="zh-CN" altLang="en-US" sz="3600" b="1">
                  <a:solidFill>
                    <a:srgbClr val="FBFBFB"/>
                  </a:solidFill>
                  <a:latin typeface="微软雅黑" panose="020B0502040204020203" charset="-122"/>
                  <a:ea typeface="微软雅黑" panose="020B0502040204020203" charset="-122"/>
                </a:rPr>
                <a:t>治疗方案</a:t>
              </a:r>
              <a:endParaRPr lang="zh-CN" sz="3600">
                <a:solidFill>
                  <a:srgbClr val="FBFBFB"/>
                </a:solidFill>
                <a:latin typeface="微软雅黑" panose="020B0502040204020203" charset="-122"/>
                <a:ea typeface="微软雅黑" panose="020B0502040204020203" charset="-122"/>
              </a:endParaRPr>
            </a:p>
          </p:txBody>
        </p:sp>
        <p:sp>
          <p:nvSpPr>
            <p:cNvPr id="78" name="文本框 77"/>
            <p:cNvSpPr txBox="1"/>
            <p:nvPr/>
          </p:nvSpPr>
          <p:spPr>
            <a:xfrm>
              <a:off x="5536676" y="2336494"/>
              <a:ext cx="787395" cy="707886"/>
            </a:xfrm>
            <a:prstGeom prst="rect">
              <a:avLst/>
            </a:prstGeom>
            <a:noFill/>
          </p:spPr>
          <p:txBody>
            <a:bodyPr wrap="none">
              <a:spAutoFit/>
            </a:bodyPr>
            <a:lstStyle/>
            <a:p>
              <a:r>
                <a:rPr lang="en-US" sz="4000">
                  <a:solidFill>
                    <a:srgbClr val="FDFDFD"/>
                  </a:solidFill>
                  <a:latin typeface="微软雅黑" panose="020B0502040204020203" charset="-122"/>
                  <a:ea typeface="微软雅黑" panose="020B0502040204020203" charset="-122"/>
                </a:rPr>
                <a:t>02</a:t>
              </a:r>
              <a:endParaRPr lang="zh-CN" sz="4000">
                <a:solidFill>
                  <a:srgbClr val="FDFDFD"/>
                </a:solidFill>
                <a:latin typeface="微软雅黑" panose="020B0502040204020203" charset="-122"/>
                <a:ea typeface="微软雅黑" panose="020B0502040204020203" charset="-122"/>
              </a:endParaRPr>
            </a:p>
          </p:txBody>
        </p:sp>
      </p:grpSp>
      <p:grpSp>
        <p:nvGrpSpPr>
          <p:cNvPr id="7" name="组合 6"/>
          <p:cNvGrpSpPr/>
          <p:nvPr/>
        </p:nvGrpSpPr>
        <p:grpSpPr>
          <a:xfrm>
            <a:off x="8120233" y="1095404"/>
            <a:ext cx="2581884" cy="2469085"/>
            <a:chOff x="7912386" y="1832668"/>
            <a:chExt cx="2703198" cy="2711712"/>
          </a:xfrm>
        </p:grpSpPr>
        <p:grpSp>
          <p:nvGrpSpPr>
            <p:cNvPr id="58" name="组合 57"/>
            <p:cNvGrpSpPr/>
            <p:nvPr/>
          </p:nvGrpSpPr>
          <p:grpSpPr>
            <a:xfrm>
              <a:off x="7912386" y="1832668"/>
              <a:ext cx="2703198" cy="2711712"/>
              <a:chOff x="7853261" y="1580876"/>
              <a:chExt cx="2703198" cy="2711712"/>
            </a:xfrm>
          </p:grpSpPr>
          <p:sp>
            <p:nvSpPr>
              <p:cNvPr id="59" name="Oval 9"/>
              <p:cNvSpPr/>
              <p:nvPr/>
            </p:nvSpPr>
            <p:spPr>
              <a:xfrm>
                <a:off x="7853261" y="1580876"/>
                <a:ext cx="2703198" cy="2711712"/>
              </a:xfrm>
              <a:prstGeom prst="ellipse">
                <a:avLst/>
              </a:prstGeom>
              <a:solidFill>
                <a:srgbClr val="EF5B43"/>
              </a:solidFill>
              <a:ln w="38100" cap="flat">
                <a:solidFill>
                  <a:schemeClr val="bg2"/>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60" name="Oval 10"/>
              <p:cNvSpPr/>
              <p:nvPr/>
            </p:nvSpPr>
            <p:spPr>
              <a:xfrm>
                <a:off x="7934146" y="1661761"/>
                <a:ext cx="2541432" cy="2549946"/>
              </a:xfrm>
              <a:prstGeom prst="ellipse">
                <a:avLst/>
              </a:prstGeom>
              <a:noFill/>
              <a:ln w="3175" cap="flat">
                <a:solidFill>
                  <a:srgbClr val="FEFEFE"/>
                </a:solidFill>
                <a:prstDash val="dash"/>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grpSp>
        <p:sp>
          <p:nvSpPr>
            <p:cNvPr id="76" name="矩形 75"/>
            <p:cNvSpPr/>
            <p:nvPr/>
          </p:nvSpPr>
          <p:spPr>
            <a:xfrm>
              <a:off x="8244778" y="3048088"/>
              <a:ext cx="2108861" cy="708557"/>
            </a:xfrm>
            <a:prstGeom prst="rect">
              <a:avLst/>
            </a:prstGeom>
          </p:spPr>
          <p:txBody>
            <a:bodyPr wrap="none">
              <a:spAutoFit/>
            </a:bodyPr>
            <a:lstStyle/>
            <a:p>
              <a:r>
                <a:rPr lang="zh-CN" altLang="en-US" sz="3600" b="1">
                  <a:solidFill>
                    <a:srgbClr val="FBFBFB"/>
                  </a:solidFill>
                  <a:latin typeface="微软雅黑" panose="020B0502040204020203" charset="-122"/>
                  <a:ea typeface="微软雅黑" panose="020B0502040204020203" charset="-122"/>
                </a:rPr>
                <a:t>临床痛点</a:t>
              </a:r>
              <a:endParaRPr lang="zh-CN" sz="3600" b="1">
                <a:solidFill>
                  <a:srgbClr val="FBFBFB"/>
                </a:solidFill>
                <a:latin typeface="微软雅黑" panose="020B0502040204020203" charset="-122"/>
                <a:ea typeface="微软雅黑" panose="020B0502040204020203" charset="-122"/>
              </a:endParaRPr>
            </a:p>
          </p:txBody>
        </p:sp>
        <p:sp>
          <p:nvSpPr>
            <p:cNvPr id="79" name="文本框 78"/>
            <p:cNvSpPr txBox="1"/>
            <p:nvPr/>
          </p:nvSpPr>
          <p:spPr>
            <a:xfrm>
              <a:off x="8860084" y="2349316"/>
              <a:ext cx="787395" cy="707886"/>
            </a:xfrm>
            <a:prstGeom prst="rect">
              <a:avLst/>
            </a:prstGeom>
            <a:noFill/>
          </p:spPr>
          <p:txBody>
            <a:bodyPr wrap="none">
              <a:spAutoFit/>
            </a:bodyPr>
            <a:lstStyle/>
            <a:p>
              <a:r>
                <a:rPr lang="en-US" sz="4000">
                  <a:solidFill>
                    <a:srgbClr val="FDFDFD"/>
                  </a:solidFill>
                  <a:latin typeface="微软雅黑" panose="020B0502040204020203" charset="-122"/>
                  <a:ea typeface="微软雅黑" panose="020B0502040204020203" charset="-122"/>
                </a:rPr>
                <a:t>03</a:t>
              </a:r>
              <a:endParaRPr lang="zh-CN" sz="4000">
                <a:solidFill>
                  <a:srgbClr val="FDFDFD"/>
                </a:solidFill>
                <a:latin typeface="微软雅黑" panose="020B0502040204020203" charset="-122"/>
                <a:ea typeface="微软雅黑" panose="020B0502040204020203" charset="-122"/>
              </a:endParaRPr>
            </a:p>
          </p:txBody>
        </p:sp>
      </p:grpSp>
      <p:grpSp>
        <p:nvGrpSpPr>
          <p:cNvPr id="61" name="组合 60"/>
          <p:cNvGrpSpPr/>
          <p:nvPr/>
        </p:nvGrpSpPr>
        <p:grpSpPr>
          <a:xfrm>
            <a:off x="3658071" y="2987755"/>
            <a:ext cx="1030200" cy="144738"/>
            <a:chOff x="2929691" y="2127825"/>
            <a:chExt cx="900366" cy="126498"/>
          </a:xfrm>
        </p:grpSpPr>
        <p:sp>
          <p:nvSpPr>
            <p:cNvPr id="62" name="Oval 13"/>
            <p:cNvSpPr/>
            <p:nvPr/>
          </p:nvSpPr>
          <p:spPr>
            <a:xfrm>
              <a:off x="2929691" y="2127825"/>
              <a:ext cx="126498" cy="126498"/>
            </a:xfrm>
            <a:prstGeom prst="ellipse">
              <a:avLst/>
            </a:prstGeom>
            <a:solidFill>
              <a:srgbClr val="231915"/>
            </a:solidFill>
            <a:ln w="7938" cap="flat">
              <a:solidFill>
                <a:srgbClr val="231915"/>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63" name="Oval 14"/>
            <p:cNvSpPr/>
            <p:nvPr/>
          </p:nvSpPr>
          <p:spPr>
            <a:xfrm>
              <a:off x="3703559" y="2127825"/>
              <a:ext cx="126498" cy="126498"/>
            </a:xfrm>
            <a:prstGeom prst="ellipse">
              <a:avLst/>
            </a:prstGeom>
            <a:solidFill>
              <a:srgbClr val="231915"/>
            </a:solidFill>
            <a:ln w="7938" cap="flat">
              <a:solidFill>
                <a:srgbClr val="231915"/>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66" name="Freeform 15"/>
            <p:cNvSpPr/>
            <p:nvPr/>
          </p:nvSpPr>
          <p:spPr>
            <a:xfrm>
              <a:off x="2974337" y="2165030"/>
              <a:ext cx="807354" cy="55809"/>
            </a:xfrm>
            <a:custGeom>
              <a:avLst/>
              <a:gdLst/>
              <a:ahLst/>
              <a:cxnLst/>
              <a:rect l="0" t="0" r="r" b="b"/>
              <a:pathLst>
                <a:path w="807354" h="55809">
                  <a:moveTo>
                    <a:pt x="39609" y="0"/>
                  </a:moveTo>
                  <a:cubicBezTo>
                    <a:pt x="282321" y="0"/>
                    <a:pt x="525876" y="0"/>
                    <a:pt x="769430" y="0"/>
                  </a:cubicBezTo>
                  <a:cubicBezTo>
                    <a:pt x="806511" y="1691"/>
                    <a:pt x="807354" y="53272"/>
                    <a:pt x="769430" y="55809"/>
                  </a:cubicBezTo>
                  <a:cubicBezTo>
                    <a:pt x="525876" y="55809"/>
                    <a:pt x="282321" y="55809"/>
                    <a:pt x="39609" y="55809"/>
                  </a:cubicBezTo>
                  <a:cubicBezTo>
                    <a:pt x="0" y="53272"/>
                    <a:pt x="1685" y="1691"/>
                    <a:pt x="39609" y="0"/>
                  </a:cubicBezTo>
                  <a:close/>
                </a:path>
              </a:pathLst>
            </a:custGeom>
            <a:solidFill>
              <a:srgbClr val="C8C9C9"/>
            </a:solidFill>
            <a:ln>
              <a:noFill/>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grpSp>
      <p:grpSp>
        <p:nvGrpSpPr>
          <p:cNvPr id="67" name="组合 66"/>
          <p:cNvGrpSpPr/>
          <p:nvPr/>
        </p:nvGrpSpPr>
        <p:grpSpPr>
          <a:xfrm>
            <a:off x="7051647" y="2949443"/>
            <a:ext cx="1030200" cy="144738"/>
            <a:chOff x="5627069" y="2127825"/>
            <a:chExt cx="900366" cy="126498"/>
          </a:xfrm>
        </p:grpSpPr>
        <p:sp>
          <p:nvSpPr>
            <p:cNvPr id="68" name="Oval 16"/>
            <p:cNvSpPr/>
            <p:nvPr/>
          </p:nvSpPr>
          <p:spPr>
            <a:xfrm>
              <a:off x="5627069" y="2127825"/>
              <a:ext cx="126498" cy="126498"/>
            </a:xfrm>
            <a:prstGeom prst="ellipse">
              <a:avLst/>
            </a:prstGeom>
            <a:solidFill>
              <a:srgbClr val="231915"/>
            </a:solidFill>
            <a:ln w="7938" cap="flat">
              <a:solidFill>
                <a:srgbClr val="231915"/>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69" name="Oval 17"/>
            <p:cNvSpPr/>
            <p:nvPr/>
          </p:nvSpPr>
          <p:spPr>
            <a:xfrm>
              <a:off x="6400937" y="2127825"/>
              <a:ext cx="126498" cy="126498"/>
            </a:xfrm>
            <a:prstGeom prst="ellipse">
              <a:avLst/>
            </a:prstGeom>
            <a:solidFill>
              <a:srgbClr val="231915"/>
            </a:solidFill>
            <a:ln w="7938" cap="flat">
              <a:solidFill>
                <a:srgbClr val="231915"/>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70" name="Freeform 18"/>
            <p:cNvSpPr/>
            <p:nvPr/>
          </p:nvSpPr>
          <p:spPr>
            <a:xfrm>
              <a:off x="5671715" y="2165030"/>
              <a:ext cx="807354" cy="55809"/>
            </a:xfrm>
            <a:custGeom>
              <a:avLst/>
              <a:gdLst/>
              <a:ahLst/>
              <a:cxnLst/>
              <a:rect l="0" t="0" r="r" b="b"/>
              <a:pathLst>
                <a:path w="807354" h="55809">
                  <a:moveTo>
                    <a:pt x="38807" y="0"/>
                  </a:moveTo>
                  <a:cubicBezTo>
                    <a:pt x="282616" y="0"/>
                    <a:pt x="526425" y="0"/>
                    <a:pt x="769391" y="0"/>
                  </a:cubicBezTo>
                  <a:cubicBezTo>
                    <a:pt x="807354" y="1691"/>
                    <a:pt x="807354" y="53272"/>
                    <a:pt x="769391" y="55809"/>
                  </a:cubicBezTo>
                  <a:cubicBezTo>
                    <a:pt x="526425" y="55809"/>
                    <a:pt x="282616" y="55809"/>
                    <a:pt x="38807" y="55809"/>
                  </a:cubicBezTo>
                  <a:cubicBezTo>
                    <a:pt x="0" y="53272"/>
                    <a:pt x="844" y="1691"/>
                    <a:pt x="38807" y="0"/>
                  </a:cubicBezTo>
                  <a:close/>
                </a:path>
              </a:pathLst>
            </a:custGeom>
            <a:solidFill>
              <a:srgbClr val="C8C9C9"/>
            </a:solidFill>
            <a:ln>
              <a:noFill/>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grpSp>
      <p:sp>
        <p:nvSpPr>
          <p:cNvPr id="71" name="矩形 70"/>
          <p:cNvSpPr/>
          <p:nvPr/>
        </p:nvSpPr>
        <p:spPr>
          <a:xfrm>
            <a:off x="1195352" y="3606952"/>
            <a:ext cx="2574084" cy="2862322"/>
          </a:xfrm>
          <a:prstGeom prst="rect">
            <a:avLst/>
          </a:prstGeom>
          <a:noFill/>
        </p:spPr>
        <p:txBody>
          <a:bodyPr wrap="square">
            <a:spAutoFit/>
          </a:bodyPr>
          <a:lstStyle/>
          <a:p>
            <a:pPr algn="just"/>
            <a:r>
              <a:rPr lang="zh-CN" sz="2000">
                <a:solidFill>
                  <a:schemeClr val="tx1">
                    <a:lumMod val="75000"/>
                    <a:lumOff val="25000"/>
                  </a:schemeClr>
                </a:solidFill>
                <a:latin typeface="微软雅黑" panose="020B0502040204020203" charset="-122"/>
                <a:ea typeface="微软雅黑" panose="020B0502040204020203" charset="-122"/>
              </a:rPr>
              <a:t>心房颤动是临床上最常见的心律失常</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在我国发病率高</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危害性大</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并发症多</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有极高致残率</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病死率。近年来，发病率呈上升趋势，超过了心肌梗死和心力衰竭，影响居民健康。</a:t>
            </a:r>
            <a:endParaRPr lang="zh-CN" sz="2000">
              <a:solidFill>
                <a:schemeClr val="tx1">
                  <a:lumMod val="75000"/>
                  <a:lumOff val="25000"/>
                </a:schemeClr>
              </a:solidFill>
              <a:latin typeface="微软雅黑" panose="020B0502040204020203" charset="-122"/>
              <a:ea typeface="微软雅黑" panose="020B0502040204020203" charset="-122"/>
            </a:endParaRPr>
          </a:p>
        </p:txBody>
      </p:sp>
      <p:sp>
        <p:nvSpPr>
          <p:cNvPr id="73" name="矩形 72"/>
          <p:cNvSpPr/>
          <p:nvPr/>
        </p:nvSpPr>
        <p:spPr>
          <a:xfrm>
            <a:off x="8191676" y="3619619"/>
            <a:ext cx="2743972" cy="2246769"/>
          </a:xfrm>
          <a:prstGeom prst="rect">
            <a:avLst/>
          </a:prstGeom>
          <a:noFill/>
        </p:spPr>
        <p:txBody>
          <a:bodyPr wrap="square">
            <a:spAutoFit/>
          </a:bodyPr>
          <a:lstStyle/>
          <a:p>
            <a:pPr algn="just"/>
            <a:r>
              <a:rPr lang="zh-CN" sz="2000">
                <a:solidFill>
                  <a:schemeClr val="tx1">
                    <a:lumMod val="75000"/>
                    <a:lumOff val="25000"/>
                  </a:schemeClr>
                </a:solidFill>
                <a:latin typeface="微软雅黑" panose="020B0502040204020203" charset="-122"/>
                <a:ea typeface="微软雅黑" panose="020B0502040204020203" charset="-122"/>
              </a:rPr>
              <a:t>已有的诊疗决策模型未考虑新房结构与功能从而不能对心房状态进行全方位评估。</a:t>
            </a:r>
            <a:endParaRPr lang="en-US" sz="2000">
              <a:solidFill>
                <a:schemeClr val="tx1">
                  <a:lumMod val="75000"/>
                  <a:lumOff val="25000"/>
                </a:schemeClr>
              </a:solidFill>
              <a:latin typeface="微软雅黑" panose="020B0502040204020203" charset="-122"/>
              <a:ea typeface="微软雅黑" panose="020B0502040204020203" charset="-122"/>
            </a:endParaRPr>
          </a:p>
          <a:p>
            <a:pPr algn="just"/>
            <a:r>
              <a:rPr lang="zh-CN" sz="2000">
                <a:solidFill>
                  <a:schemeClr val="tx1">
                    <a:lumMod val="75000"/>
                    <a:lumOff val="25000"/>
                  </a:schemeClr>
                </a:solidFill>
                <a:latin typeface="微软雅黑" panose="020B0502040204020203" charset="-122"/>
                <a:ea typeface="微软雅黑" panose="020B0502040204020203" charset="-122"/>
              </a:rPr>
              <a:t>临床医生勾画心房核磁影像难度大，耗时长，受主观影响严重。</a:t>
            </a:r>
            <a:endParaRPr lang="zh-CN" sz="2000">
              <a:solidFill>
                <a:schemeClr val="tx1">
                  <a:lumMod val="75000"/>
                  <a:lumOff val="25000"/>
                </a:schemeClr>
              </a:solidFill>
              <a:latin typeface="微软雅黑" panose="020B0502040204020203" charset="-122"/>
              <a:ea typeface="微软雅黑" panose="020B0502040204020203" charset="-122"/>
            </a:endParaRPr>
          </a:p>
        </p:txBody>
      </p:sp>
      <p:sp>
        <p:nvSpPr>
          <p:cNvPr id="80" name="TextBox 42"/>
          <p:cNvSpPr txBox="1"/>
          <p:nvPr/>
        </p:nvSpPr>
        <p:spPr>
          <a:xfrm>
            <a:off x="1213474" y="266653"/>
            <a:ext cx="3649369" cy="430887"/>
          </a:xfrm>
          <a:prstGeom prst="rect">
            <a:avLst/>
          </a:prstGeom>
          <a:noFill/>
          <a:ln>
            <a:noFill/>
          </a:ln>
        </p:spPr>
        <p:txBody>
          <a:bodyPr vert="horz" wrap="square" lIns="0" tIns="0" rIns="0" bIns="0" numCol="1" anchor="t" anchorCtr="0">
            <a:spAutoFit/>
          </a:bodyPr>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1.1 </a:t>
            </a:r>
            <a:r>
              <a:rPr lang="zh-CN" b="0">
                <a:solidFill>
                  <a:srgbClr val="756271"/>
                </a:solidFill>
              </a:rPr>
              <a:t>研究背景</a:t>
            </a:r>
            <a:endParaRPr lang="zh-CN" b="0">
              <a:solidFill>
                <a:srgbClr val="756271"/>
              </a:solidFill>
            </a:endParaRPr>
          </a:p>
        </p:txBody>
      </p:sp>
      <p:sp>
        <p:nvSpPr>
          <p:cNvPr id="3" name="矩形 2"/>
          <p:cNvSpPr/>
          <p:nvPr/>
        </p:nvSpPr>
        <p:spPr>
          <a:xfrm>
            <a:off x="4476806" y="3244334"/>
            <a:ext cx="237566" cy="369332"/>
          </a:xfrm>
          <a:prstGeom prst="rect">
            <a:avLst/>
          </a:prstGeom>
        </p:spPr>
        <p:txBody>
          <a:bodyPr wrap="none">
            <a:spAutoFit/>
          </a:bodyPr>
          <a:lstStyle/>
          <a:p>
            <a:r>
              <a:rPr lang="zh-CN" u="sng" kern="100">
                <a:solidFill>
                  <a:srgbClr val="000000"/>
                </a:solidFill>
                <a:ea typeface="黑体" panose="02010609060101010101" charset="-122"/>
              </a:rPr>
              <a:t> </a:t>
            </a:r>
            <a:endParaRPr lang="zh-CN"/>
          </a:p>
        </p:txBody>
      </p:sp>
      <p:sp>
        <p:nvSpPr>
          <p:cNvPr id="40" name="矩形 39"/>
          <p:cNvSpPr/>
          <p:nvPr/>
        </p:nvSpPr>
        <p:spPr>
          <a:xfrm>
            <a:off x="4643682" y="3595939"/>
            <a:ext cx="2574084" cy="3170099"/>
          </a:xfrm>
          <a:prstGeom prst="rect">
            <a:avLst/>
          </a:prstGeom>
          <a:noFill/>
        </p:spPr>
        <p:txBody>
          <a:bodyPr wrap="square">
            <a:spAutoFit/>
          </a:bodyPr>
          <a:lstStyle/>
          <a:p>
            <a:pPr algn="just"/>
            <a:r>
              <a:rPr lang="zh-CN" sz="2000">
                <a:solidFill>
                  <a:schemeClr val="tx1">
                    <a:lumMod val="75000"/>
                    <a:lumOff val="25000"/>
                  </a:schemeClr>
                </a:solidFill>
                <a:latin typeface="微软雅黑" panose="020B0502040204020203" charset="-122"/>
                <a:ea typeface="微软雅黑" panose="020B0502040204020203" charset="-122"/>
              </a:rPr>
              <a:t>心房颤动在临床上的两种解决方案</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药物治疗和导管消融</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前者可能增加副作用</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增加死亡风险</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后者发生复发事件几率极高</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临床上急需针对不同治疗方案</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进行可靠的预后评估</a:t>
            </a:r>
            <a:r>
              <a:rPr lang="en-US" sz="2000">
                <a:solidFill>
                  <a:schemeClr val="tx1">
                    <a:lumMod val="75000"/>
                    <a:lumOff val="25000"/>
                  </a:schemeClr>
                </a:solidFill>
                <a:latin typeface="微软雅黑" panose="020B0502040204020203" charset="-122"/>
                <a:ea typeface="微软雅黑" panose="020B0502040204020203" charset="-122"/>
              </a:rPr>
              <a:t>,</a:t>
            </a:r>
            <a:r>
              <a:rPr lang="zh-CN" sz="2000">
                <a:solidFill>
                  <a:schemeClr val="tx1">
                    <a:lumMod val="75000"/>
                    <a:lumOff val="25000"/>
                  </a:schemeClr>
                </a:solidFill>
                <a:latin typeface="微软雅黑" panose="020B0502040204020203" charset="-122"/>
                <a:ea typeface="微软雅黑" panose="020B0502040204020203" charset="-122"/>
              </a:rPr>
              <a:t>提供更准确的治疗决策。</a:t>
            </a:r>
            <a:endParaRPr lang="zh-CN" sz="2000">
              <a:solidFill>
                <a:schemeClr val="tx1">
                  <a:lumMod val="75000"/>
                  <a:lumOff val="25000"/>
                </a:schemeClr>
              </a:solidFill>
              <a:latin typeface="微软雅黑" panose="020B0502040204020203" charset="-122"/>
              <a:ea typeface="微软雅黑" panose="020B0502040204020203" charset="-122"/>
            </a:endParaRPr>
          </a:p>
        </p:txBody>
      </p:sp>
      <p:sp>
        <p:nvSpPr>
          <p:cNvPr id="4" name="文本框 3"/>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par>
                                <p:cTn id="25" presetID="10" presetClass="entr" presetSubtype="0" fill="hold" nodeType="withEffect">
                                  <p:stCondLst>
                                    <p:cond delay="50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3067" t="43250" r="3541" b="12506"/>
          <a:stretch>
            <a:fillRect/>
          </a:stretch>
        </p:blipFill>
        <p:spPr>
          <a:xfrm>
            <a:off x="2649847" y="3969484"/>
            <a:ext cx="8539843" cy="3065776"/>
          </a:xfrm>
          <a:prstGeom prst="rect">
            <a:avLst/>
          </a:prstGeom>
        </p:spPr>
      </p:pic>
      <p:sp>
        <p:nvSpPr>
          <p:cNvPr id="41" name="TextBox 42"/>
          <p:cNvSpPr txBox="1"/>
          <p:nvPr/>
        </p:nvSpPr>
        <p:spPr>
          <a:xfrm>
            <a:off x="1195352" y="291822"/>
            <a:ext cx="5724417" cy="430887"/>
          </a:xfrm>
          <a:prstGeom prst="rect">
            <a:avLst/>
          </a:prstGeom>
          <a:noFill/>
          <a:ln>
            <a:noFill/>
          </a:ln>
        </p:spPr>
        <p:txBody>
          <a:bodyPr vert="horz" wrap="square" lIns="0" tIns="0" rIns="0" bIns="0" numCol="1" anchor="t" anchorCtr="0">
            <a:spAutoFit/>
          </a:bodyPr>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1.2 </a:t>
            </a:r>
            <a:r>
              <a:rPr lang="zh-CN" b="0">
                <a:solidFill>
                  <a:srgbClr val="756271"/>
                </a:solidFill>
              </a:rPr>
              <a:t>国内外相关研究现状及发展动态</a:t>
            </a:r>
            <a:endParaRPr lang="zh-CN" b="0">
              <a:solidFill>
                <a:srgbClr val="756271"/>
              </a:solidFill>
            </a:endParaRPr>
          </a:p>
        </p:txBody>
      </p:sp>
      <p:grpSp>
        <p:nvGrpSpPr>
          <p:cNvPr id="7" name="组合 6"/>
          <p:cNvGrpSpPr/>
          <p:nvPr/>
        </p:nvGrpSpPr>
        <p:grpSpPr>
          <a:xfrm>
            <a:off x="398567" y="874621"/>
            <a:ext cx="7391488" cy="3905558"/>
            <a:chOff x="752806" y="1644854"/>
            <a:chExt cx="8477511" cy="3475669"/>
          </a:xfrm>
        </p:grpSpPr>
        <p:sp>
          <p:nvSpPr>
            <p:cNvPr id="52" name="矩形 51"/>
            <p:cNvSpPr/>
            <p:nvPr/>
          </p:nvSpPr>
          <p:spPr>
            <a:xfrm>
              <a:off x="4149065" y="2327423"/>
              <a:ext cx="5081252" cy="2793100"/>
            </a:xfrm>
            <a:prstGeom prst="rect">
              <a:avLst/>
            </a:prstGeom>
            <a:noFill/>
          </p:spPr>
          <p:txBody>
            <a:bodyPr wrap="square">
              <a:noAutofit/>
            </a:bodyPr>
            <a:lstStyle/>
            <a:p>
              <a:r>
                <a:rPr lang="en-US" sz="2000" dirty="0">
                  <a:solidFill>
                    <a:schemeClr val="tx1">
                      <a:lumMod val="75000"/>
                      <a:lumOff val="25000"/>
                    </a:schemeClr>
                  </a:solidFill>
                  <a:latin typeface="宋体" panose="02010600030101010101" pitchFamily="2" charset="-122"/>
                  <a:ea typeface="宋体" panose="02010600030101010101" pitchFamily="2" charset="-122"/>
                </a:rPr>
                <a:t>S</a:t>
              </a:r>
              <a:r>
                <a:rPr lang="zh-CN" sz="2000" dirty="0">
                  <a:solidFill>
                    <a:schemeClr val="tx1">
                      <a:lumMod val="75000"/>
                      <a:lumOff val="25000"/>
                    </a:schemeClr>
                  </a:solidFill>
                  <a:latin typeface="宋体" panose="02010600030101010101" pitchFamily="2" charset="-122"/>
                  <a:ea typeface="宋体" panose="02010600030101010101" pitchFamily="2" charset="-122"/>
                </a:rPr>
                <a:t>假设心房壁厚度均匀，未测量壁厚，不能进行最佳消融。</a:t>
              </a:r>
              <a:endParaRPr lang="en-US" sz="2000" dirty="0">
                <a:solidFill>
                  <a:schemeClr val="tx1">
                    <a:lumMod val="75000"/>
                    <a:lumOff val="25000"/>
                  </a:schemeClr>
                </a:solidFill>
                <a:latin typeface="宋体" panose="02010600030101010101" pitchFamily="2" charset="-122"/>
                <a:ea typeface="宋体" panose="02010600030101010101" pitchFamily="2" charset="-122"/>
              </a:endParaRPr>
            </a:p>
            <a:p>
              <a:r>
                <a:rPr lang="en-US" sz="2000" dirty="0" err="1">
                  <a:solidFill>
                    <a:schemeClr val="tx1">
                      <a:lumMod val="75000"/>
                      <a:lumOff val="25000"/>
                    </a:schemeClr>
                  </a:solidFill>
                  <a:latin typeface="宋体" panose="02010600030101010101" pitchFamily="2" charset="-122"/>
                  <a:ea typeface="宋体" panose="02010600030101010101" pitchFamily="2" charset="-122"/>
                </a:rPr>
                <a:t>Mortazi</a:t>
              </a:r>
              <a:r>
                <a:rPr lang="zh-CN" sz="2000" dirty="0">
                  <a:solidFill>
                    <a:schemeClr val="tx1">
                      <a:lumMod val="75000"/>
                      <a:lumOff val="25000"/>
                    </a:schemeClr>
                  </a:solidFill>
                  <a:latin typeface="宋体" panose="02010600030101010101" pitchFamily="2" charset="-122"/>
                  <a:ea typeface="宋体" panose="02010600030101010101" pitchFamily="2" charset="-122"/>
                </a:rPr>
                <a:t>尝试利用</a:t>
              </a:r>
              <a:r>
                <a:rPr lang="en-US" sz="2000" dirty="0">
                  <a:solidFill>
                    <a:schemeClr val="tx1">
                      <a:lumMod val="75000"/>
                      <a:lumOff val="25000"/>
                    </a:schemeClr>
                  </a:solidFill>
                  <a:latin typeface="宋体" panose="02010600030101010101" pitchFamily="2" charset="-122"/>
                  <a:ea typeface="宋体" panose="02010600030101010101" pitchFamily="2" charset="-122"/>
                </a:rPr>
                <a:t>2D</a:t>
              </a:r>
              <a:r>
                <a:rPr lang="zh-CN" sz="2000" dirty="0">
                  <a:solidFill>
                    <a:schemeClr val="tx1">
                      <a:lumMod val="75000"/>
                      <a:lumOff val="25000"/>
                    </a:schemeClr>
                  </a:solidFill>
                  <a:latin typeface="宋体" panose="02010600030101010101" pitchFamily="2" charset="-122"/>
                  <a:ea typeface="宋体" panose="02010600030101010101" pitchFamily="2" charset="-122"/>
                </a:rPr>
                <a:t>深度神经网络从冠状位，矢状位，轴位对影像进行学习。</a:t>
              </a:r>
              <a:endParaRPr lang="en-US" sz="2000" dirty="0">
                <a:solidFill>
                  <a:schemeClr val="tx1">
                    <a:lumMod val="75000"/>
                    <a:lumOff val="25000"/>
                  </a:schemeClr>
                </a:solidFill>
                <a:latin typeface="宋体" panose="02010600030101010101" pitchFamily="2" charset="-122"/>
                <a:ea typeface="宋体" panose="02010600030101010101" pitchFamily="2" charset="-122"/>
              </a:endParaRPr>
            </a:p>
            <a:p>
              <a:r>
                <a:rPr lang="en-US" sz="2000" dirty="0" err="1">
                  <a:solidFill>
                    <a:schemeClr val="tx1">
                      <a:lumMod val="75000"/>
                      <a:lumOff val="25000"/>
                    </a:schemeClr>
                  </a:solidFill>
                  <a:latin typeface="宋体" panose="02010600030101010101" pitchFamily="2" charset="-122"/>
                  <a:ea typeface="宋体" panose="02010600030101010101" pitchFamily="2" charset="-122"/>
                </a:rPr>
                <a:t>Xiong</a:t>
              </a:r>
              <a:r>
                <a:rPr lang="zh-CN" sz="2000" dirty="0">
                  <a:solidFill>
                    <a:schemeClr val="tx1">
                      <a:lumMod val="75000"/>
                      <a:lumOff val="25000"/>
                    </a:schemeClr>
                  </a:solidFill>
                  <a:latin typeface="宋体" panose="02010600030101010101" pitchFamily="2" charset="-122"/>
                  <a:ea typeface="宋体" panose="02010600030101010101" pitchFamily="2" charset="-122"/>
                </a:rPr>
                <a:t>设计了双支神经网络，</a:t>
              </a:r>
              <a:r>
                <a:rPr lang="en-US" sz="2000" dirty="0">
                  <a:solidFill>
                    <a:schemeClr val="tx1">
                      <a:lumMod val="75000"/>
                      <a:lumOff val="25000"/>
                    </a:schemeClr>
                  </a:solidFill>
                  <a:latin typeface="宋体" panose="02010600030101010101" pitchFamily="2" charset="-122"/>
                  <a:ea typeface="宋体" panose="02010600030101010101" pitchFamily="2" charset="-122"/>
                </a:rPr>
                <a:t>Yu</a:t>
              </a:r>
              <a:r>
                <a:rPr lang="zh-CN" sz="2000" dirty="0">
                  <a:solidFill>
                    <a:schemeClr val="tx1">
                      <a:lumMod val="75000"/>
                      <a:lumOff val="25000"/>
                    </a:schemeClr>
                  </a:solidFill>
                  <a:latin typeface="宋体" panose="02010600030101010101" pitchFamily="2" charset="-122"/>
                  <a:ea typeface="宋体" panose="02010600030101010101" pitchFamily="2" charset="-122"/>
                </a:rPr>
                <a:t>设计两个网络模型，相互监督实现心房的分割。</a:t>
              </a:r>
              <a:endParaRPr lang="en-US" sz="2000" dirty="0">
                <a:solidFill>
                  <a:schemeClr val="tx1">
                    <a:lumMod val="75000"/>
                    <a:lumOff val="25000"/>
                  </a:schemeClr>
                </a:solidFill>
                <a:latin typeface="微软雅黑" panose="020B0502040204020203" charset="-122"/>
                <a:ea typeface="微软雅黑" panose="020B0502040204020203" charset="-122"/>
              </a:endParaRPr>
            </a:p>
          </p:txBody>
        </p:sp>
        <p:sp>
          <p:nvSpPr>
            <p:cNvPr id="53" name="矩形 52"/>
            <p:cNvSpPr/>
            <p:nvPr/>
          </p:nvSpPr>
          <p:spPr>
            <a:xfrm>
              <a:off x="752806" y="1644854"/>
              <a:ext cx="3331972" cy="529786"/>
            </a:xfrm>
            <a:prstGeom prst="rect">
              <a:avLst/>
            </a:prstGeom>
          </p:spPr>
          <p:txBody>
            <a:bodyPr wrap="square">
              <a:noAutofit/>
            </a:bodyPr>
            <a:lstStyle/>
            <a:p>
              <a:pPr algn="ctr"/>
              <a:r>
                <a:rPr lang="zh-CN" sz="2400" dirty="0">
                  <a:solidFill>
                    <a:schemeClr val="tx1">
                      <a:lumMod val="75000"/>
                      <a:lumOff val="25000"/>
                    </a:schemeClr>
                  </a:solidFill>
                  <a:latin typeface="微软雅黑" panose="020B0502040204020203" charset="-122"/>
                  <a:ea typeface="微软雅黑" panose="020B0502040204020203" charset="-122"/>
                </a:rPr>
                <a:t>基于核磁影像的</a:t>
              </a:r>
              <a:endParaRPr lang="zh-CN" sz="2400" dirty="0">
                <a:solidFill>
                  <a:schemeClr val="tx1">
                    <a:lumMod val="75000"/>
                    <a:lumOff val="25000"/>
                  </a:schemeClr>
                </a:solidFill>
                <a:latin typeface="微软雅黑" panose="020B0502040204020203" charset="-122"/>
                <a:ea typeface="微软雅黑" panose="020B0502040204020203" charset="-122"/>
              </a:endParaRPr>
            </a:p>
            <a:p>
              <a:pPr algn="ctr"/>
              <a:r>
                <a:rPr lang="zh-CN" sz="2400" dirty="0">
                  <a:solidFill>
                    <a:schemeClr val="tx1">
                      <a:lumMod val="75000"/>
                      <a:lumOff val="25000"/>
                    </a:schemeClr>
                  </a:solidFill>
                  <a:latin typeface="微软雅黑" panose="020B0502040204020203" charset="-122"/>
                  <a:ea typeface="微软雅黑" panose="020B0502040204020203" charset="-122"/>
                </a:rPr>
                <a:t>心房分割技术</a:t>
              </a:r>
              <a:endParaRPr lang="zh-CN" sz="2400" b="1" dirty="0">
                <a:solidFill>
                  <a:schemeClr val="tx1">
                    <a:lumMod val="75000"/>
                    <a:lumOff val="25000"/>
                  </a:schemeClr>
                </a:solidFill>
                <a:latin typeface="微软雅黑" panose="020B0502040204020203" charset="-122"/>
                <a:ea typeface="微软雅黑" panose="020B0502040204020203" charset="-122"/>
              </a:endParaRPr>
            </a:p>
          </p:txBody>
        </p:sp>
      </p:grpSp>
      <p:grpSp>
        <p:nvGrpSpPr>
          <p:cNvPr id="69" name="组合 68"/>
          <p:cNvGrpSpPr/>
          <p:nvPr/>
        </p:nvGrpSpPr>
        <p:grpSpPr>
          <a:xfrm>
            <a:off x="7844743" y="791232"/>
            <a:ext cx="4659001" cy="3567169"/>
            <a:chOff x="4984594" y="1950141"/>
            <a:chExt cx="3754498" cy="3567169"/>
          </a:xfrm>
        </p:grpSpPr>
        <p:sp>
          <p:nvSpPr>
            <p:cNvPr id="61" name="矩形 60"/>
            <p:cNvSpPr/>
            <p:nvPr/>
          </p:nvSpPr>
          <p:spPr>
            <a:xfrm>
              <a:off x="4984594" y="2441204"/>
              <a:ext cx="3570208" cy="3076106"/>
            </a:xfrm>
            <a:prstGeom prst="rect">
              <a:avLst/>
            </a:prstGeom>
            <a:noFill/>
          </p:spPr>
          <p:txBody>
            <a:bodyPr wrap="square">
              <a:noAutofit/>
            </a:bodyPr>
            <a:lstStyle/>
            <a:p>
              <a:r>
                <a:rPr lang="zh-CN" sz="2000" dirty="0">
                  <a:solidFill>
                    <a:srgbClr val="000000"/>
                  </a:solidFill>
                  <a:latin typeface="宋体" panose="02010600030101010101" pitchFamily="2" charset="-122"/>
                  <a:ea typeface="宋体" panose="02010600030101010101" pitchFamily="2" charset="-122"/>
                </a:rPr>
                <a:t>基于人工智能</a:t>
              </a:r>
              <a:r>
                <a:rPr lang="en-US" sz="2000" dirty="0">
                  <a:solidFill>
                    <a:srgbClr val="000000"/>
                  </a:solidFill>
                  <a:latin typeface="宋体" panose="02010600030101010101" pitchFamily="2" charset="-122"/>
                  <a:ea typeface="宋体" panose="02010600030101010101" pitchFamily="2" charset="-122"/>
                </a:rPr>
                <a:t>,</a:t>
              </a:r>
              <a:r>
                <a:rPr lang="zh-CN" sz="2000" dirty="0">
                  <a:solidFill>
                    <a:srgbClr val="000000"/>
                  </a:solidFill>
                  <a:latin typeface="宋体" panose="02010600030101010101" pitchFamily="2" charset="-122"/>
                  <a:ea typeface="宋体" panose="02010600030101010101" pitchFamily="2" charset="-122"/>
                </a:rPr>
                <a:t>可以从放射图像中提取大量特征</a:t>
              </a:r>
              <a:r>
                <a:rPr lang="en-US" sz="2000" dirty="0">
                  <a:solidFill>
                    <a:srgbClr val="000000"/>
                  </a:solidFill>
                  <a:latin typeface="宋体" panose="02010600030101010101" pitchFamily="2" charset="-122"/>
                  <a:ea typeface="宋体" panose="02010600030101010101" pitchFamily="2" charset="-122"/>
                </a:rPr>
                <a:t>,</a:t>
              </a:r>
              <a:r>
                <a:rPr lang="zh-CN" sz="2000" dirty="0">
                  <a:solidFill>
                    <a:srgbClr val="000000"/>
                  </a:solidFill>
                  <a:latin typeface="宋体" panose="02010600030101010101" pitchFamily="2" charset="-122"/>
                  <a:ea typeface="宋体" panose="02010600030101010101" pitchFamily="2" charset="-122"/>
                </a:rPr>
                <a:t>解码影像信息。</a:t>
              </a:r>
              <a:endParaRPr lang="zh-CN" sz="2000" dirty="0">
                <a:solidFill>
                  <a:srgbClr val="000000"/>
                </a:solidFill>
                <a:latin typeface="宋体" panose="02010600030101010101" pitchFamily="2" charset="-122"/>
                <a:ea typeface="宋体" panose="02010600030101010101" pitchFamily="2" charset="-122"/>
              </a:endParaRPr>
            </a:p>
            <a:p>
              <a:r>
                <a:rPr lang="zh-CN" sz="2000" dirty="0">
                  <a:solidFill>
                    <a:srgbClr val="000000"/>
                  </a:solidFill>
                  <a:latin typeface="宋体" panose="02010600030101010101" pitchFamily="2" charset="-122"/>
                  <a:ea typeface="宋体" panose="02010600030101010101" pitchFamily="2" charset="-122"/>
                </a:rPr>
                <a:t>但受患者状态差异，影响分析时组内与组间误差，诊疗信息不完备，可能导致模型可靠性差。</a:t>
              </a:r>
              <a:endParaRPr lang="en-US" sz="2000" dirty="0">
                <a:solidFill>
                  <a:srgbClr val="000000"/>
                </a:solidFill>
                <a:latin typeface="宋体" panose="02010600030101010101" pitchFamily="2" charset="-122"/>
                <a:ea typeface="宋体" panose="02010600030101010101" pitchFamily="2" charset="-122"/>
              </a:endParaRPr>
            </a:p>
            <a:p>
              <a:r>
                <a:rPr lang="zh-CN" sz="2000" dirty="0">
                  <a:solidFill>
                    <a:srgbClr val="000000"/>
                  </a:solidFill>
                  <a:latin typeface="宋体" panose="02010600030101010101" pitchFamily="2" charset="-122"/>
                  <a:ea typeface="宋体" panose="02010600030101010101" pitchFamily="2" charset="-122"/>
                </a:rPr>
                <a:t>粗糙集理论，三支决策理论，</a:t>
              </a:r>
              <a:r>
                <a:rPr lang="zh-CN" altLang="en-US" sz="2000" dirty="0">
                  <a:solidFill>
                    <a:srgbClr val="000000"/>
                  </a:solidFill>
                  <a:latin typeface="宋体" panose="02010600030101010101" pitchFamily="2" charset="-122"/>
                  <a:ea typeface="宋体" panose="02010600030101010101" pitchFamily="2" charset="-122"/>
                </a:rPr>
                <a:t>可以</a:t>
              </a:r>
              <a:r>
                <a:rPr lang="zh-CN" sz="2000" dirty="0">
                  <a:solidFill>
                    <a:srgbClr val="000000"/>
                  </a:solidFill>
                  <a:latin typeface="宋体" panose="02010600030101010101" pitchFamily="2" charset="-122"/>
                  <a:ea typeface="宋体" panose="02010600030101010101" pitchFamily="2" charset="-122"/>
                </a:rPr>
                <a:t>增加模糊理论的容错率。</a:t>
              </a:r>
              <a:endParaRPr lang="zh-CN" sz="2000" dirty="0">
                <a:solidFill>
                  <a:schemeClr val="tx1">
                    <a:lumMod val="75000"/>
                    <a:lumOff val="25000"/>
                  </a:schemeClr>
                </a:solidFill>
                <a:latin typeface="宋体" panose="02010600030101010101" pitchFamily="2" charset="-122"/>
                <a:ea typeface="宋体" panose="02010600030101010101" pitchFamily="2" charset="-122"/>
              </a:endParaRPr>
            </a:p>
            <a:p>
              <a:endParaRPr lang="zh-CN" sz="1600" dirty="0">
                <a:solidFill>
                  <a:schemeClr val="tx1">
                    <a:lumMod val="75000"/>
                    <a:lumOff val="25000"/>
                  </a:schemeClr>
                </a:solidFill>
                <a:latin typeface="微软雅黑" panose="020B0502040204020203" charset="-122"/>
                <a:ea typeface="微软雅黑" panose="020B0502040204020203" charset="-122"/>
              </a:endParaRPr>
            </a:p>
          </p:txBody>
        </p:sp>
        <p:sp>
          <p:nvSpPr>
            <p:cNvPr id="62" name="矩形 61"/>
            <p:cNvSpPr/>
            <p:nvPr/>
          </p:nvSpPr>
          <p:spPr>
            <a:xfrm>
              <a:off x="5168884" y="1950141"/>
              <a:ext cx="3570208" cy="461665"/>
            </a:xfrm>
            <a:prstGeom prst="rect">
              <a:avLst/>
            </a:prstGeom>
          </p:spPr>
          <p:txBody>
            <a:bodyPr wrap="none">
              <a:spAutoFit/>
            </a:bodyPr>
            <a:lstStyle/>
            <a:p>
              <a:r>
                <a:rPr lang="zh-CN" sz="2400" dirty="0">
                  <a:solidFill>
                    <a:schemeClr val="tx1">
                      <a:lumMod val="75000"/>
                      <a:lumOff val="25000"/>
                    </a:schemeClr>
                  </a:solidFill>
                  <a:latin typeface="微软雅黑" panose="020B0502040204020203" charset="-122"/>
                  <a:ea typeface="微软雅黑" panose="020B0502040204020203" charset="-122"/>
                </a:rPr>
                <a:t>基于模糊逻辑的决策算法</a:t>
              </a:r>
              <a:endParaRPr lang="zh-CN" sz="2400" b="1" dirty="0">
                <a:solidFill>
                  <a:schemeClr val="tx1">
                    <a:lumMod val="75000"/>
                    <a:lumOff val="25000"/>
                  </a:schemeClr>
                </a:solidFill>
                <a:latin typeface="微软雅黑" panose="020B0502040204020203" charset="-122"/>
                <a:ea typeface="微软雅黑" panose="020B0502040204020203" charset="-122"/>
              </a:endParaRPr>
            </a:p>
          </p:txBody>
        </p:sp>
      </p:gr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73" name="矩形 72"/>
            <p:cNvSpPr/>
            <p:nvPr/>
          </p:nvSpPr>
          <p:spPr>
            <a:xfrm>
              <a:off x="3011991" y="1190660"/>
              <a:ext cx="430880" cy="101043"/>
            </a:xfrm>
            <a:prstGeom prst="rect">
              <a:avLst/>
            </a:prstGeom>
            <a:solidFill>
              <a:srgbClr val="756271"/>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74" name="矩形 73"/>
            <p:cNvSpPr/>
            <p:nvPr/>
          </p:nvSpPr>
          <p:spPr>
            <a:xfrm>
              <a:off x="3508187" y="1190660"/>
              <a:ext cx="430880" cy="101043"/>
            </a:xfrm>
            <a:prstGeom prst="rect">
              <a:avLst/>
            </a:prstGeom>
            <a:solidFill>
              <a:srgbClr val="5ABB9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75" name="矩形 74"/>
            <p:cNvSpPr/>
            <p:nvPr/>
          </p:nvSpPr>
          <p:spPr>
            <a:xfrm>
              <a:off x="2006150" y="1190660"/>
              <a:ext cx="430880" cy="101043"/>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sp>
        <p:nvSpPr>
          <p:cNvPr id="5" name="文本框 4"/>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a:t>5</a:t>
            </a:r>
            <a:endParaRPr lang="zh-CN" altLang="en-US"/>
          </a:p>
        </p:txBody>
      </p:sp>
      <p:sp>
        <p:nvSpPr>
          <p:cNvPr id="6" name="文本框 5"/>
          <p:cNvSpPr txBox="1"/>
          <p:nvPr userDrawn="1"/>
        </p:nvSpPr>
        <p:spPr>
          <a:xfrm>
            <a:off x="282215" y="1645400"/>
            <a:ext cx="2402530" cy="3065776"/>
          </a:xfrm>
          <a:prstGeom prst="rect">
            <a:avLst/>
          </a:prstGeom>
        </p:spPr>
        <p:txBody>
          <a:bodyPr wrap="square" rtlCol="0" anchor="ctr">
            <a:noAutofit/>
          </a:bodyPr>
          <a:lstStyle/>
          <a:p>
            <a:pPr>
              <a:lnSpc>
                <a:spcPct val="120000"/>
              </a:lnSpc>
              <a:buNone/>
            </a:pPr>
            <a:r>
              <a:rPr lang="en-US" altLang="zh-CN" sz="2000" dirty="0">
                <a:solidFill>
                  <a:srgbClr val="000000"/>
                </a:solidFill>
                <a:latin typeface="宋体" panose="02010600030101010101" pitchFamily="2" charset="-122"/>
                <a:ea typeface="宋体" panose="02010600030101010101" pitchFamily="2" charset="-122"/>
              </a:rPr>
              <a:t>1.Siebermiar</a:t>
            </a:r>
            <a:r>
              <a:rPr lang="zh-CN" altLang="en-US" sz="2000" dirty="0">
                <a:solidFill>
                  <a:srgbClr val="000000"/>
                </a:solidFill>
                <a:latin typeface="宋体" panose="02010600030101010101" pitchFamily="2" charset="-122"/>
                <a:ea typeface="宋体" panose="02010600030101010101" pitchFamily="2" charset="-122"/>
              </a:rPr>
              <a:t>，未测量壁厚，不能进行最佳消融。</a:t>
            </a:r>
            <a:endParaRPr lang="zh-CN" altLang="en-US" sz="2000" dirty="0">
              <a:solidFill>
                <a:srgbClr val="000000"/>
              </a:solidFill>
              <a:latin typeface="宋体" panose="02010600030101010101" pitchFamily="2" charset="-122"/>
              <a:ea typeface="宋体" panose="02010600030101010101" pitchFamily="2" charset="-122"/>
            </a:endParaRPr>
          </a:p>
          <a:p>
            <a:pPr>
              <a:lnSpc>
                <a:spcPct val="120000"/>
              </a:lnSpc>
            </a:pPr>
            <a:r>
              <a:rPr lang="en-US" altLang="zh-CN" sz="2000" dirty="0">
                <a:solidFill>
                  <a:srgbClr val="000000"/>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利用</a:t>
            </a:r>
            <a:r>
              <a:rPr lang="en-US" altLang="zh-CN" sz="2000" dirty="0">
                <a:solidFill>
                  <a:srgbClr val="000000"/>
                </a:solidFill>
                <a:latin typeface="宋体" panose="02010600030101010101" pitchFamily="2" charset="-122"/>
                <a:ea typeface="宋体" panose="02010600030101010101" pitchFamily="2" charset="-122"/>
              </a:rPr>
              <a:t>2D</a:t>
            </a:r>
            <a:r>
              <a:rPr lang="zh-CN" altLang="en-US" sz="2000" dirty="0">
                <a:solidFill>
                  <a:srgbClr val="000000"/>
                </a:solidFill>
                <a:latin typeface="宋体" panose="02010600030101010101" pitchFamily="2" charset="-122"/>
                <a:ea typeface="宋体" panose="02010600030101010101" pitchFamily="2" charset="-122"/>
              </a:rPr>
              <a:t>深度神经网络从冠状位，矢状位，轴位对影像进行学习，计算开销大。</a:t>
            </a:r>
            <a:endParaRPr lang="zh-CN" altLang="en-US" sz="2000" dirty="0"/>
          </a:p>
        </p:txBody>
      </p:sp>
      <p:sp>
        <p:nvSpPr>
          <p:cNvPr id="10" name="文本框 9"/>
          <p:cNvSpPr txBox="1"/>
          <p:nvPr/>
        </p:nvSpPr>
        <p:spPr>
          <a:xfrm>
            <a:off x="3482089" y="874426"/>
            <a:ext cx="3943897" cy="952500"/>
          </a:xfrm>
          <a:prstGeom prst="rect">
            <a:avLst/>
          </a:prstGeom>
          <a:ln w="12700">
            <a:prstDash val="solid"/>
          </a:ln>
        </p:spPr>
        <p:txBody>
          <a:bodyPr/>
          <a:lstStyle/>
          <a:p>
            <a:pPr algn="ctr"/>
            <a:r>
              <a:rPr lang="en-US" altLang="zh-CN" sz="2400" dirty="0">
                <a:latin typeface="微软雅黑" panose="020B0502040204020203" charset="-122"/>
                <a:ea typeface="微软雅黑" panose="020B0502040204020203" charset="-122"/>
              </a:rPr>
              <a:t>  </a:t>
            </a:r>
            <a:r>
              <a:rPr lang="zh-CN" altLang="en-US" sz="2400" dirty="0">
                <a:latin typeface="微软雅黑" panose="020B0502040204020203" charset="-122"/>
                <a:ea typeface="微软雅黑" panose="020B0502040204020203" charset="-122"/>
              </a:rPr>
              <a:t>适合于心房壁分割的</a:t>
            </a:r>
            <a:endParaRPr lang="zh-CN" altLang="en-US" sz="2400" dirty="0">
              <a:latin typeface="微软雅黑" panose="020B0502040204020203" charset="-122"/>
              <a:ea typeface="微软雅黑" panose="020B0502040204020203" charset="-122"/>
            </a:endParaRPr>
          </a:p>
          <a:p>
            <a:pPr algn="ctr"/>
            <a:r>
              <a:rPr lang="zh-CN" altLang="en-US" sz="2400" dirty="0">
                <a:latin typeface="微软雅黑" panose="020B0502040204020203" charset="-122"/>
                <a:ea typeface="微软雅黑" panose="020B0502040204020203" charset="-122"/>
              </a:rPr>
              <a:t>深度学习网络</a:t>
            </a:r>
            <a:endParaRPr lang="zh-CN" altLang="en-US" sz="2400" dirty="0">
              <a:latin typeface="微软雅黑" panose="020B0502040204020203" charset="-122"/>
              <a:ea typeface="微软雅黑"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25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796465" y="1073420"/>
            <a:ext cx="6554613" cy="1573010"/>
            <a:chOff x="3860318" y="1365618"/>
            <a:chExt cx="6194425" cy="1293813"/>
          </a:xfrm>
        </p:grpSpPr>
        <p:sp>
          <p:nvSpPr>
            <p:cNvPr id="17" name="Rectangle 9"/>
            <p:cNvSpPr/>
            <p:nvPr/>
          </p:nvSpPr>
          <p:spPr>
            <a:xfrm>
              <a:off x="3860318" y="1365618"/>
              <a:ext cx="6194425" cy="1293813"/>
            </a:xfrm>
            <a:prstGeom prst="rect">
              <a:avLst/>
            </a:prstGeom>
            <a:solidFill>
              <a:srgbClr val="756271"/>
            </a:solidFill>
            <a:ln w="9" cap="flat">
              <a:solidFill>
                <a:schemeClr val="bg2">
                  <a:lumMod val="75000"/>
                </a:schemeClr>
              </a:solidFill>
              <a:prstDash val="solid"/>
              <a:miter/>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5" name="TextBox 17"/>
            <p:cNvSpPr txBox="1"/>
            <p:nvPr/>
          </p:nvSpPr>
          <p:spPr>
            <a:xfrm>
              <a:off x="4047196" y="1691394"/>
              <a:ext cx="5760640" cy="759446"/>
            </a:xfrm>
            <a:prstGeom prst="rect">
              <a:avLst/>
            </a:prstGeom>
            <a:noFill/>
          </p:spPr>
          <p:txBody>
            <a:bodyPr wrap="square">
              <a:spAutoFit/>
            </a:bodyPr>
            <a:lstStyle/>
            <a:p>
              <a:r>
                <a:rPr lang="zh-CN">
                  <a:solidFill>
                    <a:schemeClr val="bg1"/>
                  </a:solidFill>
                  <a:latin typeface="微软雅黑" panose="020B0502040204020203" charset="-122"/>
                  <a:ea typeface="微软雅黑" panose="020B0502040204020203" charset="-122"/>
                </a:rPr>
                <a:t>解决因心房壁非常薄</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房壁间组织运动与血流冲击叠加</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使得心房壁形态变化多</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样本极度不均衡</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缺乏有效的心房分割网络框架</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且训练中正负像素点比例严重失衡</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导致多解问题。</a:t>
              </a:r>
              <a:endParaRPr lang="zh-CN">
                <a:solidFill>
                  <a:schemeClr val="bg1"/>
                </a:solidFill>
                <a:latin typeface="微软雅黑" panose="020B0502040204020203" charset="-122"/>
                <a:ea typeface="微软雅黑" panose="020B0502040204020203" charset="-122"/>
              </a:endParaRPr>
            </a:p>
          </p:txBody>
        </p:sp>
      </p:grpSp>
      <p:grpSp>
        <p:nvGrpSpPr>
          <p:cNvPr id="7" name="组合 6"/>
          <p:cNvGrpSpPr/>
          <p:nvPr/>
        </p:nvGrpSpPr>
        <p:grpSpPr>
          <a:xfrm>
            <a:off x="3860318" y="3113455"/>
            <a:ext cx="6554613" cy="1949586"/>
            <a:chOff x="3860318" y="3113455"/>
            <a:chExt cx="6194425" cy="1511533"/>
          </a:xfrm>
        </p:grpSpPr>
        <p:sp>
          <p:nvSpPr>
            <p:cNvPr id="19" name="Rectangle 11"/>
            <p:cNvSpPr/>
            <p:nvPr/>
          </p:nvSpPr>
          <p:spPr>
            <a:xfrm>
              <a:off x="3860318" y="3113455"/>
              <a:ext cx="6194425" cy="1292225"/>
            </a:xfrm>
            <a:prstGeom prst="rect">
              <a:avLst/>
            </a:prstGeom>
            <a:solidFill>
              <a:srgbClr val="EF5B43"/>
            </a:solidFill>
            <a:ln w="9" cap="flat">
              <a:solidFill>
                <a:schemeClr val="bg2">
                  <a:lumMod val="75000"/>
                </a:schemeClr>
              </a:solidFill>
              <a:prstDash val="solid"/>
              <a:miter/>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8" name="TextBox 19"/>
            <p:cNvSpPr txBox="1"/>
            <p:nvPr/>
          </p:nvSpPr>
          <p:spPr>
            <a:xfrm>
              <a:off x="4047196" y="3424659"/>
              <a:ext cx="5760640" cy="1200329"/>
            </a:xfrm>
            <a:prstGeom prst="rect">
              <a:avLst/>
            </a:prstGeom>
            <a:noFill/>
          </p:spPr>
          <p:txBody>
            <a:bodyPr wrap="square">
              <a:spAutoFit/>
            </a:bodyPr>
            <a:lstStyle>
              <a:lvl1pPr lvl="0">
                <a:defRPr>
                  <a:solidFill>
                    <a:schemeClr val="accent1"/>
                  </a:solidFill>
                  <a:latin typeface="宋体" panose="02010600030101010101" pitchFamily="2" charset="-122"/>
                  <a:ea typeface="宋体" panose="02010600030101010101" pitchFamily="2" charset="-122"/>
                </a:defRPr>
              </a:lvl1pPr>
            </a:lstStyle>
            <a:p>
              <a:r>
                <a:rPr lang="zh-CN">
                  <a:solidFill>
                    <a:schemeClr val="bg1"/>
                  </a:solidFill>
                  <a:latin typeface="微软雅黑" panose="020B0502040204020203" charset="-122"/>
                  <a:ea typeface="微软雅黑" panose="020B0502040204020203" charset="-122"/>
                </a:rPr>
                <a:t>解决受呼吸运动</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血流冲击影响心房成像伪影重</a:t>
              </a:r>
              <a:r>
                <a:rPr lang="en-US">
                  <a:solidFill>
                    <a:schemeClr val="bg1"/>
                  </a:solidFill>
                  <a:latin typeface="微软雅黑" panose="020B0502040204020203" charset="-122"/>
                  <a:ea typeface="微软雅黑" panose="020B0502040204020203" charset="-122"/>
                </a:rPr>
                <a:t>,LGE-MRI</a:t>
              </a:r>
              <a:r>
                <a:rPr lang="zh-CN">
                  <a:solidFill>
                    <a:schemeClr val="bg1"/>
                  </a:solidFill>
                  <a:latin typeface="微软雅黑" panose="020B0502040204020203" charset="-122"/>
                  <a:ea typeface="微软雅黑" panose="020B0502040204020203" charset="-122"/>
                </a:rPr>
                <a:t>中心房壁周边组织容易被强化</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纤维化组织评估难度高</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有限的有效样本量导致训练模型困难</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核磁成像时间分辨率低</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伪影重的问题</a:t>
              </a:r>
              <a:endParaRPr lang="zh-CN">
                <a:solidFill>
                  <a:schemeClr val="bg1"/>
                </a:solidFill>
                <a:latin typeface="微软雅黑" panose="020B0502040204020203" charset="-122"/>
                <a:ea typeface="微软雅黑" panose="020B0502040204020203" charset="-122"/>
              </a:endParaRPr>
            </a:p>
          </p:txBody>
        </p:sp>
      </p:grpSp>
      <p:grpSp>
        <p:nvGrpSpPr>
          <p:cNvPr id="33" name="组合 32"/>
          <p:cNvGrpSpPr/>
          <p:nvPr/>
        </p:nvGrpSpPr>
        <p:grpSpPr>
          <a:xfrm>
            <a:off x="3866814" y="5376113"/>
            <a:ext cx="6194425" cy="1293813"/>
            <a:chOff x="3860318" y="4864468"/>
            <a:chExt cx="6194425" cy="1293813"/>
          </a:xfrm>
        </p:grpSpPr>
        <p:sp>
          <p:nvSpPr>
            <p:cNvPr id="22" name="Rectangle 14"/>
            <p:cNvSpPr/>
            <p:nvPr/>
          </p:nvSpPr>
          <p:spPr>
            <a:xfrm>
              <a:off x="3860318" y="4864468"/>
              <a:ext cx="6194425" cy="1293813"/>
            </a:xfrm>
            <a:prstGeom prst="rect">
              <a:avLst/>
            </a:prstGeom>
            <a:solidFill>
              <a:srgbClr val="F2B973"/>
            </a:solidFill>
            <a:ln w="9" cap="flat">
              <a:solidFill>
                <a:schemeClr val="bg2">
                  <a:lumMod val="75000"/>
                </a:schemeClr>
              </a:solidFill>
              <a:prstDash val="solid"/>
              <a:miter/>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30" name="TextBox 21"/>
            <p:cNvSpPr txBox="1"/>
            <p:nvPr/>
          </p:nvSpPr>
          <p:spPr>
            <a:xfrm>
              <a:off x="4047196" y="5171573"/>
              <a:ext cx="5760640" cy="923330"/>
            </a:xfrm>
            <a:prstGeom prst="rect">
              <a:avLst/>
            </a:prstGeom>
            <a:noFill/>
          </p:spPr>
          <p:txBody>
            <a:bodyPr wrap="square">
              <a:spAutoFit/>
            </a:bodyPr>
            <a:lstStyle>
              <a:lvl1pPr lvl="0">
                <a:defRPr>
                  <a:solidFill>
                    <a:schemeClr val="accent1"/>
                  </a:solidFill>
                  <a:latin typeface="宋体" panose="02010600030101010101" pitchFamily="2" charset="-122"/>
                  <a:ea typeface="宋体" panose="02010600030101010101" pitchFamily="2" charset="-122"/>
                </a:defRPr>
              </a:lvl1pPr>
            </a:lstStyle>
            <a:p>
              <a:r>
                <a:rPr lang="zh-CN">
                  <a:solidFill>
                    <a:schemeClr val="bg1"/>
                  </a:solidFill>
                  <a:latin typeface="微软雅黑" panose="020B0502040204020203" charset="-122"/>
                  <a:ea typeface="微软雅黑" panose="020B0502040204020203" charset="-122"/>
                </a:rPr>
                <a:t>解决因心房核磁影像中部分容积效应严重</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图像处理时心房分割和纤维化组织评估的误差</a:t>
              </a:r>
              <a:r>
                <a:rPr lang="en-US">
                  <a:solidFill>
                    <a:schemeClr val="bg1"/>
                  </a:solidFill>
                  <a:latin typeface="微软雅黑" panose="020B0502040204020203" charset="-122"/>
                  <a:ea typeface="微软雅黑" panose="020B0502040204020203" charset="-122"/>
                </a:rPr>
                <a:t>,</a:t>
              </a:r>
              <a:r>
                <a:rPr lang="zh-CN">
                  <a:solidFill>
                    <a:schemeClr val="bg1"/>
                  </a:solidFill>
                  <a:latin typeface="微软雅黑" panose="020B0502040204020203" charset="-122"/>
                  <a:ea typeface="微软雅黑" panose="020B0502040204020203" charset="-122"/>
                </a:rPr>
                <a:t>导致基于影像特征分析的决策模型高度不稳定的问题。</a:t>
              </a:r>
              <a:endParaRPr lang="zh-CN">
                <a:solidFill>
                  <a:schemeClr val="bg1"/>
                </a:solidFill>
                <a:latin typeface="微软雅黑" panose="020B0502040204020203" charset="-122"/>
                <a:ea typeface="微软雅黑" panose="020B0502040204020203" charset="-122"/>
              </a:endParaRPr>
            </a:p>
          </p:txBody>
        </p:sp>
      </p:grpSp>
      <p:cxnSp>
        <p:nvCxnSpPr>
          <p:cNvPr id="27" name="直接连接符 26"/>
          <p:cNvCxnSpPr/>
          <p:nvPr/>
        </p:nvCxnSpPr>
        <p:spPr>
          <a:xfrm>
            <a:off x="1195352" y="1134504"/>
            <a:ext cx="257051" cy="0"/>
          </a:xfrm>
          <a:prstGeom prst="line">
            <a:avLst/>
          </a:prstGeom>
          <a:ln w="19050">
            <a:solidFill>
              <a:schemeClr val="accent2"/>
            </a:solidFill>
            <a:prstDash val="solid"/>
            <a:miter/>
          </a:ln>
        </p:spPr>
      </p:cxnSp>
      <p:sp>
        <p:nvSpPr>
          <p:cNvPr id="15" name="Line 7"/>
          <p:cNvSpPr/>
          <p:nvPr/>
        </p:nvSpPr>
        <p:spPr>
          <a:xfrm flipV="1">
            <a:off x="2158425" y="1997443"/>
            <a:ext cx="1697131" cy="1066968"/>
          </a:xfrm>
          <a:prstGeom prst="line">
            <a:avLst/>
          </a:prstGeom>
          <a:noFill/>
          <a:ln w="9" cap="flat">
            <a:solidFill>
              <a:srgbClr val="2E2C2C"/>
            </a:solidFill>
            <a:prstDash val="solid"/>
            <a:miter/>
            <a:headEnd type="none" w="med" len="med"/>
            <a:tailEnd type="triangl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16" name="Line 8"/>
          <p:cNvSpPr/>
          <p:nvPr/>
        </p:nvSpPr>
        <p:spPr>
          <a:xfrm>
            <a:off x="2628063" y="3725240"/>
            <a:ext cx="1232255" cy="2578"/>
          </a:xfrm>
          <a:prstGeom prst="line">
            <a:avLst/>
          </a:prstGeom>
          <a:noFill/>
          <a:ln w="9" cap="flat">
            <a:solidFill>
              <a:srgbClr val="2E2C2C"/>
            </a:solidFill>
            <a:prstDash val="solid"/>
            <a:miter/>
            <a:headEnd type="none" w="med" len="med"/>
            <a:tailEnd type="triangl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sp>
        <p:nvSpPr>
          <p:cNvPr id="21" name="Line 13"/>
          <p:cNvSpPr/>
          <p:nvPr/>
        </p:nvSpPr>
        <p:spPr>
          <a:xfrm>
            <a:off x="2082139" y="4440769"/>
            <a:ext cx="1714659" cy="1229558"/>
          </a:xfrm>
          <a:prstGeom prst="line">
            <a:avLst/>
          </a:prstGeom>
          <a:noFill/>
          <a:ln w="9" cap="flat">
            <a:solidFill>
              <a:srgbClr val="2E2C2C"/>
            </a:solidFill>
            <a:prstDash val="solid"/>
            <a:miter/>
            <a:headEnd type="none" w="med" len="med"/>
            <a:tailEnd type="triangle" w="med" len="med"/>
          </a:ln>
        </p:spPr>
        <p:txBody>
          <a:bodyPr vert="horz" wrap="square" lIns="91440" tIns="45720" rIns="91440" bIns="45720" numCol="1" anchor="t" anchorCtr="0"/>
          <a:lstStyle/>
          <a:p>
            <a:endParaRPr lang="zh-CN">
              <a:solidFill>
                <a:schemeClr val="bg1"/>
              </a:solidFill>
              <a:latin typeface="微软雅黑" panose="020B0502040204020203" charset="-122"/>
              <a:ea typeface="微软雅黑" panose="020B0502040204020203" charset="-122"/>
            </a:endParaRPr>
          </a:p>
        </p:txBody>
      </p:sp>
      <p:grpSp>
        <p:nvGrpSpPr>
          <p:cNvPr id="3" name="组合 2"/>
          <p:cNvGrpSpPr/>
          <p:nvPr/>
        </p:nvGrpSpPr>
        <p:grpSpPr>
          <a:xfrm>
            <a:off x="3361185" y="741705"/>
            <a:ext cx="7552878" cy="430887"/>
            <a:chOff x="5166830" y="1159243"/>
            <a:chExt cx="3581400" cy="476363"/>
          </a:xfrm>
        </p:grpSpPr>
        <p:sp>
          <p:nvSpPr>
            <p:cNvPr id="18" name="Rectangle 10"/>
            <p:cNvSpPr/>
            <p:nvPr/>
          </p:nvSpPr>
          <p:spPr>
            <a:xfrm>
              <a:off x="5166830" y="1159243"/>
              <a:ext cx="3581400" cy="422275"/>
            </a:xfrm>
            <a:prstGeom prst="rect">
              <a:avLst/>
            </a:prstGeom>
            <a:solidFill>
              <a:srgbClr val="EBEAE2"/>
            </a:solidFill>
            <a:ln w="19050" cap="flat">
              <a:solidFill>
                <a:srgbClr val="756271"/>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24" name="TextBox 16"/>
            <p:cNvSpPr txBox="1"/>
            <p:nvPr/>
          </p:nvSpPr>
          <p:spPr>
            <a:xfrm>
              <a:off x="5403507" y="1159243"/>
              <a:ext cx="3108046" cy="476363"/>
            </a:xfrm>
            <a:prstGeom prst="rect">
              <a:avLst/>
            </a:prstGeom>
            <a:noFill/>
          </p:spPr>
          <p:txBody>
            <a:bodyPr wrap="square">
              <a:spAutoFit/>
            </a:bodyPr>
            <a:lstStyle/>
            <a:p>
              <a:pPr algn="ctr"/>
              <a:r>
                <a:rPr lang="zh-CN" sz="2200" b="1">
                  <a:solidFill>
                    <a:srgbClr val="756271"/>
                  </a:solidFill>
                  <a:latin typeface="微软雅黑" panose="020B0502040204020203" charset="-122"/>
                  <a:ea typeface="微软雅黑" panose="020B0502040204020203" charset="-122"/>
                </a:rPr>
                <a:t>适用于心房等纤维目标分割的深度网络构建问题</a:t>
              </a:r>
              <a:endParaRPr lang="en-US" sz="2200" b="1">
                <a:solidFill>
                  <a:srgbClr val="756271"/>
                </a:solidFill>
                <a:latin typeface="微软雅黑" panose="020B0502040204020203" charset="-122"/>
                <a:ea typeface="微软雅黑" panose="020B0502040204020203" charset="-122"/>
              </a:endParaRPr>
            </a:p>
          </p:txBody>
        </p:sp>
      </p:grpSp>
      <p:grpSp>
        <p:nvGrpSpPr>
          <p:cNvPr id="4" name="组合 3"/>
          <p:cNvGrpSpPr/>
          <p:nvPr/>
        </p:nvGrpSpPr>
        <p:grpSpPr>
          <a:xfrm>
            <a:off x="3361185" y="2721086"/>
            <a:ext cx="7552878" cy="1002221"/>
            <a:chOff x="5166830" y="2905493"/>
            <a:chExt cx="3581400" cy="778223"/>
          </a:xfrm>
        </p:grpSpPr>
        <p:sp>
          <p:nvSpPr>
            <p:cNvPr id="20" name="Rectangle 12"/>
            <p:cNvSpPr/>
            <p:nvPr/>
          </p:nvSpPr>
          <p:spPr>
            <a:xfrm>
              <a:off x="5166830" y="2905493"/>
              <a:ext cx="3581400" cy="423863"/>
            </a:xfrm>
            <a:prstGeom prst="rect">
              <a:avLst/>
            </a:prstGeom>
            <a:solidFill>
              <a:srgbClr val="EBEAE2"/>
            </a:solidFill>
            <a:ln w="19050" cap="flat">
              <a:solidFill>
                <a:srgbClr val="EF5B43"/>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26" name="TextBox 18"/>
            <p:cNvSpPr txBox="1"/>
            <p:nvPr/>
          </p:nvSpPr>
          <p:spPr>
            <a:xfrm>
              <a:off x="5403507" y="2914275"/>
              <a:ext cx="3108046" cy="769441"/>
            </a:xfrm>
            <a:prstGeom prst="rect">
              <a:avLst/>
            </a:prstGeom>
            <a:noFill/>
          </p:spPr>
          <p:txBody>
            <a:bodyPr wrap="square">
              <a:spAutoFit/>
            </a:bodyPr>
            <a:lstStyle/>
            <a:p>
              <a:pPr algn="ctr"/>
              <a:r>
                <a:rPr lang="zh-CN" sz="2200" b="1">
                  <a:solidFill>
                    <a:srgbClr val="EF5B43"/>
                  </a:solidFill>
                  <a:latin typeface="微软雅黑" panose="020B0502040204020203" charset="-122"/>
                  <a:ea typeface="微软雅黑" panose="020B0502040204020203" charset="-122"/>
                </a:rPr>
                <a:t>多任务学习中共享机制的设计及优化问题</a:t>
              </a:r>
              <a:endParaRPr lang="en-US" sz="2200" b="1">
                <a:solidFill>
                  <a:srgbClr val="EF5B43"/>
                </a:solidFill>
                <a:latin typeface="微软雅黑" panose="020B0502040204020203" charset="-122"/>
                <a:ea typeface="微软雅黑" panose="020B0502040204020203" charset="-122"/>
              </a:endParaRPr>
            </a:p>
          </p:txBody>
        </p:sp>
      </p:grpSp>
      <p:grpSp>
        <p:nvGrpSpPr>
          <p:cNvPr id="5" name="组合 4"/>
          <p:cNvGrpSpPr/>
          <p:nvPr/>
        </p:nvGrpSpPr>
        <p:grpSpPr>
          <a:xfrm>
            <a:off x="3361185" y="4974141"/>
            <a:ext cx="7552878" cy="773307"/>
            <a:chOff x="5166830" y="4658093"/>
            <a:chExt cx="3581400" cy="619316"/>
          </a:xfrm>
        </p:grpSpPr>
        <p:sp>
          <p:nvSpPr>
            <p:cNvPr id="23" name="Rectangle 15"/>
            <p:cNvSpPr/>
            <p:nvPr/>
          </p:nvSpPr>
          <p:spPr>
            <a:xfrm>
              <a:off x="5166830" y="4658093"/>
              <a:ext cx="3581400" cy="423863"/>
            </a:xfrm>
            <a:prstGeom prst="rect">
              <a:avLst/>
            </a:prstGeom>
            <a:solidFill>
              <a:srgbClr val="EBEAE2"/>
            </a:solidFill>
            <a:ln w="19050" cap="flat">
              <a:solidFill>
                <a:srgbClr val="F2B973"/>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29" name="TextBox 20"/>
            <p:cNvSpPr txBox="1"/>
            <p:nvPr/>
          </p:nvSpPr>
          <p:spPr>
            <a:xfrm>
              <a:off x="5403507" y="4661189"/>
              <a:ext cx="3108046" cy="616220"/>
            </a:xfrm>
            <a:prstGeom prst="rect">
              <a:avLst/>
            </a:prstGeom>
            <a:noFill/>
          </p:spPr>
          <p:txBody>
            <a:bodyPr wrap="square">
              <a:spAutoFit/>
            </a:bodyPr>
            <a:lstStyle/>
            <a:p>
              <a:pPr algn="ctr"/>
              <a:r>
                <a:rPr lang="zh-CN" sz="2200" b="1">
                  <a:solidFill>
                    <a:srgbClr val="F2B973"/>
                  </a:solidFill>
                  <a:latin typeface="微软雅黑" panose="020B0502040204020203" charset="-122"/>
                  <a:ea typeface="微软雅黑" panose="020B0502040204020203" charset="-122"/>
                </a:rPr>
                <a:t>影像分析误差积累传播后导致的模型不稳定问题</a:t>
              </a:r>
              <a:endParaRPr lang="en-US" sz="2200" b="1">
                <a:solidFill>
                  <a:srgbClr val="F2B973"/>
                </a:solidFill>
                <a:latin typeface="微软雅黑" panose="020B0502040204020203" charset="-122"/>
                <a:ea typeface="微软雅黑" panose="020B0502040204020203" charset="-122"/>
              </a:endParaRPr>
            </a:p>
          </p:txBody>
        </p:sp>
      </p:grpSp>
      <p:grpSp>
        <p:nvGrpSpPr>
          <p:cNvPr id="2" name="组合 1"/>
          <p:cNvGrpSpPr/>
          <p:nvPr/>
        </p:nvGrpSpPr>
        <p:grpSpPr>
          <a:xfrm>
            <a:off x="642219" y="2754193"/>
            <a:ext cx="2065338" cy="1787525"/>
            <a:chOff x="1247293" y="2830881"/>
            <a:chExt cx="2065338" cy="1787525"/>
          </a:xfrm>
        </p:grpSpPr>
        <p:sp>
          <p:nvSpPr>
            <p:cNvPr id="10" name="Freeform 6"/>
            <p:cNvSpPr/>
            <p:nvPr/>
          </p:nvSpPr>
          <p:spPr>
            <a:xfrm>
              <a:off x="1247293" y="2830881"/>
              <a:ext cx="2065338" cy="1787525"/>
            </a:xfrm>
            <a:custGeom>
              <a:avLst/>
              <a:gdLst/>
              <a:ahLst/>
              <a:cxnLst/>
              <a:rect l="0" t="0" r="r" b="b"/>
              <a:pathLst>
                <a:path w="2065338" h="1787525">
                  <a:moveTo>
                    <a:pt x="1548642" y="0"/>
                  </a:moveTo>
                  <a:lnTo>
                    <a:pt x="1807351" y="447062"/>
                  </a:lnTo>
                  <a:lnTo>
                    <a:pt x="2065338" y="894124"/>
                  </a:lnTo>
                  <a:lnTo>
                    <a:pt x="1807351" y="1340463"/>
                  </a:lnTo>
                  <a:lnTo>
                    <a:pt x="1548642" y="1787525"/>
                  </a:lnTo>
                  <a:lnTo>
                    <a:pt x="1032669" y="1787525"/>
                  </a:lnTo>
                  <a:lnTo>
                    <a:pt x="515973" y="1787525"/>
                  </a:lnTo>
                  <a:lnTo>
                    <a:pt x="257987" y="1340463"/>
                  </a:lnTo>
                  <a:lnTo>
                    <a:pt x="0" y="894124"/>
                  </a:lnTo>
                  <a:lnTo>
                    <a:pt x="257987" y="447062"/>
                  </a:lnTo>
                  <a:lnTo>
                    <a:pt x="515973" y="0"/>
                  </a:lnTo>
                  <a:lnTo>
                    <a:pt x="1032669" y="0"/>
                  </a:lnTo>
                  <a:lnTo>
                    <a:pt x="1548642" y="0"/>
                  </a:lnTo>
                  <a:close/>
                </a:path>
              </a:pathLst>
            </a:custGeom>
            <a:solidFill>
              <a:srgbClr val="5ABB93"/>
            </a:solidFill>
            <a:ln w="38100" cap="flat">
              <a:solidFill>
                <a:schemeClr val="bg2"/>
              </a:solidFill>
              <a:prstDash val="solid"/>
              <a:miter/>
            </a:ln>
          </p:spPr>
          <p:txBody>
            <a:bodyPr vert="horz" wrap="square" lIns="91440" tIns="45720" rIns="91440" bIns="45720" numCol="1" anchor="t" anchorCtr="0"/>
            <a:lstStyle/>
            <a:p>
              <a:endParaRPr lang="zh-CN">
                <a:latin typeface="微软雅黑" panose="020B0502040204020203" charset="-122"/>
                <a:ea typeface="微软雅黑" panose="020B0502040204020203" charset="-122"/>
              </a:endParaRPr>
            </a:p>
          </p:txBody>
        </p:sp>
        <p:sp>
          <p:nvSpPr>
            <p:cNvPr id="31" name="TextBox 22"/>
            <p:cNvSpPr txBox="1"/>
            <p:nvPr/>
          </p:nvSpPr>
          <p:spPr>
            <a:xfrm>
              <a:off x="1547252" y="3159402"/>
              <a:ext cx="1499007" cy="1200329"/>
            </a:xfrm>
            <a:prstGeom prst="rect">
              <a:avLst/>
            </a:prstGeom>
            <a:noFill/>
          </p:spPr>
          <p:txBody>
            <a:bodyPr wrap="square">
              <a:spAutoFit/>
            </a:bodyPr>
            <a:lstStyle/>
            <a:p>
              <a:pPr algn="ctr"/>
              <a:r>
                <a:rPr lang="zh-CN" sz="3600" b="1">
                  <a:solidFill>
                    <a:schemeClr val="bg2"/>
                  </a:solidFill>
                  <a:latin typeface="微软雅黑" panose="020B0502040204020203" charset="-122"/>
                  <a:ea typeface="微软雅黑" panose="020B0502040204020203" charset="-122"/>
                </a:rPr>
                <a:t>三个解决</a:t>
              </a:r>
              <a:endParaRPr lang="en-US" sz="3600" b="1">
                <a:solidFill>
                  <a:schemeClr val="bg2"/>
                </a:solidFill>
                <a:latin typeface="微软雅黑" panose="020B0502040204020203" charset="-122"/>
                <a:ea typeface="微软雅黑" panose="020B0502040204020203" charset="-122"/>
              </a:endParaRPr>
            </a:p>
          </p:txBody>
        </p:sp>
      </p:grpSp>
      <p:sp>
        <p:nvSpPr>
          <p:cNvPr id="32" name="TextBox 42"/>
          <p:cNvSpPr txBox="1"/>
          <p:nvPr/>
        </p:nvSpPr>
        <p:spPr>
          <a:xfrm>
            <a:off x="1247293" y="303624"/>
            <a:ext cx="3649369" cy="430530"/>
          </a:xfrm>
          <a:prstGeom prst="rect">
            <a:avLst/>
          </a:prstGeom>
          <a:noFill/>
          <a:ln>
            <a:noFill/>
          </a:ln>
        </p:spPr>
        <p:txBody>
          <a:bodyPr vert="horz" wrap="square" lIns="0" tIns="0" rIns="0" bIns="0" numCol="1" anchor="t" anchorCtr="0">
            <a:spAutoFit/>
          </a:bodyPr>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r>
              <a:rPr lang="en-US" b="0">
                <a:solidFill>
                  <a:srgbClr val="756271"/>
                </a:solidFill>
              </a:rPr>
              <a:t>1.3 </a:t>
            </a:r>
            <a:r>
              <a:rPr lang="zh-CN" b="0">
                <a:solidFill>
                  <a:srgbClr val="756271"/>
                </a:solidFill>
              </a:rPr>
              <a:t>研究解决问题</a:t>
            </a:r>
            <a:endParaRPr lang="zh-CN" b="0">
              <a:solidFill>
                <a:srgbClr val="756271"/>
              </a:solidFill>
            </a:endParaRPr>
          </a:p>
        </p:txBody>
      </p:sp>
      <p:sp>
        <p:nvSpPr>
          <p:cNvPr id="8" name="文本框 7"/>
          <p:cNvSpPr txBox="1"/>
          <p:nvPr userDrawn="1"/>
        </p:nvSpPr>
        <p:spPr>
          <a:xfrm>
            <a:off x="10790464" y="5995239"/>
            <a:ext cx="1122589" cy="423545"/>
          </a:xfrm>
          <a:prstGeom prst="rect">
            <a:avLst/>
          </a:prstGeom>
        </p:spPr>
        <p:txBody>
          <a:bodyPr wrap="square" rtlCol="0" anchor="ctr">
            <a:spAutoFit/>
          </a:bodyPr>
          <a:lstStyle/>
          <a:p>
            <a:pPr algn="ctr">
              <a:lnSpc>
                <a:spcPct val="120000"/>
              </a:lnSpc>
            </a:pPr>
            <a:r>
              <a:rPr lang="en-US" altLang="zh-CN" dirty="0"/>
              <a:t>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par>
                          <p:cTn id="42" fill="hold">
                            <p:stCondLst>
                              <p:cond delay="4500"/>
                            </p:stCondLst>
                            <p:childTnLst>
                              <p:par>
                                <p:cTn id="43" presetID="42" presetClass="entr" presetSubtype="0"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1000"/>
                                        <p:tgtEl>
                                          <p:spTgt spid="33"/>
                                        </p:tgtEl>
                                      </p:cBhvr>
                                    </p:animEffect>
                                    <p:anim calcmode="lin" valueType="num">
                                      <p:cBhvr>
                                        <p:cTn id="46" dur="1000" fill="hold"/>
                                        <p:tgtEl>
                                          <p:spTgt spid="33"/>
                                        </p:tgtEl>
                                        <p:attrNameLst>
                                          <p:attrName>ppt_x</p:attrName>
                                        </p:attrNameLst>
                                      </p:cBhvr>
                                      <p:tavLst>
                                        <p:tav tm="0">
                                          <p:val>
                                            <p:strVal val="#ppt_x"/>
                                          </p:val>
                                        </p:tav>
                                        <p:tav tm="100000">
                                          <p:val>
                                            <p:strVal val="#ppt_x"/>
                                          </p:val>
                                        </p:tav>
                                      </p:tavLst>
                                    </p:anim>
                                    <p:anim calcmode="lin" valueType="num">
                                      <p:cBhvr>
                                        <p:cTn id="4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3" name="矩形 2"/>
          <p:cNvSpPr/>
          <p:nvPr/>
        </p:nvSpPr>
        <p:spPr>
          <a:xfrm>
            <a:off x="9922463" y="2374494"/>
            <a:ext cx="221227" cy="2182761"/>
          </a:xfrm>
          <a:prstGeom prst="rect">
            <a:avLst/>
          </a:prstGeom>
          <a:solidFill>
            <a:srgbClr val="EF5B4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4" name="Group 4"/>
          <p:cNvGrpSpPr/>
          <p:nvPr/>
        </p:nvGrpSpPr>
        <p:grpSpPr>
          <a:xfrm rot="19764056">
            <a:off x="2096300" y="1371843"/>
            <a:ext cx="2026436" cy="1887315"/>
            <a:chOff x="1164" y="687"/>
            <a:chExt cx="3219" cy="2998"/>
          </a:xfrm>
          <a:solidFill>
            <a:srgbClr val="EF5B43"/>
          </a:solidFill>
        </p:grpSpPr>
        <p:sp>
          <p:nvSpPr>
            <p:cNvPr id="5"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6"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sp>
        <p:nvSpPr>
          <p:cNvPr id="7" name="文本框 6"/>
          <p:cNvSpPr txBox="1"/>
          <p:nvPr/>
        </p:nvSpPr>
        <p:spPr>
          <a:xfrm>
            <a:off x="4657009" y="2910513"/>
            <a:ext cx="3570208" cy="1107996"/>
          </a:xfrm>
          <a:prstGeom prst="rect">
            <a:avLst/>
          </a:prstGeom>
          <a:noFill/>
        </p:spPr>
        <p:txBody>
          <a:bodyPr wrap="none">
            <a:spAutoFit/>
          </a:bodyPr>
          <a:lstStyle/>
          <a:p>
            <a:r>
              <a:rPr lang="zh-CN" sz="6600" b="1">
                <a:solidFill>
                  <a:srgbClr val="EF5B43"/>
                </a:solidFill>
                <a:latin typeface="微软雅黑" panose="020B0502040204020203" charset="-122"/>
                <a:ea typeface="微软雅黑" panose="020B0502040204020203" charset="-122"/>
              </a:rPr>
              <a:t>研究意义</a:t>
            </a:r>
            <a:endParaRPr lang="zh-CN" sz="6600" b="1">
              <a:solidFill>
                <a:srgbClr val="EF5B43"/>
              </a:solidFill>
              <a:latin typeface="微软雅黑" panose="020B0502040204020203" charset="-122"/>
              <a:ea typeface="微软雅黑" panose="020B0502040204020203" charset="-122"/>
            </a:endParaRPr>
          </a:p>
        </p:txBody>
      </p:sp>
      <p:sp>
        <p:nvSpPr>
          <p:cNvPr id="13" name="文本框 12"/>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prstDash val="solid"/>
            <a:miter/>
          </a:ln>
        </p:spPr>
      </p:cxnSp>
      <p:sp>
        <p:nvSpPr>
          <p:cNvPr id="10" name="Oval 17"/>
          <p:cNvSpPr/>
          <p:nvPr/>
        </p:nvSpPr>
        <p:spPr>
          <a:xfrm>
            <a:off x="1195352" y="1947173"/>
            <a:ext cx="680125" cy="678007"/>
          </a:xfrm>
          <a:prstGeom prst="ellipse">
            <a:avLst/>
          </a:prstGeom>
          <a:solidFill>
            <a:srgbClr val="5ABB93"/>
          </a:solidFill>
          <a:ln w="38100" cap="flat">
            <a:solidFill>
              <a:schemeClr val="bg2"/>
            </a:solidFill>
            <a:prstDash val="solid"/>
            <a:miter/>
          </a:ln>
        </p:spPr>
        <p:txBody>
          <a:bodyPr vert="horz" wrap="square" lIns="91440" tIns="45720" rIns="91440" bIns="45720" numCol="1" anchor="t" anchorCtr="0"/>
          <a:lstStyle/>
          <a:p>
            <a:pPr algn="ctr">
              <a:spcBef>
                <a:spcPct val="20000"/>
              </a:spcBef>
            </a:pPr>
            <a:r>
              <a:rPr lang="en-US" sz="2800">
                <a:solidFill>
                  <a:schemeClr val="bg2"/>
                </a:solidFill>
                <a:latin typeface="微软雅黑" panose="020B0502040204020203" charset="-122"/>
                <a:ea typeface="微软雅黑" panose="020B0502040204020203" charset="-122"/>
              </a:rPr>
              <a:t>1</a:t>
            </a:r>
            <a:endParaRPr lang="zh-CN" sz="2800">
              <a:solidFill>
                <a:schemeClr val="bg2"/>
              </a:solidFill>
              <a:latin typeface="微软雅黑" panose="020B0502040204020203" charset="-122"/>
              <a:ea typeface="微软雅黑" panose="020B0502040204020203" charset="-122"/>
            </a:endParaRPr>
          </a:p>
        </p:txBody>
      </p:sp>
      <p:sp>
        <p:nvSpPr>
          <p:cNvPr id="15" name="Oval 17"/>
          <p:cNvSpPr/>
          <p:nvPr/>
        </p:nvSpPr>
        <p:spPr>
          <a:xfrm>
            <a:off x="1195352" y="3310107"/>
            <a:ext cx="680125" cy="678007"/>
          </a:xfrm>
          <a:prstGeom prst="ellipse">
            <a:avLst/>
          </a:prstGeom>
          <a:solidFill>
            <a:srgbClr val="756271"/>
          </a:solidFill>
          <a:ln w="38100" cap="flat">
            <a:solidFill>
              <a:schemeClr val="bg2"/>
            </a:solidFill>
            <a:prstDash val="solid"/>
            <a:miter/>
          </a:ln>
        </p:spPr>
        <p:txBody>
          <a:bodyPr vert="horz" wrap="square" lIns="91440" tIns="45720" rIns="91440" bIns="45720" numCol="1" anchor="t" anchorCtr="0"/>
          <a:lstStyle/>
          <a:p>
            <a:pPr algn="ctr">
              <a:spcBef>
                <a:spcPct val="20000"/>
              </a:spcBef>
            </a:pPr>
            <a:r>
              <a:rPr lang="en-US" sz="2800">
                <a:solidFill>
                  <a:schemeClr val="bg2"/>
                </a:solidFill>
                <a:latin typeface="微软雅黑" panose="020B0502040204020203" charset="-122"/>
                <a:ea typeface="微软雅黑" panose="020B0502040204020203" charset="-122"/>
              </a:rPr>
              <a:t>2</a:t>
            </a:r>
            <a:endParaRPr lang="zh-CN" sz="2800">
              <a:solidFill>
                <a:schemeClr val="bg2"/>
              </a:solidFill>
              <a:latin typeface="微软雅黑" panose="020B0502040204020203" charset="-122"/>
              <a:ea typeface="微软雅黑" panose="020B0502040204020203" charset="-122"/>
            </a:endParaRPr>
          </a:p>
        </p:txBody>
      </p:sp>
      <p:sp>
        <p:nvSpPr>
          <p:cNvPr id="16" name="Oval 17"/>
          <p:cNvSpPr/>
          <p:nvPr/>
        </p:nvSpPr>
        <p:spPr>
          <a:xfrm>
            <a:off x="1187077" y="4684142"/>
            <a:ext cx="680125" cy="678007"/>
          </a:xfrm>
          <a:prstGeom prst="ellipse">
            <a:avLst/>
          </a:prstGeom>
          <a:solidFill>
            <a:srgbClr val="EF5B43"/>
          </a:solidFill>
          <a:ln w="38100" cap="flat">
            <a:solidFill>
              <a:schemeClr val="bg2"/>
            </a:solidFill>
            <a:prstDash val="solid"/>
            <a:miter/>
          </a:ln>
        </p:spPr>
        <p:txBody>
          <a:bodyPr vert="horz" wrap="square" lIns="91440" tIns="45720" rIns="91440" bIns="45720" numCol="1" anchor="t" anchorCtr="0"/>
          <a:lstStyle/>
          <a:p>
            <a:pPr algn="ctr">
              <a:spcBef>
                <a:spcPct val="20000"/>
              </a:spcBef>
            </a:pPr>
            <a:r>
              <a:rPr lang="en-US" sz="2800">
                <a:solidFill>
                  <a:schemeClr val="bg2"/>
                </a:solidFill>
                <a:latin typeface="微软雅黑" panose="020B0502040204020203" charset="-122"/>
                <a:ea typeface="微软雅黑" panose="020B0502040204020203" charset="-122"/>
              </a:rPr>
              <a:t>3</a:t>
            </a:r>
            <a:endParaRPr lang="zh-CN" sz="2800">
              <a:solidFill>
                <a:schemeClr val="bg2"/>
              </a:solidFill>
              <a:latin typeface="微软雅黑" panose="020B0502040204020203" charset="-122"/>
              <a:ea typeface="微软雅黑" panose="020B0502040204020203" charset="-122"/>
            </a:endParaRPr>
          </a:p>
        </p:txBody>
      </p:sp>
      <p:sp>
        <p:nvSpPr>
          <p:cNvPr id="17" name="矩形 16"/>
          <p:cNvSpPr/>
          <p:nvPr/>
        </p:nvSpPr>
        <p:spPr>
          <a:xfrm>
            <a:off x="1996632" y="2101511"/>
            <a:ext cx="5057196" cy="369332"/>
          </a:xfrm>
          <a:prstGeom prst="rect">
            <a:avLst/>
          </a:prstGeom>
          <a:noFill/>
        </p:spPr>
        <p:txBody>
          <a:bodyPr wrap="square"/>
          <a:lstStyle/>
          <a:p>
            <a:r>
              <a:rPr lang="en-US" sz="2400" b="1">
                <a:solidFill>
                  <a:srgbClr val="404040"/>
                </a:solidFill>
                <a:latin typeface="微软雅黑" panose="020B0502040204020203" charset="-122"/>
                <a:ea typeface="微软雅黑" panose="020B0502040204020203" charset="-122"/>
              </a:rPr>
              <a:t>1. 解决像素量极少的图形分割问题</a:t>
            </a:r>
            <a:endParaRPr lang="en-US" sz="2400" b="1">
              <a:solidFill>
                <a:srgbClr val="404040"/>
              </a:solidFill>
              <a:latin typeface="微软雅黑" panose="020B0502040204020203" charset="-122"/>
              <a:ea typeface="微软雅黑" panose="020B0502040204020203" charset="-122"/>
            </a:endParaRPr>
          </a:p>
        </p:txBody>
      </p:sp>
      <p:sp>
        <p:nvSpPr>
          <p:cNvPr id="18" name="矩形 17"/>
          <p:cNvSpPr/>
          <p:nvPr/>
        </p:nvSpPr>
        <p:spPr>
          <a:xfrm>
            <a:off x="1996632" y="3464444"/>
            <a:ext cx="4727485" cy="369332"/>
          </a:xfrm>
          <a:prstGeom prst="rect">
            <a:avLst/>
          </a:prstGeom>
          <a:noFill/>
        </p:spPr>
        <p:txBody>
          <a:bodyPr wrap="square"/>
          <a:lstStyle/>
          <a:p>
            <a:r>
              <a:rPr lang="en-US" sz="2400" b="1">
                <a:solidFill>
                  <a:srgbClr val="404040"/>
                </a:solidFill>
                <a:latin typeface="微软雅黑" panose="020B0502040204020203" charset="-122"/>
                <a:ea typeface="微软雅黑" panose="020B0502040204020203" charset="-122"/>
              </a:rPr>
              <a:t>2. 为临床治疗心脏疾病提供帮助</a:t>
            </a:r>
            <a:endParaRPr lang="en-US" sz="2400" b="1">
              <a:solidFill>
                <a:srgbClr val="404040"/>
              </a:solidFill>
              <a:latin typeface="微软雅黑" panose="020B0502040204020203" charset="-122"/>
              <a:ea typeface="微软雅黑" panose="020B0502040204020203" charset="-122"/>
            </a:endParaRPr>
          </a:p>
        </p:txBody>
      </p:sp>
      <p:sp>
        <p:nvSpPr>
          <p:cNvPr id="19" name="矩形 18"/>
          <p:cNvSpPr/>
          <p:nvPr/>
        </p:nvSpPr>
        <p:spPr>
          <a:xfrm>
            <a:off x="1996692" y="4827167"/>
            <a:ext cx="3672408" cy="369332"/>
          </a:xfrm>
          <a:prstGeom prst="rect">
            <a:avLst/>
          </a:prstGeom>
          <a:noFill/>
        </p:spPr>
        <p:txBody>
          <a:bodyPr wrap="square"/>
          <a:lstStyle/>
          <a:p>
            <a:r>
              <a:rPr lang="en-US" sz="2400" b="1">
                <a:solidFill>
                  <a:srgbClr val="404040"/>
                </a:solidFill>
                <a:latin typeface="微软雅黑" panose="020B0502040204020203" charset="-122"/>
                <a:ea typeface="微软雅黑" panose="020B0502040204020203" charset="-122"/>
              </a:rPr>
              <a:t>3. 学习掌握神经网络</a:t>
            </a:r>
            <a:endParaRPr lang="en-US" sz="2400" b="1">
              <a:solidFill>
                <a:srgbClr val="404040"/>
              </a:solidFill>
              <a:latin typeface="微软雅黑" panose="020B0502040204020203" charset="-122"/>
              <a:ea typeface="微软雅黑" panose="020B0502040204020203" charset="-122"/>
            </a:endParaRPr>
          </a:p>
        </p:txBody>
      </p:sp>
      <p:sp>
        <p:nvSpPr>
          <p:cNvPr id="22" name="TextBox 42"/>
          <p:cNvSpPr txBox="1"/>
          <p:nvPr/>
        </p:nvSpPr>
        <p:spPr>
          <a:xfrm>
            <a:off x="1452403" y="302132"/>
            <a:ext cx="3649369" cy="430887"/>
          </a:xfrm>
          <a:prstGeom prst="rect">
            <a:avLst/>
          </a:prstGeom>
          <a:noFill/>
          <a:ln>
            <a:noFill/>
          </a:ln>
        </p:spPr>
        <p:txBody>
          <a:bodyPr vert="horz" wrap="square" lIns="0" tIns="0" rIns="0" bIns="0" numCol="1" anchor="t" anchorCtr="0"/>
          <a:lstStyle>
            <a:lvl1pPr marL="0" lvl="0" indent="0" defTabSz="914400">
              <a:lnSpc>
                <a:spcPct val="100000"/>
              </a:lnSpc>
              <a:buNone/>
              <a:defRPr sz="2800" b="1" i="0" u="none" strike="noStrike" baseline="0">
                <a:latin typeface="微软雅黑" panose="020B0502040204020203" charset="-122"/>
                <a:ea typeface="微软雅黑" panose="020B0502040204020203" charset="-122"/>
              </a:defRPr>
            </a:lvl1pPr>
          </a:lstStyle>
          <a:p>
            <a:endParaRPr lang="en-US" b="0">
              <a:solidFill>
                <a:srgbClr val="756271"/>
              </a:solidFill>
            </a:endParaRPr>
          </a:p>
        </p:txBody>
      </p:sp>
      <p:pic>
        <p:nvPicPr>
          <p:cNvPr id="4" name="图片 3"/>
          <p:cNvPicPr>
            <a:picLocks noChangeAspect="1"/>
          </p:cNvPicPr>
          <p:nvPr/>
        </p:nvPicPr>
        <p:blipFill>
          <a:blip r:embed="rId1"/>
          <a:stretch>
            <a:fillRect/>
          </a:stretch>
        </p:blipFill>
        <p:spPr>
          <a:xfrm>
            <a:off x="9001126" y="0"/>
            <a:ext cx="3071813" cy="3976688"/>
          </a:xfrm>
          <a:prstGeom prst="rect">
            <a:avLst/>
          </a:prstGeom>
        </p:spPr>
      </p:pic>
      <p:sp>
        <p:nvSpPr>
          <p:cNvPr id="21" name="文本框 20"/>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prstDash val="solid"/>
            <a:miter/>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sp>
        <p:nvSpPr>
          <p:cNvPr id="3" name="矩形 2"/>
          <p:cNvSpPr/>
          <p:nvPr/>
        </p:nvSpPr>
        <p:spPr>
          <a:xfrm>
            <a:off x="9922463" y="2374494"/>
            <a:ext cx="221227" cy="2182761"/>
          </a:xfrm>
          <a:prstGeom prst="rect">
            <a:avLst/>
          </a:prstGeom>
          <a:solidFill>
            <a:srgbClr val="F2B973"/>
          </a:solidFill>
          <a:ln>
            <a:noFill/>
          </a:ln>
        </p:spPr>
        <p:txBody>
          <a:bodyPr anchor="ctr"/>
          <a:lstStyle/>
          <a:p>
            <a:pPr algn="ctr"/>
            <a:endParaRPr lang="zh-CN">
              <a:solidFill>
                <a:schemeClr val="lt1"/>
              </a:solidFill>
              <a:latin typeface="微软雅黑" panose="020B0502040204020203" charset="-122"/>
              <a:ea typeface="微软雅黑" panose="020B0502040204020203" charset="-122"/>
            </a:endParaRPr>
          </a:p>
        </p:txBody>
      </p:sp>
      <p:grpSp>
        <p:nvGrpSpPr>
          <p:cNvPr id="4" name="Group 4"/>
          <p:cNvGrpSpPr/>
          <p:nvPr/>
        </p:nvGrpSpPr>
        <p:grpSpPr>
          <a:xfrm rot="19764056">
            <a:off x="2096300" y="1371843"/>
            <a:ext cx="2026436" cy="1887315"/>
            <a:chOff x="1164" y="687"/>
            <a:chExt cx="3219" cy="2998"/>
          </a:xfrm>
          <a:solidFill>
            <a:srgbClr val="F2B973"/>
          </a:solidFill>
        </p:grpSpPr>
        <p:sp>
          <p:nvSpPr>
            <p:cNvPr id="5" name="Freeform 6"/>
            <p:cNvSpPr/>
            <p:nvPr/>
          </p:nvSpPr>
          <p:spPr>
            <a:xfrm>
              <a:off x="1164" y="687"/>
              <a:ext cx="3219" cy="2998"/>
            </a:xfrm>
            <a:custGeom>
              <a:avLst/>
              <a:gdLst/>
              <a:ahLst/>
              <a:cxnLst/>
              <a:rect l="0" t="0" r="r" b="b"/>
              <a:pathLst>
                <a:path w="3219" h="2998">
                  <a:moveTo>
                    <a:pt x="227" y="957"/>
                  </a:moveTo>
                  <a:cubicBezTo>
                    <a:pt x="227" y="1059"/>
                    <a:pt x="227" y="1153"/>
                    <a:pt x="227" y="1248"/>
                  </a:cubicBezTo>
                  <a:cubicBezTo>
                    <a:pt x="227" y="1257"/>
                    <a:pt x="239" y="1267"/>
                    <a:pt x="249" y="1272"/>
                  </a:cubicBezTo>
                  <a:cubicBezTo>
                    <a:pt x="322" y="1314"/>
                    <a:pt x="341" y="1385"/>
                    <a:pt x="291" y="1459"/>
                  </a:cubicBezTo>
                  <a:cubicBezTo>
                    <a:pt x="286" y="1468"/>
                    <a:pt x="282" y="1480"/>
                    <a:pt x="282" y="1490"/>
                  </a:cubicBezTo>
                  <a:cubicBezTo>
                    <a:pt x="303" y="1736"/>
                    <a:pt x="327" y="1980"/>
                    <a:pt x="348" y="2226"/>
                  </a:cubicBezTo>
                  <a:cubicBezTo>
                    <a:pt x="365" y="2425"/>
                    <a:pt x="383" y="2626"/>
                    <a:pt x="400" y="2827"/>
                  </a:cubicBezTo>
                  <a:cubicBezTo>
                    <a:pt x="405" y="2882"/>
                    <a:pt x="409" y="2934"/>
                    <a:pt x="414" y="2998"/>
                  </a:cubicBezTo>
                  <a:cubicBezTo>
                    <a:pt x="277" y="2998"/>
                    <a:pt x="142" y="2998"/>
                    <a:pt x="0" y="2998"/>
                  </a:cubicBezTo>
                  <a:cubicBezTo>
                    <a:pt x="5" y="2946"/>
                    <a:pt x="9" y="2889"/>
                    <a:pt x="14" y="2835"/>
                  </a:cubicBezTo>
                  <a:cubicBezTo>
                    <a:pt x="38" y="2529"/>
                    <a:pt x="64" y="2226"/>
                    <a:pt x="90" y="1921"/>
                  </a:cubicBezTo>
                  <a:cubicBezTo>
                    <a:pt x="102" y="1776"/>
                    <a:pt x="116" y="1634"/>
                    <a:pt x="128" y="1490"/>
                  </a:cubicBezTo>
                  <a:cubicBezTo>
                    <a:pt x="128" y="1478"/>
                    <a:pt x="123" y="1461"/>
                    <a:pt x="118" y="1452"/>
                  </a:cubicBezTo>
                  <a:cubicBezTo>
                    <a:pt x="76" y="1381"/>
                    <a:pt x="95" y="1310"/>
                    <a:pt x="168" y="1272"/>
                  </a:cubicBezTo>
                  <a:cubicBezTo>
                    <a:pt x="178" y="1267"/>
                    <a:pt x="187" y="1253"/>
                    <a:pt x="187" y="1243"/>
                  </a:cubicBezTo>
                  <a:cubicBezTo>
                    <a:pt x="187" y="1151"/>
                    <a:pt x="189" y="1056"/>
                    <a:pt x="187" y="964"/>
                  </a:cubicBezTo>
                  <a:cubicBezTo>
                    <a:pt x="187" y="952"/>
                    <a:pt x="175" y="935"/>
                    <a:pt x="166" y="928"/>
                  </a:cubicBezTo>
                  <a:cubicBezTo>
                    <a:pt x="137" y="914"/>
                    <a:pt x="107" y="902"/>
                    <a:pt x="73" y="886"/>
                  </a:cubicBezTo>
                  <a:cubicBezTo>
                    <a:pt x="85" y="879"/>
                    <a:pt x="95" y="871"/>
                    <a:pt x="104" y="867"/>
                  </a:cubicBezTo>
                  <a:cubicBezTo>
                    <a:pt x="561" y="613"/>
                    <a:pt x="1020" y="358"/>
                    <a:pt x="1477" y="104"/>
                  </a:cubicBezTo>
                  <a:cubicBezTo>
                    <a:pt x="1531" y="73"/>
                    <a:pt x="1586" y="45"/>
                    <a:pt x="1638" y="12"/>
                  </a:cubicBezTo>
                  <a:cubicBezTo>
                    <a:pt x="1662" y="0"/>
                    <a:pt x="1678" y="2"/>
                    <a:pt x="1699" y="12"/>
                  </a:cubicBezTo>
                  <a:cubicBezTo>
                    <a:pt x="2123" y="227"/>
                    <a:pt x="2547" y="438"/>
                    <a:pt x="2970" y="651"/>
                  </a:cubicBezTo>
                  <a:cubicBezTo>
                    <a:pt x="3051" y="694"/>
                    <a:pt x="3134" y="734"/>
                    <a:pt x="3219" y="777"/>
                  </a:cubicBezTo>
                  <a:cubicBezTo>
                    <a:pt x="3169" y="805"/>
                    <a:pt x="3124" y="829"/>
                    <a:pt x="3082" y="853"/>
                  </a:cubicBezTo>
                  <a:cubicBezTo>
                    <a:pt x="2625" y="1094"/>
                    <a:pt x="2168" y="1336"/>
                    <a:pt x="1711" y="1577"/>
                  </a:cubicBezTo>
                  <a:cubicBezTo>
                    <a:pt x="1683" y="1591"/>
                    <a:pt x="1659" y="1596"/>
                    <a:pt x="1628" y="1582"/>
                  </a:cubicBezTo>
                  <a:cubicBezTo>
                    <a:pt x="1174" y="1378"/>
                    <a:pt x="720" y="1175"/>
                    <a:pt x="265" y="973"/>
                  </a:cubicBezTo>
                  <a:cubicBezTo>
                    <a:pt x="256" y="969"/>
                    <a:pt x="244" y="964"/>
                    <a:pt x="227" y="957"/>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sp>
          <p:nvSpPr>
            <p:cNvPr id="6" name="Freeform 7"/>
            <p:cNvSpPr/>
            <p:nvPr/>
          </p:nvSpPr>
          <p:spPr>
            <a:xfrm>
              <a:off x="1829" y="1959"/>
              <a:ext cx="2000" cy="947"/>
            </a:xfrm>
            <a:custGeom>
              <a:avLst/>
              <a:gdLst/>
              <a:ahLst/>
              <a:cxnLst/>
              <a:rect l="0" t="0" r="r" b="b"/>
              <a:pathLst>
                <a:path w="2000" h="947">
                  <a:moveTo>
                    <a:pt x="0" y="348"/>
                  </a:moveTo>
                  <a:cubicBezTo>
                    <a:pt x="64" y="256"/>
                    <a:pt x="125" y="166"/>
                    <a:pt x="185" y="76"/>
                  </a:cubicBezTo>
                  <a:cubicBezTo>
                    <a:pt x="199" y="57"/>
                    <a:pt x="211" y="59"/>
                    <a:pt x="227" y="66"/>
                  </a:cubicBezTo>
                  <a:cubicBezTo>
                    <a:pt x="357" y="125"/>
                    <a:pt x="488" y="182"/>
                    <a:pt x="620" y="239"/>
                  </a:cubicBezTo>
                  <a:cubicBezTo>
                    <a:pt x="741" y="294"/>
                    <a:pt x="864" y="348"/>
                    <a:pt x="987" y="402"/>
                  </a:cubicBezTo>
                  <a:cubicBezTo>
                    <a:pt x="996" y="407"/>
                    <a:pt x="1015" y="402"/>
                    <a:pt x="1027" y="395"/>
                  </a:cubicBezTo>
                  <a:cubicBezTo>
                    <a:pt x="1257" y="275"/>
                    <a:pt x="1484" y="154"/>
                    <a:pt x="1714" y="31"/>
                  </a:cubicBezTo>
                  <a:cubicBezTo>
                    <a:pt x="1733" y="21"/>
                    <a:pt x="1751" y="12"/>
                    <a:pt x="1773" y="0"/>
                  </a:cubicBezTo>
                  <a:cubicBezTo>
                    <a:pt x="1849" y="114"/>
                    <a:pt x="1924" y="225"/>
                    <a:pt x="2000" y="339"/>
                  </a:cubicBezTo>
                  <a:cubicBezTo>
                    <a:pt x="1920" y="391"/>
                    <a:pt x="1839" y="440"/>
                    <a:pt x="1759" y="490"/>
                  </a:cubicBezTo>
                  <a:cubicBezTo>
                    <a:pt x="1527" y="637"/>
                    <a:pt x="1292" y="784"/>
                    <a:pt x="1060" y="930"/>
                  </a:cubicBezTo>
                  <a:cubicBezTo>
                    <a:pt x="1037" y="945"/>
                    <a:pt x="1020" y="947"/>
                    <a:pt x="996" y="933"/>
                  </a:cubicBezTo>
                  <a:cubicBezTo>
                    <a:pt x="672" y="741"/>
                    <a:pt x="346" y="552"/>
                    <a:pt x="19" y="362"/>
                  </a:cubicBezTo>
                  <a:cubicBezTo>
                    <a:pt x="14" y="357"/>
                    <a:pt x="7" y="353"/>
                    <a:pt x="0" y="348"/>
                  </a:cubicBezTo>
                  <a:close/>
                </a:path>
              </a:pathLst>
            </a:custGeom>
            <a:grpFill/>
            <a:ln w="25400">
              <a:solidFill>
                <a:srgbClr val="EBE9D0"/>
              </a:solidFill>
            </a:ln>
          </p:spPr>
          <p:txBody>
            <a:bodyPr/>
            <a:lstStyle/>
            <a:p>
              <a:pPr defTabSz="609600">
                <a:spcBef>
                  <a:spcPts val="0"/>
                </a:spcBef>
                <a:spcAft>
                  <a:spcPts val="0"/>
                </a:spcAft>
              </a:pPr>
              <a:endParaRPr lang="zh-HK">
                <a:latin typeface="微软雅黑" panose="020B0502040204020203" charset="-122"/>
                <a:ea typeface="宋体" panose="02010600030101010101" pitchFamily="2" charset="-122"/>
              </a:endParaRPr>
            </a:p>
          </p:txBody>
        </p:sp>
      </p:grpSp>
      <p:sp>
        <p:nvSpPr>
          <p:cNvPr id="7" name="文本框 6"/>
          <p:cNvSpPr txBox="1"/>
          <p:nvPr/>
        </p:nvSpPr>
        <p:spPr>
          <a:xfrm>
            <a:off x="4657009" y="2910513"/>
            <a:ext cx="3570208" cy="1107996"/>
          </a:xfrm>
          <a:prstGeom prst="rect">
            <a:avLst/>
          </a:prstGeom>
          <a:noFill/>
        </p:spPr>
        <p:txBody>
          <a:bodyPr wrap="none">
            <a:spAutoFit/>
          </a:bodyPr>
          <a:lstStyle/>
          <a:p>
            <a:r>
              <a:rPr lang="zh-CN" sz="6600" b="1">
                <a:solidFill>
                  <a:srgbClr val="F2B973"/>
                </a:solidFill>
                <a:latin typeface="微软雅黑" panose="020B0502040204020203" charset="-122"/>
                <a:ea typeface="微软雅黑" panose="020B0502040204020203" charset="-122"/>
              </a:rPr>
              <a:t>技术路径</a:t>
            </a:r>
            <a:endParaRPr lang="zh-CN" sz="6600" b="1">
              <a:solidFill>
                <a:srgbClr val="F2B973"/>
              </a:solidFill>
              <a:latin typeface="微软雅黑" panose="020B0502040204020203" charset="-122"/>
              <a:ea typeface="微软雅黑" panose="020B0502040204020203" charset="-122"/>
            </a:endParaRPr>
          </a:p>
        </p:txBody>
      </p:sp>
      <p:sp>
        <p:nvSpPr>
          <p:cNvPr id="13" name="文本框 12"/>
          <p:cNvSpPr txBox="1"/>
          <p:nvPr/>
        </p:nvSpPr>
        <p:spPr>
          <a:xfrm>
            <a:off x="10790464" y="6005738"/>
            <a:ext cx="1122589" cy="402546"/>
          </a:xfrm>
          <a:prstGeom prst="rect">
            <a:avLst/>
          </a:prstGeom>
        </p:spPr>
        <p:txBody>
          <a:bodyPr wrap="square" rtlCol="0" anchor="ctr">
            <a:spAutoFit/>
          </a:bodyPr>
          <a:lstStyle/>
          <a:p>
            <a:pPr algn="ctr">
              <a:lnSpc>
                <a:spcPct val="120000"/>
              </a:lnSpc>
            </a:pPr>
            <a:r>
              <a:rPr lang="en-US" altLang="zh-CN" dirty="0"/>
              <a:t>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2173</Words>
  <Application>WPS 演示</Application>
  <PresentationFormat>宽屏</PresentationFormat>
  <Paragraphs>248</Paragraphs>
  <Slides>19</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Arial</vt:lpstr>
      <vt:lpstr>宋体</vt:lpstr>
      <vt:lpstr>Wingdings</vt:lpstr>
      <vt:lpstr>Calibri</vt:lpstr>
      <vt:lpstr>微软雅黑</vt:lpstr>
      <vt:lpstr>黑体</vt:lpstr>
      <vt:lpstr>Arial</vt:lpstr>
      <vt:lpstr>仿宋_GB2312</vt:lpstr>
      <vt:lpstr>仿宋</vt:lpstr>
      <vt:lpstr>Calibri Light</vt:lpstr>
      <vt:lpstr>方正宋刻本秀楷简体</vt:lpstr>
      <vt:lpstr>微软雅黑 Light</vt:lpstr>
      <vt:lpstr>Arial Unicode MS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康俊驰</cp:lastModifiedBy>
  <cp:revision>7</cp:revision>
  <dcterms:created xsi:type="dcterms:W3CDTF">2020-06-27T01:43:00Z</dcterms:created>
  <dcterms:modified xsi:type="dcterms:W3CDTF">2021-12-27T07:48:31Z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EA22F8BC91D24F70990586B4EB3C5B6B</vt:lpwstr>
  </property>
</Properties>
</file>