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34"/>
  </p:notesMasterIdLst>
  <p:handoutMasterIdLst>
    <p:handoutMasterId r:id="rId35"/>
  </p:handoutMasterIdLst>
  <p:sldIdLst>
    <p:sldId id="398" r:id="rId2"/>
    <p:sldId id="397" r:id="rId3"/>
    <p:sldId id="399" r:id="rId4"/>
    <p:sldId id="313" r:id="rId5"/>
    <p:sldId id="400" r:id="rId6"/>
    <p:sldId id="401" r:id="rId7"/>
    <p:sldId id="402" r:id="rId8"/>
    <p:sldId id="403" r:id="rId9"/>
    <p:sldId id="404" r:id="rId10"/>
    <p:sldId id="422" r:id="rId11"/>
    <p:sldId id="423" r:id="rId12"/>
    <p:sldId id="405" r:id="rId13"/>
    <p:sldId id="406" r:id="rId14"/>
    <p:sldId id="407" r:id="rId15"/>
    <p:sldId id="408" r:id="rId16"/>
    <p:sldId id="409" r:id="rId17"/>
    <p:sldId id="410" r:id="rId18"/>
    <p:sldId id="411" r:id="rId19"/>
    <p:sldId id="412" r:id="rId20"/>
    <p:sldId id="413" r:id="rId21"/>
    <p:sldId id="425" r:id="rId22"/>
    <p:sldId id="426" r:id="rId23"/>
    <p:sldId id="414" r:id="rId24"/>
    <p:sldId id="415" r:id="rId25"/>
    <p:sldId id="416" r:id="rId26"/>
    <p:sldId id="417" r:id="rId27"/>
    <p:sldId id="418" r:id="rId28"/>
    <p:sldId id="419" r:id="rId29"/>
    <p:sldId id="420" r:id="rId30"/>
    <p:sldId id="427" r:id="rId31"/>
    <p:sldId id="428" r:id="rId32"/>
    <p:sldId id="421" r:id="rId33"/>
  </p:sldIdLst>
  <p:sldSz cx="9144000" cy="6858000" type="screen4x3"/>
  <p:notesSz cx="6858000" cy="9144000"/>
  <p:embeddedFontLst>
    <p:embeddedFont>
      <p:font typeface="Verdana" panose="020B0604030504040204" pitchFamily="34" charset="0"/>
      <p:regular r:id="rId36"/>
      <p:bold r:id="rId37"/>
      <p:italic r:id="rId38"/>
      <p:boldItalic r:id="rId39"/>
    </p:embeddedFont>
    <p:embeddedFont>
      <p:font typeface="Consolas" panose="020B0609020204030204" pitchFamily="49" charset="0"/>
      <p:regular r:id="rId40"/>
      <p:bold r:id="rId41"/>
      <p:italic r:id="rId42"/>
      <p:boldItalic r:id="rId43"/>
    </p:embeddedFont>
    <p:embeddedFont>
      <p:font typeface="Segoe UI" panose="020B0502040204020203" pitchFamily="34" charset="0"/>
      <p:regular r:id="rId44"/>
      <p:bold r:id="rId45"/>
      <p:italic r:id="rId46"/>
      <p:boldItalic r:id="rId47"/>
    </p:embeddedFont>
    <p:embeddedFont>
      <p:font typeface="Calibri" panose="020F0502020204030204" pitchFamily="34" charset="0"/>
      <p:regular r:id="rId48"/>
      <p:bold r:id="rId49"/>
      <p:italic r:id="rId50"/>
      <p:boldItalic r:id="rId51"/>
    </p:embeddedFont>
    <p:embeddedFont>
      <p:font typeface="Segoe UI Light" panose="020B0502040204020203" pitchFamily="34" charset="0"/>
      <p:regular r:id="rId52"/>
      <p:italic r:id="rId53"/>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521415D9-36F7-43E2-AB2F-B90AF26B5E84}">
      <p14:sectionLst xmlns:p14="http://schemas.microsoft.com/office/powerpoint/2010/main">
        <p14:section name="Default Section" id="{6D02174B-784A-434E-834A-4FC2579EC5AD}">
          <p14:sldIdLst>
            <p14:sldId id="398"/>
            <p14:sldId id="397"/>
          </p14:sldIdLst>
        </p14:section>
        <p14:section name="Prepare Data for Analysis in Azure Machine Learning and Export from Azure Machine Learning" id="{EE7F45B0-A6AD-411D-A512-DBBFEC401377}">
          <p14:sldIdLst>
            <p14:sldId id="399"/>
          </p14:sldIdLst>
        </p14:section>
        <p14:section name="What is machine learning?" id="{C6B6578B-F5CF-418D-991A-F24A0340D180}">
          <p14:sldIdLst>
            <p14:sldId id="313"/>
            <p14:sldId id="400"/>
            <p14:sldId id="401"/>
            <p14:sldId id="402"/>
            <p14:sldId id="403"/>
            <p14:sldId id="404"/>
            <p14:sldId id="422"/>
            <p14:sldId id="423"/>
            <p14:sldId id="405"/>
            <p14:sldId id="406"/>
            <p14:sldId id="407"/>
            <p14:sldId id="408"/>
            <p14:sldId id="409"/>
            <p14:sldId id="410"/>
            <p14:sldId id="411"/>
            <p14:sldId id="412"/>
            <p14:sldId id="413"/>
            <p14:sldId id="425"/>
            <p14:sldId id="426"/>
            <p14:sldId id="414"/>
            <p14:sldId id="415"/>
            <p14:sldId id="416"/>
            <p14:sldId id="417"/>
            <p14:sldId id="418"/>
            <p14:sldId id="419"/>
            <p14:sldId id="420"/>
            <p14:sldId id="427"/>
            <p14:sldId id="428"/>
            <p14:sldId id="42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0070C0"/>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22" autoAdjust="0"/>
    <p:restoredTop sz="69850" autoAdjust="0"/>
  </p:normalViewPr>
  <p:slideViewPr>
    <p:cSldViewPr snapToGrid="0">
      <p:cViewPr varScale="1">
        <p:scale>
          <a:sx n="81" d="100"/>
          <a:sy n="81" d="100"/>
        </p:scale>
        <p:origin x="2286" y="9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3822" y="1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font" Target="fonts/font15.fntdata"/><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6.fntdata"/><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3" Type="http://schemas.openxmlformats.org/officeDocument/2006/relationships/font" Target="fonts/font1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font" Target="fonts/font14.fntdata"/><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52"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43" Type="http://schemas.openxmlformats.org/officeDocument/2006/relationships/font" Target="fonts/font8.fntdata"/><Relationship Id="rId48" Type="http://schemas.openxmlformats.org/officeDocument/2006/relationships/font" Target="fonts/font13.fntdata"/><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16.fntdata"/><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3870CA56-E1F1-4304-993E-F3428D50E66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 xmlns:a16="http://schemas.microsoft.com/office/drawing/2014/main" id="{13D9495E-08B6-4F59-A3F3-9FD12300E12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784404-57E5-4341-9230-5EC072B8C3C5}" type="datetimeFigureOut">
              <a:rPr lang="en-US" smtClean="0"/>
              <a:t>3/16/2018</a:t>
            </a:fld>
            <a:endParaRPr lang="en-US"/>
          </a:p>
        </p:txBody>
      </p:sp>
      <p:sp>
        <p:nvSpPr>
          <p:cNvPr id="4" name="Footer Placeholder 3">
            <a:extLst>
              <a:ext uri="{FF2B5EF4-FFF2-40B4-BE49-F238E27FC236}">
                <a16:creationId xmlns="" xmlns:a16="http://schemas.microsoft.com/office/drawing/2014/main" id="{D110874D-4F40-4590-AD0F-D9901998A1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 xmlns:a16="http://schemas.microsoft.com/office/drawing/2014/main" id="{CEC9182F-5CBD-4D85-8594-DD19B01D8A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07D361-57B1-4BF7-8791-79A35145D1DB}" type="slidenum">
              <a:rPr lang="en-US" smtClean="0"/>
              <a:t>‹#›</a:t>
            </a:fld>
            <a:endParaRPr lang="en-US"/>
          </a:p>
        </p:txBody>
      </p:sp>
    </p:spTree>
    <p:extLst>
      <p:ext uri="{BB962C8B-B14F-4D97-AF65-F5344CB8AC3E}">
        <p14:creationId xmlns:p14="http://schemas.microsoft.com/office/powerpoint/2010/main" val="4091200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33EFA3-31EF-403B-8080-9776000D59FF}" type="datetimeFigureOut">
              <a:rPr lang="en-US" smtClean="0"/>
              <a:t>3/16/2018</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E9337-0361-41F3-9C17-1F4FFD1214BA}" type="slidenum">
              <a:rPr lang="en-US" smtClean="0"/>
              <a:t>‹#›</a:t>
            </a:fld>
            <a:endParaRPr lang="en-US" dirty="0"/>
          </a:p>
        </p:txBody>
      </p:sp>
    </p:spTree>
    <p:extLst>
      <p:ext uri="{BB962C8B-B14F-4D97-AF65-F5344CB8AC3E}">
        <p14:creationId xmlns:p14="http://schemas.microsoft.com/office/powerpoint/2010/main" val="1316725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tudio.azureml.net/"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azureplatform-dev.azurewebsites.net/Content/release-notes.txt"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19E9337-0361-41F3-9C17-1F4FFD1214BA}" type="slidenum">
              <a:rPr lang="en-US" b="0" smtClean="0">
                <a:latin typeface="+mn-lt"/>
              </a:rPr>
              <a:t>1</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1962526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10</a:t>
            </a:fld>
            <a:endParaRPr lang="en-US" dirty="0"/>
          </a:p>
        </p:txBody>
      </p:sp>
    </p:spTree>
    <p:extLst>
      <p:ext uri="{BB962C8B-B14F-4D97-AF65-F5344CB8AC3E}">
        <p14:creationId xmlns:p14="http://schemas.microsoft.com/office/powerpoint/2010/main" val="14900320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6A716F0A-AA9A-48AC-B97A-F455E7F65B26}" type="slidenum">
              <a:rPr lang="en-GB" b="0" smtClean="0">
                <a:latin typeface="+mn-lt"/>
              </a:rPr>
              <a:t>12</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1: Introduction to Machine Learning</a:t>
            </a:r>
          </a:p>
        </p:txBody>
      </p:sp>
    </p:spTree>
    <p:extLst>
      <p:ext uri="{BB962C8B-B14F-4D97-AF65-F5344CB8AC3E}">
        <p14:creationId xmlns:p14="http://schemas.microsoft.com/office/powerpoint/2010/main" val="1326732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a:t>
            </a:r>
            <a:r>
              <a:rPr lang="en-US" sz="1000" dirty="0"/>
              <a:t>n algorithm is the set of steps that is run against a training dataset as part of the process of generating a machine learning model.</a:t>
            </a:r>
          </a:p>
          <a:p>
            <a:pPr>
              <a:lnSpc>
                <a:spcPct val="107000"/>
              </a:lnSpc>
              <a:spcAft>
                <a:spcPts val="800"/>
              </a:spcAft>
            </a:pP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Classification algorithms—used for yes/no questions, or to identify the most likely outcome from a multiclass list where there are more than two possibilities. Classification algorithms will create a model that processes a dataset, and identify which of two or more predefined categories that data represents. </a:t>
            </a:r>
          </a:p>
          <a:p>
            <a:pPr>
              <a:lnSpc>
                <a:spcPct val="107000"/>
              </a:lnSpc>
              <a:spcAft>
                <a:spcPts val="800"/>
              </a:spcAft>
            </a:pPr>
            <a:endParaRPr lang="en-US" sz="1000" dirty="0"/>
          </a:p>
          <a:p>
            <a:pPr>
              <a:lnSpc>
                <a:spcPct val="107000"/>
              </a:lnSpc>
              <a:spcAft>
                <a:spcPts val="800"/>
              </a:spcAft>
            </a:pPr>
            <a:r>
              <a:rPr lang="en-US" sz="1000" dirty="0"/>
              <a:t>Regression algorithms—typically used to make predictions of outcomes, based on historical patterns. Regression algorithms will create a model that uses historical data, and then identifies relationships between values in that data to make accurate predictions for the future. </a:t>
            </a:r>
          </a:p>
          <a:p>
            <a:pPr>
              <a:lnSpc>
                <a:spcPct val="107000"/>
              </a:lnSpc>
              <a:spcAft>
                <a:spcPts val="800"/>
              </a:spcAft>
            </a:pPr>
            <a:endParaRPr lang="en-US" sz="1000" dirty="0"/>
          </a:p>
          <a:p>
            <a:pPr>
              <a:lnSpc>
                <a:spcPct val="107000"/>
              </a:lnSpc>
              <a:spcAft>
                <a:spcPts val="800"/>
              </a:spcAft>
            </a:pPr>
            <a:r>
              <a:rPr lang="en-US" sz="1000" dirty="0"/>
              <a:t>Clustering algorithms—used to examine large input datasets, and identify clusters or groupings within that data. You use clustering to create a model that can take a new piece of data and assign or allocate that data to the appropriate cluster for further action or processing. </a:t>
            </a: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6A716F0A-AA9A-48AC-B97A-F455E7F65B26}" type="slidenum">
              <a:rPr lang="en-GB" b="0" smtClean="0">
                <a:latin typeface="+mn-lt"/>
              </a:rPr>
              <a:t>13</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1: Introduction to Machine Learning</a:t>
            </a:r>
          </a:p>
        </p:txBody>
      </p:sp>
    </p:spTree>
    <p:extLst>
      <p:ext uri="{BB962C8B-B14F-4D97-AF65-F5344CB8AC3E}">
        <p14:creationId xmlns:p14="http://schemas.microsoft.com/office/powerpoint/2010/main" val="26114982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t>The output from a classification algorithm is known as a classifier</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Two-class (or binary) classification algorithms are used for yes/no or true/false questions</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Multiclass classification algorithms are used where the result of the question will come from a list of potentially two or more two possible outcomes. </a:t>
            </a: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6A716F0A-AA9A-48AC-B97A-F455E7F65B26}" type="slidenum">
              <a:rPr lang="en-GB" b="0" smtClean="0">
                <a:latin typeface="+mn-lt"/>
              </a:rPr>
              <a:t>14</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1: Introduction to Machine Learning</a:t>
            </a:r>
          </a:p>
        </p:txBody>
      </p:sp>
    </p:spTree>
    <p:extLst>
      <p:ext uri="{BB962C8B-B14F-4D97-AF65-F5344CB8AC3E}">
        <p14:creationId xmlns:p14="http://schemas.microsoft.com/office/powerpoint/2010/main" val="41614398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r>
              <a:rPr lang="en-US" sz="1000" dirty="0"/>
              <a:t>Regression algorithms are used to predict values, based on previous data.</a:t>
            </a: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6A716F0A-AA9A-48AC-B97A-F455E7F65B26}" type="slidenum">
              <a:rPr lang="en-GB" b="0" smtClean="0">
                <a:latin typeface="+mn-lt"/>
              </a:rPr>
              <a:t>15</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1: Introduction to Machine Learning</a:t>
            </a:r>
          </a:p>
        </p:txBody>
      </p:sp>
    </p:spTree>
    <p:extLst>
      <p:ext uri="{BB962C8B-B14F-4D97-AF65-F5344CB8AC3E}">
        <p14:creationId xmlns:p14="http://schemas.microsoft.com/office/powerpoint/2010/main" val="33122377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r>
              <a:rPr lang="en-US" sz="1000" dirty="0"/>
              <a:t>Clustering algorithms are used to find groupings within a dataset, based on common features, such as text containing common words during text analysis.</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Clustering is useful during the initial stages of exploring data, to find patterns and identify anomalies in the data. </a:t>
            </a: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6A716F0A-AA9A-48AC-B97A-F455E7F65B26}" type="slidenum">
              <a:rPr lang="en-GB" b="0" smtClean="0">
                <a:latin typeface="+mn-lt"/>
              </a:rPr>
              <a:t>16</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1: Introduction to Machine Learning</a:t>
            </a:r>
          </a:p>
        </p:txBody>
      </p:sp>
    </p:spTree>
    <p:extLst>
      <p:ext uri="{BB962C8B-B14F-4D97-AF65-F5344CB8AC3E}">
        <p14:creationId xmlns:p14="http://schemas.microsoft.com/office/powerpoint/2010/main" val="16538438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a:t>
            </a:r>
            <a:r>
              <a:rPr lang="en-US" sz="1000" dirty="0">
                <a:latin typeface="Arial" panose="020B0604020202020204" pitchFamily="34" charset="0"/>
                <a:ea typeface="Calibri" panose="020F0502020204030204" pitchFamily="34" charset="0"/>
                <a:cs typeface="Times New Roman" panose="02020603050405020304" pitchFamily="18" charset="0"/>
              </a:rPr>
              <a:t>n supervised learning, the algorithm takes existing data, numerical values or text labels, and uses these to</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predict a target value that it is attempting to predict. In supervised learning, the target values are known; </a:t>
            </a:r>
            <a:r>
              <a:rPr lang="en-US" sz="1000" dirty="0"/>
              <a:t>Classification and regression are examples of supervised learning</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In unsupervised learning, there is no known target value: Unsupervised learning is largely all about the use of clustering algorithms.</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reinforcement learning. In this case, the algorithm is used to select an action as a response to a particular item of data. very common with IoT</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The algorithm is self-learning in that, after having chosen an action, there is feedback to indicate how successful the action was, and the algorithm can modify itself to improve its chances of success. </a:t>
            </a:r>
            <a:r>
              <a:rPr lang="en-US" sz="1000" b="1" dirty="0"/>
              <a:t>Machine Learning does not currently include reinforcement algorithms.</a:t>
            </a:r>
            <a:endParaRPr lang="en-US" sz="1000" b="1"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6A716F0A-AA9A-48AC-B97A-F455E7F65B26}" type="slidenum">
              <a:rPr lang="en-GB" b="0" smtClean="0">
                <a:latin typeface="+mn-lt"/>
              </a:rPr>
              <a:t>17</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1: Introduction to Machine Learning</a:t>
            </a:r>
          </a:p>
        </p:txBody>
      </p:sp>
    </p:spTree>
    <p:extLst>
      <p:ext uri="{BB962C8B-B14F-4D97-AF65-F5344CB8AC3E}">
        <p14:creationId xmlns:p14="http://schemas.microsoft.com/office/powerpoint/2010/main" val="12783763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smtClean="0">
                <a:latin typeface="Arial" panose="020B0604020202020204" pitchFamily="34" charset="0"/>
                <a:ea typeface="Calibri" panose="020F0502020204030204" pitchFamily="34" charset="0"/>
                <a:cs typeface="Times New Roman" panose="02020603050405020304" pitchFamily="18" charset="0"/>
              </a:rPr>
              <a:t>Support Vector Machines (SVMs) are used to analyze data and recognize patterns, and can be used for</a:t>
            </a:r>
          </a:p>
          <a:p>
            <a:pPr>
              <a:lnSpc>
                <a:spcPct val="107000"/>
              </a:lnSpc>
              <a:spcAft>
                <a:spcPts val="800"/>
              </a:spcAft>
            </a:pPr>
            <a:r>
              <a:rPr lang="en-US" sz="1000" dirty="0" smtClean="0">
                <a:latin typeface="Arial" panose="020B0604020202020204" pitchFamily="34" charset="0"/>
                <a:ea typeface="Calibri" panose="020F0502020204030204" pitchFamily="34" charset="0"/>
                <a:cs typeface="Times New Roman" panose="02020603050405020304" pitchFamily="18" charset="0"/>
              </a:rPr>
              <a:t>classification and regression in a supervised learning model.</a:t>
            </a:r>
          </a:p>
          <a:p>
            <a:pPr>
              <a:lnSpc>
                <a:spcPct val="107000"/>
              </a:lnSpc>
              <a:spcAft>
                <a:spcPts val="800"/>
              </a:spcAft>
            </a:pPr>
            <a:endParaRPr lang="en-US" sz="1000" dirty="0" smtClean="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smtClean="0">
                <a:latin typeface="Arial" panose="020B0604020202020204" pitchFamily="34" charset="0"/>
                <a:ea typeface="Calibri" panose="020F0502020204030204" pitchFamily="34" charset="0"/>
                <a:cs typeface="Times New Roman" panose="02020603050405020304" pitchFamily="18" charset="0"/>
              </a:rPr>
              <a:t>Principal Component Analysis (PCA) is used to analyze data containing multiple variables and to</a:t>
            </a:r>
          </a:p>
          <a:p>
            <a:pPr>
              <a:lnSpc>
                <a:spcPct val="107000"/>
              </a:lnSpc>
              <a:spcAft>
                <a:spcPts val="800"/>
              </a:spcAft>
            </a:pPr>
            <a:r>
              <a:rPr lang="en-US" sz="1000" dirty="0" smtClean="0">
                <a:latin typeface="Arial" panose="020B0604020202020204" pitchFamily="34" charset="0"/>
                <a:ea typeface="Calibri" panose="020F0502020204030204" pitchFamily="34" charset="0"/>
                <a:cs typeface="Times New Roman" panose="02020603050405020304" pitchFamily="18" charset="0"/>
              </a:rPr>
              <a:t>identify a smaller number of uncorrelated variables; these variables are known as principal components.</a:t>
            </a:r>
          </a:p>
          <a:p>
            <a:pPr>
              <a:lnSpc>
                <a:spcPct val="107000"/>
              </a:lnSpc>
              <a:spcAft>
                <a:spcPts val="800"/>
              </a:spcAft>
            </a:pPr>
            <a:r>
              <a:rPr lang="en-US" sz="1200" b="0" i="0" u="none" strike="noStrike" kern="1200" baseline="0" dirty="0" smtClean="0">
                <a:solidFill>
                  <a:schemeClr val="tx1"/>
                </a:solidFill>
                <a:latin typeface="+mn-lt"/>
                <a:ea typeface="+mn-ea"/>
                <a:cs typeface="+mn-cs"/>
              </a:rPr>
              <a:t>PCA emphasizes variation and helps to highlight the strongest patterns in a dataset.</a:t>
            </a: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6A716F0A-AA9A-48AC-B97A-F455E7F65B26}" type="slidenum">
              <a:rPr lang="en-GB" b="0" smtClean="0">
                <a:latin typeface="+mn-lt"/>
              </a:rPr>
              <a:t>18</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1: Introduction to Machine Learning</a:t>
            </a:r>
          </a:p>
        </p:txBody>
      </p:sp>
    </p:spTree>
    <p:extLst>
      <p:ext uri="{BB962C8B-B14F-4D97-AF65-F5344CB8AC3E}">
        <p14:creationId xmlns:p14="http://schemas.microsoft.com/office/powerpoint/2010/main" val="34314125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Do not cover details of Machine Learning Studio at this stage—do not show the sign-in, and so on; Machine Learning Studio is covered in Module 2 of this course.</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GB" sz="1000" dirty="0">
                <a:latin typeface="Arial" panose="020B0604020202020204" pitchFamily="34" charset="0"/>
                <a:ea typeface="Calibri" panose="020F0502020204030204" pitchFamily="34" charset="0"/>
                <a:cs typeface="Times New Roman" panose="02020603050405020304" pitchFamily="18" charset="0"/>
              </a:rPr>
              <a:t>Ensure that the </a:t>
            </a:r>
            <a:r>
              <a:rPr lang="en-GB" sz="1000" b="1" dirty="0">
                <a:latin typeface="Arial" panose="020B0604020202020204" pitchFamily="34" charset="0"/>
                <a:ea typeface="Calibri" panose="020F0502020204030204" pitchFamily="34" charset="0"/>
                <a:cs typeface="Times New Roman" panose="02020603050405020304" pitchFamily="18" charset="0"/>
              </a:rPr>
              <a:t>MT17B-WS2016-NAT</a:t>
            </a:r>
            <a:r>
              <a:rPr lang="en-GB" sz="1000" dirty="0">
                <a:latin typeface="Arial" panose="020B0604020202020204" pitchFamily="34" charset="0"/>
                <a:ea typeface="Calibri" panose="020F0502020204030204" pitchFamily="34" charset="0"/>
                <a:cs typeface="Times New Roman" panose="02020603050405020304" pitchFamily="18" charset="0"/>
              </a:rPr>
              <a:t>, </a:t>
            </a:r>
            <a:r>
              <a:rPr lang="en-GB" sz="1000" b="1" dirty="0">
                <a:latin typeface="Arial" panose="020B0604020202020204" pitchFamily="34" charset="0"/>
                <a:ea typeface="Calibri" panose="020F0502020204030204" pitchFamily="34" charset="0"/>
                <a:cs typeface="Times New Roman" panose="02020603050405020304" pitchFamily="18" charset="0"/>
              </a:rPr>
              <a:t>20774A-LON-DC</a:t>
            </a:r>
            <a:r>
              <a:rPr lang="en-GB" sz="1000" dirty="0">
                <a:latin typeface="Arial" panose="020B0604020202020204" pitchFamily="34" charset="0"/>
                <a:ea typeface="Calibri" panose="020F0502020204030204" pitchFamily="34" charset="0"/>
                <a:cs typeface="Times New Roman" panose="02020603050405020304" pitchFamily="18" charset="0"/>
              </a:rPr>
              <a:t>, and </a:t>
            </a:r>
            <a:r>
              <a:rPr lang="en-GB" sz="1000" b="1" dirty="0">
                <a:latin typeface="Arial" panose="020B0604020202020204" pitchFamily="34" charset="0"/>
                <a:ea typeface="Calibri" panose="020F0502020204030204" pitchFamily="34" charset="0"/>
                <a:cs typeface="Times New Roman" panose="02020603050405020304" pitchFamily="18" charset="0"/>
              </a:rPr>
              <a:t>20774A-LON-DEV</a:t>
            </a:r>
            <a:r>
              <a:rPr lang="en-GB" sz="1000" dirty="0">
                <a:latin typeface="Arial" panose="020B0604020202020204" pitchFamily="34" charset="0"/>
                <a:ea typeface="Calibri" panose="020F0502020204030204" pitchFamily="34" charset="0"/>
                <a:cs typeface="Times New Roman" panose="02020603050405020304" pitchFamily="18" charset="0"/>
              </a:rPr>
              <a:t> virtual machines are running, and then log on to </a:t>
            </a:r>
            <a:r>
              <a:rPr lang="en-GB" sz="1000" b="1" dirty="0">
                <a:latin typeface="Arial" panose="020B0604020202020204" pitchFamily="34" charset="0"/>
                <a:ea typeface="Calibri" panose="020F0502020204030204" pitchFamily="34" charset="0"/>
                <a:cs typeface="Times New Roman" panose="02020603050405020304" pitchFamily="18" charset="0"/>
              </a:rPr>
              <a:t>20774A-LON-DEV</a:t>
            </a:r>
            <a:r>
              <a:rPr lang="en-GB" sz="1000" dirty="0">
                <a:latin typeface="Arial" panose="020B0604020202020204" pitchFamily="34" charset="0"/>
                <a:ea typeface="Calibri" panose="020F0502020204030204" pitchFamily="34" charset="0"/>
                <a:cs typeface="Times New Roman" panose="02020603050405020304" pitchFamily="18" charset="0"/>
              </a:rPr>
              <a:t> as </a:t>
            </a:r>
            <a:r>
              <a:rPr lang="en-GB" sz="1000" b="1" dirty="0">
                <a:latin typeface="Arial" panose="020B0604020202020204" pitchFamily="34" charset="0"/>
                <a:ea typeface="Calibri" panose="020F0502020204030204" pitchFamily="34" charset="0"/>
                <a:cs typeface="Times New Roman" panose="02020603050405020304" pitchFamily="18" charset="0"/>
              </a:rPr>
              <a:t>ADATUM\</a:t>
            </a:r>
            <a:r>
              <a:rPr lang="en-GB" sz="1000" b="1" dirty="0" err="1">
                <a:latin typeface="Arial" panose="020B0604020202020204" pitchFamily="34" charset="0"/>
                <a:ea typeface="Calibri" panose="020F0502020204030204" pitchFamily="34" charset="0"/>
                <a:cs typeface="Times New Roman" panose="02020603050405020304" pitchFamily="18" charset="0"/>
              </a:rPr>
              <a:t>AdatumAdmin</a:t>
            </a:r>
            <a:r>
              <a:rPr lang="en-GB" sz="1000" dirty="0">
                <a:latin typeface="Arial" panose="020B0604020202020204" pitchFamily="34" charset="0"/>
                <a:ea typeface="Calibri" panose="020F0502020204030204" pitchFamily="34" charset="0"/>
                <a:cs typeface="Times New Roman" panose="02020603050405020304" pitchFamily="18" charset="0"/>
              </a:rPr>
              <a:t> with the password </a:t>
            </a:r>
            <a:r>
              <a:rPr lang="en-GB" sz="1000" b="1" dirty="0">
                <a:latin typeface="Arial" panose="020B0604020202020204" pitchFamily="34" charset="0"/>
                <a:ea typeface="Calibri" panose="020F0502020204030204" pitchFamily="34" charset="0"/>
                <a:cs typeface="Times New Roman" panose="02020603050405020304" pitchFamily="18" charset="0"/>
              </a:rPr>
              <a:t>Pa55w.rd</a:t>
            </a:r>
            <a:r>
              <a:rPr lang="en-GB" sz="1000" dirty="0">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On the Start menu, type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Internet Explorer</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and then click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Internet Explorer</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In Internet Explorer, in the address bar, type </a:t>
            </a:r>
            <a:r>
              <a:rPr lang="en-GB" sz="1000" b="1" u="sng" dirty="0">
                <a:solidFill>
                  <a:srgbClr val="000000"/>
                </a:solidFill>
                <a:latin typeface="Arial" panose="020B0604020202020204" pitchFamily="34" charset="0"/>
                <a:ea typeface="Calibri" panose="020F0502020204030204" pitchFamily="34" charset="0"/>
                <a:cs typeface="Segoe UI" panose="020B0502040204020203" pitchFamily="34" charset="0"/>
                <a:hlinkClick r:id="rId3"/>
              </a:rPr>
              <a:t>https://studio.azureml.net</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and then press Enter.</a:t>
            </a:r>
          </a:p>
          <a:p>
            <a:pPr marL="342900" lvl="0" indent="-342900">
              <a:lnSpc>
                <a:spcPct val="115000"/>
              </a:lnSpc>
              <a:spcAft>
                <a:spcPts val="995"/>
              </a:spcAft>
              <a:buFont typeface="+mj-lt"/>
              <a:buAutoNum type="arabicPeriod"/>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On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Microsoft Azure Machine Learning Studio</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page, click</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 Sign In</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Sign in using the Microsoft account that is associated with your Azure Learning Pass subscription.</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Open an experiment in Machine Learning Studio</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In the Microsoft Azure Machine Learning Studio workspace, in the left-hand pane, click EXPERIMENTS.</a:t>
            </a:r>
          </a:p>
          <a:p>
            <a:pPr marL="342900" lvl="0" indent="-342900">
              <a:lnSpc>
                <a:spcPct val="115000"/>
              </a:lnSpc>
              <a:spcAft>
                <a:spcPts val="995"/>
              </a:spcAft>
              <a:buFont typeface="+mj-lt"/>
              <a:buAutoNum type="arabicPeriod"/>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On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experiments</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page, click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SAMPLES</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In the list of samples, click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Binary Classification: Flight delay prediction</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This experiment uses historical on-time performance and weather data to predict whether the arrival of a scheduled passenger flight will be delayed by more than 15 minutes. There are two possible classes: the flight will be delayed, or it will be on time. The classes are </a:t>
            </a:r>
            <a:r>
              <a:rPr lang="en-GB" sz="1000" dirty="0" err="1">
                <a:solidFill>
                  <a:srgbClr val="000000"/>
                </a:solidFill>
                <a:latin typeface="Arial" panose="020B0604020202020204" pitchFamily="34" charset="0"/>
                <a:ea typeface="Calibri" panose="020F0502020204030204" pitchFamily="34" charset="0"/>
                <a:cs typeface="Times New Roman" panose="02020603050405020304" pitchFamily="18" charset="0"/>
              </a:rPr>
              <a:t>labeled</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1 if the flight was delayed, and 0 if the flight was on time.</a:t>
            </a:r>
          </a:p>
          <a:p>
            <a:pPr marL="342900" lvl="0" indent="-342900">
              <a:lnSpc>
                <a:spcPct val="115000"/>
              </a:lnSpc>
              <a:spcAft>
                <a:spcPts val="995"/>
              </a:spcAft>
              <a:buFont typeface="+mj-lt"/>
              <a:buAutoNum type="arabicPeriod"/>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Point out that this experiment starts at the top with two datasets: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Flight Delays Data </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and a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Weather Dataset</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The experiment then includes a range of modules; you will go into more detail about these modules later in this course.</a:t>
            </a:r>
          </a:p>
        </p:txBody>
      </p:sp>
      <p:sp>
        <p:nvSpPr>
          <p:cNvPr id="4" name="Slide Number Placeholder 3"/>
          <p:cNvSpPr>
            <a:spLocks noGrp="1"/>
          </p:cNvSpPr>
          <p:nvPr>
            <p:ph type="sldNum" sz="quarter" idx="10"/>
          </p:nvPr>
        </p:nvSpPr>
        <p:spPr>
          <a:xfrm>
            <a:off x="3862841" y="8663441"/>
            <a:ext cx="2971800" cy="458787"/>
          </a:xfrm>
        </p:spPr>
        <p:txBody>
          <a:bodyPr/>
          <a:lstStyle/>
          <a:p>
            <a:fld id="{6A716F0A-AA9A-48AC-B97A-F455E7F65B26}" type="slidenum">
              <a:rPr lang="en-GB" b="0" smtClean="0">
                <a:latin typeface="+mn-lt"/>
              </a:rPr>
              <a:t>19</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1: Introduction to Machine Learning</a:t>
            </a:r>
          </a:p>
        </p:txBody>
      </p:sp>
      <p:sp>
        <p:nvSpPr>
          <p:cNvPr id="7" name="TextBox 6"/>
          <p:cNvSpPr txBox="1"/>
          <p:nvPr/>
        </p:nvSpPr>
        <p:spPr>
          <a:xfrm>
            <a:off x="21772" y="8868228"/>
            <a:ext cx="1871025" cy="246221"/>
          </a:xfrm>
          <a:prstGeom prst="rect">
            <a:avLst/>
          </a:prstGeom>
          <a:noFill/>
        </p:spPr>
        <p:txBody>
          <a:bodyPr vert="horz" wrap="none" rtlCol="0">
            <a:spAutoFit/>
          </a:bodyPr>
          <a:lstStyle/>
          <a:p>
            <a:r>
              <a:rPr lang="en-GB" sz="1000" b="0" dirty="0">
                <a:latin typeface="Arial" panose="020B0604020202020204" pitchFamily="34" charset="0"/>
              </a:rPr>
              <a:t>(More notes on the next slide)</a:t>
            </a:r>
          </a:p>
        </p:txBody>
      </p:sp>
    </p:spTree>
    <p:extLst>
      <p:ext uri="{BB962C8B-B14F-4D97-AF65-F5344CB8AC3E}">
        <p14:creationId xmlns:p14="http://schemas.microsoft.com/office/powerpoint/2010/main" val="2180552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indent="-342900">
              <a:lnSpc>
                <a:spcPct val="115000"/>
              </a:lnSpc>
              <a:spcAft>
                <a:spcPts val="995"/>
              </a:spcAft>
              <a:buFont typeface="+mj-lt"/>
              <a:buAutoNum type="arabicPeriod" startAt="7"/>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For now, the key things to note are that the data is prepared, and then two different algorithms are applied: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Two-Class Boosted Decision Tree</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and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Two-Class Logistic Regression</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View the results</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Point out that, when an experiment has finished running, all modules will show a green check mark to indicate that they have successfully finished.</a:t>
            </a:r>
          </a:p>
          <a:p>
            <a:pPr marL="342900" lvl="0" indent="-342900">
              <a:lnSpc>
                <a:spcPct val="115000"/>
              </a:lnSpc>
              <a:spcAft>
                <a:spcPts val="995"/>
              </a:spcAft>
              <a:buFont typeface="+mj-lt"/>
              <a:buAutoNum type="arabicPeriod"/>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Because two different algorithms have been applied, there are two sets of results to look at.</a:t>
            </a:r>
          </a:p>
          <a:p>
            <a:pPr marL="342900" lvl="0" indent="-342900">
              <a:lnSpc>
                <a:spcPct val="115000"/>
              </a:lnSpc>
              <a:spcAft>
                <a:spcPts val="995"/>
              </a:spcAft>
              <a:buFont typeface="+mj-lt"/>
              <a:buAutoNum type="arabicPeriod"/>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To view the output from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Score Model</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module for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Two-Class Boosted Decision Tree</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right-click the (lower) output port of the left-hand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Score Model</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module, and then click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Visualize</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(or double-click this output port).</a:t>
            </a:r>
          </a:p>
          <a:p>
            <a:pPr marL="342900" lvl="0" indent="-342900">
              <a:lnSpc>
                <a:spcPct val="115000"/>
              </a:lnSpc>
              <a:spcAft>
                <a:spcPts val="995"/>
              </a:spcAft>
              <a:buFont typeface="+mj-lt"/>
              <a:buAutoNum type="arabicPeriod"/>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Scroll right to locate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Scored Labels</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and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Scored Probabilities</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columns.</a:t>
            </a:r>
          </a:p>
          <a:p>
            <a:pPr marL="342900" lvl="0" indent="-342900">
              <a:lnSpc>
                <a:spcPct val="115000"/>
              </a:lnSpc>
              <a:spcAft>
                <a:spcPts val="995"/>
              </a:spcAft>
              <a:buFont typeface="+mj-lt"/>
              <a:buAutoNum type="arabicPeriod"/>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These two columns,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Scored Labels</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and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Scored Probabilities</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are the prediction results.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Scored Probabilities</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column shows the probability that a flight was delayed and, therefore, belongs to the positive class (Class 1). For example, the first number in the column (0.42537) means there is 0.42537 probability that the first flight belongs to Class 1.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Scored Labels</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column shows the predicted class for each flight. This is based on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Scored Probabilities</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column. If the scored probability of a flight is larger than 0.5, it is predicted as Class 1. Otherwise, it is predicted as Class 0.</a:t>
            </a:r>
          </a:p>
          <a:p>
            <a:pPr marL="342900" lvl="0" indent="-342900">
              <a:lnSpc>
                <a:spcPct val="115000"/>
              </a:lnSpc>
              <a:spcAft>
                <a:spcPts val="995"/>
              </a:spcAft>
              <a:buFont typeface="+mj-lt"/>
              <a:buAutoNum type="arabicPeriod"/>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Click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x</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at the top-right of the page, to close the results page.</a:t>
            </a:r>
          </a:p>
          <a:p>
            <a:pPr marL="342900" lvl="0" indent="-342900">
              <a:lnSpc>
                <a:spcPct val="115000"/>
              </a:lnSpc>
              <a:spcAft>
                <a:spcPts val="995"/>
              </a:spcAft>
              <a:buFont typeface="+mj-lt"/>
              <a:buAutoNum type="arabicPeriod"/>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You will now compare these results with those for Two-Class Logistic Regression.</a:t>
            </a:r>
          </a:p>
          <a:p>
            <a:pPr marL="342900" lvl="0" indent="-342900">
              <a:lnSpc>
                <a:spcPct val="115000"/>
              </a:lnSpc>
              <a:spcAft>
                <a:spcPts val="995"/>
              </a:spcAft>
              <a:buFont typeface="+mj-lt"/>
              <a:buAutoNum type="arabicPeriod"/>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To view the output from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Score Model</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module for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Two-Class Logistic Regression</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right-click the (lower) output port of the right-hand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Score Model</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module, and then click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Visualize</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(or double-click this output port).</a:t>
            </a:r>
          </a:p>
          <a:p>
            <a:pPr marL="342900" lvl="0" indent="-342900">
              <a:lnSpc>
                <a:spcPct val="115000"/>
              </a:lnSpc>
              <a:spcAft>
                <a:spcPts val="995"/>
              </a:spcAft>
              <a:buFont typeface="+mj-lt"/>
              <a:buAutoNum type="arabicPeriod"/>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Scroll right to locate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Scored Labels</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and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Scored Probabilities</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columns.</a:t>
            </a:r>
          </a:p>
          <a:p>
            <a:pPr marL="342900" lvl="0" indent="-342900">
              <a:lnSpc>
                <a:spcPct val="115000"/>
              </a:lnSpc>
              <a:spcAft>
                <a:spcPts val="995"/>
              </a:spcAft>
              <a:buFont typeface="+mj-lt"/>
              <a:buAutoNum type="arabicPeriod"/>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In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Scored Probabilities</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column, the first number in the column is 0.398238, which means there is 0.398238 probability that the first flight belongs to Class 1 (and was delayed). </a:t>
            </a:r>
          </a:p>
          <a:p>
            <a:pPr marL="342900" lvl="0" indent="-342900">
              <a:lnSpc>
                <a:spcPct val="115000"/>
              </a:lnSpc>
              <a:spcAft>
                <a:spcPts val="995"/>
              </a:spcAft>
              <a:buFont typeface="+mj-lt"/>
              <a:buAutoNum type="arabicPeriod"/>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Leave Internet Explorer running, ready for the next demo.</a:t>
            </a:r>
            <a:endParaRPr lang="en-GB" dirty="0"/>
          </a:p>
        </p:txBody>
      </p:sp>
      <p:sp>
        <p:nvSpPr>
          <p:cNvPr id="4" name="Slide Number Placeholder 3"/>
          <p:cNvSpPr>
            <a:spLocks noGrp="1"/>
          </p:cNvSpPr>
          <p:nvPr>
            <p:ph type="sldNum" sz="quarter" idx="10"/>
          </p:nvPr>
        </p:nvSpPr>
        <p:spPr>
          <a:xfrm>
            <a:off x="3862841" y="8663441"/>
            <a:ext cx="2971800" cy="458787"/>
          </a:xfrm>
        </p:spPr>
        <p:txBody>
          <a:bodyPr/>
          <a:lstStyle/>
          <a:p>
            <a:fld id="{6A716F0A-AA9A-48AC-B97A-F455E7F65B26}" type="slidenum">
              <a:rPr lang="en-GB" b="0" smtClean="0">
                <a:latin typeface="+mn-lt"/>
              </a:rPr>
              <a:t>20</a:t>
            </a:fld>
            <a:endParaRPr lang="en-GB" b="0" dirty="0">
              <a:latin typeface="+mn-lt"/>
            </a:endParaRPr>
          </a:p>
        </p:txBody>
      </p:sp>
      <p:sp>
        <p:nvSpPr>
          <p:cNvPr id="5" name="TextBox 4"/>
          <p:cNvSpPr txBox="1"/>
          <p:nvPr/>
        </p:nvSpPr>
        <p:spPr>
          <a:xfrm>
            <a:off x="21772" y="8868228"/>
            <a:ext cx="1898277" cy="246221"/>
          </a:xfrm>
          <a:prstGeom prst="rect">
            <a:avLst/>
          </a:prstGeom>
          <a:noFill/>
        </p:spPr>
        <p:txBody>
          <a:bodyPr vert="horz" wrap="none" rtlCol="0">
            <a:spAutoFit/>
          </a:bodyPr>
          <a:lstStyle/>
          <a:p>
            <a:r>
              <a:rPr lang="en-GB" sz="1000" b="0" dirty="0">
                <a:latin typeface="Arial" panose="020B0604020202020204" pitchFamily="34" charset="0"/>
              </a:rPr>
              <a:t>(More notes on the next slide)</a:t>
            </a: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1: Introduction to Machine Learning</a:t>
            </a:r>
          </a:p>
        </p:txBody>
      </p:sp>
    </p:spTree>
    <p:extLst>
      <p:ext uri="{BB962C8B-B14F-4D97-AF65-F5344CB8AC3E}">
        <p14:creationId xmlns:p14="http://schemas.microsoft.com/office/powerpoint/2010/main" val="13329108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de-DE" sz="1200" b="0" i="0" u="none" strike="noStrike" kern="1200" dirty="0">
                <a:solidFill>
                  <a:schemeClr val="tx1"/>
                </a:solidFill>
                <a:effectLst/>
                <a:latin typeface="+mn-lt"/>
                <a:ea typeface="+mn-ea"/>
                <a:cs typeface="+mn-cs"/>
                <a:hlinkClick r:id="rId3"/>
              </a:rPr>
              <a:t>Preview Version 1.7 (2017-04-20)</a:t>
            </a:r>
            <a:endParaRPr lang="de-DE" dirty="0"/>
          </a:p>
        </p:txBody>
      </p:sp>
      <p:sp>
        <p:nvSpPr>
          <p:cNvPr id="4" name="Slide Number Placeholder 3"/>
          <p:cNvSpPr>
            <a:spLocks noGrp="1"/>
          </p:cNvSpPr>
          <p:nvPr>
            <p:ph type="sldNum" sz="quarter" idx="10"/>
          </p:nvPr>
        </p:nvSpPr>
        <p:spPr/>
        <p:txBody>
          <a:bodyPr/>
          <a:lstStyle/>
          <a:p>
            <a:pPr>
              <a:defRPr/>
            </a:pPr>
            <a:fld id="{BC0D98F3-66B1-4734-AFB3-E657E989C9AD}" type="slidenum">
              <a:rPr lang="de-DE" smtClean="0">
                <a:solidFill>
                  <a:prstClr val="black"/>
                </a:solidFill>
              </a:rPr>
              <a:pPr>
                <a:defRPr/>
              </a:pPr>
              <a:t>2</a:t>
            </a:fld>
            <a:endParaRPr lang="de-DE">
              <a:solidFill>
                <a:prstClr val="black"/>
              </a:solidFill>
            </a:endParaRPr>
          </a:p>
        </p:txBody>
      </p:sp>
    </p:spTree>
    <p:extLst>
      <p:ext uri="{BB962C8B-B14F-4D97-AF65-F5344CB8AC3E}">
        <p14:creationId xmlns:p14="http://schemas.microsoft.com/office/powerpoint/2010/main" val="17855236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6A716F0A-AA9A-48AC-B97A-F455E7F65B26}" type="slidenum">
              <a:rPr lang="en-GB" b="0" smtClean="0">
                <a:latin typeface="+mn-lt"/>
              </a:rPr>
              <a:t>23</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1: Introduction to Machine Learning</a:t>
            </a:r>
          </a:p>
        </p:txBody>
      </p:sp>
    </p:spTree>
    <p:extLst>
      <p:ext uri="{BB962C8B-B14F-4D97-AF65-F5344CB8AC3E}">
        <p14:creationId xmlns:p14="http://schemas.microsoft.com/office/powerpoint/2010/main" val="24685461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200" b="0" i="0" u="none" strike="noStrike" kern="1200" baseline="0" dirty="0" smtClean="0">
                <a:solidFill>
                  <a:schemeClr val="tx1"/>
                </a:solidFill>
                <a:latin typeface="+mn-lt"/>
                <a:ea typeface="+mn-ea"/>
                <a:cs typeface="+mn-cs"/>
              </a:rPr>
              <a:t>Machine learning languages are used to generate the specific code you need when building models,</a:t>
            </a:r>
          </a:p>
          <a:p>
            <a:r>
              <a:rPr lang="en-US" sz="1200" b="0" i="0" u="none" strike="noStrike" kern="1200" baseline="0" dirty="0" smtClean="0">
                <a:solidFill>
                  <a:schemeClr val="tx1"/>
                </a:solidFill>
                <a:latin typeface="+mn-lt"/>
                <a:ea typeface="+mn-ea"/>
                <a:cs typeface="+mn-cs"/>
              </a:rPr>
              <a:t>testing models, and evaluating and optimizing your models.</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if you are familiar with these tools, your existing skills can be used to enhance your model</a:t>
            </a:r>
          </a:p>
          <a:p>
            <a:r>
              <a:rPr lang="en-US" sz="1200" b="0" i="0" u="none" strike="noStrike" kern="1200" baseline="0" dirty="0" smtClean="0">
                <a:solidFill>
                  <a:schemeClr val="tx1"/>
                </a:solidFill>
                <a:latin typeface="+mn-lt"/>
                <a:ea typeface="+mn-ea"/>
                <a:cs typeface="+mn-cs"/>
              </a:rPr>
              <a:t>development within the Machine Learning environment—you will not need to learn any specific Azure</a:t>
            </a:r>
          </a:p>
          <a:p>
            <a:r>
              <a:rPr lang="en-US" sz="1200" b="0" i="0" u="none" strike="noStrike" kern="1200" baseline="0" dirty="0" smtClean="0">
                <a:solidFill>
                  <a:schemeClr val="tx1"/>
                </a:solidFill>
                <a:latin typeface="+mn-lt"/>
                <a:ea typeface="+mn-ea"/>
                <a:cs typeface="+mn-cs"/>
              </a:rPr>
              <a:t>machine script languages</a:t>
            </a: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6A716F0A-AA9A-48AC-B97A-F455E7F65B26}" type="slidenum">
              <a:rPr lang="en-GB" b="0" smtClean="0">
                <a:latin typeface="+mn-lt"/>
              </a:rPr>
              <a:t>24</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1: Introduction to Machine Learning</a:t>
            </a:r>
          </a:p>
        </p:txBody>
      </p:sp>
    </p:spTree>
    <p:extLst>
      <p:ext uri="{BB962C8B-B14F-4D97-AF65-F5344CB8AC3E}">
        <p14:creationId xmlns:p14="http://schemas.microsoft.com/office/powerpoint/2010/main" val="24738250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r>
              <a:rPr lang="en-US" sz="1000" dirty="0" smtClean="0">
                <a:latin typeface="Arial" panose="020B0604020202020204" pitchFamily="34" charset="0"/>
                <a:ea typeface="Calibri" panose="020F0502020204030204" pitchFamily="34" charset="0"/>
                <a:cs typeface="Times New Roman" panose="02020603050405020304" pitchFamily="18" charset="0"/>
              </a:rPr>
              <a:t>For data scientists who are new to</a:t>
            </a:r>
            <a:r>
              <a:rPr lang="en-US" sz="1000" baseline="0" dirty="0" smtClean="0">
                <a:latin typeface="Arial" panose="020B0604020202020204" pitchFamily="34" charset="0"/>
                <a:ea typeface="Calibri" panose="020F0502020204030204" pitchFamily="34" charset="0"/>
                <a:cs typeface="Times New Roman" panose="02020603050405020304" pitchFamily="18" charset="0"/>
              </a:rPr>
              <a:t> </a:t>
            </a:r>
            <a:r>
              <a:rPr lang="en-US" sz="1000" dirty="0" smtClean="0">
                <a:latin typeface="Arial" panose="020B0604020202020204" pitchFamily="34" charset="0"/>
                <a:ea typeface="Calibri" panose="020F0502020204030204" pitchFamily="34" charset="0"/>
                <a:cs typeface="Times New Roman" panose="02020603050405020304" pitchFamily="18" charset="0"/>
              </a:rPr>
              <a:t>programming, the R language is probably the</a:t>
            </a:r>
            <a:r>
              <a:rPr lang="en-US" sz="1000" baseline="0" dirty="0" smtClean="0">
                <a:latin typeface="Arial" panose="020B0604020202020204" pitchFamily="34" charset="0"/>
                <a:ea typeface="Calibri" panose="020F0502020204030204" pitchFamily="34" charset="0"/>
                <a:cs typeface="Times New Roman" panose="02020603050405020304" pitchFamily="18" charset="0"/>
              </a:rPr>
              <a:t> </a:t>
            </a:r>
            <a:r>
              <a:rPr lang="en-US" sz="1000" dirty="0" smtClean="0">
                <a:latin typeface="Arial" panose="020B0604020202020204" pitchFamily="34" charset="0"/>
                <a:ea typeface="Calibri" panose="020F0502020204030204" pitchFamily="34" charset="0"/>
                <a:cs typeface="Times New Roman" panose="02020603050405020304" pitchFamily="18" charset="0"/>
              </a:rPr>
              <a:t>most suitable for a newcomer to learn.</a:t>
            </a:r>
          </a:p>
          <a:p>
            <a:pPr>
              <a:lnSpc>
                <a:spcPct val="107000"/>
              </a:lnSpc>
              <a:spcAft>
                <a:spcPts val="800"/>
              </a:spcAft>
            </a:pPr>
            <a:endParaRPr lang="en-US" sz="1000" dirty="0" smtClean="0">
              <a:latin typeface="Arial" panose="020B0604020202020204" pitchFamily="34" charset="0"/>
              <a:ea typeface="Calibri" panose="020F0502020204030204" pitchFamily="34" charset="0"/>
              <a:cs typeface="Times New Roman" panose="02020603050405020304" pitchFamily="18" charset="0"/>
            </a:endParaRPr>
          </a:p>
          <a:p>
            <a:r>
              <a:rPr lang="en-US" sz="1200" b="0" i="0" u="none" strike="noStrike" kern="1200" baseline="0" dirty="0" smtClean="0">
                <a:solidFill>
                  <a:schemeClr val="tx1"/>
                </a:solidFill>
                <a:latin typeface="+mn-lt"/>
                <a:ea typeface="+mn-ea"/>
                <a:cs typeface="+mn-cs"/>
              </a:rPr>
              <a:t>Packages cover a broad range of functionality, including bringing in data from specific sources, manipulating data, visualizations, and</a:t>
            </a:r>
          </a:p>
          <a:p>
            <a:r>
              <a:rPr lang="en-US" sz="1200" b="0" i="0" u="none" strike="noStrike" kern="1200" baseline="0" dirty="0" smtClean="0">
                <a:solidFill>
                  <a:schemeClr val="tx1"/>
                </a:solidFill>
                <a:latin typeface="+mn-lt"/>
                <a:ea typeface="+mn-ea"/>
                <a:cs typeface="+mn-cs"/>
              </a:rPr>
              <a:t>mappings. Packages are constantly being added, and more than 8,000 are available through CRAN (Comprehensive R Archive Network) at https://cran.r-project.org/.</a:t>
            </a: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6A716F0A-AA9A-48AC-B97A-F455E7F65B26}" type="slidenum">
              <a:rPr lang="en-GB" b="0" smtClean="0">
                <a:latin typeface="+mn-lt"/>
              </a:rPr>
              <a:t>25</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1: Introduction to Machine Learning</a:t>
            </a:r>
          </a:p>
        </p:txBody>
      </p:sp>
    </p:spTree>
    <p:extLst>
      <p:ext uri="{BB962C8B-B14F-4D97-AF65-F5344CB8AC3E}">
        <p14:creationId xmlns:p14="http://schemas.microsoft.com/office/powerpoint/2010/main" val="1950350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r>
              <a:rPr lang="en-US" sz="1000" dirty="0" smtClean="0">
                <a:latin typeface="Arial" panose="020B0604020202020204" pitchFamily="34" charset="0"/>
                <a:ea typeface="Calibri" panose="020F0502020204030204" pitchFamily="34" charset="0"/>
                <a:cs typeface="Times New Roman" panose="02020603050405020304" pitchFamily="18" charset="0"/>
              </a:rPr>
              <a:t>Some of Python’s strengths include:</a:t>
            </a:r>
          </a:p>
          <a:p>
            <a:pPr>
              <a:lnSpc>
                <a:spcPct val="107000"/>
              </a:lnSpc>
              <a:spcAft>
                <a:spcPts val="800"/>
              </a:spcAft>
            </a:pPr>
            <a:r>
              <a:rPr lang="en-US" sz="1000" dirty="0" smtClean="0">
                <a:latin typeface="Arial" panose="020B0604020202020204" pitchFamily="34" charset="0"/>
                <a:ea typeface="Calibri" panose="020F0502020204030204" pitchFamily="34" charset="0"/>
                <a:cs typeface="Times New Roman" panose="02020603050405020304" pitchFamily="18" charset="0"/>
              </a:rPr>
              <a:t> Concise syntax</a:t>
            </a:r>
          </a:p>
          <a:p>
            <a:pPr>
              <a:lnSpc>
                <a:spcPct val="107000"/>
              </a:lnSpc>
              <a:spcAft>
                <a:spcPts val="800"/>
              </a:spcAft>
            </a:pPr>
            <a:r>
              <a:rPr lang="en-US" sz="1000" dirty="0" smtClean="0">
                <a:latin typeface="Arial" panose="020B0604020202020204" pitchFamily="34" charset="0"/>
                <a:ea typeface="Calibri" panose="020F0502020204030204" pitchFamily="34" charset="0"/>
                <a:cs typeface="Times New Roman" panose="02020603050405020304" pitchFamily="18" charset="0"/>
              </a:rPr>
              <a:t> Cross-platform support</a:t>
            </a:r>
          </a:p>
          <a:p>
            <a:pPr>
              <a:lnSpc>
                <a:spcPct val="107000"/>
              </a:lnSpc>
              <a:spcAft>
                <a:spcPts val="800"/>
              </a:spcAft>
            </a:pPr>
            <a:r>
              <a:rPr lang="en-US" sz="1000" dirty="0" smtClean="0">
                <a:latin typeface="Arial" panose="020B0604020202020204" pitchFamily="34" charset="0"/>
                <a:ea typeface="Calibri" panose="020F0502020204030204" pitchFamily="34" charset="0"/>
                <a:cs typeface="Times New Roman" panose="02020603050405020304" pitchFamily="18" charset="0"/>
              </a:rPr>
              <a:t> Large collection of available libraries</a:t>
            </a:r>
          </a:p>
          <a:p>
            <a:pPr>
              <a:lnSpc>
                <a:spcPct val="107000"/>
              </a:lnSpc>
              <a:spcAft>
                <a:spcPts val="800"/>
              </a:spcAft>
            </a:pPr>
            <a:r>
              <a:rPr lang="en-US" sz="1000" dirty="0" smtClean="0">
                <a:latin typeface="Arial" panose="020B0604020202020204" pitchFamily="34" charset="0"/>
                <a:ea typeface="Calibri" panose="020F0502020204030204" pitchFamily="34" charset="0"/>
                <a:cs typeface="Times New Roman" panose="02020603050405020304" pitchFamily="18" charset="0"/>
              </a:rPr>
              <a:t> Range of development tools</a:t>
            </a:r>
          </a:p>
          <a:p>
            <a:pPr>
              <a:lnSpc>
                <a:spcPct val="107000"/>
              </a:lnSpc>
              <a:spcAft>
                <a:spcPts val="800"/>
              </a:spcAft>
            </a:pPr>
            <a:endParaRPr lang="en-US" sz="1000" dirty="0" smtClean="0">
              <a:latin typeface="Arial" panose="020B0604020202020204" pitchFamily="34" charset="0"/>
              <a:ea typeface="Calibri" panose="020F0502020204030204" pitchFamily="34" charset="0"/>
              <a:cs typeface="Times New Roman" panose="02020603050405020304" pitchFamily="18" charset="0"/>
            </a:endParaRPr>
          </a:p>
          <a:p>
            <a:r>
              <a:rPr lang="en-US" sz="1200" b="1" i="0" u="none" strike="noStrike" kern="1200" baseline="0" dirty="0" err="1" smtClean="0">
                <a:solidFill>
                  <a:schemeClr val="tx1"/>
                </a:solidFill>
                <a:latin typeface="+mn-lt"/>
                <a:ea typeface="+mn-ea"/>
                <a:cs typeface="+mn-cs"/>
              </a:rPr>
              <a:t>Numpy</a:t>
            </a:r>
            <a:r>
              <a:rPr lang="en-US" sz="1200" b="0" i="0" u="none" strike="noStrike" kern="1200" baseline="0" dirty="0" smtClean="0">
                <a:solidFill>
                  <a:schemeClr val="tx1"/>
                </a:solidFill>
                <a:latin typeface="+mn-lt"/>
                <a:ea typeface="+mn-ea"/>
                <a:cs typeface="+mn-cs"/>
              </a:rPr>
              <a:t>—this is used to provide N-dimensional array objects.</a:t>
            </a:r>
          </a:p>
          <a:p>
            <a:r>
              <a:rPr lang="en-US" sz="1200" b="1" i="0" u="none" strike="noStrike" kern="1200" baseline="0" dirty="0" smtClean="0">
                <a:solidFill>
                  <a:schemeClr val="tx1"/>
                </a:solidFill>
                <a:latin typeface="+mn-lt"/>
                <a:ea typeface="+mn-ea"/>
                <a:cs typeface="+mn-cs"/>
              </a:rPr>
              <a:t>Pandas</a:t>
            </a:r>
            <a:r>
              <a:rPr lang="en-US" sz="1200" b="0" i="0" u="none" strike="noStrike" kern="1200" baseline="0" dirty="0" smtClean="0">
                <a:solidFill>
                  <a:schemeClr val="tx1"/>
                </a:solidFill>
                <a:latin typeface="+mn-lt"/>
                <a:ea typeface="+mn-ea"/>
                <a:cs typeface="+mn-cs"/>
              </a:rPr>
              <a:t>—this is the Python data analysis library, which includes data frames and other structures.</a:t>
            </a:r>
          </a:p>
          <a:p>
            <a:r>
              <a:rPr lang="en-US" sz="1200" b="1" i="0" u="none" strike="noStrike" kern="1200" baseline="0" dirty="0" err="1" smtClean="0">
                <a:solidFill>
                  <a:schemeClr val="tx1"/>
                </a:solidFill>
                <a:latin typeface="+mn-lt"/>
                <a:ea typeface="+mn-ea"/>
                <a:cs typeface="+mn-cs"/>
              </a:rPr>
              <a:t>Matplotlib</a:t>
            </a:r>
            <a:r>
              <a:rPr lang="en-US" sz="1200" b="0" i="0" u="none" strike="noStrike" kern="1200" baseline="0" dirty="0" smtClean="0">
                <a:solidFill>
                  <a:schemeClr val="tx1"/>
                </a:solidFill>
                <a:latin typeface="+mn-lt"/>
                <a:ea typeface="+mn-ea"/>
                <a:cs typeface="+mn-cs"/>
              </a:rPr>
              <a:t>—this is used to generate 2D plots and graphics.</a:t>
            </a:r>
          </a:p>
          <a:p>
            <a:r>
              <a:rPr lang="en-US" sz="1200" b="1" i="0" u="none" strike="noStrike" kern="1200" baseline="0" dirty="0" err="1" smtClean="0">
                <a:solidFill>
                  <a:schemeClr val="tx1"/>
                </a:solidFill>
                <a:latin typeface="+mn-lt"/>
                <a:ea typeface="+mn-ea"/>
                <a:cs typeface="+mn-cs"/>
              </a:rPr>
              <a:t>scikit</a:t>
            </a:r>
            <a:r>
              <a:rPr lang="en-US" sz="1200" b="1" i="0" u="none" strike="noStrike" kern="1200" baseline="0" dirty="0" smtClean="0">
                <a:solidFill>
                  <a:schemeClr val="tx1"/>
                </a:solidFill>
                <a:latin typeface="+mn-lt"/>
                <a:ea typeface="+mn-ea"/>
                <a:cs typeface="+mn-cs"/>
              </a:rPr>
              <a:t>-learn</a:t>
            </a:r>
            <a:r>
              <a:rPr lang="en-US" sz="1200" b="0" i="0" u="none" strike="noStrike" kern="1200" baseline="0" dirty="0" smtClean="0">
                <a:solidFill>
                  <a:schemeClr val="tx1"/>
                </a:solidFill>
                <a:latin typeface="+mn-lt"/>
                <a:ea typeface="+mn-ea"/>
                <a:cs typeface="+mn-cs"/>
              </a:rPr>
              <a:t>—this provides various machine learning algorithms.</a:t>
            </a: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6A716F0A-AA9A-48AC-B97A-F455E7F65B26}" type="slidenum">
              <a:rPr lang="en-GB" b="0" smtClean="0">
                <a:latin typeface="+mn-lt"/>
              </a:rPr>
              <a:t>26</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1: Introduction to Machine Learning</a:t>
            </a:r>
          </a:p>
        </p:txBody>
      </p:sp>
    </p:spTree>
    <p:extLst>
      <p:ext uri="{BB962C8B-B14F-4D97-AF65-F5344CB8AC3E}">
        <p14:creationId xmlns:p14="http://schemas.microsoft.com/office/powerpoint/2010/main" val="24140317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Do not cover details of Machine Learning Studio at this stage.</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This demonstration continues from the previous one. </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Ensure that the </a:t>
            </a:r>
            <a:r>
              <a:rPr lang="en-GB" sz="1000" b="1" dirty="0">
                <a:latin typeface="Arial" panose="020B0604020202020204" pitchFamily="34" charset="0"/>
                <a:ea typeface="Calibri" panose="020F0502020204030204" pitchFamily="34" charset="0"/>
                <a:cs typeface="Times New Roman" panose="02020603050405020304" pitchFamily="18" charset="0"/>
              </a:rPr>
              <a:t>MT17B-WS2016-NAT</a:t>
            </a:r>
            <a:r>
              <a:rPr lang="en-GB" sz="1000" dirty="0">
                <a:latin typeface="Arial" panose="020B0604020202020204" pitchFamily="34" charset="0"/>
                <a:ea typeface="Calibri" panose="020F0502020204030204" pitchFamily="34" charset="0"/>
                <a:cs typeface="Times New Roman" panose="02020603050405020304" pitchFamily="18" charset="0"/>
              </a:rPr>
              <a:t>, </a:t>
            </a:r>
            <a:r>
              <a:rPr lang="en-GB" sz="1000" b="1" dirty="0">
                <a:latin typeface="Arial" panose="020B0604020202020204" pitchFamily="34" charset="0"/>
                <a:ea typeface="Calibri" panose="020F0502020204030204" pitchFamily="34" charset="0"/>
                <a:cs typeface="Times New Roman" panose="02020603050405020304" pitchFamily="18" charset="0"/>
              </a:rPr>
              <a:t>20774A-LON-DC</a:t>
            </a:r>
            <a:r>
              <a:rPr lang="en-GB" sz="1000" dirty="0">
                <a:latin typeface="Arial" panose="020B0604020202020204" pitchFamily="34" charset="0"/>
                <a:ea typeface="Calibri" panose="020F0502020204030204" pitchFamily="34" charset="0"/>
                <a:cs typeface="Times New Roman" panose="02020603050405020304" pitchFamily="18" charset="0"/>
              </a:rPr>
              <a:t>, and </a:t>
            </a:r>
            <a:r>
              <a:rPr lang="en-GB" sz="1000" b="1" dirty="0">
                <a:latin typeface="Arial" panose="020B0604020202020204" pitchFamily="34" charset="0"/>
                <a:ea typeface="Calibri" panose="020F0502020204030204" pitchFamily="34" charset="0"/>
                <a:cs typeface="Times New Roman" panose="02020603050405020304" pitchFamily="18" charset="0"/>
              </a:rPr>
              <a:t>20774A-LON-DEV</a:t>
            </a:r>
            <a:r>
              <a:rPr lang="en-GB" sz="1000" dirty="0">
                <a:latin typeface="Arial" panose="020B0604020202020204" pitchFamily="34" charset="0"/>
                <a:ea typeface="Calibri" panose="020F0502020204030204" pitchFamily="34" charset="0"/>
                <a:cs typeface="Times New Roman" panose="02020603050405020304" pitchFamily="18" charset="0"/>
              </a:rPr>
              <a:t> virtual machines are running, and that you are logged on to </a:t>
            </a:r>
            <a:r>
              <a:rPr lang="en-GB" sz="1000" b="1" dirty="0">
                <a:latin typeface="Arial" panose="020B0604020202020204" pitchFamily="34" charset="0"/>
                <a:ea typeface="Calibri" panose="020F0502020204030204" pitchFamily="34" charset="0"/>
                <a:cs typeface="Times New Roman" panose="02020603050405020304" pitchFamily="18" charset="0"/>
              </a:rPr>
              <a:t>20774A-LON-DEV</a:t>
            </a:r>
            <a:r>
              <a:rPr lang="en-GB" sz="1000" dirty="0">
                <a:latin typeface="Arial" panose="020B0604020202020204" pitchFamily="34" charset="0"/>
                <a:ea typeface="Calibri" panose="020F0502020204030204" pitchFamily="34" charset="0"/>
                <a:cs typeface="Times New Roman" panose="02020603050405020304" pitchFamily="18" charset="0"/>
              </a:rPr>
              <a:t> as </a:t>
            </a:r>
            <a:r>
              <a:rPr lang="en-GB" sz="1000" b="1" dirty="0">
                <a:latin typeface="Arial" panose="020B0604020202020204" pitchFamily="34" charset="0"/>
                <a:ea typeface="Calibri" panose="020F0502020204030204" pitchFamily="34" charset="0"/>
                <a:cs typeface="Times New Roman" panose="02020603050405020304" pitchFamily="18" charset="0"/>
              </a:rPr>
              <a:t>ADATUM\</a:t>
            </a:r>
            <a:r>
              <a:rPr lang="en-GB" sz="1000" b="1" dirty="0" err="1">
                <a:latin typeface="Arial" panose="020B0604020202020204" pitchFamily="34" charset="0"/>
                <a:ea typeface="Calibri" panose="020F0502020204030204" pitchFamily="34" charset="0"/>
                <a:cs typeface="Times New Roman" panose="02020603050405020304" pitchFamily="18" charset="0"/>
              </a:rPr>
              <a:t>AdatumAdmin</a:t>
            </a:r>
            <a:r>
              <a:rPr lang="en-GB" sz="1000" dirty="0">
                <a:latin typeface="Arial" panose="020B0604020202020204" pitchFamily="34" charset="0"/>
                <a:ea typeface="Calibri" panose="020F0502020204030204" pitchFamily="34" charset="0"/>
                <a:cs typeface="Times New Roman" panose="02020603050405020304" pitchFamily="18" charset="0"/>
              </a:rPr>
              <a:t>. Also ensure that Internet Explorer is running, and that you are logged into the </a:t>
            </a:r>
            <a:r>
              <a:rPr lang="en-GB" sz="1000" b="1" dirty="0">
                <a:latin typeface="Arial" panose="020B0604020202020204" pitchFamily="34" charset="0"/>
                <a:ea typeface="Calibri" panose="020F0502020204030204" pitchFamily="34" charset="0"/>
                <a:cs typeface="Times New Roman" panose="02020603050405020304" pitchFamily="18" charset="0"/>
              </a:rPr>
              <a:t>Microsoft Azure Machine Learning Studio</a:t>
            </a:r>
            <a:r>
              <a:rPr lang="en-GB" sz="1000" dirty="0">
                <a:latin typeface="Arial" panose="020B0604020202020204" pitchFamily="34" charset="0"/>
                <a:ea typeface="Calibri" panose="020F0502020204030204" pitchFamily="34" charset="0"/>
                <a:cs typeface="Times New Roman" panose="02020603050405020304" pitchFamily="18" charset="0"/>
              </a:rPr>
              <a:t> page, using the Microsoft account that is associated with your Azure Learning Pass subscription.</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View an example R script</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In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Microsoft Azure Machine Learning Studio</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workspace, in the left-hand pane, click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EXPERIMENTS</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On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experiments</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page, click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SAMPLES</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In the list of samples, click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Sample 1: Download dataset from UCI: Adult 2 class dataset</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a:t>
            </a:r>
          </a:p>
          <a:p>
            <a:pPr marL="342900" lvl="0" indent="-342900">
              <a:lnSpc>
                <a:spcPct val="115000"/>
              </a:lnSpc>
              <a:spcAft>
                <a:spcPts val="995"/>
              </a:spcAft>
              <a:buFont typeface="+mj-lt"/>
              <a:buAutoNum type="arabicPeriod"/>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Click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Execute R Script</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module.</a:t>
            </a:r>
          </a:p>
          <a:p>
            <a:pPr marL="342900" lvl="0" indent="-342900">
              <a:lnSpc>
                <a:spcPct val="115000"/>
              </a:lnSpc>
              <a:spcAft>
                <a:spcPts val="995"/>
              </a:spcAft>
              <a:buFont typeface="+mj-lt"/>
              <a:buAutoNum type="arabicPeriod"/>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In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Properties</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pane, above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R Script</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box, click the </a:t>
            </a:r>
            <a:r>
              <a:rPr lang="en-GB" sz="1000" b="1" dirty="0" err="1">
                <a:solidFill>
                  <a:srgbClr val="000000"/>
                </a:solidFill>
                <a:latin typeface="Arial" panose="020B0604020202020204" pitchFamily="34" charset="0"/>
                <a:ea typeface="Calibri" panose="020F0502020204030204" pitchFamily="34" charset="0"/>
                <a:cs typeface="Times New Roman" panose="02020603050405020304" pitchFamily="18" charset="0"/>
              </a:rPr>
              <a:t>Popout</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 the script editor</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icon.</a:t>
            </a:r>
          </a:p>
          <a:p>
            <a:pPr marL="342900" lvl="0" indent="-342900">
              <a:lnSpc>
                <a:spcPct val="115000"/>
              </a:lnSpc>
              <a:spcAft>
                <a:spcPts val="995"/>
              </a:spcAft>
              <a:buFont typeface="+mj-lt"/>
              <a:buAutoNum type="arabicPeriod"/>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In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R Script </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editor, point out the basic steps in the script:</a:t>
            </a:r>
          </a:p>
          <a:p>
            <a:pPr marL="800100" lvl="1" indent="-342900">
              <a:lnSpc>
                <a:spcPct val="115000"/>
              </a:lnSpc>
              <a:spcAft>
                <a:spcPts val="995"/>
              </a:spcAft>
              <a:buFont typeface="Symbol" panose="05050102010706020507" pitchFamily="18" charset="2"/>
              <a:buChar char=""/>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Inputs are mapped to variables.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Column names from the first dataset are merged with data from the second dataset.</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Merged data is sent to the module output.</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startAt="7"/>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Click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x</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at the top-right of the page to close the R Script editor.</a:t>
            </a:r>
          </a:p>
        </p:txBody>
      </p:sp>
      <p:sp>
        <p:nvSpPr>
          <p:cNvPr id="4" name="Slide Number Placeholder 3"/>
          <p:cNvSpPr>
            <a:spLocks noGrp="1"/>
          </p:cNvSpPr>
          <p:nvPr>
            <p:ph type="sldNum" sz="quarter" idx="10"/>
          </p:nvPr>
        </p:nvSpPr>
        <p:spPr>
          <a:xfrm>
            <a:off x="3862841" y="8663441"/>
            <a:ext cx="2971800" cy="458787"/>
          </a:xfrm>
        </p:spPr>
        <p:txBody>
          <a:bodyPr/>
          <a:lstStyle/>
          <a:p>
            <a:fld id="{6A716F0A-AA9A-48AC-B97A-F455E7F65B26}" type="slidenum">
              <a:rPr lang="en-GB" b="0" smtClean="0">
                <a:latin typeface="+mn-lt"/>
              </a:rPr>
              <a:t>27</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1: Introduction to Machine Learning</a:t>
            </a:r>
          </a:p>
        </p:txBody>
      </p:sp>
      <p:sp>
        <p:nvSpPr>
          <p:cNvPr id="7" name="TextBox 6"/>
          <p:cNvSpPr txBox="1"/>
          <p:nvPr/>
        </p:nvSpPr>
        <p:spPr>
          <a:xfrm>
            <a:off x="21772" y="8868228"/>
            <a:ext cx="1871025" cy="246221"/>
          </a:xfrm>
          <a:prstGeom prst="rect">
            <a:avLst/>
          </a:prstGeom>
          <a:noFill/>
        </p:spPr>
        <p:txBody>
          <a:bodyPr vert="horz" wrap="none" rtlCol="0">
            <a:spAutoFit/>
          </a:bodyPr>
          <a:lstStyle/>
          <a:p>
            <a:r>
              <a:rPr lang="en-GB" sz="1000" b="0" dirty="0">
                <a:latin typeface="Arial" panose="020B0604020202020204" pitchFamily="34" charset="0"/>
              </a:rPr>
              <a:t>(More notes on the next slide)</a:t>
            </a:r>
          </a:p>
        </p:txBody>
      </p:sp>
    </p:spTree>
    <p:extLst>
      <p:ext uri="{BB962C8B-B14F-4D97-AF65-F5344CB8AC3E}">
        <p14:creationId xmlns:p14="http://schemas.microsoft.com/office/powerpoint/2010/main" val="32757433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View an example Python script</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GB" sz="1000" dirty="0">
                <a:latin typeface="Arial" panose="020B0604020202020204" pitchFamily="34" charset="0"/>
                <a:ea typeface="Calibri" panose="020F0502020204030204" pitchFamily="34" charset="0"/>
                <a:cs typeface="Times New Roman" panose="02020603050405020304" pitchFamily="18" charset="0"/>
              </a:rPr>
              <a:t>In the </a:t>
            </a:r>
            <a:r>
              <a:rPr lang="en-GB" sz="1000" b="1" dirty="0">
                <a:latin typeface="Arial" panose="020B0604020202020204" pitchFamily="34" charset="0"/>
                <a:ea typeface="Calibri" panose="020F0502020204030204" pitchFamily="34" charset="0"/>
                <a:cs typeface="Times New Roman" panose="02020603050405020304" pitchFamily="18" charset="0"/>
              </a:rPr>
              <a:t>Microsoft Azure Machine Learning Studio</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a:t>
            </a:r>
            <a:r>
              <a:rPr lang="en-GB" sz="1000" dirty="0">
                <a:latin typeface="Arial" panose="020B0604020202020204" pitchFamily="34" charset="0"/>
                <a:ea typeface="Calibri" panose="020F0502020204030204" pitchFamily="34" charset="0"/>
                <a:cs typeface="Times New Roman" panose="02020603050405020304" pitchFamily="18" charset="0"/>
              </a:rPr>
              <a:t>workspace, in the left-hand pane, click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EXPERIMENTS</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startAt="2"/>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On the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experiments</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page, click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SAMPLES</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startAt="2"/>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In the list of samples, click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Execute Python Script</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t>
            </a:r>
          </a:p>
          <a:p>
            <a:pPr marL="342900" lvl="0" indent="-342900">
              <a:lnSpc>
                <a:spcPct val="115000"/>
              </a:lnSpc>
              <a:spcAft>
                <a:spcPts val="995"/>
              </a:spcAft>
              <a:buFont typeface="+mj-lt"/>
              <a:buAutoNum type="arabicPeriod" startAt="2"/>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Click the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Execute Python Script</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module.</a:t>
            </a:r>
          </a:p>
          <a:p>
            <a:pPr marL="342900" lvl="0" indent="-342900">
              <a:lnSpc>
                <a:spcPct val="115000"/>
              </a:lnSpc>
              <a:spcAft>
                <a:spcPts val="995"/>
              </a:spcAft>
              <a:buFont typeface="+mj-lt"/>
              <a:buAutoNum type="arabicPeriod" startAt="2"/>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In the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Properties</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pane, above the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Python script</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box, click the </a:t>
            </a:r>
            <a:r>
              <a:rPr lang="en-GB" sz="1000" b="1" dirty="0" err="1">
                <a:solidFill>
                  <a:prstClr val="black"/>
                </a:solidFill>
                <a:latin typeface="Arial" panose="020B0604020202020204" pitchFamily="34" charset="0"/>
                <a:ea typeface="Calibri" panose="020F0502020204030204" pitchFamily="34" charset="0"/>
                <a:cs typeface="Times New Roman" panose="02020603050405020304" pitchFamily="18" charset="0"/>
              </a:rPr>
              <a:t>Popout</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 the script editor</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icon.</a:t>
            </a:r>
          </a:p>
          <a:p>
            <a:pPr marL="342900" lvl="0" indent="-342900">
              <a:lnSpc>
                <a:spcPct val="115000"/>
              </a:lnSpc>
              <a:spcAft>
                <a:spcPts val="995"/>
              </a:spcAft>
              <a:buFont typeface="+mj-lt"/>
              <a:buAutoNum type="arabicPeriod" startAt="2"/>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In the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Python script</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editor, point out the basic steps in the script:</a:t>
            </a:r>
          </a:p>
          <a:p>
            <a:pPr marL="800100" lvl="1" indent="-342900">
              <a:lnSpc>
                <a:spcPct val="115000"/>
              </a:lnSpc>
              <a:spcAft>
                <a:spcPts val="995"/>
              </a:spcAft>
              <a:buFont typeface="Arial" panose="020B0604020202020204" pitchFamily="34" charset="0"/>
              <a:buChar char="•"/>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Import packages.</a:t>
            </a:r>
          </a:p>
          <a:p>
            <a:pPr marL="800100" lvl="1" indent="-342900">
              <a:lnSpc>
                <a:spcPct val="115000"/>
              </a:lnSpc>
              <a:spcAft>
                <a:spcPts val="995"/>
              </a:spcAft>
              <a:buFont typeface="Arial" panose="020B0604020202020204" pitchFamily="34" charset="0"/>
              <a:buChar char="•"/>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Process text and store words.</a:t>
            </a:r>
          </a:p>
          <a:p>
            <a:pPr marL="800100" lvl="1" indent="-342900">
              <a:lnSpc>
                <a:spcPct val="115000"/>
              </a:lnSpc>
              <a:spcAft>
                <a:spcPts val="995"/>
              </a:spcAft>
              <a:buFont typeface="Arial" panose="020B0604020202020204" pitchFamily="34" charset="0"/>
              <a:buChar char="•"/>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Build a feature vector for the data.</a:t>
            </a:r>
          </a:p>
          <a:p>
            <a:pPr marL="800100" lvl="1" indent="-342900">
              <a:lnSpc>
                <a:spcPct val="115000"/>
              </a:lnSpc>
              <a:spcAft>
                <a:spcPts val="995"/>
              </a:spcAft>
              <a:buFont typeface="Arial" panose="020B0604020202020204" pitchFamily="34" charset="0"/>
              <a:buChar char="•"/>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Convert feature vector to a data frame object.</a:t>
            </a:r>
          </a:p>
          <a:p>
            <a:pPr marL="342900" lvl="0" indent="-342900">
              <a:lnSpc>
                <a:spcPct val="115000"/>
              </a:lnSpc>
              <a:spcAft>
                <a:spcPts val="995"/>
              </a:spcAft>
              <a:buFont typeface="+mj-lt"/>
              <a:buAutoNum type="arabicPeriod" startAt="2"/>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Click the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x</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at the top-right of the page to close the </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Python Script editor.</a:t>
            </a: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View an example SQL query</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In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Microsoft Azure Machine Learning Studio</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workspace, in the left-hand pane, click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EXPERIMENTS</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On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experiments</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page, click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SAMPLES</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In the list of samples, click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Sample 8: Apply SQL transformation</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a:t>
            </a:r>
          </a:p>
          <a:p>
            <a:pPr marL="342900" lvl="0" indent="-342900">
              <a:lnSpc>
                <a:spcPct val="115000"/>
              </a:lnSpc>
              <a:spcAft>
                <a:spcPts val="995"/>
              </a:spcAft>
              <a:buFont typeface="+mj-lt"/>
              <a:buAutoNum type="arabicPeriod"/>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Click the first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Apply SQL Transformation</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module.</a:t>
            </a:r>
          </a:p>
          <a:p>
            <a:pPr marL="342900" lvl="0" indent="-342900">
              <a:lnSpc>
                <a:spcPct val="115000"/>
              </a:lnSpc>
              <a:spcAft>
                <a:spcPts val="995"/>
              </a:spcAft>
              <a:buFont typeface="+mj-lt"/>
              <a:buAutoNum type="arabicPeriod"/>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In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Properties</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pane, above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SQL Query Script</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box, click the</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 </a:t>
            </a:r>
            <a:r>
              <a:rPr lang="en-GB" sz="1000" b="1" dirty="0" err="1">
                <a:solidFill>
                  <a:srgbClr val="000000"/>
                </a:solidFill>
                <a:latin typeface="Arial" panose="020B0604020202020204" pitchFamily="34" charset="0"/>
                <a:ea typeface="Calibri" panose="020F0502020204030204" pitchFamily="34" charset="0"/>
                <a:cs typeface="Times New Roman" panose="02020603050405020304" pitchFamily="18" charset="0"/>
              </a:rPr>
              <a:t>Popout</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 the script editor</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icon.</a:t>
            </a:r>
          </a:p>
        </p:txBody>
      </p:sp>
      <p:sp>
        <p:nvSpPr>
          <p:cNvPr id="4" name="Slide Number Placeholder 3"/>
          <p:cNvSpPr>
            <a:spLocks noGrp="1"/>
          </p:cNvSpPr>
          <p:nvPr>
            <p:ph type="sldNum" sz="quarter" idx="10"/>
          </p:nvPr>
        </p:nvSpPr>
        <p:spPr>
          <a:xfrm>
            <a:off x="3862841" y="8663441"/>
            <a:ext cx="2971800" cy="458787"/>
          </a:xfrm>
        </p:spPr>
        <p:txBody>
          <a:bodyPr/>
          <a:lstStyle/>
          <a:p>
            <a:fld id="{6A716F0A-AA9A-48AC-B97A-F455E7F65B26}" type="slidenum">
              <a:rPr lang="en-GB" b="0" smtClean="0">
                <a:latin typeface="+mn-lt"/>
              </a:rPr>
              <a:t>28</a:t>
            </a:fld>
            <a:endParaRPr lang="en-GB" b="0" dirty="0">
              <a:latin typeface="+mn-lt"/>
            </a:endParaRPr>
          </a:p>
        </p:txBody>
      </p:sp>
      <p:sp>
        <p:nvSpPr>
          <p:cNvPr id="5" name="TextBox 4"/>
          <p:cNvSpPr txBox="1"/>
          <p:nvPr/>
        </p:nvSpPr>
        <p:spPr>
          <a:xfrm>
            <a:off x="21772" y="8868228"/>
            <a:ext cx="1871025" cy="246221"/>
          </a:xfrm>
          <a:prstGeom prst="rect">
            <a:avLst/>
          </a:prstGeom>
          <a:noFill/>
        </p:spPr>
        <p:txBody>
          <a:bodyPr vert="horz" wrap="none" rtlCol="0">
            <a:spAutoFit/>
          </a:bodyPr>
          <a:lstStyle/>
          <a:p>
            <a:r>
              <a:rPr lang="en-GB" sz="1000" b="0" dirty="0">
                <a:latin typeface="Arial" panose="020B0604020202020204" pitchFamily="34" charset="0"/>
              </a:rPr>
              <a:t>(More notes on the next slide)</a:t>
            </a: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1: Introduction to Machine Learning</a:t>
            </a:r>
          </a:p>
        </p:txBody>
      </p:sp>
    </p:spTree>
    <p:extLst>
      <p:ext uri="{BB962C8B-B14F-4D97-AF65-F5344CB8AC3E}">
        <p14:creationId xmlns:p14="http://schemas.microsoft.com/office/powerpoint/2010/main" val="31760256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indent="-342900">
              <a:lnSpc>
                <a:spcPct val="115000"/>
              </a:lnSpc>
              <a:spcAft>
                <a:spcPts val="995"/>
              </a:spcAft>
              <a:buFont typeface="+mj-lt"/>
              <a:buAutoNum type="arabicPeriod" startAt="6"/>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In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SQL Query Script</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editor, point out the basic steps in the script:</a:t>
            </a:r>
          </a:p>
          <a:p>
            <a:pPr marL="800100" lvl="1" indent="-342900">
              <a:lnSpc>
                <a:spcPct val="115000"/>
              </a:lnSpc>
              <a:spcAft>
                <a:spcPts val="995"/>
              </a:spcAft>
              <a:buFont typeface="Arial" panose="020B0604020202020204" pitchFamily="34" charset="0"/>
              <a:buChar char="•"/>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Get data from the three data sources (customer data, restaurant feature data, ratings data).</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800100" lvl="1" indent="-342900">
              <a:lnSpc>
                <a:spcPct val="115000"/>
              </a:lnSpc>
              <a:spcAft>
                <a:spcPts val="995"/>
              </a:spcAft>
              <a:buFont typeface="Arial" panose="020B0604020202020204" pitchFamily="34" charset="0"/>
              <a:buChar char="•"/>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Join the data.</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startAt="6"/>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Click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x</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at the top-right of the page to close the SQL Query Script editor.</a:t>
            </a:r>
          </a:p>
          <a:p>
            <a:pPr marL="228600" indent="-228600">
              <a:buAutoNum type="arabicPeriod" startAt="2"/>
            </a:pPr>
            <a:endPar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endParaRPr>
          </a:p>
          <a:p>
            <a:pPr marL="228600" indent="-228600">
              <a:buFont typeface="+mj-lt"/>
              <a:buAutoNum type="arabicPeriod" startAt="8"/>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Close Internet Explorer.</a:t>
            </a:r>
            <a:endParaRPr lang="en-GB" dirty="0"/>
          </a:p>
        </p:txBody>
      </p:sp>
      <p:sp>
        <p:nvSpPr>
          <p:cNvPr id="4" name="Slide Number Placeholder 3"/>
          <p:cNvSpPr>
            <a:spLocks noGrp="1"/>
          </p:cNvSpPr>
          <p:nvPr>
            <p:ph type="sldNum" sz="quarter" idx="10"/>
          </p:nvPr>
        </p:nvSpPr>
        <p:spPr>
          <a:xfrm>
            <a:off x="3862841" y="8663441"/>
            <a:ext cx="2971800" cy="458787"/>
          </a:xfrm>
        </p:spPr>
        <p:txBody>
          <a:bodyPr/>
          <a:lstStyle/>
          <a:p>
            <a:fld id="{6A716F0A-AA9A-48AC-B97A-F455E7F65B26}" type="slidenum">
              <a:rPr lang="en-GB" b="0" smtClean="0">
                <a:latin typeface="+mn-lt"/>
              </a:rPr>
              <a:t>29</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1: Introduction to Machine Learning</a:t>
            </a:r>
          </a:p>
        </p:txBody>
      </p:sp>
    </p:spTree>
    <p:extLst>
      <p:ext uri="{BB962C8B-B14F-4D97-AF65-F5344CB8AC3E}">
        <p14:creationId xmlns:p14="http://schemas.microsoft.com/office/powerpoint/2010/main" val="37829214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31</a:t>
            </a:fld>
            <a:endParaRPr lang="en-US" dirty="0"/>
          </a:p>
        </p:txBody>
      </p:sp>
    </p:spTree>
    <p:extLst>
      <p:ext uri="{BB962C8B-B14F-4D97-AF65-F5344CB8AC3E}">
        <p14:creationId xmlns:p14="http://schemas.microsoft.com/office/powerpoint/2010/main" val="3573031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During this lab, try to avoid any discussions about the detail of Machine Learning and Studio; remind students that these are covered in Module 2 of this course.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1: Sign up for a Machine Learning Studio account</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Before you can start using Machine Learning with your clients, you need to create your own Machine Learning Studio workspace. In this exercise, you will sign up for a Machine Learning Studio account and workspace.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Instructor Note: Students should have already completed Tasks 1 and 2 prior to arriving for this course. If they have not yet completed either of these tasks, they should do so now. If they have already completed both of these tasks, they should proceed to Task 3.</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2: Explore a sample machine learning experiment</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Before you can start using Machine Learning with clients, you need to familiarize yourself with this environment, by exploring a sample machine learning model. In this exercise, you will explore the Quantile Regression: car price regression sample experiment—this experiment makes predictions of the 25th, 50th and 75th percentiles for car prices, based on a range of other attributes. </a:t>
            </a:r>
          </a:p>
        </p:txBody>
      </p:sp>
      <p:sp>
        <p:nvSpPr>
          <p:cNvPr id="4" name="Slide Number Placeholder 3"/>
          <p:cNvSpPr>
            <a:spLocks noGrp="1"/>
          </p:cNvSpPr>
          <p:nvPr>
            <p:ph type="sldNum" sz="quarter" idx="10"/>
          </p:nvPr>
        </p:nvSpPr>
        <p:spPr>
          <a:xfrm>
            <a:off x="3862841" y="8663441"/>
            <a:ext cx="2971800" cy="458787"/>
          </a:xfrm>
        </p:spPr>
        <p:txBody>
          <a:bodyPr/>
          <a:lstStyle/>
          <a:p>
            <a:fld id="{6A716F0A-AA9A-48AC-B97A-F455E7F65B26}" type="slidenum">
              <a:rPr lang="en-GB" b="0" smtClean="0">
                <a:latin typeface="+mn-lt"/>
              </a:rPr>
              <a:t>32</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1: Introduction to Machine Learning</a:t>
            </a:r>
          </a:p>
        </p:txBody>
      </p:sp>
    </p:spTree>
    <p:extLst>
      <p:ext uri="{BB962C8B-B14F-4D97-AF65-F5344CB8AC3E}">
        <p14:creationId xmlns:p14="http://schemas.microsoft.com/office/powerpoint/2010/main" val="1205035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a:t>
            </a:fld>
            <a:endParaRPr lang="en-US" dirty="0"/>
          </a:p>
        </p:txBody>
      </p:sp>
    </p:spTree>
    <p:extLst>
      <p:ext uri="{BB962C8B-B14F-4D97-AF65-F5344CB8AC3E}">
        <p14:creationId xmlns:p14="http://schemas.microsoft.com/office/powerpoint/2010/main" val="35344378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a:t>
            </a:fld>
            <a:endParaRPr lang="en-US" dirty="0"/>
          </a:p>
        </p:txBody>
      </p:sp>
    </p:spTree>
    <p:extLst>
      <p:ext uri="{BB962C8B-B14F-4D97-AF65-F5344CB8AC3E}">
        <p14:creationId xmlns:p14="http://schemas.microsoft.com/office/powerpoint/2010/main" val="1902671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6A716F0A-AA9A-48AC-B97A-F455E7F65B26}" type="slidenum">
              <a:rPr lang="en-GB" b="0" smtClean="0">
                <a:latin typeface="+mn-lt"/>
              </a:rPr>
              <a:t>5</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1: Introduction to Machine Learning</a:t>
            </a:r>
          </a:p>
        </p:txBody>
      </p:sp>
    </p:spTree>
    <p:extLst>
      <p:ext uri="{BB962C8B-B14F-4D97-AF65-F5344CB8AC3E}">
        <p14:creationId xmlns:p14="http://schemas.microsoft.com/office/powerpoint/2010/main" val="29562393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Statistical analysis, and the use of statistical models to make predictions based on historical data and trends. </a:t>
            </a:r>
          </a:p>
          <a:p>
            <a:pPr>
              <a:lnSpc>
                <a:spcPct val="107000"/>
              </a:lnSpc>
              <a:spcAft>
                <a:spcPts val="800"/>
              </a:spcAft>
            </a:pPr>
            <a:r>
              <a:rPr lang="en-US" sz="1000" dirty="0"/>
              <a:t>For example, if you wish to build a system that can identify human faces in photographs, you provide large numbers of images where those images that do contain faces are identified as such. The system then extracts whatever features in the images are in common to those faces. You shouldn’t try to define a face and provide a definition to the computer system. </a:t>
            </a: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6A716F0A-AA9A-48AC-B97A-F455E7F65B26}" type="slidenum">
              <a:rPr lang="en-GB" b="0" smtClean="0">
                <a:latin typeface="+mn-lt"/>
              </a:rPr>
              <a:t>6</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1: Introduction to Machine Learning</a:t>
            </a:r>
          </a:p>
        </p:txBody>
      </p:sp>
    </p:spTree>
    <p:extLst>
      <p:ext uri="{BB962C8B-B14F-4D97-AF65-F5344CB8AC3E}">
        <p14:creationId xmlns:p14="http://schemas.microsoft.com/office/powerpoint/2010/main" val="38677418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for yes/no questions some form of classification algorithm is typically used</a:t>
            </a:r>
          </a:p>
          <a:p>
            <a:pPr>
              <a:lnSpc>
                <a:spcPct val="107000"/>
              </a:lnSpc>
              <a:spcAft>
                <a:spcPts val="800"/>
              </a:spcAft>
            </a:pPr>
            <a:r>
              <a:rPr lang="en-US" sz="1000" dirty="0"/>
              <a:t>Some form of regression algorithm is typically used, looking for correlations between items in a dataset.</a:t>
            </a:r>
          </a:p>
          <a:p>
            <a:pPr marL="0" marR="0" lvl="0" indent="0" algn="l" defTabSz="914400" rtl="0" eaLnBrk="1" fontAlgn="auto" latinLnBrk="0" hangingPunct="1">
              <a:lnSpc>
                <a:spcPct val="107000"/>
              </a:lnSpc>
              <a:spcBef>
                <a:spcPts val="0"/>
              </a:spcBef>
              <a:spcAft>
                <a:spcPts val="800"/>
              </a:spcAft>
              <a:buClrTx/>
              <a:buSzTx/>
              <a:buFontTx/>
              <a:buNone/>
              <a:tabLst/>
              <a:defRPr/>
            </a:pPr>
            <a:r>
              <a:rPr lang="en-US" sz="1000" dirty="0"/>
              <a:t>some form of anomaly detection algorithm or API is typically used.</a:t>
            </a:r>
          </a:p>
          <a:p>
            <a:pPr marL="0" marR="0" lvl="0" indent="0" algn="l" defTabSz="914400" rtl="0" eaLnBrk="1" fontAlgn="auto" latinLnBrk="0" hangingPunct="1">
              <a:lnSpc>
                <a:spcPct val="107000"/>
              </a:lnSpc>
              <a:spcBef>
                <a:spcPts val="0"/>
              </a:spcBef>
              <a:spcAft>
                <a:spcPts val="800"/>
              </a:spcAft>
              <a:buClrTx/>
              <a:buSzTx/>
              <a:buFontTx/>
              <a:buNone/>
              <a:tabLst/>
              <a:defRPr/>
            </a:pPr>
            <a:r>
              <a:rPr lang="en-US" sz="1000" dirty="0"/>
              <a:t>some form of clustering algorithm is often used, at least as a starting point to help interpret the data. </a:t>
            </a:r>
          </a:p>
          <a:p>
            <a:pPr marL="0" marR="0" lvl="0" indent="0" algn="l" defTabSz="914400" rtl="0" eaLnBrk="1" fontAlgn="auto" latinLnBrk="0" hangingPunct="1">
              <a:lnSpc>
                <a:spcPct val="107000"/>
              </a:lnSpc>
              <a:spcBef>
                <a:spcPts val="0"/>
              </a:spcBef>
              <a:spcAft>
                <a:spcPts val="800"/>
              </a:spcAft>
              <a:buClrTx/>
              <a:buSzTx/>
              <a:buFontTx/>
              <a:buNone/>
              <a:tabLst/>
              <a:defRPr/>
            </a:pPr>
            <a:r>
              <a:rPr lang="en-US" sz="1000" dirty="0"/>
              <a:t>such as engine parts that fail in a similar way or after a similar period of time</a:t>
            </a:r>
          </a:p>
          <a:p>
            <a:pPr>
              <a:lnSpc>
                <a:spcPct val="107000"/>
              </a:lnSpc>
              <a:spcAft>
                <a:spcPts val="800"/>
              </a:spcAft>
            </a:pP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6A716F0A-AA9A-48AC-B97A-F455E7F65B26}" type="slidenum">
              <a:rPr lang="en-GB" b="0" smtClean="0">
                <a:latin typeface="+mn-lt"/>
              </a:rPr>
              <a:t>7</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1: Introduction to Machine Learning</a:t>
            </a:r>
          </a:p>
        </p:txBody>
      </p:sp>
    </p:spTree>
    <p:extLst>
      <p:ext uri="{BB962C8B-B14F-4D97-AF65-F5344CB8AC3E}">
        <p14:creationId xmlns:p14="http://schemas.microsoft.com/office/powerpoint/2010/main" val="42727630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GB" sz="1000" b="0" kern="0" dirty="0" err="1">
                <a:solidFill>
                  <a:srgbClr val="000000"/>
                </a:solidFill>
              </a:rPr>
              <a:t>Preprocess</a:t>
            </a:r>
            <a:r>
              <a:rPr lang="en-GB" sz="1000" b="0" kern="0" dirty="0">
                <a:solidFill>
                  <a:srgbClr val="000000"/>
                </a:solidFill>
              </a:rPr>
              <a:t> the data:</a:t>
            </a:r>
            <a:r>
              <a:rPr lang="en-GB" sz="1000" dirty="0">
                <a:latin typeface="Arial" panose="020B0604020202020204" pitchFamily="34" charset="0"/>
                <a:ea typeface="Calibri" panose="020F0502020204030204" pitchFamily="34" charset="0"/>
                <a:cs typeface="Times New Roman" panose="02020603050405020304" pitchFamily="18" charset="0"/>
              </a:rPr>
              <a:t> </a:t>
            </a:r>
            <a:r>
              <a:rPr lang="en-US" sz="1000" dirty="0"/>
              <a:t>extract just the features you're interested in, or to remove unnecessary noise from the data. </a:t>
            </a:r>
          </a:p>
          <a:p>
            <a:pPr marL="0" marR="0" lvl="0" indent="0" algn="l" defTabSz="914400" rtl="0" eaLnBrk="1" fontAlgn="auto" latinLnBrk="0" hangingPunct="1">
              <a:lnSpc>
                <a:spcPct val="107000"/>
              </a:lnSpc>
              <a:spcBef>
                <a:spcPts val="0"/>
              </a:spcBef>
              <a:spcAft>
                <a:spcPts val="800"/>
              </a:spcAft>
              <a:buClrTx/>
              <a:buSzTx/>
              <a:buFontTx/>
              <a:buNone/>
              <a:tabLst/>
              <a:defRPr/>
            </a:pPr>
            <a:r>
              <a:rPr lang="en-US" sz="1000" dirty="0"/>
              <a:t>Prepare the data: you might need to add labels to the data, change numerical formats, and so on.</a:t>
            </a:r>
          </a:p>
          <a:p>
            <a:pPr marL="0" marR="0" lvl="0" indent="0" algn="l" defTabSz="914400" rtl="0" eaLnBrk="1" fontAlgn="auto" latinLnBrk="0" hangingPunct="1">
              <a:lnSpc>
                <a:spcPct val="107000"/>
              </a:lnSpc>
              <a:spcBef>
                <a:spcPts val="0"/>
              </a:spcBef>
              <a:spcAft>
                <a:spcPts val="800"/>
              </a:spcAft>
              <a:buClrTx/>
              <a:buSzTx/>
              <a:buFontTx/>
              <a:buNone/>
              <a:tabLst/>
              <a:defRPr/>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800"/>
              </a:spcAft>
              <a:buClrTx/>
              <a:buSzTx/>
              <a:buFontTx/>
              <a:buNone/>
              <a:tabLst/>
              <a:defRPr/>
            </a:pPr>
            <a:r>
              <a:rPr lang="en-US" sz="1000" dirty="0"/>
              <a:t>it is the processing and preparing of the data that takes the most time, and presents the most challenges</a:t>
            </a:r>
          </a:p>
          <a:p>
            <a:pPr marL="0" marR="0" lvl="0" indent="0" algn="l" defTabSz="914400" rtl="0" eaLnBrk="1" fontAlgn="auto" latinLnBrk="0" hangingPunct="1">
              <a:lnSpc>
                <a:spcPct val="107000"/>
              </a:lnSpc>
              <a:spcBef>
                <a:spcPts val="0"/>
              </a:spcBef>
              <a:spcAft>
                <a:spcPts val="800"/>
              </a:spcAft>
              <a:buClrTx/>
              <a:buSzTx/>
              <a:buFontTx/>
              <a:buNone/>
              <a:tabLst/>
              <a:defRPr/>
            </a:pPr>
            <a:endParaRPr lang="en-US" sz="1000" dirty="0"/>
          </a:p>
          <a:p>
            <a:pPr marL="0" marR="0" lvl="0" indent="0" algn="l" defTabSz="914400" rtl="0" eaLnBrk="1" fontAlgn="auto" latinLnBrk="0" hangingPunct="1">
              <a:lnSpc>
                <a:spcPct val="107000"/>
              </a:lnSpc>
              <a:spcBef>
                <a:spcPts val="0"/>
              </a:spcBef>
              <a:spcAft>
                <a:spcPts val="800"/>
              </a:spcAft>
              <a:buClrTx/>
              <a:buSzTx/>
              <a:buFontTx/>
              <a:buNone/>
              <a:tabLst/>
              <a:defRPr/>
            </a:pPr>
            <a:r>
              <a:rPr lang="en-US" sz="1000" dirty="0"/>
              <a:t>Within Machine Learning, you use various modules as part of this data preparation step; you can also use code written in R or Python to perform data preprocessing steps. </a:t>
            </a: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6A716F0A-AA9A-48AC-B97A-F455E7F65B26}" type="slidenum">
              <a:rPr lang="en-GB" b="0" smtClean="0">
                <a:latin typeface="+mn-lt"/>
              </a:rPr>
              <a:t>8</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1: Introduction to Machine Learning</a:t>
            </a:r>
          </a:p>
        </p:txBody>
      </p:sp>
    </p:spTree>
    <p:extLst>
      <p:ext uri="{BB962C8B-B14F-4D97-AF65-F5344CB8AC3E}">
        <p14:creationId xmlns:p14="http://schemas.microsoft.com/office/powerpoint/2010/main" val="24550980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 code is, therefore, the set of instructions that successfully solved the problem when run against the training dataset. </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Note that the evaluation process needs to be run against a different set of data than that used to initially train the model. It is quite common to use a proportion of your initial dataset, such as 75 percent, for the initial training, and then to use the remaining 25 percent during the evaluation and testing phase. </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It is important to note that, typically, a model is unlikely to return an absolute answer; where 0.9 is a very likely yes, and 0.1 a very likely no</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t>there will also be a continuous process of post-deployment evaluation, to make sure that your deployed application continues to produce good results, against new data. </a:t>
            </a: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a:xfrm>
            <a:off x="3862841" y="8663441"/>
            <a:ext cx="2971800" cy="458787"/>
          </a:xfrm>
        </p:spPr>
        <p:txBody>
          <a:bodyPr/>
          <a:lstStyle/>
          <a:p>
            <a:fld id="{6A716F0A-AA9A-48AC-B97A-F455E7F65B26}" type="slidenum">
              <a:rPr lang="en-GB" b="0" smtClean="0">
                <a:latin typeface="+mn-lt"/>
              </a:rPr>
              <a:t>9</a:t>
            </a:fld>
            <a:endParaRPr lang="en-GB"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000000"/>
                </a:solidFill>
                <a:latin typeface="Arial" panose="020B0604020202020204" pitchFamily="34" charset="0"/>
              </a:rPr>
              <a:t>20774A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rgbClr val="336699"/>
                </a:solidFill>
                <a:latin typeface="Arial" panose="020B0604020202020204" pitchFamily="34" charset="0"/>
              </a:rPr>
              <a:t>1: Introduction to Machine Learning</a:t>
            </a:r>
          </a:p>
        </p:txBody>
      </p:sp>
    </p:spTree>
    <p:extLst>
      <p:ext uri="{BB962C8B-B14F-4D97-AF65-F5344CB8AC3E}">
        <p14:creationId xmlns:p14="http://schemas.microsoft.com/office/powerpoint/2010/main" val="1096030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110581"/>
            <a:ext cx="5290768"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a:t>
            </a:r>
            <a:r>
              <a:rPr lang="en-US" sz="1400" dirty="0" smtClean="0"/>
              <a:t>70-774 </a:t>
            </a:r>
            <a:r>
              <a:rPr lang="en-US" sz="1400" dirty="0"/>
              <a:t>@ITProGuru</a:t>
            </a:r>
          </a:p>
        </p:txBody>
      </p:sp>
    </p:spTree>
    <p:extLst>
      <p:ext uri="{BB962C8B-B14F-4D97-AF65-F5344CB8AC3E}">
        <p14:creationId xmlns:p14="http://schemas.microsoft.com/office/powerpoint/2010/main" val="3414292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 xmlns:a16="http://schemas.microsoft.com/office/drawing/2014/main" id="{8AA8E3D7-116C-400A-AC64-F86759F16B62}"/>
              </a:ext>
            </a:extLst>
          </p:cNvPr>
          <p:cNvSpPr>
            <a:spLocks noGrp="1"/>
          </p:cNvSpPr>
          <p:nvPr>
            <p:ph type="body" sz="quarter" idx="10" hasCustomPrompt="1"/>
          </p:nvPr>
        </p:nvSpPr>
        <p:spPr>
          <a:xfrm>
            <a:off x="93306" y="811763"/>
            <a:ext cx="8929396" cy="5859625"/>
          </a:xfrm>
        </p:spPr>
        <p:txBody>
          <a:bodyPr/>
          <a:lstStyle>
            <a:lvl1pPr marL="0" indent="0">
              <a:buNone/>
              <a:defRPr sz="2400">
                <a:latin typeface="Consolas" panose="020B0609020204030204" pitchFamily="49" charset="0"/>
              </a:defRPr>
            </a:lvl1pPr>
            <a:lvl2pPr marL="288925" indent="0">
              <a:buNone/>
              <a:defRPr sz="2000">
                <a:latin typeface="Consolas" panose="020B0609020204030204" pitchFamily="49" charset="0"/>
              </a:defRPr>
            </a:lvl2pPr>
            <a:lvl3pPr marL="681037" indent="0">
              <a:buNone/>
              <a:defRPr sz="1800">
                <a:latin typeface="Consolas" panose="020B0609020204030204" pitchFamily="49" charset="0"/>
              </a:defRPr>
            </a:lvl3pPr>
            <a:lvl4pPr marL="1089025" indent="0">
              <a:buNone/>
              <a:defRPr sz="1600">
                <a:latin typeface="Consolas" panose="020B0609020204030204" pitchFamily="49" charset="0"/>
              </a:defRPr>
            </a:lvl4pPr>
            <a:lvl5pPr marL="1376363" indent="0">
              <a:buNone/>
              <a:defRPr sz="16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7181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0" y="1189178"/>
            <a:ext cx="8740142"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11963743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CCF24501-8757-48AA-B9DD-ED5BECE78DDC}"/>
              </a:ext>
            </a:extLst>
          </p:cNvPr>
          <p:cNvSpPr txBox="1"/>
          <p:nvPr userDrawn="1"/>
        </p:nvSpPr>
        <p:spPr>
          <a:xfrm>
            <a:off x="169906" y="2054745"/>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 xmlns:a16="http://schemas.microsoft.com/office/drawing/2014/main" id="{0DA8EFC8-B6A4-4A4B-9EDA-91002B4DFD8C}"/>
              </a:ext>
            </a:extLst>
          </p:cNvPr>
          <p:cNvGraphicFramePr>
            <a:graphicFrameLocks noGrp="1"/>
          </p:cNvGraphicFramePr>
          <p:nvPr userDrawn="1">
            <p:extLst>
              <p:ext uri="{D42A27DB-BD31-4B8C-83A1-F6EECF244321}">
                <p14:modId xmlns:p14="http://schemas.microsoft.com/office/powerpoint/2010/main" val="69496546"/>
              </p:ext>
            </p:extLst>
          </p:nvPr>
        </p:nvGraphicFramePr>
        <p:xfrm>
          <a:off x="177800" y="987548"/>
          <a:ext cx="8799331" cy="915686"/>
        </p:xfrm>
        <a:graphic>
          <a:graphicData uri="http://schemas.openxmlformats.org/drawingml/2006/table">
            <a:tbl>
              <a:tblPr firstRow="1" bandRow="1">
                <a:tableStyleId>{5C22544A-7EE6-4342-B048-85BDC9FD1C3A}</a:tableStyleId>
              </a:tblPr>
              <a:tblGrid>
                <a:gridCol w="247754">
                  <a:extLst>
                    <a:ext uri="{9D8B030D-6E8A-4147-A177-3AD203B41FA5}">
                      <a16:colId xmlns="" xmlns:a16="http://schemas.microsoft.com/office/drawing/2014/main" val="612254498"/>
                    </a:ext>
                  </a:extLst>
                </a:gridCol>
                <a:gridCol w="2696305">
                  <a:extLst>
                    <a:ext uri="{9D8B030D-6E8A-4147-A177-3AD203B41FA5}">
                      <a16:colId xmlns="" xmlns:a16="http://schemas.microsoft.com/office/drawing/2014/main" val="1261049811"/>
                    </a:ext>
                  </a:extLst>
                </a:gridCol>
                <a:gridCol w="241057">
                  <a:extLst>
                    <a:ext uri="{9D8B030D-6E8A-4147-A177-3AD203B41FA5}">
                      <a16:colId xmlns="" xmlns:a16="http://schemas.microsoft.com/office/drawing/2014/main" val="2638922956"/>
                    </a:ext>
                  </a:extLst>
                </a:gridCol>
                <a:gridCol w="2696305">
                  <a:extLst>
                    <a:ext uri="{9D8B030D-6E8A-4147-A177-3AD203B41FA5}">
                      <a16:colId xmlns="" xmlns:a16="http://schemas.microsoft.com/office/drawing/2014/main" val="1530065899"/>
                    </a:ext>
                  </a:extLst>
                </a:gridCol>
                <a:gridCol w="221605">
                  <a:extLst>
                    <a:ext uri="{9D8B030D-6E8A-4147-A177-3AD203B41FA5}">
                      <a16:colId xmlns="" xmlns:a16="http://schemas.microsoft.com/office/drawing/2014/main" val="1628348927"/>
                    </a:ext>
                  </a:extLst>
                </a:gridCol>
                <a:gridCol w="2696305">
                  <a:extLst>
                    <a:ext uri="{9D8B030D-6E8A-4147-A177-3AD203B41FA5}">
                      <a16:colId xmlns="" xmlns:a16="http://schemas.microsoft.com/office/drawing/2014/main" val="3564049150"/>
                    </a:ext>
                  </a:extLst>
                </a:gridCol>
              </a:tblGrid>
              <a:tr h="915686">
                <a:tc>
                  <a:txBody>
                    <a:bodyPr/>
                    <a:lstStyle/>
                    <a:p>
                      <a:pPr algn="ctr"/>
                      <a:r>
                        <a:rPr lang="en-US" sz="1800" dirty="0">
                          <a:solidFill>
                            <a:schemeClr val="bg1"/>
                          </a:solidFill>
                        </a:rPr>
                        <a:t>1</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2</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3</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302296024"/>
                  </a:ext>
                </a:extLst>
              </a:tr>
            </a:tbl>
          </a:graphicData>
        </a:graphic>
      </p:graphicFrame>
      <p:sp>
        <p:nvSpPr>
          <p:cNvPr id="7" name="TextBox 6">
            <a:extLst>
              <a:ext uri="{FF2B5EF4-FFF2-40B4-BE49-F238E27FC236}">
                <a16:creationId xmlns="" xmlns:a16="http://schemas.microsoft.com/office/drawing/2014/main" id="{92028F83-BC57-46B6-AE4F-F363D917BFB5}"/>
              </a:ext>
            </a:extLst>
          </p:cNvPr>
          <p:cNvSpPr txBox="1"/>
          <p:nvPr userDrawn="1"/>
        </p:nvSpPr>
        <p:spPr>
          <a:xfrm>
            <a:off x="4669826" y="2026752"/>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Results</a:t>
            </a:r>
          </a:p>
        </p:txBody>
      </p:sp>
      <p:sp>
        <p:nvSpPr>
          <p:cNvPr id="8" name="TextBox 7">
            <a:extLst>
              <a:ext uri="{FF2B5EF4-FFF2-40B4-BE49-F238E27FC236}">
                <a16:creationId xmlns="" xmlns:a16="http://schemas.microsoft.com/office/drawing/2014/main" id="{1B2D9789-D165-4BDB-A460-2343E7F13D54}"/>
              </a:ext>
            </a:extLst>
          </p:cNvPr>
          <p:cNvSpPr txBox="1"/>
          <p:nvPr userDrawn="1"/>
        </p:nvSpPr>
        <p:spPr>
          <a:xfrm>
            <a:off x="169906" y="5243163"/>
            <a:ext cx="156535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Resources</a:t>
            </a:r>
          </a:p>
        </p:txBody>
      </p:sp>
      <p:sp>
        <p:nvSpPr>
          <p:cNvPr id="10" name="TextBox 9">
            <a:extLst>
              <a:ext uri="{FF2B5EF4-FFF2-40B4-BE49-F238E27FC236}">
                <a16:creationId xmlns="" xmlns:a16="http://schemas.microsoft.com/office/drawing/2014/main" id="{2A40F325-ADB0-41C7-9EF7-7E36EF2381D6}"/>
              </a:ext>
            </a:extLst>
          </p:cNvPr>
          <p:cNvSpPr txBox="1"/>
          <p:nvPr userDrawn="1"/>
        </p:nvSpPr>
        <p:spPr>
          <a:xfrm>
            <a:off x="169904" y="794128"/>
            <a:ext cx="1568244"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Steps</a:t>
            </a:r>
          </a:p>
        </p:txBody>
      </p:sp>
      <p:sp>
        <p:nvSpPr>
          <p:cNvPr id="19" name="Text Placeholder 18">
            <a:extLst>
              <a:ext uri="{FF2B5EF4-FFF2-40B4-BE49-F238E27FC236}">
                <a16:creationId xmlns="" xmlns:a16="http://schemas.microsoft.com/office/drawing/2014/main" id="{97DBA5D9-8C6D-43D4-A24D-D27248395183}"/>
              </a:ext>
            </a:extLst>
          </p:cNvPr>
          <p:cNvSpPr>
            <a:spLocks noGrp="1"/>
          </p:cNvSpPr>
          <p:nvPr>
            <p:ph type="body" sz="quarter" idx="12" hasCustomPrompt="1"/>
          </p:nvPr>
        </p:nvSpPr>
        <p:spPr>
          <a:xfrm>
            <a:off x="460375" y="1035632"/>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 xmlns:a16="http://schemas.microsoft.com/office/drawing/2014/main" id="{35DE67FC-9970-40AE-86CC-CDE63AD436CF}"/>
              </a:ext>
            </a:extLst>
          </p:cNvPr>
          <p:cNvSpPr>
            <a:spLocks noGrp="1"/>
          </p:cNvSpPr>
          <p:nvPr>
            <p:ph type="body" sz="quarter" idx="13" hasCustomPrompt="1"/>
          </p:nvPr>
        </p:nvSpPr>
        <p:spPr>
          <a:xfrm>
            <a:off x="3405726" y="1016750"/>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 xmlns:a16="http://schemas.microsoft.com/office/drawing/2014/main" id="{5DA0B143-17CC-4340-B000-4AB93B418219}"/>
              </a:ext>
            </a:extLst>
          </p:cNvPr>
          <p:cNvSpPr>
            <a:spLocks noGrp="1"/>
          </p:cNvSpPr>
          <p:nvPr>
            <p:ph type="body" sz="quarter" idx="14" hasCustomPrompt="1"/>
          </p:nvPr>
        </p:nvSpPr>
        <p:spPr>
          <a:xfrm>
            <a:off x="6351077" y="1031847"/>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 xmlns:a16="http://schemas.microsoft.com/office/drawing/2014/main" id="{D3A2EF9D-8503-44C9-8C8A-AD3AB6E8B9E7}"/>
              </a:ext>
            </a:extLst>
          </p:cNvPr>
          <p:cNvSpPr>
            <a:spLocks noGrp="1"/>
          </p:cNvSpPr>
          <p:nvPr>
            <p:ph type="body" sz="quarter" idx="17" hasCustomPrompt="1"/>
          </p:nvPr>
        </p:nvSpPr>
        <p:spPr>
          <a:xfrm>
            <a:off x="187194" y="5514817"/>
            <a:ext cx="879933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 xmlns:a16="http://schemas.microsoft.com/office/drawing/2014/main" id="{15DBFA86-3281-48C1-B37A-60EAF36BD25D}"/>
              </a:ext>
            </a:extLst>
          </p:cNvPr>
          <p:cNvSpPr>
            <a:spLocks noGrp="1"/>
          </p:cNvSpPr>
          <p:nvPr>
            <p:ph type="body" sz="quarter" idx="16" hasCustomPrompt="1"/>
          </p:nvPr>
        </p:nvSpPr>
        <p:spPr>
          <a:xfrm>
            <a:off x="4678319" y="2265437"/>
            <a:ext cx="4295775"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 xmlns:a16="http://schemas.microsoft.com/office/drawing/2014/main" id="{2BFCEE7C-1B60-4DD2-A577-07AE5CD0142E}"/>
              </a:ext>
            </a:extLst>
          </p:cNvPr>
          <p:cNvSpPr>
            <a:spLocks noGrp="1"/>
          </p:cNvSpPr>
          <p:nvPr>
            <p:ph type="body" sz="quarter" idx="15" hasCustomPrompt="1"/>
          </p:nvPr>
        </p:nvSpPr>
        <p:spPr>
          <a:xfrm>
            <a:off x="177800" y="2301875"/>
            <a:ext cx="4263572"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 xmlns:a16="http://schemas.microsoft.com/office/drawing/2014/main" id="{F67E61E6-AA38-485B-AE09-CD08BBD8FABF}"/>
              </a:ext>
            </a:extLst>
          </p:cNvPr>
          <p:cNvSpPr/>
          <p:nvPr userDrawn="1"/>
        </p:nvSpPr>
        <p:spPr bwMode="auto">
          <a:xfrm rot="16200000">
            <a:off x="2927137" y="814018"/>
            <a:ext cx="470385" cy="285413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3345414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 xmlns:a16="http://schemas.microsoft.com/office/drawing/2014/main" id="{24211B1E-98C0-42A2-80F7-77814EB2808C}"/>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8043648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 xmlns:a16="http://schemas.microsoft.com/office/drawing/2014/main" id="{17FADCA2-DA60-489B-A501-CF188B651DD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9211533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 xmlns:a16="http://schemas.microsoft.com/office/drawing/2014/main" id="{D037460C-05C3-42DE-B703-45DCB074BAF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67289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 xmlns:a16="http://schemas.microsoft.com/office/drawing/2014/main" id="{8C7EC5AE-0525-48F7-B435-5B965341506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83153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 xmlns:a16="http://schemas.microsoft.com/office/drawing/2014/main" id="{90A4200F-D9E6-4624-905A-FC78FABE78C8}"/>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3324877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 xmlns:a16="http://schemas.microsoft.com/office/drawing/2014/main" id="{7064F4CD-50E4-4810-A21F-C7BB8E8F2CF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656603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1518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 xmlns:a16="http://schemas.microsoft.com/office/drawing/2014/main" id="{1E308FE5-C3CD-4C2B-84FD-DAE006C3200F}"/>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5694157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64857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03EBAF-BB52-4FEC-9EE9-8BBEE62A6D43}" type="datetimeFigureOut">
              <a:rPr lang="de-DE" smtClean="0">
                <a:solidFill>
                  <a:prstClr val="black">
                    <a:tint val="75000"/>
                  </a:prstClr>
                </a:solidFill>
              </a:rPr>
              <a:pPr/>
              <a:t>16.03.2018</a:t>
            </a:fld>
            <a:endParaRPr lang="de-DE">
              <a:solidFill>
                <a:prstClr val="black">
                  <a:tint val="75000"/>
                </a:prstClr>
              </a:solidFill>
            </a:endParaRPr>
          </a:p>
        </p:txBody>
      </p:sp>
      <p:sp>
        <p:nvSpPr>
          <p:cNvPr id="3" name="Footer Placeholder 2"/>
          <p:cNvSpPr>
            <a:spLocks noGrp="1"/>
          </p:cNvSpPr>
          <p:nvPr>
            <p:ph type="ftr" sz="quarter" idx="11"/>
          </p:nvPr>
        </p:nvSpPr>
        <p:spPr/>
        <p:txBody>
          <a:bodyPr/>
          <a:lstStyle/>
          <a:p>
            <a:endParaRPr lang="de-DE">
              <a:solidFill>
                <a:prstClr val="black">
                  <a:tint val="75000"/>
                </a:prstClr>
              </a:solidFill>
            </a:endParaRPr>
          </a:p>
        </p:txBody>
      </p:sp>
      <p:sp>
        <p:nvSpPr>
          <p:cNvPr id="4" name="Slide Number Placeholder 3"/>
          <p:cNvSpPr>
            <a:spLocks noGrp="1"/>
          </p:cNvSpPr>
          <p:nvPr>
            <p:ph type="sldNum" sz="quarter" idx="12"/>
          </p:nvPr>
        </p:nvSpPr>
        <p:spPr/>
        <p:txBody>
          <a:bodyPr/>
          <a:lstStyle/>
          <a:p>
            <a:fld id="{78737CF5-2D32-48D6-9100-749DEC1D6F62}"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36005165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1_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2407238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13010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 xmlns:a16="http://schemas.microsoft.com/office/drawing/2014/main" id="{0FDE037B-5AC3-4803-B046-88D8FAB9814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86383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85AA6D59-CBDC-4B28-BD8C-5E1C09B31A46}"/>
              </a:ext>
            </a:extLst>
          </p:cNvPr>
          <p:cNvSpPr/>
          <p:nvPr userDrawn="1"/>
        </p:nvSpPr>
        <p:spPr>
          <a:xfrm>
            <a:off x="0" y="0"/>
            <a:ext cx="9144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201060" y="639601"/>
            <a:ext cx="874187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mj-lt"/>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01060" y="1441794"/>
            <a:ext cx="874188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01060" y="86612"/>
            <a:ext cx="3235181" cy="715581"/>
          </a:xfrm>
          <a:prstGeom prst="rect">
            <a:avLst/>
          </a:prstGeom>
        </p:spPr>
        <p:txBody>
          <a:bodyPr wrap="none">
            <a:spAutoFit/>
          </a:bodyPr>
          <a:lstStyle/>
          <a:p>
            <a:pPr algn="l"/>
            <a:r>
              <a:rPr lang="en-US" sz="4050" b="1" dirty="0"/>
              <a:t>EXAM TIP!</a:t>
            </a:r>
          </a:p>
        </p:txBody>
      </p:sp>
      <p:sp>
        <p:nvSpPr>
          <p:cNvPr id="6" name="Text Placeholder 4">
            <a:extLst>
              <a:ext uri="{FF2B5EF4-FFF2-40B4-BE49-F238E27FC236}">
                <a16:creationId xmlns="" xmlns:a16="http://schemas.microsoft.com/office/drawing/2014/main" id="{380C91C6-C6AF-40A3-AE50-C2507708BECF}"/>
              </a:ext>
            </a:extLst>
          </p:cNvPr>
          <p:cNvSpPr>
            <a:spLocks noGrp="1"/>
          </p:cNvSpPr>
          <p:nvPr>
            <p:ph type="body" sz="quarter" idx="10" hasCustomPrompt="1"/>
          </p:nvPr>
        </p:nvSpPr>
        <p:spPr>
          <a:xfrm>
            <a:off x="158354" y="5987143"/>
            <a:ext cx="8784586" cy="823460"/>
          </a:xfrm>
          <a:solidFill>
            <a:srgbClr val="00B050"/>
          </a:solid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539075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18074CDC-0128-42E8-B232-786D9C2CD277}"/>
              </a:ext>
            </a:extLst>
          </p:cNvPr>
          <p:cNvSpPr/>
          <p:nvPr userDrawn="1"/>
        </p:nvSpPr>
        <p:spPr>
          <a:xfrm>
            <a:off x="0" y="0"/>
            <a:ext cx="9144000" cy="137160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Question….</a:t>
            </a:r>
          </a:p>
        </p:txBody>
      </p:sp>
      <p:sp>
        <p:nvSpPr>
          <p:cNvPr id="3" name="Content Placeholder 2"/>
          <p:cNvSpPr>
            <a:spLocks noGrp="1"/>
          </p:cNvSpPr>
          <p:nvPr>
            <p:ph idx="1"/>
          </p:nvPr>
        </p:nvSpPr>
        <p:spPr>
          <a:xfrm>
            <a:off x="261187" y="1482871"/>
            <a:ext cx="8574837" cy="471299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22124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ase Study Question">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18074CDC-0128-42E8-B232-786D9C2CD277}"/>
              </a:ext>
            </a:extLst>
          </p:cNvPr>
          <p:cNvSpPr/>
          <p:nvPr userDrawn="1"/>
        </p:nvSpPr>
        <p:spPr>
          <a:xfrm>
            <a:off x="0" y="-1"/>
            <a:ext cx="9144000" cy="6260841"/>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Case Study Question….</a:t>
            </a:r>
          </a:p>
        </p:txBody>
      </p:sp>
      <p:sp>
        <p:nvSpPr>
          <p:cNvPr id="3" name="Content Placeholder 2"/>
          <p:cNvSpPr>
            <a:spLocks noGrp="1"/>
          </p:cNvSpPr>
          <p:nvPr>
            <p:ph idx="1"/>
          </p:nvPr>
        </p:nvSpPr>
        <p:spPr>
          <a:xfrm>
            <a:off x="261187" y="1482871"/>
            <a:ext cx="8574837" cy="4712995"/>
          </a:xfrm>
        </p:spPr>
        <p:txBody>
          <a:bodyPr/>
          <a:lstStyle>
            <a:lvl1pPr marL="0" indent="0">
              <a:buNone/>
              <a:defRPr sz="20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1075525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18074CDC-0128-42E8-B232-786D9C2CD277}"/>
              </a:ext>
            </a:extLst>
          </p:cNvPr>
          <p:cNvSpPr/>
          <p:nvPr userDrawn="1"/>
        </p:nvSpPr>
        <p:spPr>
          <a:xfrm>
            <a:off x="0" y="0"/>
            <a:ext cx="9144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Answer…</a:t>
            </a:r>
          </a:p>
        </p:txBody>
      </p:sp>
      <p:sp>
        <p:nvSpPr>
          <p:cNvPr id="3" name="Content Placeholder 2"/>
          <p:cNvSpPr>
            <a:spLocks noGrp="1"/>
          </p:cNvSpPr>
          <p:nvPr>
            <p:ph idx="1"/>
          </p:nvPr>
        </p:nvSpPr>
        <p:spPr>
          <a:xfrm>
            <a:off x="261187" y="1482871"/>
            <a:ext cx="8574837" cy="471299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205732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473233" y="1"/>
            <a:ext cx="7511614"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151194" y="1371600"/>
            <a:ext cx="8833654" cy="4793789"/>
          </a:xfrm>
        </p:spPr>
        <p:txBody>
          <a:bodyPr>
            <a:normAutofit/>
          </a:bodyPr>
          <a:lstStyle>
            <a:lvl1pPr marL="0" indent="0">
              <a:buFontTx/>
              <a:buNone/>
              <a:defRPr sz="2700"/>
            </a:lvl1pPr>
            <a:lvl2pPr marL="342900" indent="0">
              <a:buFontTx/>
              <a:buNone/>
              <a:defRPr sz="2400"/>
            </a:lvl2pPr>
            <a:lvl3pPr marL="685800" indent="0">
              <a:buFontTx/>
              <a:buNone/>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 xmlns:a16="http://schemas.microsoft.com/office/drawing/2014/main" id="{36E8BE26-ED1E-4BC3-AABB-33679E13D11C}"/>
              </a:ext>
            </a:extLst>
          </p:cNvPr>
          <p:cNvSpPr/>
          <p:nvPr userDrawn="1"/>
        </p:nvSpPr>
        <p:spPr>
          <a:xfrm>
            <a:off x="158449" y="117610"/>
            <a:ext cx="1314784" cy="715581"/>
          </a:xfrm>
          <a:prstGeom prst="rect">
            <a:avLst/>
          </a:prstGeom>
        </p:spPr>
        <p:txBody>
          <a:bodyPr wrap="none">
            <a:spAutoFit/>
          </a:bodyPr>
          <a:lstStyle/>
          <a:p>
            <a:r>
              <a:rPr lang="en-US" sz="4050" dirty="0"/>
              <a:t>LAB</a:t>
            </a:r>
          </a:p>
        </p:txBody>
      </p:sp>
      <p:sp>
        <p:nvSpPr>
          <p:cNvPr id="8" name="Text Placeholder 4">
            <a:extLst>
              <a:ext uri="{FF2B5EF4-FFF2-40B4-BE49-F238E27FC236}">
                <a16:creationId xmlns="" xmlns:a16="http://schemas.microsoft.com/office/drawing/2014/main" id="{10E0EB35-1ACE-4DBD-9585-A5ED9578289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625449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1194" y="0"/>
            <a:ext cx="8833654"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151194" y="1231902"/>
            <a:ext cx="8833654"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 xmlns:a16="http://schemas.microsoft.com/office/drawing/2014/main" id="{06833DA2-9089-4E59-9B9D-7F3A29DCE61C}"/>
              </a:ext>
            </a:extLst>
          </p:cNvPr>
          <p:cNvSpPr/>
          <p:nvPr userDrawn="1"/>
        </p:nvSpPr>
        <p:spPr bwMode="auto">
          <a:xfrm>
            <a:off x="33849" y="3653108"/>
            <a:ext cx="9020275"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 xmlns:a16="http://schemas.microsoft.com/office/drawing/2014/main" id="{A7A07890-C86B-4334-9F28-D4C01C01B9F8}"/>
              </a:ext>
            </a:extLst>
          </p:cNvPr>
          <p:cNvSpPr>
            <a:spLocks noGrp="1"/>
          </p:cNvSpPr>
          <p:nvPr>
            <p:ph idx="10" hasCustomPrompt="1"/>
          </p:nvPr>
        </p:nvSpPr>
        <p:spPr>
          <a:xfrm>
            <a:off x="151194" y="3795486"/>
            <a:ext cx="8833654"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120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120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120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12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5699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261253" y="1021215"/>
            <a:ext cx="8574837"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 xmlns:a16="http://schemas.microsoft.com/office/drawing/2014/main" id="{6F9E1F0F-225E-4E24-B49F-412C1037260E}"/>
              </a:ext>
            </a:extLst>
          </p:cNvPr>
          <p:cNvSpPr txBox="1"/>
          <p:nvPr userDrawn="1"/>
        </p:nvSpPr>
        <p:spPr>
          <a:xfrm>
            <a:off x="6750596" y="6566714"/>
            <a:ext cx="2388641" cy="276999"/>
          </a:xfrm>
          <a:prstGeom prst="rect">
            <a:avLst/>
          </a:prstGeom>
          <a:noFill/>
        </p:spPr>
        <p:txBody>
          <a:bodyPr wrap="square" rtlCol="0">
            <a:spAutoFit/>
          </a:bodyPr>
          <a:lstStyle/>
          <a:p>
            <a:pPr algn="r"/>
            <a:r>
              <a:rPr lang="en-US" sz="1200" b="0" dirty="0">
                <a:solidFill>
                  <a:schemeClr val="bg2">
                    <a:lumMod val="75000"/>
                  </a:schemeClr>
                </a:solidFill>
              </a:rPr>
              <a:t>#70-774 @ITProGuru</a:t>
            </a:r>
          </a:p>
        </p:txBody>
      </p:sp>
    </p:spTree>
    <p:extLst>
      <p:ext uri="{BB962C8B-B14F-4D97-AF65-F5344CB8AC3E}">
        <p14:creationId xmlns:p14="http://schemas.microsoft.com/office/powerpoint/2010/main" val="2642523221"/>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66" r:id="rId3"/>
    <p:sldLayoutId id="2147483701" r:id="rId4"/>
    <p:sldLayoutId id="2147483662" r:id="rId5"/>
    <p:sldLayoutId id="2147483709" r:id="rId6"/>
    <p:sldLayoutId id="2147483699" r:id="rId7"/>
    <p:sldLayoutId id="2147483702" r:id="rId8"/>
    <p:sldLayoutId id="2147483700" r:id="rId9"/>
    <p:sldLayoutId id="2147483705" r:id="rId10"/>
    <p:sldLayoutId id="2147483703" r:id="rId11"/>
    <p:sldLayoutId id="2147483706" r:id="rId12"/>
    <p:sldLayoutId id="2147483663" r:id="rId13"/>
    <p:sldLayoutId id="2147483664" r:id="rId14"/>
    <p:sldLayoutId id="2147483665" r:id="rId15"/>
    <p:sldLayoutId id="2147483667" r:id="rId16"/>
    <p:sldLayoutId id="2147483668" r:id="rId17"/>
    <p:sldLayoutId id="2147483669" r:id="rId18"/>
    <p:sldLayoutId id="2147483670" r:id="rId19"/>
    <p:sldLayoutId id="2147483671" r:id="rId20"/>
    <p:sldLayoutId id="2147483710" r:id="rId21"/>
    <p:sldLayoutId id="2147483711" r:id="rId22"/>
    <p:sldLayoutId id="2147483712" r:id="rId23"/>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sz="3600" dirty="0"/>
              <a:t>Exam 70-774 Perform Cloud Data Science with Azure Machine Learning</a:t>
            </a:r>
          </a:p>
        </p:txBody>
      </p:sp>
      <p:sp>
        <p:nvSpPr>
          <p:cNvPr id="17" name="Subtitle 16">
            <a:extLst>
              <a:ext uri="{FF2B5EF4-FFF2-40B4-BE49-F238E27FC236}">
                <a16:creationId xmlns="" xmlns:a16="http://schemas.microsoft.com/office/drawing/2014/main" id="{0DD7E3D9-0F16-4FC0-8096-670127E70DF5}"/>
              </a:ext>
            </a:extLst>
          </p:cNvPr>
          <p:cNvSpPr>
            <a:spLocks noGrp="1"/>
          </p:cNvSpPr>
          <p:nvPr>
            <p:ph type="subTitle" sz="quarter" idx="1"/>
          </p:nvPr>
        </p:nvSpPr>
        <p:spPr/>
        <p:txBody>
          <a:bodyPr/>
          <a:lstStyle/>
          <a:p>
            <a:r>
              <a:rPr lang="en-US" sz="1600" dirty="0">
                <a:solidFill>
                  <a:schemeClr val="accent1"/>
                </a:solidFill>
              </a:rPr>
              <a:t>Prepare Data for Analysis in Azure Machine Learning and Export from Azure Machine Learning</a:t>
            </a:r>
          </a:p>
          <a:p>
            <a:r>
              <a:rPr lang="en-US" sz="1600" dirty="0"/>
              <a:t>Develop Machine Learning Models</a:t>
            </a:r>
          </a:p>
          <a:p>
            <a:r>
              <a:rPr lang="en-US" sz="1600" dirty="0"/>
              <a:t>Operationalize and Manage Azure Machine Learning Services</a:t>
            </a:r>
          </a:p>
          <a:p>
            <a:r>
              <a:rPr lang="en-US" sz="1600" dirty="0"/>
              <a:t>Use Other Services for Machine Learning</a:t>
            </a:r>
          </a:p>
        </p:txBody>
      </p:sp>
      <p:sp>
        <p:nvSpPr>
          <p:cNvPr id="3" name="Subtitle 2"/>
          <p:cNvSpPr>
            <a:spLocks noGrp="1"/>
          </p:cNvSpPr>
          <p:nvPr>
            <p:ph type="body" sz="quarter" idx="10"/>
          </p:nvPr>
        </p:nvSpPr>
        <p:spPr>
          <a:solidFill>
            <a:schemeClr val="accent1"/>
          </a:solidFill>
        </p:spPr>
        <p:txBody>
          <a:bodyPr/>
          <a:lstStyle/>
          <a:p>
            <a:pPr marL="0" indent="0">
              <a:buClr>
                <a:schemeClr val="bg1"/>
              </a:buClr>
              <a:buNone/>
            </a:pPr>
            <a:r>
              <a:rPr lang="en-US" sz="1400" dirty="0">
                <a:solidFill>
                  <a:schemeClr val="tx1"/>
                </a:solidFill>
              </a:rPr>
              <a:t>Speaker Information:</a:t>
            </a:r>
          </a:p>
          <a:p>
            <a:pPr marL="0" indent="0">
              <a:buClr>
                <a:schemeClr val="bg1"/>
              </a:buClr>
              <a:buNone/>
            </a:pPr>
            <a:endParaRPr lang="en-US" sz="1400" dirty="0">
              <a:solidFill>
                <a:schemeClr val="tx1"/>
              </a:solidFill>
            </a:endParaRPr>
          </a:p>
        </p:txBody>
      </p:sp>
      <p:sp>
        <p:nvSpPr>
          <p:cNvPr id="18" name="Text Placeholder 17">
            <a:extLst>
              <a:ext uri="{FF2B5EF4-FFF2-40B4-BE49-F238E27FC236}">
                <a16:creationId xmlns="" xmlns:a16="http://schemas.microsoft.com/office/drawing/2014/main" id="{11C93E1D-2E2F-4845-990B-E2CC8438D003}"/>
              </a:ext>
            </a:extLst>
          </p:cNvPr>
          <p:cNvSpPr>
            <a:spLocks noGrp="1"/>
          </p:cNvSpPr>
          <p:nvPr>
            <p:ph type="body" sz="quarter" idx="11"/>
          </p:nvPr>
        </p:nvSpPr>
        <p:spPr/>
        <p:txBody>
          <a:bodyPr/>
          <a:lstStyle/>
          <a:p>
            <a:r>
              <a:rPr lang="en-US" dirty="0"/>
              <a:t>https://www.microsoft.com/en-ie/learning/exam-70-774.aspx</a:t>
            </a:r>
          </a:p>
        </p:txBody>
      </p:sp>
    </p:spTree>
    <p:extLst>
      <p:ext uri="{BB962C8B-B14F-4D97-AF65-F5344CB8AC3E}">
        <p14:creationId xmlns:p14="http://schemas.microsoft.com/office/powerpoint/2010/main" val="1304892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4229CD-3582-45FB-BFDB-42F2765AA452}"/>
              </a:ext>
            </a:extLst>
          </p:cNvPr>
          <p:cNvSpPr>
            <a:spLocks noGrp="1"/>
          </p:cNvSpPr>
          <p:nvPr>
            <p:ph type="title"/>
          </p:nvPr>
        </p:nvSpPr>
        <p:spPr>
          <a:xfrm>
            <a:off x="460375" y="-3"/>
            <a:ext cx="7773988" cy="1296957"/>
          </a:xfrm>
        </p:spPr>
        <p:txBody>
          <a:bodyPr/>
          <a:lstStyle/>
          <a:p>
            <a:r>
              <a:rPr lang="en-GB" dirty="0">
                <a:latin typeface="Arial" panose="020B0604020202020204" pitchFamily="34" charset="0"/>
                <a:ea typeface="Calibri" panose="020F0502020204030204" pitchFamily="34" charset="0"/>
                <a:cs typeface="Times New Roman" panose="02020603050405020304" pitchFamily="18" charset="0"/>
              </a:rPr>
              <a:t>Out of the following machine learning phases, which two take the most time after you have obtained the raw data?</a:t>
            </a:r>
            <a:endParaRPr lang="en-US" dirty="0"/>
          </a:p>
        </p:txBody>
      </p:sp>
      <p:sp>
        <p:nvSpPr>
          <p:cNvPr id="3" name="Content Placeholder 2">
            <a:extLst>
              <a:ext uri="{FF2B5EF4-FFF2-40B4-BE49-F238E27FC236}">
                <a16:creationId xmlns="" xmlns:a16="http://schemas.microsoft.com/office/drawing/2014/main" id="{0BDFBC08-08C9-42EC-9C27-04A89BC81023}"/>
              </a:ext>
            </a:extLst>
          </p:cNvPr>
          <p:cNvSpPr>
            <a:spLocks noGrp="1"/>
          </p:cNvSpPr>
          <p:nvPr>
            <p:ph idx="1"/>
          </p:nvPr>
        </p:nvSpPr>
        <p:spPr/>
        <p:txBody>
          <a:bodyPr/>
          <a:lstStyle/>
          <a:p>
            <a:pPr marL="514350" indent="-514350">
              <a:lnSpc>
                <a:spcPct val="107000"/>
              </a:lnSpc>
              <a:spcAft>
                <a:spcPts val="800"/>
              </a:spcAft>
              <a:buFont typeface="+mj-lt"/>
              <a:buAutoNum type="arabicPeriod"/>
            </a:pPr>
            <a:r>
              <a:rPr lang="en-GB" dirty="0" err="1">
                <a:latin typeface="Arial" panose="020B0604020202020204" pitchFamily="34" charset="0"/>
                <a:ea typeface="Calibri" panose="020F0502020204030204" pitchFamily="34" charset="0"/>
                <a:cs typeface="Times New Roman" panose="02020603050405020304" pitchFamily="18" charset="0"/>
              </a:rPr>
              <a:t>Preprocess</a:t>
            </a:r>
            <a:r>
              <a:rPr lang="en-GB" dirty="0">
                <a:latin typeface="Arial" panose="020B0604020202020204" pitchFamily="34" charset="0"/>
                <a:ea typeface="Calibri" panose="020F0502020204030204" pitchFamily="34" charset="0"/>
                <a:cs typeface="Times New Roman" panose="02020603050405020304" pitchFamily="18" charset="0"/>
              </a:rPr>
              <a:t> the data</a:t>
            </a:r>
          </a:p>
          <a:p>
            <a:pPr marL="514350" indent="-514350">
              <a:lnSpc>
                <a:spcPct val="107000"/>
              </a:lnSpc>
              <a:spcAft>
                <a:spcPts val="800"/>
              </a:spcAft>
              <a:buFont typeface="+mj-lt"/>
              <a:buAutoNum type="arabicPeriod"/>
            </a:pPr>
            <a:r>
              <a:rPr lang="en-GB" dirty="0">
                <a:latin typeface="Arial" panose="020B0604020202020204" pitchFamily="34" charset="0"/>
                <a:ea typeface="Calibri" panose="020F0502020204030204" pitchFamily="34" charset="0"/>
                <a:cs typeface="Times New Roman" panose="02020603050405020304" pitchFamily="18" charset="0"/>
              </a:rPr>
              <a:t>Prepare the data</a:t>
            </a:r>
          </a:p>
          <a:p>
            <a:pPr marL="514350" indent="-514350">
              <a:lnSpc>
                <a:spcPct val="107000"/>
              </a:lnSpc>
              <a:spcAft>
                <a:spcPts val="800"/>
              </a:spcAft>
              <a:buFont typeface="+mj-lt"/>
              <a:buAutoNum type="arabicPeriod"/>
            </a:pPr>
            <a:r>
              <a:rPr lang="en-GB" dirty="0">
                <a:latin typeface="Arial" panose="020B0604020202020204" pitchFamily="34" charset="0"/>
                <a:ea typeface="Calibri" panose="020F0502020204030204" pitchFamily="34" charset="0"/>
                <a:cs typeface="Times New Roman" panose="02020603050405020304" pitchFamily="18" charset="0"/>
              </a:rPr>
              <a:t>Apply one or more machine learning algorithms to the data</a:t>
            </a:r>
          </a:p>
          <a:p>
            <a:pPr marL="514350" indent="-514350">
              <a:lnSpc>
                <a:spcPct val="107000"/>
              </a:lnSpc>
              <a:spcAft>
                <a:spcPts val="800"/>
              </a:spcAft>
              <a:buFont typeface="+mj-lt"/>
              <a:buAutoNum type="arabicPeriod"/>
            </a:pPr>
            <a:r>
              <a:rPr lang="en-GB" dirty="0">
                <a:latin typeface="Arial" panose="020B0604020202020204" pitchFamily="34" charset="0"/>
                <a:ea typeface="Calibri" panose="020F0502020204030204" pitchFamily="34" charset="0"/>
                <a:cs typeface="Times New Roman" panose="02020603050405020304" pitchFamily="18" charset="0"/>
              </a:rPr>
              <a:t>Determine the best model to use</a:t>
            </a:r>
          </a:p>
          <a:p>
            <a:pPr marL="514350" indent="-514350">
              <a:lnSpc>
                <a:spcPct val="107000"/>
              </a:lnSpc>
              <a:spcAft>
                <a:spcPts val="800"/>
              </a:spcAft>
              <a:buFont typeface="+mj-lt"/>
              <a:buAutoNum type="arabicPeriod"/>
            </a:pPr>
            <a:r>
              <a:rPr lang="en-GB" dirty="0">
                <a:latin typeface="Arial" panose="020B0604020202020204" pitchFamily="34" charset="0"/>
                <a:ea typeface="Calibri" panose="020F0502020204030204" pitchFamily="34" charset="0"/>
                <a:cs typeface="Times New Roman" panose="02020603050405020304" pitchFamily="18" charset="0"/>
              </a:rPr>
              <a:t>Deploy the model</a:t>
            </a:r>
          </a:p>
        </p:txBody>
      </p:sp>
      <p:sp>
        <p:nvSpPr>
          <p:cNvPr id="4" name="Text Placeholder 3">
            <a:extLst>
              <a:ext uri="{FF2B5EF4-FFF2-40B4-BE49-F238E27FC236}">
                <a16:creationId xmlns="" xmlns:a16="http://schemas.microsoft.com/office/drawing/2014/main" id="{08B4D8C5-65A2-4B8F-B372-83C59D0362A0}"/>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191245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B16981C-BF2B-487C-ACAF-DFAD776E3299}"/>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03AFAD5D-9292-4905-B29D-4A2632B4B0F6}"/>
              </a:ext>
            </a:extLst>
          </p:cNvPr>
          <p:cNvSpPr>
            <a:spLocks noGrp="1"/>
          </p:cNvSpPr>
          <p:nvPr>
            <p:ph idx="1"/>
          </p:nvPr>
        </p:nvSpPr>
        <p:spPr/>
        <p:txBody>
          <a:bodyPr/>
          <a:lstStyle/>
          <a:p>
            <a:pPr marL="514350" indent="-514350">
              <a:lnSpc>
                <a:spcPct val="107000"/>
              </a:lnSpc>
              <a:spcAft>
                <a:spcPts val="800"/>
              </a:spcAft>
              <a:buFont typeface="+mj-lt"/>
              <a:buAutoNum type="arabicPeriod"/>
            </a:pPr>
            <a:r>
              <a:rPr lang="en-GB" dirty="0" err="1">
                <a:latin typeface="Arial" panose="020B0604020202020204" pitchFamily="34" charset="0"/>
                <a:ea typeface="Calibri" panose="020F0502020204030204" pitchFamily="34" charset="0"/>
                <a:cs typeface="Times New Roman" panose="02020603050405020304" pitchFamily="18" charset="0"/>
              </a:rPr>
              <a:t>Preprocess</a:t>
            </a:r>
            <a:r>
              <a:rPr lang="en-GB" dirty="0">
                <a:latin typeface="Arial" panose="020B0604020202020204" pitchFamily="34" charset="0"/>
                <a:ea typeface="Calibri" panose="020F0502020204030204" pitchFamily="34" charset="0"/>
                <a:cs typeface="Times New Roman" panose="02020603050405020304" pitchFamily="18" charset="0"/>
              </a:rPr>
              <a:t> the data</a:t>
            </a:r>
          </a:p>
          <a:p>
            <a:pPr marL="514350" indent="-514350">
              <a:lnSpc>
                <a:spcPct val="107000"/>
              </a:lnSpc>
              <a:spcAft>
                <a:spcPts val="800"/>
              </a:spcAft>
              <a:buFont typeface="+mj-lt"/>
              <a:buAutoNum type="arabicPeriod"/>
            </a:pPr>
            <a:r>
              <a:rPr lang="en-GB" dirty="0">
                <a:latin typeface="Arial" panose="020B0604020202020204" pitchFamily="34" charset="0"/>
                <a:ea typeface="Calibri" panose="020F0502020204030204" pitchFamily="34" charset="0"/>
                <a:cs typeface="Times New Roman" panose="02020603050405020304" pitchFamily="18" charset="0"/>
              </a:rPr>
              <a:t>Prepare the data</a:t>
            </a:r>
          </a:p>
        </p:txBody>
      </p:sp>
      <p:sp>
        <p:nvSpPr>
          <p:cNvPr id="4" name="Text Placeholder 3">
            <a:extLst>
              <a:ext uri="{FF2B5EF4-FFF2-40B4-BE49-F238E27FC236}">
                <a16:creationId xmlns="" xmlns:a16="http://schemas.microsoft.com/office/drawing/2014/main" id="{049244C2-1245-49A2-802B-392117690407}"/>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2050275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93321" y="0"/>
            <a:ext cx="8595702" cy="740664"/>
          </a:xfrm>
        </p:spPr>
        <p:txBody>
          <a:bodyPr/>
          <a:lstStyle/>
          <a:p>
            <a:r>
              <a:rPr lang="en-GB" dirty="0" smtClean="0"/>
              <a:t>Introduction </a:t>
            </a:r>
            <a:r>
              <a:rPr lang="en-GB" dirty="0"/>
              <a:t>to machine learning algorithms</a:t>
            </a:r>
          </a:p>
        </p:txBody>
      </p:sp>
      <p:sp>
        <p:nvSpPr>
          <p:cNvPr id="3" name="Text Placeholder 2"/>
          <p:cNvSpPr>
            <a:spLocks noGrp="1"/>
          </p:cNvSpPr>
          <p:nvPr>
            <p:ph type="body" idx="1"/>
          </p:nvPr>
        </p:nvSpPr>
        <p:spPr/>
        <p:txBody>
          <a:bodyPr/>
          <a:lstStyle/>
          <a:p>
            <a:r>
              <a:rPr lang="en-GB" dirty="0"/>
              <a:t>Algorithms overview
Classification algorithms
Regression algorithms
Clustering
Supervised and unsupervised learning
Anomaly detection
Demonstration: Using two-class classification in a machine learning model</a:t>
            </a:r>
          </a:p>
        </p:txBody>
      </p:sp>
    </p:spTree>
    <p:extLst>
      <p:ext uri="{BB962C8B-B14F-4D97-AF65-F5344CB8AC3E}">
        <p14:creationId xmlns:p14="http://schemas.microsoft.com/office/powerpoint/2010/main" val="295099928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Algorithms overview</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a:solidFill>
                  <a:srgbClr val="000000"/>
                </a:solidFill>
              </a:rPr>
              <a:t>Algorithm: set of steps, methods, or actions</a:t>
            </a:r>
          </a:p>
          <a:p>
            <a:pPr lvl="0"/>
            <a:endParaRPr lang="en-GB" b="0" kern="0">
              <a:solidFill>
                <a:srgbClr val="000000"/>
              </a:solidFill>
            </a:endParaRPr>
          </a:p>
          <a:p>
            <a:pPr lvl="0"/>
            <a:r>
              <a:rPr lang="en-GB" b="0" kern="0">
                <a:solidFill>
                  <a:srgbClr val="000000"/>
                </a:solidFill>
              </a:rPr>
              <a:t>Classification algorithms: yes/no questions, or identify most likely outcome from multiclass list </a:t>
            </a:r>
          </a:p>
          <a:p>
            <a:pPr lvl="0"/>
            <a:endParaRPr lang="en-GB" b="0" kern="0">
              <a:solidFill>
                <a:srgbClr val="000000"/>
              </a:solidFill>
            </a:endParaRPr>
          </a:p>
          <a:p>
            <a:pPr lvl="0"/>
            <a:r>
              <a:rPr lang="en-GB" b="0" kern="0">
                <a:solidFill>
                  <a:srgbClr val="000000"/>
                </a:solidFill>
              </a:rPr>
              <a:t>Regression algorithms: make predictions of outcomes, based on historical patterns</a:t>
            </a:r>
          </a:p>
          <a:p>
            <a:pPr lvl="0"/>
            <a:endParaRPr lang="en-GB" b="0" kern="0">
              <a:solidFill>
                <a:srgbClr val="000000"/>
              </a:solidFill>
            </a:endParaRPr>
          </a:p>
          <a:p>
            <a:pPr lvl="0"/>
            <a:r>
              <a:rPr lang="en-GB" b="0" kern="0">
                <a:solidFill>
                  <a:srgbClr val="000000"/>
                </a:solidFill>
              </a:rPr>
              <a:t>Clustering algorithms: identify groupings within dataset</a:t>
            </a:r>
            <a:endParaRPr lang="en-US" b="0" kern="0" dirty="0">
              <a:solidFill>
                <a:srgbClr val="000000"/>
              </a:solidFill>
            </a:endParaRPr>
          </a:p>
        </p:txBody>
      </p:sp>
    </p:spTree>
    <p:extLst>
      <p:ext uri="{BB962C8B-B14F-4D97-AF65-F5344CB8AC3E}">
        <p14:creationId xmlns:p14="http://schemas.microsoft.com/office/powerpoint/2010/main" val="809328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Classification algorithms</a:t>
            </a:r>
          </a:p>
        </p:txBody>
      </p:sp>
      <p:sp>
        <p:nvSpPr>
          <p:cNvPr id="4" name="Content Placeholder 2"/>
          <p:cNvSpPr txBox="1">
            <a:spLocks/>
          </p:cNvSpPr>
          <p:nvPr/>
        </p:nvSpPr>
        <p:spPr>
          <a:xfrm>
            <a:off x="458788" y="1021214"/>
            <a:ext cx="4297850" cy="5766447"/>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sz="2400" b="0" kern="0" dirty="0">
                <a:solidFill>
                  <a:srgbClr val="000000"/>
                </a:solidFill>
              </a:rPr>
              <a:t>Two-class classification algorithms:</a:t>
            </a:r>
          </a:p>
          <a:p>
            <a:pPr lvl="0"/>
            <a:r>
              <a:rPr lang="en-GB" sz="2400" b="0" kern="0" dirty="0">
                <a:solidFill>
                  <a:srgbClr val="000000"/>
                </a:solidFill>
              </a:rPr>
              <a:t>Averaged Perceptron</a:t>
            </a:r>
          </a:p>
          <a:p>
            <a:pPr lvl="0"/>
            <a:r>
              <a:rPr lang="en-GB" sz="2400" b="0" kern="0" dirty="0">
                <a:solidFill>
                  <a:srgbClr val="000000"/>
                </a:solidFill>
              </a:rPr>
              <a:t>Bayes Point Machine</a:t>
            </a:r>
          </a:p>
          <a:p>
            <a:pPr lvl="0"/>
            <a:r>
              <a:rPr lang="en-GB" sz="2400" b="0" kern="0" dirty="0">
                <a:solidFill>
                  <a:srgbClr val="000000"/>
                </a:solidFill>
              </a:rPr>
              <a:t>Boosted Decision Tree</a:t>
            </a:r>
          </a:p>
          <a:p>
            <a:pPr lvl="0"/>
            <a:r>
              <a:rPr lang="en-GB" sz="2400" b="0" kern="0" dirty="0">
                <a:solidFill>
                  <a:srgbClr val="000000"/>
                </a:solidFill>
              </a:rPr>
              <a:t>Decision Forest</a:t>
            </a:r>
          </a:p>
          <a:p>
            <a:pPr lvl="0"/>
            <a:r>
              <a:rPr lang="en-GB" sz="2400" b="0" kern="0" dirty="0">
                <a:solidFill>
                  <a:srgbClr val="000000"/>
                </a:solidFill>
              </a:rPr>
              <a:t>Decision Jungle</a:t>
            </a:r>
          </a:p>
          <a:p>
            <a:pPr lvl="0"/>
            <a:r>
              <a:rPr lang="en-GB" sz="2400" b="0" kern="0" dirty="0">
                <a:solidFill>
                  <a:srgbClr val="000000"/>
                </a:solidFill>
              </a:rPr>
              <a:t>Locally Deep Support Vector Machine</a:t>
            </a:r>
          </a:p>
          <a:p>
            <a:pPr lvl="0"/>
            <a:r>
              <a:rPr lang="en-GB" sz="2400" b="0" kern="0" dirty="0">
                <a:solidFill>
                  <a:srgbClr val="000000"/>
                </a:solidFill>
              </a:rPr>
              <a:t>Logistic Regression</a:t>
            </a:r>
          </a:p>
          <a:p>
            <a:pPr lvl="0"/>
            <a:r>
              <a:rPr lang="en-GB" sz="2400" b="0" kern="0" dirty="0">
                <a:solidFill>
                  <a:srgbClr val="000000"/>
                </a:solidFill>
              </a:rPr>
              <a:t>Neural Network</a:t>
            </a:r>
          </a:p>
          <a:p>
            <a:pPr lvl="0"/>
            <a:r>
              <a:rPr lang="en-GB" sz="2400" b="0" kern="0" dirty="0">
                <a:solidFill>
                  <a:srgbClr val="000000"/>
                </a:solidFill>
              </a:rPr>
              <a:t>Support Vector Machine</a:t>
            </a:r>
          </a:p>
          <a:p>
            <a:pPr marL="0" lvl="0" indent="0">
              <a:buNone/>
            </a:pPr>
            <a:endParaRPr lang="en-GB" sz="1600" b="0" kern="0" dirty="0">
              <a:solidFill>
                <a:srgbClr val="000000"/>
              </a:solidFill>
            </a:endParaRPr>
          </a:p>
        </p:txBody>
      </p:sp>
      <p:sp>
        <p:nvSpPr>
          <p:cNvPr id="5" name="TextBox 4"/>
          <p:cNvSpPr txBox="1"/>
          <p:nvPr/>
        </p:nvSpPr>
        <p:spPr>
          <a:xfrm>
            <a:off x="4756638" y="1021215"/>
            <a:ext cx="3988340" cy="285619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eaLnBrk="1" hangingPunct="1">
              <a:lnSpc>
                <a:spcPct val="100000"/>
              </a:lnSpc>
              <a:spcBef>
                <a:spcPts val="600"/>
              </a:spcBef>
              <a:buClr>
                <a:srgbClr val="0070C0"/>
              </a:buClr>
              <a:buSzPct val="90000"/>
              <a:buFont typeface="Arial" pitchFamily="34" charset="0"/>
              <a:buNone/>
              <a:defRPr sz="2800">
                <a:latin typeface="Segoe UI" pitchFamily="34" charset="0"/>
                <a:ea typeface="Segoe UI" pitchFamily="34" charset="0"/>
                <a:cs typeface="Segoe UI" pitchFamily="34" charset="0"/>
              </a:defRPr>
            </a:lvl1pPr>
            <a:lvl2pPr marL="458788" indent="-169863" eaLnBrk="1" hangingPunct="1">
              <a:lnSpc>
                <a:spcPct val="100000"/>
              </a:lnSpc>
              <a:spcBef>
                <a:spcPts val="600"/>
              </a:spcBef>
              <a:buClr>
                <a:srgbClr val="0070C0"/>
              </a:buClr>
              <a:buSzPct val="80000"/>
              <a:buFont typeface="Arial" pitchFamily="34" charset="0"/>
              <a:buChar char="•"/>
              <a:defRPr sz="2400">
                <a:latin typeface="Segoe UI" pitchFamily="34" charset="0"/>
                <a:ea typeface="Segoe UI" pitchFamily="34" charset="0"/>
                <a:cs typeface="Segoe UI" pitchFamily="34" charset="0"/>
              </a:defRPr>
            </a:lvl2pPr>
            <a:lvl3pPr marL="854075" indent="-173038" eaLnBrk="1" hangingPunct="1">
              <a:lnSpc>
                <a:spcPct val="100000"/>
              </a:lnSpc>
              <a:spcBef>
                <a:spcPts val="600"/>
              </a:spcBef>
              <a:buClr>
                <a:srgbClr val="0070C0"/>
              </a:buClr>
              <a:buSzPct val="80000"/>
              <a:buFont typeface="Arial" pitchFamily="34" charset="0"/>
              <a:buChar char="•"/>
              <a:defRPr sz="2000">
                <a:latin typeface="Segoe UI" pitchFamily="34" charset="0"/>
                <a:ea typeface="Segoe UI" pitchFamily="34" charset="0"/>
                <a:cs typeface="Segoe UI" pitchFamily="34" charset="0"/>
              </a:defRPr>
            </a:lvl3pPr>
            <a:lvl4pPr marL="1254125" indent="-165100" eaLnBrk="1" hangingPunct="1">
              <a:lnSpc>
                <a:spcPct val="100000"/>
              </a:lnSpc>
              <a:spcBef>
                <a:spcPts val="600"/>
              </a:spcBef>
              <a:buClr>
                <a:srgbClr val="0070C0"/>
              </a:buClr>
              <a:buSzPct val="90000"/>
              <a:buFont typeface="Arial" pitchFamily="34" charset="0"/>
              <a:buChar char="•"/>
              <a:defRPr sz="1800">
                <a:latin typeface="Segoe UI" pitchFamily="34" charset="0"/>
                <a:ea typeface="Segoe UI" pitchFamily="34" charset="0"/>
                <a:cs typeface="Segoe UI" pitchFamily="34" charset="0"/>
              </a:defRPr>
            </a:lvl4pPr>
            <a:lvl5pPr marL="1544638" indent="-168275" eaLnBrk="1" hangingPunct="1">
              <a:lnSpc>
                <a:spcPct val="100000"/>
              </a:lnSpc>
              <a:spcBef>
                <a:spcPts val="600"/>
              </a:spcBef>
              <a:buClr>
                <a:srgbClr val="0070C0"/>
              </a:buClr>
              <a:buSzPct val="90000"/>
              <a:buFont typeface="Arial" pitchFamily="34" charset="0"/>
              <a:buChar char="•"/>
              <a:defRPr sz="1800">
                <a:latin typeface="Segoe UI" pitchFamily="34" charset="0"/>
                <a:ea typeface="Segoe UI" pitchFamily="34" charset="0"/>
                <a:cs typeface="Segoe UI" pitchFamily="34" charset="0"/>
              </a:defRPr>
            </a:lvl5pPr>
            <a:lvl6pPr marL="2001838" indent="-168275" fontAlgn="base">
              <a:lnSpc>
                <a:spcPct val="90000"/>
              </a:lnSpc>
              <a:spcBef>
                <a:spcPct val="70000"/>
              </a:spcBef>
              <a:spcAft>
                <a:spcPct val="0"/>
              </a:spcAft>
              <a:buClr>
                <a:srgbClr val="2D4A6D"/>
              </a:buClr>
              <a:buSzPct val="90000"/>
              <a:buChar char="•"/>
              <a:defRPr sz="1600">
                <a:latin typeface="+mn-lt"/>
              </a:defRPr>
            </a:lvl6pPr>
            <a:lvl7pPr marL="2459038" indent="-168275" fontAlgn="base">
              <a:lnSpc>
                <a:spcPct val="90000"/>
              </a:lnSpc>
              <a:spcBef>
                <a:spcPct val="70000"/>
              </a:spcBef>
              <a:spcAft>
                <a:spcPct val="0"/>
              </a:spcAft>
              <a:buClr>
                <a:srgbClr val="2D4A6D"/>
              </a:buClr>
              <a:buSzPct val="90000"/>
              <a:buChar char="•"/>
              <a:defRPr sz="1600">
                <a:latin typeface="+mn-lt"/>
              </a:defRPr>
            </a:lvl7pPr>
            <a:lvl8pPr marL="2916238" indent="-168275" fontAlgn="base">
              <a:lnSpc>
                <a:spcPct val="90000"/>
              </a:lnSpc>
              <a:spcBef>
                <a:spcPct val="70000"/>
              </a:spcBef>
              <a:spcAft>
                <a:spcPct val="0"/>
              </a:spcAft>
              <a:buClr>
                <a:srgbClr val="2D4A6D"/>
              </a:buClr>
              <a:buSzPct val="90000"/>
              <a:buChar char="•"/>
              <a:defRPr sz="1600">
                <a:latin typeface="+mn-lt"/>
              </a:defRPr>
            </a:lvl8pPr>
            <a:lvl9pPr marL="3373438" indent="-168275" fontAlgn="base">
              <a:lnSpc>
                <a:spcPct val="90000"/>
              </a:lnSpc>
              <a:spcBef>
                <a:spcPct val="70000"/>
              </a:spcBef>
              <a:spcAft>
                <a:spcPct val="0"/>
              </a:spcAft>
              <a:buClr>
                <a:srgbClr val="2D4A6D"/>
              </a:buClr>
              <a:buSzPct val="90000"/>
              <a:buChar char="•"/>
              <a:defRPr sz="1600">
                <a:latin typeface="+mn-lt"/>
              </a:defRPr>
            </a:lvl9pPr>
          </a:lstStyle>
          <a:p>
            <a:pPr lvl="0">
              <a:spcBef>
                <a:spcPct val="0"/>
              </a:spcBef>
              <a:buClrTx/>
              <a:buSzTx/>
            </a:pPr>
            <a:r>
              <a:rPr lang="en-US" sz="2400" b="0" dirty="0">
                <a:solidFill>
                  <a:srgbClr val="000000"/>
                </a:solidFill>
                <a:ea typeface="+mn-ea"/>
              </a:rPr>
              <a:t>Multiclass classification algorithms:</a:t>
            </a:r>
          </a:p>
          <a:p>
            <a:pPr marL="457200" lvl="0" indent="-457200">
              <a:spcBef>
                <a:spcPct val="0"/>
              </a:spcBef>
              <a:buClrTx/>
              <a:buSzTx/>
              <a:buFont typeface="Arial" panose="020B0604020202020204" pitchFamily="34" charset="0"/>
              <a:buChar char="•"/>
            </a:pPr>
            <a:r>
              <a:rPr lang="en-US" sz="2400" b="0" dirty="0">
                <a:solidFill>
                  <a:srgbClr val="000000"/>
                </a:solidFill>
                <a:ea typeface="+mn-ea"/>
              </a:rPr>
              <a:t>Decision Forest</a:t>
            </a:r>
          </a:p>
          <a:p>
            <a:pPr marL="457200" lvl="0" indent="-457200">
              <a:spcBef>
                <a:spcPct val="0"/>
              </a:spcBef>
              <a:buClrTx/>
              <a:buSzTx/>
              <a:buFont typeface="Arial" panose="020B0604020202020204" pitchFamily="34" charset="0"/>
              <a:buChar char="•"/>
            </a:pPr>
            <a:r>
              <a:rPr lang="en-US" sz="2400" b="0" dirty="0">
                <a:solidFill>
                  <a:srgbClr val="000000"/>
                </a:solidFill>
                <a:ea typeface="+mn-ea"/>
              </a:rPr>
              <a:t>Decision Jungle</a:t>
            </a:r>
          </a:p>
          <a:p>
            <a:pPr marL="457200" lvl="0" indent="-457200">
              <a:spcBef>
                <a:spcPct val="0"/>
              </a:spcBef>
              <a:buClrTx/>
              <a:buSzTx/>
              <a:buFont typeface="Arial" panose="020B0604020202020204" pitchFamily="34" charset="0"/>
              <a:buChar char="•"/>
            </a:pPr>
            <a:r>
              <a:rPr lang="en-US" sz="2400" b="0" dirty="0">
                <a:solidFill>
                  <a:srgbClr val="000000"/>
                </a:solidFill>
                <a:ea typeface="+mn-ea"/>
              </a:rPr>
              <a:t>Logistic Regression</a:t>
            </a:r>
          </a:p>
          <a:p>
            <a:pPr marL="457200" lvl="0" indent="-457200">
              <a:spcBef>
                <a:spcPct val="0"/>
              </a:spcBef>
              <a:buClrTx/>
              <a:buSzTx/>
              <a:buFont typeface="Arial" panose="020B0604020202020204" pitchFamily="34" charset="0"/>
              <a:buChar char="•"/>
            </a:pPr>
            <a:r>
              <a:rPr lang="en-US" sz="2400" b="0" dirty="0">
                <a:solidFill>
                  <a:srgbClr val="000000"/>
                </a:solidFill>
                <a:ea typeface="+mn-ea"/>
              </a:rPr>
              <a:t>Neural Network</a:t>
            </a:r>
          </a:p>
          <a:p>
            <a:pPr marL="457200" lvl="0" indent="-457200">
              <a:spcBef>
                <a:spcPct val="0"/>
              </a:spcBef>
              <a:buClrTx/>
              <a:buSzTx/>
              <a:buFont typeface="Arial" panose="020B0604020202020204" pitchFamily="34" charset="0"/>
              <a:buChar char="•"/>
            </a:pPr>
            <a:r>
              <a:rPr lang="en-US" sz="2400" b="0" dirty="0">
                <a:solidFill>
                  <a:srgbClr val="000000"/>
                </a:solidFill>
                <a:ea typeface="+mn-ea"/>
              </a:rPr>
              <a:t>One-vs-All Multiclass</a:t>
            </a:r>
          </a:p>
        </p:txBody>
      </p:sp>
    </p:spTree>
    <p:extLst>
      <p:ext uri="{BB962C8B-B14F-4D97-AF65-F5344CB8AC3E}">
        <p14:creationId xmlns:p14="http://schemas.microsoft.com/office/powerpoint/2010/main" val="5609633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Regression algorithms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Regression algorithms:</a:t>
            </a:r>
          </a:p>
          <a:p>
            <a:pPr lvl="0"/>
            <a:r>
              <a:rPr lang="en-US" b="0" kern="0">
                <a:solidFill>
                  <a:srgbClr val="000000"/>
                </a:solidFill>
              </a:rPr>
              <a:t>Bayesian Linear Regression</a:t>
            </a:r>
          </a:p>
          <a:p>
            <a:pPr lvl="0"/>
            <a:r>
              <a:rPr lang="en-US" b="0" kern="0">
                <a:solidFill>
                  <a:srgbClr val="000000"/>
                </a:solidFill>
              </a:rPr>
              <a:t>Boosted Decision Tree Regression</a:t>
            </a:r>
          </a:p>
          <a:p>
            <a:pPr lvl="0"/>
            <a:r>
              <a:rPr lang="en-US" b="0" kern="0">
                <a:solidFill>
                  <a:srgbClr val="000000"/>
                </a:solidFill>
              </a:rPr>
              <a:t>Decision Forest Regression</a:t>
            </a:r>
          </a:p>
          <a:p>
            <a:pPr lvl="0"/>
            <a:r>
              <a:rPr lang="en-US" b="0" kern="0">
                <a:solidFill>
                  <a:srgbClr val="000000"/>
                </a:solidFill>
              </a:rPr>
              <a:t>Fast Forest Quantile Regression</a:t>
            </a:r>
          </a:p>
          <a:p>
            <a:pPr lvl="0"/>
            <a:r>
              <a:rPr lang="en-US" b="0" kern="0">
                <a:solidFill>
                  <a:srgbClr val="000000"/>
                </a:solidFill>
              </a:rPr>
              <a:t>Linear Regression</a:t>
            </a:r>
          </a:p>
          <a:p>
            <a:pPr lvl="0"/>
            <a:r>
              <a:rPr lang="en-US" b="0" kern="0">
                <a:solidFill>
                  <a:srgbClr val="000000"/>
                </a:solidFill>
              </a:rPr>
              <a:t>Neural Network Regression</a:t>
            </a:r>
          </a:p>
          <a:p>
            <a:pPr lvl="0"/>
            <a:r>
              <a:rPr lang="en-US" b="0" kern="0">
                <a:solidFill>
                  <a:srgbClr val="000000"/>
                </a:solidFill>
              </a:rPr>
              <a:t>Ordinal Regression</a:t>
            </a:r>
          </a:p>
          <a:p>
            <a:pPr lvl="0"/>
            <a:r>
              <a:rPr lang="en-US" b="0" kern="0">
                <a:solidFill>
                  <a:srgbClr val="000000"/>
                </a:solidFill>
              </a:rPr>
              <a:t>Poisson Regression</a:t>
            </a:r>
            <a:endParaRPr lang="en-US" b="0" kern="0" dirty="0">
              <a:solidFill>
                <a:srgbClr val="000000"/>
              </a:solidFill>
            </a:endParaRPr>
          </a:p>
        </p:txBody>
      </p:sp>
    </p:spTree>
    <p:extLst>
      <p:ext uri="{BB962C8B-B14F-4D97-AF65-F5344CB8AC3E}">
        <p14:creationId xmlns:p14="http://schemas.microsoft.com/office/powerpoint/2010/main" val="2299176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Clustering</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a:solidFill>
                  <a:srgbClr val="000000"/>
                </a:solidFill>
              </a:rPr>
              <a:t>Clustering:</a:t>
            </a:r>
          </a:p>
          <a:p>
            <a:pPr lvl="0"/>
            <a:r>
              <a:rPr lang="en-GB" b="0" kern="0">
                <a:solidFill>
                  <a:srgbClr val="000000"/>
                </a:solidFill>
              </a:rPr>
              <a:t>Often used during the initial stages of mode development</a:t>
            </a:r>
          </a:p>
          <a:p>
            <a:pPr lvl="0"/>
            <a:r>
              <a:rPr lang="en-GB" b="0" kern="0">
                <a:solidFill>
                  <a:srgbClr val="000000"/>
                </a:solidFill>
              </a:rPr>
              <a:t>Detects patterns and anomalies</a:t>
            </a:r>
          </a:p>
          <a:p>
            <a:pPr lvl="0"/>
            <a:endParaRPr lang="en-GB" b="0" kern="0">
              <a:solidFill>
                <a:srgbClr val="000000"/>
              </a:solidFill>
            </a:endParaRPr>
          </a:p>
          <a:p>
            <a:pPr marL="0" lvl="0" indent="0">
              <a:buNone/>
            </a:pPr>
            <a:r>
              <a:rPr lang="en-GB" b="0" kern="0">
                <a:solidFill>
                  <a:srgbClr val="000000"/>
                </a:solidFill>
              </a:rPr>
              <a:t>Example:</a:t>
            </a:r>
          </a:p>
          <a:p>
            <a:pPr lvl="0"/>
            <a:r>
              <a:rPr lang="en-GB" b="0" kern="0">
                <a:solidFill>
                  <a:srgbClr val="000000"/>
                </a:solidFill>
              </a:rPr>
              <a:t>K-Means Clustering</a:t>
            </a:r>
          </a:p>
          <a:p>
            <a:pPr lvl="0"/>
            <a:endParaRPr lang="en-US" b="0" kern="0" dirty="0">
              <a:solidFill>
                <a:srgbClr val="000000"/>
              </a:solidFill>
            </a:endParaRPr>
          </a:p>
        </p:txBody>
      </p:sp>
    </p:spTree>
    <p:extLst>
      <p:ext uri="{BB962C8B-B14F-4D97-AF65-F5344CB8AC3E}">
        <p14:creationId xmlns:p14="http://schemas.microsoft.com/office/powerpoint/2010/main" val="10871477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Supervised and unsupervised learning</a:t>
            </a:r>
          </a:p>
        </p:txBody>
      </p:sp>
      <p:sp>
        <p:nvSpPr>
          <p:cNvPr id="4" name="Content Placeholder 2"/>
          <p:cNvSpPr txBox="1">
            <a:spLocks/>
          </p:cNvSpPr>
          <p:nvPr/>
        </p:nvSpPr>
        <p:spPr>
          <a:xfrm>
            <a:off x="458788" y="1021214"/>
            <a:ext cx="8119156" cy="5599393"/>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dirty="0">
                <a:solidFill>
                  <a:srgbClr val="000000"/>
                </a:solidFill>
              </a:rPr>
              <a:t>Supervised learning</a:t>
            </a:r>
          </a:p>
          <a:p>
            <a:pPr lvl="0"/>
            <a:r>
              <a:rPr lang="en-GB" b="0" kern="0" dirty="0">
                <a:solidFill>
                  <a:srgbClr val="000000"/>
                </a:solidFill>
              </a:rPr>
              <a:t>Target values known</a:t>
            </a:r>
          </a:p>
          <a:p>
            <a:pPr lvl="0"/>
            <a:r>
              <a:rPr lang="en-GB" b="0" kern="0" dirty="0">
                <a:solidFill>
                  <a:srgbClr val="000000"/>
                </a:solidFill>
              </a:rPr>
              <a:t>Classification</a:t>
            </a:r>
          </a:p>
          <a:p>
            <a:pPr lvl="0"/>
            <a:r>
              <a:rPr lang="en-GB" b="0" kern="0" dirty="0">
                <a:solidFill>
                  <a:srgbClr val="000000"/>
                </a:solidFill>
              </a:rPr>
              <a:t>Regression</a:t>
            </a:r>
          </a:p>
          <a:p>
            <a:pPr marL="0" lvl="0" indent="0">
              <a:buNone/>
            </a:pPr>
            <a:endParaRPr lang="en-GB" b="0" kern="0" dirty="0">
              <a:solidFill>
                <a:srgbClr val="000000"/>
              </a:solidFill>
            </a:endParaRPr>
          </a:p>
          <a:p>
            <a:pPr marL="0" lvl="0" indent="0">
              <a:buNone/>
            </a:pPr>
            <a:r>
              <a:rPr lang="en-GB" b="0" kern="0" dirty="0">
                <a:solidFill>
                  <a:srgbClr val="000000"/>
                </a:solidFill>
              </a:rPr>
              <a:t>Unsupervised learning</a:t>
            </a:r>
          </a:p>
          <a:p>
            <a:pPr lvl="0"/>
            <a:r>
              <a:rPr lang="en-GB" b="0" kern="0" dirty="0">
                <a:solidFill>
                  <a:srgbClr val="000000"/>
                </a:solidFill>
              </a:rPr>
              <a:t>Target values unknown</a:t>
            </a:r>
          </a:p>
          <a:p>
            <a:pPr lvl="0"/>
            <a:r>
              <a:rPr lang="en-GB" b="0" kern="0" dirty="0">
                <a:solidFill>
                  <a:srgbClr val="000000"/>
                </a:solidFill>
              </a:rPr>
              <a:t>Clustering</a:t>
            </a:r>
          </a:p>
          <a:p>
            <a:pPr marL="0" lvl="0" indent="0">
              <a:buNone/>
            </a:pPr>
            <a:endParaRPr lang="en-GB" b="0" kern="0" dirty="0">
              <a:solidFill>
                <a:srgbClr val="000000"/>
              </a:solidFill>
            </a:endParaRPr>
          </a:p>
          <a:p>
            <a:pPr marL="0" lvl="0" indent="0">
              <a:buNone/>
            </a:pPr>
            <a:r>
              <a:rPr lang="en-GB" b="0" kern="0" dirty="0">
                <a:solidFill>
                  <a:srgbClr val="000000"/>
                </a:solidFill>
              </a:rPr>
              <a:t>Reinforcement learning</a:t>
            </a:r>
          </a:p>
          <a:p>
            <a:pPr lvl="0"/>
            <a:r>
              <a:rPr lang="en-GB" b="0" kern="0" dirty="0">
                <a:solidFill>
                  <a:srgbClr val="000000"/>
                </a:solidFill>
              </a:rPr>
              <a:t>Self-learning through feedback</a:t>
            </a:r>
            <a:endParaRPr lang="en-US" b="0" kern="0" dirty="0">
              <a:solidFill>
                <a:srgbClr val="000000"/>
              </a:solidFill>
            </a:endParaRPr>
          </a:p>
        </p:txBody>
      </p:sp>
    </p:spTree>
    <p:extLst>
      <p:ext uri="{BB962C8B-B14F-4D97-AF65-F5344CB8AC3E}">
        <p14:creationId xmlns:p14="http://schemas.microsoft.com/office/powerpoint/2010/main" val="24647754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Anomaly detection</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a:solidFill>
                  <a:srgbClr val="000000"/>
                </a:solidFill>
              </a:rPr>
              <a:t>Anomaly detection:</a:t>
            </a:r>
          </a:p>
          <a:p>
            <a:pPr lvl="0"/>
            <a:r>
              <a:rPr lang="en-GB" b="0" kern="0">
                <a:solidFill>
                  <a:srgbClr val="000000"/>
                </a:solidFill>
              </a:rPr>
              <a:t>Rare events</a:t>
            </a:r>
          </a:p>
          <a:p>
            <a:pPr lvl="0"/>
            <a:r>
              <a:rPr lang="en-GB" b="0" kern="0">
                <a:solidFill>
                  <a:srgbClr val="000000"/>
                </a:solidFill>
              </a:rPr>
              <a:t>Imbalanced data</a:t>
            </a:r>
          </a:p>
          <a:p>
            <a:pPr lvl="0"/>
            <a:endParaRPr lang="en-GB" b="0" kern="0">
              <a:solidFill>
                <a:srgbClr val="000000"/>
              </a:solidFill>
            </a:endParaRPr>
          </a:p>
          <a:p>
            <a:pPr marL="0" lvl="0" indent="0">
              <a:buNone/>
            </a:pPr>
            <a:r>
              <a:rPr lang="en-GB" b="0" kern="0">
                <a:solidFill>
                  <a:srgbClr val="000000"/>
                </a:solidFill>
              </a:rPr>
              <a:t>Anomaly detection methods:</a:t>
            </a:r>
          </a:p>
          <a:p>
            <a:pPr lvl="0"/>
            <a:r>
              <a:rPr lang="en-GB" b="0" kern="0">
                <a:solidFill>
                  <a:srgbClr val="000000"/>
                </a:solidFill>
              </a:rPr>
              <a:t>Support Vector Machine (SVM)</a:t>
            </a:r>
          </a:p>
          <a:p>
            <a:pPr lvl="0"/>
            <a:r>
              <a:rPr lang="en-GB" b="0" kern="0">
                <a:solidFill>
                  <a:srgbClr val="000000"/>
                </a:solidFill>
              </a:rPr>
              <a:t>PCA-Based Anomaly Detection</a:t>
            </a:r>
            <a:endParaRPr lang="en-US" b="0" kern="0" dirty="0">
              <a:solidFill>
                <a:srgbClr val="000000"/>
              </a:solidFill>
            </a:endParaRPr>
          </a:p>
        </p:txBody>
      </p:sp>
    </p:spTree>
    <p:extLst>
      <p:ext uri="{BB962C8B-B14F-4D97-AF65-F5344CB8AC3E}">
        <p14:creationId xmlns:p14="http://schemas.microsoft.com/office/powerpoint/2010/main" val="3332581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Demonstration: Using two-class classification in a machine learning model</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a:solidFill>
                  <a:srgbClr val="000000"/>
                </a:solidFill>
              </a:rPr>
              <a:t>In this demonstration, you will see how:</a:t>
            </a:r>
          </a:p>
          <a:p>
            <a:pPr lvl="0"/>
            <a:endParaRPr lang="en-GB" b="0" kern="0">
              <a:solidFill>
                <a:srgbClr val="000000"/>
              </a:solidFill>
            </a:endParaRPr>
          </a:p>
          <a:p>
            <a:pPr lvl="0"/>
            <a:r>
              <a:rPr lang="en-GB" b="0" kern="0">
                <a:solidFill>
                  <a:srgbClr val="000000"/>
                </a:solidFill>
              </a:rPr>
              <a:t>Two-class classification algorithms can be used in the development of a machine learning model</a:t>
            </a:r>
          </a:p>
          <a:p>
            <a:pPr lvl="0"/>
            <a:endParaRPr lang="en-US" b="0" kern="0" dirty="0">
              <a:solidFill>
                <a:srgbClr val="000000"/>
              </a:solidFill>
            </a:endParaRPr>
          </a:p>
        </p:txBody>
      </p:sp>
    </p:spTree>
    <p:extLst>
      <p:ext uri="{BB962C8B-B14F-4D97-AF65-F5344CB8AC3E}">
        <p14:creationId xmlns:p14="http://schemas.microsoft.com/office/powerpoint/2010/main" val="2927748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rot="16200000">
            <a:off x="-843536" y="4894338"/>
            <a:ext cx="2042462" cy="256751"/>
          </a:xfrm>
          <a:prstGeom prst="rect">
            <a:avLst/>
          </a:prstGeom>
          <a:noFill/>
        </p:spPr>
        <p:txBody>
          <a:bodyPr wrap="none" lIns="134451" tIns="107561" rIns="134451" bIns="107561" rtlCol="0">
            <a:noAutofit/>
          </a:bodyPr>
          <a:lstStyle/>
          <a:p>
            <a:pPr defTabSz="685478">
              <a:lnSpc>
                <a:spcPct val="90000"/>
              </a:lnSpc>
              <a:spcAft>
                <a:spcPts val="441"/>
              </a:spcAft>
              <a:defRPr/>
            </a:pPr>
            <a:r>
              <a:rPr lang="de-DE" sz="2100" dirty="0">
                <a:solidFill>
                  <a:srgbClr val="FFFFFF">
                    <a:lumMod val="50000"/>
                  </a:srgbClr>
                </a:solidFill>
                <a:latin typeface="Segoe UI Light"/>
              </a:rPr>
              <a:t>http://azureplatform.azurewebsites.net/</a:t>
            </a:r>
            <a:endParaRPr lang="en-US" sz="2100" dirty="0">
              <a:solidFill>
                <a:srgbClr val="FFFFFF">
                  <a:lumMod val="50000"/>
                </a:srgbClr>
              </a:solidFill>
              <a:latin typeface="Segoe UI Light"/>
            </a:endParaRPr>
          </a:p>
        </p:txBody>
      </p:sp>
      <p:sp>
        <p:nvSpPr>
          <p:cNvPr id="17" name="TextBox 16"/>
          <p:cNvSpPr txBox="1"/>
          <p:nvPr/>
        </p:nvSpPr>
        <p:spPr>
          <a:xfrm rot="16200000">
            <a:off x="8218001" y="5471893"/>
            <a:ext cx="1316435" cy="257783"/>
          </a:xfrm>
          <a:prstGeom prst="rect">
            <a:avLst/>
          </a:prstGeom>
          <a:noFill/>
        </p:spPr>
        <p:txBody>
          <a:bodyPr wrap="none" lIns="134451" tIns="107561" rIns="134451" bIns="107561" rtlCol="0">
            <a:noAutofit/>
          </a:bodyPr>
          <a:lstStyle/>
          <a:p>
            <a:pPr algn="r" defTabSz="685478">
              <a:lnSpc>
                <a:spcPct val="90000"/>
              </a:lnSpc>
              <a:spcAft>
                <a:spcPts val="441"/>
              </a:spcAft>
              <a:defRPr/>
            </a:pPr>
            <a:r>
              <a:rPr lang="de-DE" sz="900" dirty="0">
                <a:solidFill>
                  <a:srgbClr val="FFFFFF">
                    <a:lumMod val="50000"/>
                  </a:srgbClr>
                </a:solidFill>
                <a:latin typeface="Segoe UI Light"/>
              </a:rPr>
              <a:t>* Preview Services</a:t>
            </a:r>
            <a:endParaRPr lang="en-US" sz="900" dirty="0">
              <a:solidFill>
                <a:srgbClr val="FFFFFF">
                  <a:lumMod val="50000"/>
                </a:srgbClr>
              </a:solidFill>
              <a:latin typeface="Segoe UI Light"/>
            </a:endParaRPr>
          </a:p>
        </p:txBody>
      </p:sp>
      <p:pic>
        <p:nvPicPr>
          <p:cNvPr id="7" name="Picture 6"/>
          <p:cNvPicPr>
            <a:picLocks noChangeAspect="1"/>
          </p:cNvPicPr>
          <p:nvPr/>
        </p:nvPicPr>
        <p:blipFill>
          <a:blip r:embed="rId3"/>
          <a:stretch>
            <a:fillRect/>
          </a:stretch>
        </p:blipFill>
        <p:spPr>
          <a:xfrm>
            <a:off x="722115" y="4146267"/>
            <a:ext cx="2264569" cy="1228725"/>
          </a:xfrm>
          <a:prstGeom prst="rect">
            <a:avLst/>
          </a:prstGeom>
        </p:spPr>
      </p:pic>
      <p:pic>
        <p:nvPicPr>
          <p:cNvPr id="8" name="Picture 7"/>
          <p:cNvPicPr>
            <a:picLocks noChangeAspect="1"/>
          </p:cNvPicPr>
          <p:nvPr/>
        </p:nvPicPr>
        <p:blipFill>
          <a:blip r:embed="rId4"/>
          <a:stretch>
            <a:fillRect/>
          </a:stretch>
        </p:blipFill>
        <p:spPr>
          <a:xfrm>
            <a:off x="728665" y="2530304"/>
            <a:ext cx="2232422" cy="1582341"/>
          </a:xfrm>
          <a:prstGeom prst="rect">
            <a:avLst/>
          </a:prstGeom>
        </p:spPr>
      </p:pic>
      <p:pic>
        <p:nvPicPr>
          <p:cNvPr id="9" name="Picture 8"/>
          <p:cNvPicPr>
            <a:picLocks noChangeAspect="1"/>
          </p:cNvPicPr>
          <p:nvPr/>
        </p:nvPicPr>
        <p:blipFill>
          <a:blip r:embed="rId5"/>
          <a:stretch>
            <a:fillRect/>
          </a:stretch>
        </p:blipFill>
        <p:spPr>
          <a:xfrm>
            <a:off x="738189" y="964603"/>
            <a:ext cx="2218135" cy="1571625"/>
          </a:xfrm>
          <a:prstGeom prst="rect">
            <a:avLst/>
          </a:prstGeom>
        </p:spPr>
      </p:pic>
      <p:pic>
        <p:nvPicPr>
          <p:cNvPr id="23" name="Picture 22"/>
          <p:cNvPicPr>
            <a:picLocks noChangeAspect="1"/>
          </p:cNvPicPr>
          <p:nvPr/>
        </p:nvPicPr>
        <p:blipFill rotWithShape="1">
          <a:blip r:embed="rId6"/>
          <a:srcRect b="7848"/>
          <a:stretch/>
        </p:blipFill>
        <p:spPr>
          <a:xfrm>
            <a:off x="726878" y="5441671"/>
            <a:ext cx="7690247" cy="523361"/>
          </a:xfrm>
          <a:prstGeom prst="rect">
            <a:avLst/>
          </a:prstGeom>
        </p:spPr>
      </p:pic>
      <p:pic>
        <p:nvPicPr>
          <p:cNvPr id="19" name="Picture 18"/>
          <p:cNvPicPr>
            <a:picLocks noChangeAspect="1"/>
          </p:cNvPicPr>
          <p:nvPr/>
        </p:nvPicPr>
        <p:blipFill>
          <a:blip r:embed="rId7"/>
          <a:stretch>
            <a:fillRect/>
          </a:stretch>
        </p:blipFill>
        <p:spPr>
          <a:xfrm>
            <a:off x="6168630" y="936931"/>
            <a:ext cx="2218135" cy="1571625"/>
          </a:xfrm>
          <a:prstGeom prst="rect">
            <a:avLst/>
          </a:prstGeom>
        </p:spPr>
      </p:pic>
      <p:pic>
        <p:nvPicPr>
          <p:cNvPr id="20" name="Picture 19"/>
          <p:cNvPicPr>
            <a:picLocks noChangeAspect="1"/>
          </p:cNvPicPr>
          <p:nvPr/>
        </p:nvPicPr>
        <p:blipFill>
          <a:blip r:embed="rId8"/>
          <a:stretch>
            <a:fillRect/>
          </a:stretch>
        </p:blipFill>
        <p:spPr>
          <a:xfrm>
            <a:off x="6173392" y="2538610"/>
            <a:ext cx="2264569" cy="1246585"/>
          </a:xfrm>
          <a:prstGeom prst="rect">
            <a:avLst/>
          </a:prstGeom>
        </p:spPr>
      </p:pic>
      <p:pic>
        <p:nvPicPr>
          <p:cNvPr id="21" name="Picture 20"/>
          <p:cNvPicPr>
            <a:picLocks noChangeAspect="1"/>
          </p:cNvPicPr>
          <p:nvPr/>
        </p:nvPicPr>
        <p:blipFill>
          <a:blip r:embed="rId9"/>
          <a:stretch>
            <a:fillRect/>
          </a:stretch>
        </p:blipFill>
        <p:spPr>
          <a:xfrm>
            <a:off x="6186339" y="3819191"/>
            <a:ext cx="2207419" cy="1585913"/>
          </a:xfrm>
          <a:prstGeom prst="rect">
            <a:avLst/>
          </a:prstGeom>
        </p:spPr>
      </p:pic>
      <p:pic>
        <p:nvPicPr>
          <p:cNvPr id="14" name="Picture 13"/>
          <p:cNvPicPr>
            <a:picLocks noChangeAspect="1"/>
          </p:cNvPicPr>
          <p:nvPr/>
        </p:nvPicPr>
        <p:blipFill>
          <a:blip r:embed="rId10"/>
          <a:stretch>
            <a:fillRect/>
          </a:stretch>
        </p:blipFill>
        <p:spPr>
          <a:xfrm>
            <a:off x="3475955" y="941450"/>
            <a:ext cx="2228850" cy="1600200"/>
          </a:xfrm>
          <a:prstGeom prst="rect">
            <a:avLst/>
          </a:prstGeom>
        </p:spPr>
      </p:pic>
      <p:pic>
        <p:nvPicPr>
          <p:cNvPr id="15" name="Picture 14"/>
          <p:cNvPicPr>
            <a:picLocks noChangeAspect="1"/>
          </p:cNvPicPr>
          <p:nvPr/>
        </p:nvPicPr>
        <p:blipFill>
          <a:blip r:embed="rId11"/>
          <a:stretch>
            <a:fillRect/>
          </a:stretch>
        </p:blipFill>
        <p:spPr>
          <a:xfrm>
            <a:off x="3479527" y="2536887"/>
            <a:ext cx="2221706" cy="1268016"/>
          </a:xfrm>
          <a:prstGeom prst="rect">
            <a:avLst/>
          </a:prstGeom>
        </p:spPr>
      </p:pic>
      <p:pic>
        <p:nvPicPr>
          <p:cNvPr id="18" name="Picture 17"/>
          <p:cNvPicPr>
            <a:picLocks noChangeAspect="1"/>
          </p:cNvPicPr>
          <p:nvPr/>
        </p:nvPicPr>
        <p:blipFill>
          <a:blip r:embed="rId12"/>
          <a:stretch>
            <a:fillRect/>
          </a:stretch>
        </p:blipFill>
        <p:spPr>
          <a:xfrm>
            <a:off x="3474765" y="3800141"/>
            <a:ext cx="2235994" cy="1603772"/>
          </a:xfrm>
          <a:prstGeom prst="rect">
            <a:avLst/>
          </a:prstGeom>
        </p:spPr>
      </p:pic>
      <p:sp>
        <p:nvSpPr>
          <p:cNvPr id="2" name="Rectangle 1">
            <a:extLst>
              <a:ext uri="{FF2B5EF4-FFF2-40B4-BE49-F238E27FC236}">
                <a16:creationId xmlns="" xmlns:a16="http://schemas.microsoft.com/office/drawing/2014/main" id="{732257A5-50C9-4C2E-B8B5-486C1E77A629}"/>
              </a:ext>
            </a:extLst>
          </p:cNvPr>
          <p:cNvSpPr/>
          <p:nvPr/>
        </p:nvSpPr>
        <p:spPr bwMode="auto">
          <a:xfrm>
            <a:off x="3472383" y="3785195"/>
            <a:ext cx="2235994" cy="1562198"/>
          </a:xfrm>
          <a:prstGeom prst="rect">
            <a:avLst/>
          </a:prstGeom>
          <a:noFill/>
          <a:ln>
            <a:solidFill>
              <a:srgbClr val="FF0000"/>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15366756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40118196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1F68001-A22E-4A2D-A0AC-C9144BFCEC2E}"/>
              </a:ext>
            </a:extLst>
          </p:cNvPr>
          <p:cNvSpPr>
            <a:spLocks noGrp="1"/>
          </p:cNvSpPr>
          <p:nvPr>
            <p:ph type="title"/>
          </p:nvPr>
        </p:nvSpPr>
        <p:spPr/>
        <p:txBody>
          <a:bodyPr/>
          <a:lstStyle/>
          <a:p>
            <a:r>
              <a:rPr lang="en-GB" dirty="0">
                <a:latin typeface="Arial" panose="020B0604020202020204" pitchFamily="34" charset="0"/>
                <a:ea typeface="Calibri" panose="020F0502020204030204" pitchFamily="34" charset="0"/>
                <a:cs typeface="Times New Roman" panose="02020603050405020304" pitchFamily="18" charset="0"/>
              </a:rPr>
              <a:t>Which of the following are types of machine learning algorithm?</a:t>
            </a:r>
            <a:endParaRPr lang="en-US" dirty="0"/>
          </a:p>
        </p:txBody>
      </p:sp>
      <p:sp>
        <p:nvSpPr>
          <p:cNvPr id="3" name="Content Placeholder 2">
            <a:extLst>
              <a:ext uri="{FF2B5EF4-FFF2-40B4-BE49-F238E27FC236}">
                <a16:creationId xmlns="" xmlns:a16="http://schemas.microsoft.com/office/drawing/2014/main" id="{3490CCE6-8E2F-4F35-9393-64F674020BED}"/>
              </a:ext>
            </a:extLst>
          </p:cNvPr>
          <p:cNvSpPr>
            <a:spLocks noGrp="1"/>
          </p:cNvSpPr>
          <p:nvPr>
            <p:ph idx="1"/>
          </p:nvPr>
        </p:nvSpPr>
        <p:spPr/>
        <p:txBody>
          <a:bodyPr/>
          <a:lstStyle/>
          <a:p>
            <a:pPr marL="514350" indent="-514350">
              <a:buFont typeface="+mj-lt"/>
              <a:buAutoNum type="arabicPeriod"/>
            </a:pPr>
            <a:r>
              <a:rPr lang="en-US" dirty="0"/>
              <a:t>Recursive algorithms</a:t>
            </a:r>
          </a:p>
          <a:p>
            <a:pPr marL="514350" indent="-514350">
              <a:buFont typeface="+mj-lt"/>
              <a:buAutoNum type="arabicPeriod"/>
            </a:pPr>
            <a:r>
              <a:rPr lang="en-US" dirty="0"/>
              <a:t>Regression algorithms</a:t>
            </a:r>
          </a:p>
          <a:p>
            <a:pPr marL="514350" indent="-514350">
              <a:buFont typeface="+mj-lt"/>
              <a:buAutoNum type="arabicPeriod"/>
            </a:pPr>
            <a:r>
              <a:rPr lang="en-US" dirty="0"/>
              <a:t>Comparative algorithms</a:t>
            </a:r>
          </a:p>
          <a:p>
            <a:pPr marL="514350" indent="-514350">
              <a:buFont typeface="+mj-lt"/>
              <a:buAutoNum type="arabicPeriod"/>
            </a:pPr>
            <a:r>
              <a:rPr lang="en-US" dirty="0"/>
              <a:t>Classification algorithms</a:t>
            </a:r>
          </a:p>
          <a:p>
            <a:pPr marL="514350" indent="-514350">
              <a:buFont typeface="+mj-lt"/>
              <a:buAutoNum type="arabicPeriod"/>
            </a:pPr>
            <a:r>
              <a:rPr lang="en-US" dirty="0"/>
              <a:t>Clustering algorithms</a:t>
            </a:r>
          </a:p>
          <a:p>
            <a:endParaRPr lang="en-US" dirty="0"/>
          </a:p>
        </p:txBody>
      </p:sp>
      <p:sp>
        <p:nvSpPr>
          <p:cNvPr id="4" name="Text Placeholder 3">
            <a:extLst>
              <a:ext uri="{FF2B5EF4-FFF2-40B4-BE49-F238E27FC236}">
                <a16:creationId xmlns="" xmlns:a16="http://schemas.microsoft.com/office/drawing/2014/main" id="{9BA431A6-DB7C-4342-B2B5-5AFF2487473A}"/>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6423436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69CBF0D-85BE-4CFE-890D-18BBEC77B7CE}"/>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FFC6FB8D-F56D-478C-A866-6A145EE576FF}"/>
              </a:ext>
            </a:extLst>
          </p:cNvPr>
          <p:cNvSpPr>
            <a:spLocks noGrp="1"/>
          </p:cNvSpPr>
          <p:nvPr>
            <p:ph idx="1"/>
          </p:nvPr>
        </p:nvSpPr>
        <p:spPr/>
        <p:txBody>
          <a:bodyPr/>
          <a:lstStyle/>
          <a:p>
            <a:pPr marL="0" indent="0">
              <a:lnSpc>
                <a:spcPct val="107000"/>
              </a:lnSpc>
              <a:spcAft>
                <a:spcPts val="800"/>
              </a:spcAft>
              <a:buNone/>
            </a:pPr>
            <a:r>
              <a:rPr lang="en-GB" dirty="0">
                <a:latin typeface="Arial" panose="020B0604020202020204" pitchFamily="34" charset="0"/>
                <a:ea typeface="Calibri" panose="020F0502020204030204" pitchFamily="34" charset="0"/>
                <a:cs typeface="Times New Roman" panose="02020603050405020304" pitchFamily="18" charset="0"/>
              </a:rPr>
              <a:t>2: Regression algorithms</a:t>
            </a:r>
          </a:p>
          <a:p>
            <a:pPr marL="0" indent="0">
              <a:lnSpc>
                <a:spcPct val="107000"/>
              </a:lnSpc>
              <a:spcAft>
                <a:spcPts val="800"/>
              </a:spcAft>
              <a:buNone/>
            </a:pPr>
            <a:r>
              <a:rPr lang="en-GB" dirty="0">
                <a:latin typeface="Arial" panose="020B0604020202020204" pitchFamily="34" charset="0"/>
                <a:ea typeface="Calibri" panose="020F0502020204030204" pitchFamily="34" charset="0"/>
                <a:cs typeface="Times New Roman" panose="02020603050405020304" pitchFamily="18" charset="0"/>
              </a:rPr>
              <a:t>4: Classification algorithms</a:t>
            </a:r>
          </a:p>
          <a:p>
            <a:pPr marL="0" indent="0">
              <a:lnSpc>
                <a:spcPct val="107000"/>
              </a:lnSpc>
              <a:spcAft>
                <a:spcPts val="800"/>
              </a:spcAft>
              <a:buNone/>
            </a:pPr>
            <a:r>
              <a:rPr lang="en-GB" dirty="0">
                <a:latin typeface="Arial" panose="020B0604020202020204" pitchFamily="34" charset="0"/>
                <a:ea typeface="Calibri" panose="020F0502020204030204" pitchFamily="34" charset="0"/>
                <a:cs typeface="Times New Roman" panose="02020603050405020304" pitchFamily="18" charset="0"/>
              </a:rPr>
              <a:t>5: Clustering algorithms</a:t>
            </a:r>
          </a:p>
          <a:p>
            <a:endParaRPr lang="en-US" dirty="0"/>
          </a:p>
        </p:txBody>
      </p:sp>
      <p:sp>
        <p:nvSpPr>
          <p:cNvPr id="4" name="Text Placeholder 3">
            <a:extLst>
              <a:ext uri="{FF2B5EF4-FFF2-40B4-BE49-F238E27FC236}">
                <a16:creationId xmlns="" xmlns:a16="http://schemas.microsoft.com/office/drawing/2014/main" id="{33E658D8-E513-4F08-86F3-0C4CDF57DAC1}"/>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8014564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54867" y="0"/>
            <a:ext cx="8525363" cy="740664"/>
          </a:xfrm>
        </p:spPr>
        <p:txBody>
          <a:bodyPr/>
          <a:lstStyle/>
          <a:p>
            <a:r>
              <a:rPr lang="en-GB" dirty="0" smtClean="0"/>
              <a:t>Introduction </a:t>
            </a:r>
            <a:r>
              <a:rPr lang="en-GB" dirty="0"/>
              <a:t>to machine learning languages</a:t>
            </a:r>
          </a:p>
        </p:txBody>
      </p:sp>
      <p:sp>
        <p:nvSpPr>
          <p:cNvPr id="3" name="Text Placeholder 2"/>
          <p:cNvSpPr>
            <a:spLocks noGrp="1"/>
          </p:cNvSpPr>
          <p:nvPr>
            <p:ph type="body" idx="1"/>
          </p:nvPr>
        </p:nvSpPr>
        <p:spPr/>
        <p:txBody>
          <a:bodyPr/>
          <a:lstStyle/>
          <a:p>
            <a:r>
              <a:rPr lang="en-GB"/>
              <a:t>Languages overview
Using R in machine learning
Using Python in machine learning
Demonstration: Using R and Python</a:t>
            </a:r>
          </a:p>
        </p:txBody>
      </p:sp>
    </p:spTree>
    <p:extLst>
      <p:ext uri="{BB962C8B-B14F-4D97-AF65-F5344CB8AC3E}">
        <p14:creationId xmlns:p14="http://schemas.microsoft.com/office/powerpoint/2010/main" val="39593823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Languages overview</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dirty="0">
                <a:solidFill>
                  <a:srgbClr val="000000"/>
                </a:solidFill>
              </a:rPr>
              <a:t>Machine learning requires computer code:</a:t>
            </a:r>
          </a:p>
          <a:p>
            <a:pPr lvl="0"/>
            <a:r>
              <a:rPr lang="en-GB" b="0" kern="0" dirty="0">
                <a:solidFill>
                  <a:srgbClr val="000000"/>
                </a:solidFill>
              </a:rPr>
              <a:t>Machine Learning provides code as modules</a:t>
            </a:r>
          </a:p>
          <a:p>
            <a:pPr lvl="0"/>
            <a:r>
              <a:rPr lang="en-GB" b="0" kern="0" dirty="0">
                <a:solidFill>
                  <a:srgbClr val="000000"/>
                </a:solidFill>
              </a:rPr>
              <a:t>Write code:</a:t>
            </a:r>
          </a:p>
          <a:p>
            <a:pPr lvl="1"/>
            <a:r>
              <a:rPr lang="en-GB" b="0" kern="0" dirty="0">
                <a:solidFill>
                  <a:srgbClr val="000000"/>
                </a:solidFill>
              </a:rPr>
              <a:t>R</a:t>
            </a:r>
          </a:p>
          <a:p>
            <a:pPr lvl="1"/>
            <a:r>
              <a:rPr lang="en-GB" b="0" kern="0" dirty="0">
                <a:solidFill>
                  <a:srgbClr val="000000"/>
                </a:solidFill>
              </a:rPr>
              <a:t>Python</a:t>
            </a:r>
          </a:p>
          <a:p>
            <a:pPr lvl="0"/>
            <a:endParaRPr lang="en-GB" b="0" kern="0" dirty="0">
              <a:solidFill>
                <a:srgbClr val="000000"/>
              </a:solidFill>
            </a:endParaRPr>
          </a:p>
          <a:p>
            <a:pPr marL="0" lvl="0" indent="0">
              <a:buNone/>
            </a:pPr>
            <a:r>
              <a:rPr lang="en-GB" b="0" kern="0" dirty="0">
                <a:solidFill>
                  <a:srgbClr val="000000"/>
                </a:solidFill>
              </a:rPr>
              <a:t>SQL queries:</a:t>
            </a:r>
          </a:p>
          <a:p>
            <a:pPr lvl="0"/>
            <a:r>
              <a:rPr lang="en-GB" b="0" kern="0" dirty="0">
                <a:solidFill>
                  <a:srgbClr val="000000"/>
                </a:solidFill>
              </a:rPr>
              <a:t>Select data to use</a:t>
            </a:r>
          </a:p>
          <a:p>
            <a:pPr lvl="0"/>
            <a:r>
              <a:rPr lang="en-GB" b="0" kern="0" dirty="0">
                <a:solidFill>
                  <a:srgbClr val="000000"/>
                </a:solidFill>
              </a:rPr>
              <a:t>Join/filter data</a:t>
            </a:r>
            <a:endParaRPr lang="en-US" b="0" kern="0" dirty="0">
              <a:solidFill>
                <a:srgbClr val="000000"/>
              </a:solidFill>
            </a:endParaRPr>
          </a:p>
        </p:txBody>
      </p:sp>
    </p:spTree>
    <p:extLst>
      <p:ext uri="{BB962C8B-B14F-4D97-AF65-F5344CB8AC3E}">
        <p14:creationId xmlns:p14="http://schemas.microsoft.com/office/powerpoint/2010/main" val="32661789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Using R in machine learning</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a:solidFill>
                  <a:srgbClr val="000000"/>
                </a:solidFill>
              </a:rPr>
              <a:t>R is open-source</a:t>
            </a:r>
          </a:p>
          <a:p>
            <a:pPr lvl="0"/>
            <a:r>
              <a:rPr lang="en-GB" b="0" kern="0">
                <a:solidFill>
                  <a:srgbClr val="000000"/>
                </a:solidFill>
              </a:rPr>
              <a:t>R is specifically designed to support statistics and data analysis</a:t>
            </a:r>
          </a:p>
          <a:p>
            <a:pPr lvl="0"/>
            <a:endParaRPr lang="en-GB" b="0" kern="0">
              <a:solidFill>
                <a:srgbClr val="000000"/>
              </a:solidFill>
            </a:endParaRPr>
          </a:p>
          <a:p>
            <a:pPr marL="0" lvl="0" indent="0">
              <a:buNone/>
            </a:pPr>
            <a:r>
              <a:rPr lang="en-GB" b="0" kern="0">
                <a:solidFill>
                  <a:srgbClr val="000000"/>
                </a:solidFill>
              </a:rPr>
              <a:t>R packages:</a:t>
            </a:r>
          </a:p>
          <a:p>
            <a:pPr lvl="0"/>
            <a:r>
              <a:rPr lang="en-GB" b="0" kern="0">
                <a:solidFill>
                  <a:srgbClr val="000000"/>
                </a:solidFill>
              </a:rPr>
              <a:t>Collections of functions, data, and code</a:t>
            </a:r>
          </a:p>
          <a:p>
            <a:pPr lvl="0"/>
            <a:r>
              <a:rPr lang="en-GB" b="0" kern="0">
                <a:solidFill>
                  <a:srgbClr val="000000"/>
                </a:solidFill>
              </a:rPr>
              <a:t>Available from CRAN</a:t>
            </a:r>
          </a:p>
          <a:p>
            <a:pPr lvl="0"/>
            <a:r>
              <a:rPr lang="en-GB" b="0" kern="0">
                <a:solidFill>
                  <a:srgbClr val="000000"/>
                </a:solidFill>
              </a:rPr>
              <a:t>Machine Learning includes 400+ R packages</a:t>
            </a:r>
            <a:endParaRPr lang="en-US" b="0" kern="0" dirty="0">
              <a:solidFill>
                <a:srgbClr val="000000"/>
              </a:solidFill>
            </a:endParaRPr>
          </a:p>
        </p:txBody>
      </p:sp>
    </p:spTree>
    <p:extLst>
      <p:ext uri="{BB962C8B-B14F-4D97-AF65-F5344CB8AC3E}">
        <p14:creationId xmlns:p14="http://schemas.microsoft.com/office/powerpoint/2010/main" val="22129508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Using Python in machine learning</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a:solidFill>
                  <a:srgbClr val="000000"/>
                </a:solidFill>
              </a:rPr>
              <a:t>Python:</a:t>
            </a:r>
          </a:p>
          <a:p>
            <a:pPr lvl="0"/>
            <a:r>
              <a:rPr lang="en-GB" b="0" kern="0">
                <a:solidFill>
                  <a:srgbClr val="000000"/>
                </a:solidFill>
              </a:rPr>
              <a:t>Not a specialist data science or statistical tool</a:t>
            </a:r>
          </a:p>
          <a:p>
            <a:pPr lvl="0"/>
            <a:r>
              <a:rPr lang="en-GB" b="0" kern="0">
                <a:solidFill>
                  <a:srgbClr val="000000"/>
                </a:solidFill>
              </a:rPr>
              <a:t>Widely used within scientific computing</a:t>
            </a:r>
          </a:p>
          <a:p>
            <a:pPr lvl="0"/>
            <a:r>
              <a:rPr lang="en-GB" b="0" kern="0">
                <a:solidFill>
                  <a:srgbClr val="000000"/>
                </a:solidFill>
              </a:rPr>
              <a:t>Lots of resources available</a:t>
            </a:r>
          </a:p>
          <a:p>
            <a:pPr lvl="0"/>
            <a:endParaRPr lang="en-GB" b="0" kern="0">
              <a:solidFill>
                <a:srgbClr val="000000"/>
              </a:solidFill>
            </a:endParaRPr>
          </a:p>
          <a:p>
            <a:pPr marL="0" lvl="0" indent="0">
              <a:buNone/>
            </a:pPr>
            <a:r>
              <a:rPr lang="en-GB" b="0" kern="0">
                <a:solidFill>
                  <a:srgbClr val="000000"/>
                </a:solidFill>
              </a:rPr>
              <a:t>Python machine learning-related libraries:</a:t>
            </a:r>
          </a:p>
          <a:p>
            <a:pPr lvl="0"/>
            <a:r>
              <a:rPr lang="en-GB" b="0" kern="0">
                <a:solidFill>
                  <a:srgbClr val="000000"/>
                </a:solidFill>
              </a:rPr>
              <a:t>numpy</a:t>
            </a:r>
          </a:p>
          <a:p>
            <a:pPr lvl="0"/>
            <a:r>
              <a:rPr lang="en-GB" b="0" kern="0">
                <a:solidFill>
                  <a:srgbClr val="000000"/>
                </a:solidFill>
              </a:rPr>
              <a:t>pandas</a:t>
            </a:r>
          </a:p>
          <a:p>
            <a:pPr lvl="0"/>
            <a:r>
              <a:rPr lang="en-GB" b="0" kern="0">
                <a:solidFill>
                  <a:srgbClr val="000000"/>
                </a:solidFill>
              </a:rPr>
              <a:t>matplotlib</a:t>
            </a:r>
          </a:p>
          <a:p>
            <a:pPr lvl="0"/>
            <a:r>
              <a:rPr lang="en-GB" b="0" kern="0">
                <a:solidFill>
                  <a:srgbClr val="000000"/>
                </a:solidFill>
              </a:rPr>
              <a:t>scikit-learn</a:t>
            </a:r>
            <a:endParaRPr lang="en-US" b="0" kern="0" dirty="0">
              <a:solidFill>
                <a:srgbClr val="000000"/>
              </a:solidFill>
            </a:endParaRPr>
          </a:p>
        </p:txBody>
      </p:sp>
    </p:spTree>
    <p:extLst>
      <p:ext uri="{BB962C8B-B14F-4D97-AF65-F5344CB8AC3E}">
        <p14:creationId xmlns:p14="http://schemas.microsoft.com/office/powerpoint/2010/main" val="21795330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Demonstration: Using R and Python</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a:solidFill>
                  <a:srgbClr val="000000"/>
                </a:solidFill>
              </a:rPr>
              <a:t>In this demonstration, you will see how:</a:t>
            </a:r>
          </a:p>
          <a:p>
            <a:pPr lvl="0"/>
            <a:endParaRPr lang="en-GB" b="0" kern="0">
              <a:solidFill>
                <a:srgbClr val="000000"/>
              </a:solidFill>
            </a:endParaRPr>
          </a:p>
          <a:p>
            <a:pPr lvl="0"/>
            <a:r>
              <a:rPr lang="en-GB" b="0" kern="0">
                <a:solidFill>
                  <a:srgbClr val="000000"/>
                </a:solidFill>
              </a:rPr>
              <a:t>R scripts can be used within the development of a machine learning model</a:t>
            </a:r>
          </a:p>
          <a:p>
            <a:pPr lvl="0"/>
            <a:r>
              <a:rPr lang="en-GB" b="0" kern="0">
                <a:solidFill>
                  <a:srgbClr val="000000"/>
                </a:solidFill>
              </a:rPr>
              <a:t>Python scripts can be used within the development of a machine learning model</a:t>
            </a:r>
          </a:p>
          <a:p>
            <a:pPr lvl="0"/>
            <a:r>
              <a:rPr lang="en-GB" b="0" kern="0">
                <a:solidFill>
                  <a:srgbClr val="000000"/>
                </a:solidFill>
              </a:rPr>
              <a:t>SQL queries can be used within the development of a machine learning model</a:t>
            </a:r>
          </a:p>
          <a:p>
            <a:pPr lvl="0"/>
            <a:endParaRPr lang="en-US" b="0" kern="0" dirty="0">
              <a:solidFill>
                <a:srgbClr val="000000"/>
              </a:solidFill>
            </a:endParaRPr>
          </a:p>
        </p:txBody>
      </p:sp>
    </p:spTree>
    <p:extLst>
      <p:ext uri="{BB962C8B-B14F-4D97-AF65-F5344CB8AC3E}">
        <p14:creationId xmlns:p14="http://schemas.microsoft.com/office/powerpoint/2010/main" val="31873358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5373027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6868378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F38D64CF-0ADE-4CA1-8572-EADA659468A1}"/>
              </a:ext>
            </a:extLst>
          </p:cNvPr>
          <p:cNvSpPr>
            <a:spLocks noGrp="1"/>
          </p:cNvSpPr>
          <p:nvPr>
            <p:ph type="ctrTitle" sz="quarter"/>
          </p:nvPr>
        </p:nvSpPr>
        <p:spPr/>
        <p:txBody>
          <a:bodyPr/>
          <a:lstStyle/>
          <a:p>
            <a:r>
              <a:rPr lang="en-US" sz="2800" dirty="0"/>
              <a:t>Prepare Data for Analysis in Azure Machine Learning and Export from Azure Machine Learning</a:t>
            </a:r>
          </a:p>
        </p:txBody>
      </p:sp>
      <p:sp>
        <p:nvSpPr>
          <p:cNvPr id="6" name="Subtitle 5">
            <a:extLst>
              <a:ext uri="{FF2B5EF4-FFF2-40B4-BE49-F238E27FC236}">
                <a16:creationId xmlns="" xmlns:a16="http://schemas.microsoft.com/office/drawing/2014/main" id="{63D15067-A858-486F-B33B-2D1E14333555}"/>
              </a:ext>
            </a:extLst>
          </p:cNvPr>
          <p:cNvSpPr>
            <a:spLocks noGrp="1"/>
          </p:cNvSpPr>
          <p:nvPr>
            <p:ph type="subTitle" sz="quarter" idx="1"/>
          </p:nvPr>
        </p:nvSpPr>
        <p:spPr/>
        <p:txBody>
          <a:bodyPr/>
          <a:lstStyle/>
          <a:p>
            <a:r>
              <a:rPr lang="en-US" dirty="0"/>
              <a:t>What is machine learning?</a:t>
            </a:r>
          </a:p>
          <a:p>
            <a:r>
              <a:rPr lang="en-US" dirty="0"/>
              <a:t>Introduction to machine learning algorithms</a:t>
            </a:r>
          </a:p>
          <a:p>
            <a:r>
              <a:rPr lang="en-US" dirty="0"/>
              <a:t>Introduction to machine learning languages</a:t>
            </a:r>
          </a:p>
        </p:txBody>
      </p:sp>
      <p:sp>
        <p:nvSpPr>
          <p:cNvPr id="7" name="Text Placeholder 6">
            <a:extLst>
              <a:ext uri="{FF2B5EF4-FFF2-40B4-BE49-F238E27FC236}">
                <a16:creationId xmlns="" xmlns:a16="http://schemas.microsoft.com/office/drawing/2014/main" id="{609ADB62-C7AA-4B53-83A9-55D5B7B0E64C}"/>
              </a:ext>
            </a:extLst>
          </p:cNvPr>
          <p:cNvSpPr>
            <a:spLocks noGrp="1"/>
          </p:cNvSpPr>
          <p:nvPr>
            <p:ph type="body" sz="quarter" idx="10"/>
          </p:nvPr>
        </p:nvSpPr>
        <p:spPr/>
        <p:txBody>
          <a:bodyPr/>
          <a:lstStyle/>
          <a:p>
            <a:endParaRPr lang="en-US" dirty="0"/>
          </a:p>
        </p:txBody>
      </p:sp>
      <p:sp>
        <p:nvSpPr>
          <p:cNvPr id="8" name="Text Placeholder 7">
            <a:extLst>
              <a:ext uri="{FF2B5EF4-FFF2-40B4-BE49-F238E27FC236}">
                <a16:creationId xmlns="" xmlns:a16="http://schemas.microsoft.com/office/drawing/2014/main" id="{041176C3-A54B-431B-9644-B4FF10CFD4BB}"/>
              </a:ext>
            </a:extLst>
          </p:cNvPr>
          <p:cNvSpPr>
            <a:spLocks noGrp="1"/>
          </p:cNvSpPr>
          <p:nvPr>
            <p:ph type="body" sz="quarter" idx="11"/>
          </p:nvPr>
        </p:nvSpPr>
        <p:spPr/>
        <p:txBody>
          <a:bodyPr/>
          <a:lstStyle/>
          <a:p>
            <a:r>
              <a:rPr lang="en-US" dirty="0"/>
              <a:t>https://www.microsoft.com/en-ie/learning/exam-70-774.aspx</a:t>
            </a:r>
          </a:p>
        </p:txBody>
      </p:sp>
    </p:spTree>
    <p:extLst>
      <p:ext uri="{BB962C8B-B14F-4D97-AF65-F5344CB8AC3E}">
        <p14:creationId xmlns:p14="http://schemas.microsoft.com/office/powerpoint/2010/main" val="20147339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DE95C30-EEAA-49A3-84BC-1068F6485C64}"/>
              </a:ext>
            </a:extLst>
          </p:cNvPr>
          <p:cNvSpPr>
            <a:spLocks noGrp="1"/>
          </p:cNvSpPr>
          <p:nvPr>
            <p:ph type="title"/>
          </p:nvPr>
        </p:nvSpPr>
        <p:spPr/>
        <p:txBody>
          <a:bodyPr/>
          <a:lstStyle/>
          <a:p>
            <a:r>
              <a:rPr lang="en-GB" dirty="0">
                <a:latin typeface="Arial" panose="020B0604020202020204" pitchFamily="34" charset="0"/>
                <a:ea typeface="Calibri" panose="020F0502020204030204" pitchFamily="34" charset="0"/>
                <a:cs typeface="Times New Roman" panose="02020603050405020304" pitchFamily="18" charset="0"/>
              </a:rPr>
              <a:t>True or False: Python is not a specific or specialist data science or statistical tool.</a:t>
            </a:r>
            <a:endParaRPr lang="en-US" dirty="0"/>
          </a:p>
        </p:txBody>
      </p:sp>
      <p:sp>
        <p:nvSpPr>
          <p:cNvPr id="3" name="Content Placeholder 2">
            <a:extLst>
              <a:ext uri="{FF2B5EF4-FFF2-40B4-BE49-F238E27FC236}">
                <a16:creationId xmlns="" xmlns:a16="http://schemas.microsoft.com/office/drawing/2014/main" id="{975ED18C-3600-4988-9656-032DBADCC169}"/>
              </a:ext>
            </a:extLst>
          </p:cNvPr>
          <p:cNvSpPr>
            <a:spLocks noGrp="1"/>
          </p:cNvSpPr>
          <p:nvPr>
            <p:ph idx="1"/>
          </p:nvPr>
        </p:nvSpPr>
        <p:spPr/>
        <p:txBody>
          <a:bodyPr/>
          <a:lstStyle/>
          <a:p>
            <a:pPr marL="0" indent="0">
              <a:lnSpc>
                <a:spcPct val="107000"/>
              </a:lnSpc>
              <a:spcAft>
                <a:spcPts val="800"/>
              </a:spcAft>
              <a:buNone/>
            </a:pPr>
            <a:r>
              <a:rPr lang="en-GB" dirty="0">
                <a:latin typeface="Arial" panose="020B0604020202020204" pitchFamily="34" charset="0"/>
                <a:ea typeface="Calibri" panose="020F0502020204030204" pitchFamily="34" charset="0"/>
                <a:cs typeface="Times New Roman" panose="02020603050405020304" pitchFamily="18" charset="0"/>
              </a:rPr>
              <a:t>(   )False</a:t>
            </a:r>
          </a:p>
          <a:p>
            <a:pPr marL="0" indent="0">
              <a:lnSpc>
                <a:spcPct val="107000"/>
              </a:lnSpc>
              <a:spcAft>
                <a:spcPts val="800"/>
              </a:spcAft>
              <a:buNone/>
            </a:pPr>
            <a:r>
              <a:rPr lang="en-GB" dirty="0">
                <a:latin typeface="Arial" panose="020B0604020202020204" pitchFamily="34" charset="0"/>
                <a:ea typeface="Calibri" panose="020F0502020204030204" pitchFamily="34" charset="0"/>
                <a:cs typeface="Times New Roman" panose="02020603050405020304" pitchFamily="18" charset="0"/>
              </a:rPr>
              <a:t>(   )True</a:t>
            </a:r>
          </a:p>
          <a:p>
            <a:endParaRPr lang="en-US" dirty="0"/>
          </a:p>
        </p:txBody>
      </p:sp>
      <p:sp>
        <p:nvSpPr>
          <p:cNvPr id="4" name="Text Placeholder 3">
            <a:extLst>
              <a:ext uri="{FF2B5EF4-FFF2-40B4-BE49-F238E27FC236}">
                <a16:creationId xmlns="" xmlns:a16="http://schemas.microsoft.com/office/drawing/2014/main" id="{D677E48F-41BD-4105-92C2-DC9C074A59C9}"/>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7487101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94FF3E4-2CA1-4D8D-BE96-936BAA58195C}"/>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71EDAEBE-D994-41C3-BE64-DE06C30EE96B}"/>
              </a:ext>
            </a:extLst>
          </p:cNvPr>
          <p:cNvSpPr>
            <a:spLocks noGrp="1"/>
          </p:cNvSpPr>
          <p:nvPr>
            <p:ph idx="1"/>
          </p:nvPr>
        </p:nvSpPr>
        <p:spPr/>
        <p:txBody>
          <a:bodyPr/>
          <a:lstStyle/>
          <a:p>
            <a:pPr marL="0" indent="0">
              <a:buNone/>
            </a:pPr>
            <a:r>
              <a:rPr lang="en-GB" dirty="0">
                <a:latin typeface="Arial" panose="020B0604020202020204" pitchFamily="34" charset="0"/>
                <a:ea typeface="Calibri" panose="020F0502020204030204" pitchFamily="34" charset="0"/>
                <a:cs typeface="Times New Roman" panose="02020603050405020304" pitchFamily="18" charset="0"/>
              </a:rPr>
              <a:t>(√)True</a:t>
            </a:r>
          </a:p>
          <a:p>
            <a:endParaRPr lang="en-US" dirty="0"/>
          </a:p>
        </p:txBody>
      </p:sp>
      <p:sp>
        <p:nvSpPr>
          <p:cNvPr id="4" name="Text Placeholder 3">
            <a:extLst>
              <a:ext uri="{FF2B5EF4-FFF2-40B4-BE49-F238E27FC236}">
                <a16:creationId xmlns="" xmlns:a16="http://schemas.microsoft.com/office/drawing/2014/main" id="{F42C5127-2469-4B90-98A3-5A17792C117B}"/>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7080253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Lab: Introduction to machine learning</a:t>
            </a:r>
          </a:p>
        </p:txBody>
      </p:sp>
      <p:sp>
        <p:nvSpPr>
          <p:cNvPr id="3" name="Text Placeholder 2"/>
          <p:cNvSpPr>
            <a:spLocks noGrp="1"/>
          </p:cNvSpPr>
          <p:nvPr>
            <p:ph type="body" idx="1"/>
          </p:nvPr>
        </p:nvSpPr>
        <p:spPr/>
        <p:txBody>
          <a:bodyPr/>
          <a:lstStyle/>
          <a:p>
            <a:r>
              <a:rPr lang="en-GB"/>
              <a:t>Exercise 1: Sign up for a Machine Learning Studio account
Exercise 2: Explore a sample machine learning experiment</a:t>
            </a:r>
          </a:p>
        </p:txBody>
      </p:sp>
      <p:sp>
        <p:nvSpPr>
          <p:cNvPr id="4" name="TextBox 3"/>
          <p:cNvSpPr txBox="1"/>
          <p:nvPr/>
        </p:nvSpPr>
        <p:spPr>
          <a:xfrm>
            <a:off x="458788" y="3745141"/>
            <a:ext cx="3383683" cy="523220"/>
          </a:xfrm>
          <a:prstGeom prst="rect">
            <a:avLst/>
          </a:prstGeom>
          <a:noFill/>
        </p:spPr>
        <p:txBody>
          <a:bodyPr vert="horz" wrap="none" rtlCol="0">
            <a:spAutoFit/>
          </a:bodyPr>
          <a:lstStyle/>
          <a:p>
            <a:r>
              <a:rPr lang="en-GB" sz="2800">
                <a:latin typeface="Segoe UI" panose="020B0502040204020203" pitchFamily="34" charset="0"/>
              </a:rPr>
              <a:t>Logon Information</a:t>
            </a:r>
          </a:p>
        </p:txBody>
      </p:sp>
      <p:sp>
        <p:nvSpPr>
          <p:cNvPr id="5" name="TextBox 4"/>
          <p:cNvSpPr txBox="1"/>
          <p:nvPr/>
        </p:nvSpPr>
        <p:spPr>
          <a:xfrm>
            <a:off x="458788" y="4126141"/>
            <a:ext cx="6147067" cy="1815882"/>
          </a:xfrm>
          <a:prstGeom prst="rect">
            <a:avLst/>
          </a:prstGeom>
          <a:noFill/>
        </p:spPr>
        <p:txBody>
          <a:bodyPr vert="horz" wrap="none" rtlCol="0">
            <a:spAutoFit/>
          </a:bodyPr>
          <a:lstStyle/>
          <a:p>
            <a:r>
              <a:rPr lang="en-GB" sz="2800" b="0">
                <a:latin typeface="Segoe UI" panose="020B0502040204020203" pitchFamily="34" charset="0"/>
              </a:rPr>
              <a:t>Virtual machine: </a:t>
            </a:r>
            <a:r>
              <a:rPr lang="en-GB" sz="2800">
                <a:latin typeface="Segoe UI" panose="020B0502040204020203" pitchFamily="34" charset="0"/>
              </a:rPr>
              <a:t>20774A-LON-DEV</a:t>
            </a:r>
            <a:endParaRPr lang="en-GB" sz="2800" b="0">
              <a:latin typeface="Segoe UI" panose="020B0502040204020203" pitchFamily="34" charset="0"/>
            </a:endParaRPr>
          </a:p>
          <a:p>
            <a:r>
              <a:rPr lang="en-GB" sz="2800" b="0">
                <a:latin typeface="Segoe UI" panose="020B0502040204020203" pitchFamily="34" charset="0"/>
              </a:rPr>
              <a:t>Username: </a:t>
            </a:r>
            <a:r>
              <a:rPr lang="en-GB" sz="2800">
                <a:latin typeface="Segoe UI" panose="020B0502040204020203" pitchFamily="34" charset="0"/>
              </a:rPr>
              <a:t>ADATUM\AdatumAdmin</a:t>
            </a:r>
            <a:endParaRPr lang="en-GB" sz="2800" b="0">
              <a:latin typeface="Segoe UI" panose="020B0502040204020203" pitchFamily="34" charset="0"/>
            </a:endParaRPr>
          </a:p>
          <a:p>
            <a:r>
              <a:rPr lang="en-GB" sz="2800" b="0">
                <a:latin typeface="Segoe UI" panose="020B0502040204020203" pitchFamily="34" charset="0"/>
              </a:rPr>
              <a:t>Password: </a:t>
            </a:r>
            <a:r>
              <a:rPr lang="en-GB" sz="2800">
                <a:latin typeface="Segoe UI" panose="020B0502040204020203" pitchFamily="34" charset="0"/>
              </a:rPr>
              <a:t>Pa55w.rd</a:t>
            </a:r>
            <a:endParaRPr lang="en-GB" sz="2800" b="0">
              <a:latin typeface="Segoe UI" panose="020B0502040204020203" pitchFamily="34" charset="0"/>
            </a:endParaRPr>
          </a:p>
          <a:p>
            <a:endParaRPr lang="en-GB" sz="2800" b="0">
              <a:solidFill>
                <a:srgbClr val="000000"/>
              </a:solidFill>
              <a:latin typeface="Segoe UI" panose="020B0502040204020203" pitchFamily="34" charset="0"/>
            </a:endParaRPr>
          </a:p>
        </p:txBody>
      </p:sp>
      <p:sp>
        <p:nvSpPr>
          <p:cNvPr id="6" name="TextBox 5"/>
          <p:cNvSpPr txBox="1"/>
          <p:nvPr/>
        </p:nvSpPr>
        <p:spPr>
          <a:xfrm>
            <a:off x="458788" y="6163356"/>
            <a:ext cx="4856201" cy="523220"/>
          </a:xfrm>
          <a:prstGeom prst="rect">
            <a:avLst/>
          </a:prstGeom>
          <a:noFill/>
        </p:spPr>
        <p:txBody>
          <a:bodyPr vert="horz" wrap="none" rtlCol="0">
            <a:spAutoFit/>
          </a:bodyPr>
          <a:lstStyle/>
          <a:p>
            <a:r>
              <a:rPr lang="en-GB" sz="2800">
                <a:latin typeface="Segoe UI" panose="020B0502040204020203" pitchFamily="34" charset="0"/>
              </a:rPr>
              <a:t>Estimated Time: 30 minutes</a:t>
            </a:r>
          </a:p>
        </p:txBody>
      </p:sp>
    </p:spTree>
    <p:extLst>
      <p:ext uri="{BB962C8B-B14F-4D97-AF65-F5344CB8AC3E}">
        <p14:creationId xmlns:p14="http://schemas.microsoft.com/office/powerpoint/2010/main" val="3163131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1A042255-1901-4639-B120-005F391ABF4A}"/>
              </a:ext>
            </a:extLst>
          </p:cNvPr>
          <p:cNvSpPr>
            <a:spLocks noGrp="1"/>
          </p:cNvSpPr>
          <p:nvPr>
            <p:ph type="ctrTitle" sz="quarter"/>
          </p:nvPr>
        </p:nvSpPr>
        <p:spPr/>
        <p:txBody>
          <a:bodyPr/>
          <a:lstStyle/>
          <a:p>
            <a:r>
              <a:rPr lang="en-US" dirty="0"/>
              <a:t>What is machine learning?</a:t>
            </a:r>
          </a:p>
        </p:txBody>
      </p:sp>
      <p:sp>
        <p:nvSpPr>
          <p:cNvPr id="6" name="Subtitle 5">
            <a:extLst>
              <a:ext uri="{FF2B5EF4-FFF2-40B4-BE49-F238E27FC236}">
                <a16:creationId xmlns="" xmlns:a16="http://schemas.microsoft.com/office/drawing/2014/main" id="{82A304BB-281D-492D-92BA-66E70E5CC9B7}"/>
              </a:ext>
            </a:extLst>
          </p:cNvPr>
          <p:cNvSpPr>
            <a:spLocks noGrp="1"/>
          </p:cNvSpPr>
          <p:nvPr>
            <p:ph type="subTitle" sz="quarter" idx="1"/>
          </p:nvPr>
        </p:nvSpPr>
        <p:spPr/>
        <p:txBody>
          <a:bodyPr/>
          <a:lstStyle/>
          <a:p>
            <a:r>
              <a:rPr lang="en-GB" sz="2400" dirty="0"/>
              <a:t>Machine learning overview
How machine learning fits into data science
Machine learning concepts and methodologies
Models</a:t>
            </a:r>
          </a:p>
        </p:txBody>
      </p:sp>
      <p:sp>
        <p:nvSpPr>
          <p:cNvPr id="7" name="Text Placeholder 6">
            <a:extLst>
              <a:ext uri="{FF2B5EF4-FFF2-40B4-BE49-F238E27FC236}">
                <a16:creationId xmlns=""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976190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a:t>
            </a:r>
            <a:r>
              <a:rPr lang="en-GB" dirty="0"/>
              <a:t>is machine learning?</a:t>
            </a:r>
          </a:p>
        </p:txBody>
      </p:sp>
      <p:sp>
        <p:nvSpPr>
          <p:cNvPr id="3" name="Text Placeholder 2"/>
          <p:cNvSpPr>
            <a:spLocks noGrp="1"/>
          </p:cNvSpPr>
          <p:nvPr>
            <p:ph type="body" idx="1"/>
          </p:nvPr>
        </p:nvSpPr>
        <p:spPr/>
        <p:txBody>
          <a:bodyPr/>
          <a:lstStyle/>
          <a:p>
            <a:r>
              <a:rPr lang="en-GB"/>
              <a:t>Machine learning overview
How machine learning fits into data science
Machine learning concepts and methodologies
Models</a:t>
            </a:r>
          </a:p>
        </p:txBody>
      </p:sp>
    </p:spTree>
    <p:extLst>
      <p:ext uri="{BB962C8B-B14F-4D97-AF65-F5344CB8AC3E}">
        <p14:creationId xmlns:p14="http://schemas.microsoft.com/office/powerpoint/2010/main" val="404233983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Machine learning overview</a:t>
            </a:r>
          </a:p>
        </p:txBody>
      </p:sp>
      <p:sp>
        <p:nvSpPr>
          <p:cNvPr id="4" name="Content Placeholder 2"/>
          <p:cNvSpPr txBox="1">
            <a:spLocks/>
          </p:cNvSpPr>
          <p:nvPr/>
        </p:nvSpPr>
        <p:spPr>
          <a:xfrm>
            <a:off x="517153" y="1137947"/>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a:solidFill>
                  <a:srgbClr val="000000"/>
                </a:solidFill>
              </a:rPr>
              <a:t>Machine learning:</a:t>
            </a:r>
          </a:p>
          <a:p>
            <a:pPr lvl="0"/>
            <a:r>
              <a:rPr lang="en-GB" b="0" kern="0">
                <a:solidFill>
                  <a:srgbClr val="000000"/>
                </a:solidFill>
              </a:rPr>
              <a:t>Detecting patterns and trends</a:t>
            </a:r>
          </a:p>
          <a:p>
            <a:pPr lvl="0"/>
            <a:r>
              <a:rPr lang="en-GB" b="0" kern="0">
                <a:solidFill>
                  <a:srgbClr val="000000"/>
                </a:solidFill>
              </a:rPr>
              <a:t>Statistical analysis</a:t>
            </a:r>
          </a:p>
          <a:p>
            <a:pPr lvl="0"/>
            <a:r>
              <a:rPr lang="en-GB" b="0" kern="0">
                <a:solidFill>
                  <a:srgbClr val="000000"/>
                </a:solidFill>
              </a:rPr>
              <a:t>Creating software models</a:t>
            </a:r>
          </a:p>
          <a:p>
            <a:pPr lvl="0"/>
            <a:endParaRPr lang="en-GB" b="0" kern="0">
              <a:solidFill>
                <a:srgbClr val="000000"/>
              </a:solidFill>
            </a:endParaRPr>
          </a:p>
          <a:p>
            <a:pPr marL="0" lvl="0" indent="0">
              <a:buNone/>
            </a:pPr>
            <a:r>
              <a:rPr lang="en-GB" b="0" kern="0">
                <a:solidFill>
                  <a:srgbClr val="000000"/>
                </a:solidFill>
              </a:rPr>
              <a:t>Examples:</a:t>
            </a:r>
          </a:p>
          <a:p>
            <a:pPr lvl="0"/>
            <a:r>
              <a:rPr lang="en-GB" b="0" kern="0">
                <a:solidFill>
                  <a:srgbClr val="000000"/>
                </a:solidFill>
              </a:rPr>
              <a:t>Predicting success of medical intervention</a:t>
            </a:r>
          </a:p>
          <a:p>
            <a:pPr lvl="0"/>
            <a:r>
              <a:rPr lang="en-GB" b="0" kern="0">
                <a:solidFill>
                  <a:srgbClr val="000000"/>
                </a:solidFill>
              </a:rPr>
              <a:t>Identifying airplane maintenance </a:t>
            </a:r>
          </a:p>
          <a:p>
            <a:pPr lvl="0"/>
            <a:r>
              <a:rPr lang="en-GB" b="0" kern="0">
                <a:solidFill>
                  <a:srgbClr val="000000"/>
                </a:solidFill>
              </a:rPr>
              <a:t>Identifying fraudulent financial transactions</a:t>
            </a:r>
          </a:p>
          <a:p>
            <a:pPr lvl="0"/>
            <a:r>
              <a:rPr lang="en-GB" b="0" kern="0">
                <a:solidFill>
                  <a:srgbClr val="000000"/>
                </a:solidFill>
              </a:rPr>
              <a:t>Recommending books or movies</a:t>
            </a:r>
            <a:endParaRPr lang="en-US" b="0" kern="0" dirty="0">
              <a:solidFill>
                <a:srgbClr val="000000"/>
              </a:solidFill>
            </a:endParaRPr>
          </a:p>
        </p:txBody>
      </p:sp>
    </p:spTree>
    <p:extLst>
      <p:ext uri="{BB962C8B-B14F-4D97-AF65-F5344CB8AC3E}">
        <p14:creationId xmlns:p14="http://schemas.microsoft.com/office/powerpoint/2010/main" val="48011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How machine learning fits into data science</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Font typeface="Arial" pitchFamily="34" charset="0"/>
              <a:buNone/>
            </a:pPr>
            <a:r>
              <a:rPr lang="en-GB" b="0" kern="0"/>
              <a:t>Key questions:</a:t>
            </a:r>
          </a:p>
          <a:p>
            <a:r>
              <a:rPr lang="en-GB" b="0" kern="0"/>
              <a:t>Is something X or Y? </a:t>
            </a:r>
          </a:p>
          <a:p>
            <a:r>
              <a:rPr lang="en-GB" b="0" kern="0"/>
              <a:t>What is likely to be the numerical value of X or Y? </a:t>
            </a:r>
          </a:p>
          <a:p>
            <a:r>
              <a:rPr lang="en-GB" b="0" kern="0"/>
              <a:t>Is something out of the ordinary or unexpected? </a:t>
            </a:r>
          </a:p>
          <a:p>
            <a:r>
              <a:rPr lang="en-GB" b="0" kern="0"/>
              <a:t>How is this data structured?</a:t>
            </a:r>
            <a:endParaRPr lang="en-US" b="0" kern="0" dirty="0"/>
          </a:p>
        </p:txBody>
      </p:sp>
    </p:spTree>
    <p:extLst>
      <p:ext uri="{BB962C8B-B14F-4D97-AF65-F5344CB8AC3E}">
        <p14:creationId xmlns:p14="http://schemas.microsoft.com/office/powerpoint/2010/main" val="1015997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Machine learning concepts and methodologies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Key steps:</a:t>
            </a:r>
          </a:p>
          <a:p>
            <a:pPr marL="514350" lvl="0" indent="-514350">
              <a:buFont typeface="+mj-lt"/>
              <a:buAutoNum type="arabicPeriod"/>
            </a:pPr>
            <a:r>
              <a:rPr lang="en-GB" b="0" kern="0" dirty="0">
                <a:solidFill>
                  <a:srgbClr val="000000"/>
                </a:solidFill>
              </a:rPr>
              <a:t>Obtain raw data</a:t>
            </a:r>
          </a:p>
          <a:p>
            <a:pPr marL="514350" lvl="0" indent="-514350">
              <a:buFont typeface="+mj-lt"/>
              <a:buAutoNum type="arabicPeriod"/>
            </a:pPr>
            <a:r>
              <a:rPr lang="en-GB" b="0" kern="0" dirty="0" err="1">
                <a:solidFill>
                  <a:srgbClr val="000000"/>
                </a:solidFill>
              </a:rPr>
              <a:t>Preprocess</a:t>
            </a:r>
            <a:r>
              <a:rPr lang="en-GB" b="0" kern="0" dirty="0">
                <a:solidFill>
                  <a:srgbClr val="000000"/>
                </a:solidFill>
              </a:rPr>
              <a:t> the data</a:t>
            </a:r>
          </a:p>
          <a:p>
            <a:pPr marL="514350" lvl="0" indent="-514350">
              <a:buFont typeface="+mj-lt"/>
              <a:buAutoNum type="arabicPeriod"/>
            </a:pPr>
            <a:r>
              <a:rPr lang="en-GB" b="0" kern="0" dirty="0">
                <a:solidFill>
                  <a:srgbClr val="000000"/>
                </a:solidFill>
              </a:rPr>
              <a:t>Prepare the data</a:t>
            </a:r>
          </a:p>
          <a:p>
            <a:pPr marL="514350" lvl="0" indent="-514350">
              <a:buFont typeface="+mj-lt"/>
              <a:buAutoNum type="arabicPeriod"/>
            </a:pPr>
            <a:r>
              <a:rPr lang="en-GB" b="0" kern="0" dirty="0">
                <a:solidFill>
                  <a:srgbClr val="000000"/>
                </a:solidFill>
              </a:rPr>
              <a:t>Apply one or more machine learning algorithms to the data</a:t>
            </a:r>
          </a:p>
          <a:p>
            <a:pPr marL="514350" lvl="0" indent="-514350">
              <a:buFont typeface="+mj-lt"/>
              <a:buAutoNum type="arabicPeriod"/>
            </a:pPr>
            <a:r>
              <a:rPr lang="en-GB" b="0" kern="0" dirty="0">
                <a:solidFill>
                  <a:srgbClr val="000000"/>
                </a:solidFill>
              </a:rPr>
              <a:t>Determine the best model to use</a:t>
            </a:r>
          </a:p>
          <a:p>
            <a:pPr marL="514350" lvl="0" indent="-514350">
              <a:buFont typeface="+mj-lt"/>
              <a:buAutoNum type="arabicPeriod"/>
            </a:pPr>
            <a:r>
              <a:rPr lang="en-GB" b="0" kern="0" dirty="0">
                <a:solidFill>
                  <a:srgbClr val="000000"/>
                </a:solidFill>
              </a:rPr>
              <a:t>Deploy the model</a:t>
            </a:r>
            <a:endParaRPr lang="en-US" b="0" kern="0" dirty="0">
              <a:solidFill>
                <a:srgbClr val="000000"/>
              </a:solidFill>
            </a:endParaRPr>
          </a:p>
        </p:txBody>
      </p:sp>
    </p:spTree>
    <p:extLst>
      <p:ext uri="{BB962C8B-B14F-4D97-AF65-F5344CB8AC3E}">
        <p14:creationId xmlns:p14="http://schemas.microsoft.com/office/powerpoint/2010/main" val="1801065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Models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dirty="0">
                <a:solidFill>
                  <a:srgbClr val="000000"/>
                </a:solidFill>
              </a:rPr>
              <a:t>Machine learning model: the </a:t>
            </a:r>
            <a:r>
              <a:rPr lang="en-GB" kern="0" dirty="0">
                <a:solidFill>
                  <a:srgbClr val="000000"/>
                </a:solidFill>
              </a:rPr>
              <a:t>code</a:t>
            </a:r>
            <a:r>
              <a:rPr lang="en-GB" b="0" kern="0" dirty="0">
                <a:solidFill>
                  <a:srgbClr val="000000"/>
                </a:solidFill>
              </a:rPr>
              <a:t> generated after an algorithm has been run</a:t>
            </a:r>
          </a:p>
          <a:p>
            <a:pPr lvl="0"/>
            <a:endParaRPr lang="en-GB" b="0" kern="0" dirty="0">
              <a:solidFill>
                <a:srgbClr val="000000"/>
              </a:solidFill>
            </a:endParaRPr>
          </a:p>
          <a:p>
            <a:pPr marL="0" lvl="0" indent="0">
              <a:buNone/>
            </a:pPr>
            <a:r>
              <a:rPr lang="en-GB" b="0" kern="0" dirty="0">
                <a:solidFill>
                  <a:srgbClr val="000000"/>
                </a:solidFill>
              </a:rPr>
              <a:t>Training models:</a:t>
            </a:r>
          </a:p>
          <a:p>
            <a:pPr lvl="0"/>
            <a:r>
              <a:rPr lang="en-GB" b="0" kern="0" dirty="0">
                <a:solidFill>
                  <a:srgbClr val="000000"/>
                </a:solidFill>
              </a:rPr>
              <a:t>Experiments</a:t>
            </a:r>
          </a:p>
          <a:p>
            <a:pPr lvl="0"/>
            <a:r>
              <a:rPr lang="en-GB" b="0" kern="0" dirty="0">
                <a:solidFill>
                  <a:srgbClr val="000000"/>
                </a:solidFill>
              </a:rPr>
              <a:t>Evaluation</a:t>
            </a:r>
          </a:p>
          <a:p>
            <a:pPr lvl="0"/>
            <a:endParaRPr lang="en-GB" b="0" kern="0" dirty="0">
              <a:solidFill>
                <a:srgbClr val="000000"/>
              </a:solidFill>
            </a:endParaRPr>
          </a:p>
          <a:p>
            <a:pPr marL="0" lvl="0" indent="0">
              <a:buNone/>
            </a:pPr>
            <a:r>
              <a:rPr lang="en-GB" b="0" kern="0" dirty="0">
                <a:solidFill>
                  <a:srgbClr val="000000"/>
                </a:solidFill>
              </a:rPr>
              <a:t>Deploying models:</a:t>
            </a:r>
          </a:p>
          <a:p>
            <a:pPr lvl="0"/>
            <a:r>
              <a:rPr lang="en-GB" b="0" kern="0" dirty="0">
                <a:solidFill>
                  <a:srgbClr val="000000"/>
                </a:solidFill>
              </a:rPr>
              <a:t>Applications</a:t>
            </a:r>
          </a:p>
          <a:p>
            <a:pPr lvl="0"/>
            <a:r>
              <a:rPr lang="en-GB" b="0" kern="0" dirty="0">
                <a:solidFill>
                  <a:srgbClr val="000000"/>
                </a:solidFill>
              </a:rPr>
              <a:t>Retraining</a:t>
            </a:r>
            <a:endParaRPr lang="en-US" b="0" kern="0" dirty="0">
              <a:solidFill>
                <a:srgbClr val="000000"/>
              </a:solidFill>
            </a:endParaRPr>
          </a:p>
        </p:txBody>
      </p:sp>
    </p:spTree>
    <p:extLst>
      <p:ext uri="{BB962C8B-B14F-4D97-AF65-F5344CB8AC3E}">
        <p14:creationId xmlns:p14="http://schemas.microsoft.com/office/powerpoint/2010/main" val="2675919859"/>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3153</Words>
  <Application>Microsoft Office PowerPoint</Application>
  <PresentationFormat>On-screen Show (4:3)</PresentationFormat>
  <Paragraphs>409</Paragraphs>
  <Slides>32</Slides>
  <Notes>28</Notes>
  <HiddenSlides>6</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32</vt:i4>
      </vt:variant>
    </vt:vector>
  </HeadingPairs>
  <TitlesOfParts>
    <vt:vector size="43" baseType="lpstr">
      <vt:lpstr>Verdana</vt:lpstr>
      <vt:lpstr>Times New Roman</vt:lpstr>
      <vt:lpstr>Wingdings</vt:lpstr>
      <vt:lpstr>Arial</vt:lpstr>
      <vt:lpstr>Courier New</vt:lpstr>
      <vt:lpstr>Consolas</vt:lpstr>
      <vt:lpstr>Segoe UI</vt:lpstr>
      <vt:lpstr>Symbol</vt:lpstr>
      <vt:lpstr>Calibri</vt:lpstr>
      <vt:lpstr>Segoe UI Light</vt:lpstr>
      <vt:lpstr>NG_MOC_Core_ModuleNew2</vt:lpstr>
      <vt:lpstr>Exam 70-774 Perform Cloud Data Science with Azure Machine Learning</vt:lpstr>
      <vt:lpstr>PowerPoint Presentation</vt:lpstr>
      <vt:lpstr>Prepare Data for Analysis in Azure Machine Learning and Export from Azure Machine Learning</vt:lpstr>
      <vt:lpstr>What is machine learning?</vt:lpstr>
      <vt:lpstr>What is machine learning?</vt:lpstr>
      <vt:lpstr>Machine learning overview</vt:lpstr>
      <vt:lpstr>How machine learning fits into data science</vt:lpstr>
      <vt:lpstr>Machine learning concepts and methodologies</vt:lpstr>
      <vt:lpstr>Models</vt:lpstr>
      <vt:lpstr>Out of the following machine learning phases, which two take the most time after you have obtained the raw data?</vt:lpstr>
      <vt:lpstr>PowerPoint Presentation</vt:lpstr>
      <vt:lpstr>Introduction to machine learning algorithms</vt:lpstr>
      <vt:lpstr>Algorithms overview</vt:lpstr>
      <vt:lpstr>Classification algorithms</vt:lpstr>
      <vt:lpstr>Regression algorithms</vt:lpstr>
      <vt:lpstr>Clustering</vt:lpstr>
      <vt:lpstr>Supervised and unsupervised learning</vt:lpstr>
      <vt:lpstr>Anomaly detection</vt:lpstr>
      <vt:lpstr>Demonstration: Using two-class classification in a machine learning model</vt:lpstr>
      <vt:lpstr>PowerPoint Presentation</vt:lpstr>
      <vt:lpstr>Which of the following are types of machine learning algorithm?</vt:lpstr>
      <vt:lpstr>PowerPoint Presentation</vt:lpstr>
      <vt:lpstr>Introduction to machine learning languages</vt:lpstr>
      <vt:lpstr>Languages overview</vt:lpstr>
      <vt:lpstr>Using R in machine learning</vt:lpstr>
      <vt:lpstr>Using Python in machine learning</vt:lpstr>
      <vt:lpstr>Demonstration: Using R and Python</vt:lpstr>
      <vt:lpstr>PowerPoint Presentation</vt:lpstr>
      <vt:lpstr>PowerPoint Presentation</vt:lpstr>
      <vt:lpstr>True or False: Python is not a specific or specialist data science or statistical tool.</vt:lpstr>
      <vt:lpstr>PowerPoint Presentation</vt:lpstr>
      <vt:lpstr>Lab: Introduction to machine learning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2017-09-15T19:14:02Z</dcterms:created>
  <dcterms:modified xsi:type="dcterms:W3CDTF">2018-03-16T23:35:34Z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dstolts@microsoft.com</vt:lpwstr>
  </property>
  <property fmtid="{D5CDD505-2E9C-101B-9397-08002B2CF9AE}" pid="5" name="MSIP_Label_f42aa342-8706-4288-bd11-ebb85995028c_SetDate">
    <vt:lpwstr>2018-01-19T07:33:26.9972805Z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