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xml" ContentType="application/vnd.openxmlformats-officedocument.presentationml.tags+xml"/>
  <Override PartName="/ppt/notesSlides/notesSlide47.xml" ContentType="application/vnd.openxmlformats-officedocument.presentationml.notesSlide+xml"/>
  <Override PartName="/ppt/tags/tag2.xml" ContentType="application/vnd.openxmlformats-officedocument.presentationml.tags+xml"/>
  <Override PartName="/ppt/notesSlides/notesSlide48.xml" ContentType="application/vnd.openxmlformats-officedocument.presentationml.notesSlide+xml"/>
  <Override PartName="/ppt/tags/tag3.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4.xml" ContentType="application/vnd.openxmlformats-officedocument.presentationml.tags+xml"/>
  <Override PartName="/ppt/notesSlides/notesSlide51.xml" ContentType="application/vnd.openxmlformats-officedocument.presentationml.notesSlide+xml"/>
  <Override PartName="/ppt/tags/tag5.xml" ContentType="application/vnd.openxmlformats-officedocument.presentationml.tags+xml"/>
  <Override PartName="/ppt/notesSlides/notesSlide52.xml" ContentType="application/vnd.openxmlformats-officedocument.presentationml.notesSlide+xml"/>
  <Override PartName="/ppt/tags/tag6.xml" ContentType="application/vnd.openxmlformats-officedocument.presentationml.tags+xml"/>
  <Override PartName="/ppt/notesSlides/notesSlide53.xml" ContentType="application/vnd.openxmlformats-officedocument.presentationml.notesSlide+xml"/>
  <Override PartName="/ppt/tags/tag7.xml" ContentType="application/vnd.openxmlformats-officedocument.presentationml.tags+xml"/>
  <Override PartName="/ppt/notesSlides/notesSlide54.xml" ContentType="application/vnd.openxmlformats-officedocument.presentationml.notesSlide+xml"/>
  <Override PartName="/ppt/tags/tag8.xml" ContentType="application/vnd.openxmlformats-officedocument.presentationml.tags+xml"/>
  <Override PartName="/ppt/notesSlides/notesSlide55.xml" ContentType="application/vnd.openxmlformats-officedocument.presentationml.notesSlide+xml"/>
  <Override PartName="/ppt/tags/tag9.xml" ContentType="application/vnd.openxmlformats-officedocument.presentationml.tags+xml"/>
  <Override PartName="/ppt/notesSlides/notesSlide56.xml" ContentType="application/vnd.openxmlformats-officedocument.presentationml.notesSlide+xml"/>
  <Override PartName="/ppt/tags/tag10.xml" ContentType="application/vnd.openxmlformats-officedocument.presentationml.tags+xml"/>
  <Override PartName="/ppt/notesSlides/notesSlide57.xml" ContentType="application/vnd.openxmlformats-officedocument.presentationml.notesSlide+xml"/>
  <Override PartName="/ppt/tags/tag11.xml" ContentType="application/vnd.openxmlformats-officedocument.presentationml.tags+xml"/>
  <Override PartName="/ppt/notesSlides/notesSlide58.xml" ContentType="application/vnd.openxmlformats-officedocument.presentationml.notesSlide+xml"/>
  <Override PartName="/ppt/tags/tag12.xml" ContentType="application/vnd.openxmlformats-officedocument.presentationml.tags+xml"/>
  <Override PartName="/ppt/notesSlides/notesSlide59.xml" ContentType="application/vnd.openxmlformats-officedocument.presentationml.notesSlide+xml"/>
  <Override PartName="/ppt/tags/tag13.xml" ContentType="application/vnd.openxmlformats-officedocument.presentationml.tags+xml"/>
  <Override PartName="/ppt/notesSlides/notesSlide60.xml" ContentType="application/vnd.openxmlformats-officedocument.presentationml.notesSlide+xml"/>
  <Override PartName="/ppt/tags/tag14.xml" ContentType="application/vnd.openxmlformats-officedocument.presentationml.tags+xml"/>
  <Override PartName="/ppt/notesSlides/notesSlide61.xml" ContentType="application/vnd.openxmlformats-officedocument.presentationml.notesSlide+xml"/>
  <Override PartName="/ppt/tags/tag15.xml" ContentType="application/vnd.openxmlformats-officedocument.presentationml.tags+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712" r:id="rId2"/>
  </p:sldMasterIdLst>
  <p:notesMasterIdLst>
    <p:notesMasterId r:id="rId77"/>
  </p:notesMasterIdLst>
  <p:handoutMasterIdLst>
    <p:handoutMasterId r:id="rId78"/>
  </p:handoutMasterIdLst>
  <p:sldIdLst>
    <p:sldId id="398" r:id="rId3"/>
    <p:sldId id="399" r:id="rId4"/>
    <p:sldId id="400" r:id="rId5"/>
    <p:sldId id="397" r:id="rId6"/>
    <p:sldId id="471" r:id="rId7"/>
    <p:sldId id="313" r:id="rId8"/>
    <p:sldId id="403" r:id="rId9"/>
    <p:sldId id="472" r:id="rId10"/>
    <p:sldId id="404" r:id="rId11"/>
    <p:sldId id="474" r:id="rId12"/>
    <p:sldId id="415" r:id="rId13"/>
    <p:sldId id="416" r:id="rId14"/>
    <p:sldId id="417" r:id="rId15"/>
    <p:sldId id="460" r:id="rId16"/>
    <p:sldId id="461" r:id="rId17"/>
    <p:sldId id="462" r:id="rId18"/>
    <p:sldId id="464" r:id="rId19"/>
    <p:sldId id="465" r:id="rId20"/>
    <p:sldId id="473" r:id="rId21"/>
    <p:sldId id="407" r:id="rId22"/>
    <p:sldId id="409" r:id="rId23"/>
    <p:sldId id="412" r:id="rId24"/>
    <p:sldId id="477" r:id="rId25"/>
    <p:sldId id="419" r:id="rId26"/>
    <p:sldId id="420" r:id="rId27"/>
    <p:sldId id="475" r:id="rId28"/>
    <p:sldId id="476" r:id="rId29"/>
    <p:sldId id="315" r:id="rId30"/>
    <p:sldId id="422" r:id="rId31"/>
    <p:sldId id="478" r:id="rId32"/>
    <p:sldId id="486" r:id="rId33"/>
    <p:sldId id="466" r:id="rId34"/>
    <p:sldId id="485" r:id="rId35"/>
    <p:sldId id="467" r:id="rId36"/>
    <p:sldId id="468" r:id="rId37"/>
    <p:sldId id="423" r:id="rId38"/>
    <p:sldId id="489" r:id="rId39"/>
    <p:sldId id="487" r:id="rId40"/>
    <p:sldId id="488" r:id="rId41"/>
    <p:sldId id="316" r:id="rId42"/>
    <p:sldId id="426" r:id="rId43"/>
    <p:sldId id="427" r:id="rId44"/>
    <p:sldId id="428" r:id="rId45"/>
    <p:sldId id="429" r:id="rId46"/>
    <p:sldId id="431" r:id="rId47"/>
    <p:sldId id="432" r:id="rId48"/>
    <p:sldId id="433" r:id="rId49"/>
    <p:sldId id="490" r:id="rId50"/>
    <p:sldId id="436" r:id="rId51"/>
    <p:sldId id="479" r:id="rId52"/>
    <p:sldId id="480" r:id="rId53"/>
    <p:sldId id="318" r:id="rId54"/>
    <p:sldId id="440" r:id="rId55"/>
    <p:sldId id="441" r:id="rId56"/>
    <p:sldId id="442" r:id="rId57"/>
    <p:sldId id="491" r:id="rId58"/>
    <p:sldId id="444" r:id="rId59"/>
    <p:sldId id="445" r:id="rId60"/>
    <p:sldId id="446" r:id="rId61"/>
    <p:sldId id="447" r:id="rId62"/>
    <p:sldId id="448" r:id="rId63"/>
    <p:sldId id="449" r:id="rId64"/>
    <p:sldId id="450" r:id="rId65"/>
    <p:sldId id="481" r:id="rId66"/>
    <p:sldId id="482" r:id="rId67"/>
    <p:sldId id="452" r:id="rId68"/>
    <p:sldId id="453" r:id="rId69"/>
    <p:sldId id="454" r:id="rId70"/>
    <p:sldId id="469" r:id="rId71"/>
    <p:sldId id="470" r:id="rId72"/>
    <p:sldId id="492" r:id="rId73"/>
    <p:sldId id="483" r:id="rId74"/>
    <p:sldId id="484" r:id="rId75"/>
    <p:sldId id="494" r:id="rId76"/>
  </p:sldIdLst>
  <p:sldSz cx="9144000" cy="6858000" type="screen4x3"/>
  <p:notesSz cx="6858000" cy="9144000"/>
  <p:embeddedFontLst>
    <p:embeddedFont>
      <p:font typeface="Consolas" panose="020B0609020204030204" pitchFamily="49" charset="0"/>
      <p:regular r:id="rId79"/>
      <p:bold r:id="rId80"/>
      <p:italic r:id="rId81"/>
      <p:boldItalic r:id="rId82"/>
    </p:embeddedFont>
    <p:embeddedFont>
      <p:font typeface="Segoe UI" panose="020B0502040204020203" pitchFamily="34" charset="0"/>
      <p:regular r:id="rId83"/>
      <p:bold r:id="rId84"/>
      <p:italic r:id="rId85"/>
      <p:boldItalic r:id="rId86"/>
    </p:embeddedFont>
    <p:embeddedFont>
      <p:font typeface="Verdana" panose="020B0604030504040204" pitchFamily="34" charset="0"/>
      <p:regular r:id="rId87"/>
      <p:bold r:id="rId88"/>
      <p:italic r:id="rId89"/>
      <p:boldItalic r:id="rId90"/>
    </p:embeddedFont>
    <p:embeddedFont>
      <p:font typeface="Segoe UI Light" panose="020B0502040204020203" pitchFamily="34" charset="0"/>
      <p:regular r:id="rId91"/>
      <p:italic r:id="rId92"/>
    </p:embeddedFont>
    <p:embeddedFont>
      <p:font typeface="Calibri" panose="020F0502020204030204" pitchFamily="34" charset="0"/>
      <p:regular r:id="rId93"/>
      <p:bold r:id="rId94"/>
      <p:italic r:id="rId95"/>
      <p:boldItalic r:id="rId96"/>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398"/>
          </p14:sldIdLst>
        </p14:section>
        <p14:section name="Prepare Data for Analysis in Azure Machine Learning and Export from Azure Machine Learning" id="{EE7F45B0-A6AD-411D-A512-DBBFEC401377}">
          <p14:sldIdLst>
            <p14:sldId id="399"/>
            <p14:sldId id="400"/>
            <p14:sldId id="397"/>
            <p14:sldId id="471"/>
          </p14:sldIdLst>
        </p14:section>
        <p14:section name="Import and export data to and from Azure Machine Learning" id="{C6B6578B-F5CF-418D-991A-F24A0340D180}">
          <p14:sldIdLst>
            <p14:sldId id="313"/>
            <p14:sldId id="403"/>
            <p14:sldId id="472"/>
            <p14:sldId id="404"/>
            <p14:sldId id="474"/>
            <p14:sldId id="415"/>
            <p14:sldId id="416"/>
            <p14:sldId id="417"/>
            <p14:sldId id="460"/>
            <p14:sldId id="461"/>
            <p14:sldId id="462"/>
            <p14:sldId id="464"/>
            <p14:sldId id="465"/>
            <p14:sldId id="473"/>
            <p14:sldId id="407"/>
            <p14:sldId id="409"/>
            <p14:sldId id="412"/>
            <p14:sldId id="477"/>
            <p14:sldId id="419"/>
            <p14:sldId id="420"/>
            <p14:sldId id="475"/>
            <p14:sldId id="476"/>
          </p14:sldIdLst>
        </p14:section>
        <p14:section name="Explore and summarize data" id="{B92904DA-AD65-48A7-82FB-BA4D438E899A}">
          <p14:sldIdLst>
            <p14:sldId id="315"/>
            <p14:sldId id="422"/>
            <p14:sldId id="478"/>
            <p14:sldId id="486"/>
            <p14:sldId id="466"/>
            <p14:sldId id="485"/>
            <p14:sldId id="467"/>
            <p14:sldId id="468"/>
            <p14:sldId id="423"/>
            <p14:sldId id="489"/>
            <p14:sldId id="487"/>
            <p14:sldId id="488"/>
          </p14:sldIdLst>
        </p14:section>
        <p14:section name="Cleanse data for Azure Machine Learning" id="{CA5ED27E-6529-4197-AC63-77A7AD34E2E9}">
          <p14:sldIdLst>
            <p14:sldId id="316"/>
            <p14:sldId id="426"/>
            <p14:sldId id="427"/>
            <p14:sldId id="428"/>
            <p14:sldId id="429"/>
            <p14:sldId id="431"/>
            <p14:sldId id="432"/>
            <p14:sldId id="433"/>
            <p14:sldId id="490"/>
            <p14:sldId id="436"/>
            <p14:sldId id="479"/>
            <p14:sldId id="480"/>
          </p14:sldIdLst>
        </p14:section>
        <p14:section name="Perform feature engineering" id="{4192427E-7B5C-4B75-BE21-14FA26E9ABFE}">
          <p14:sldIdLst>
            <p14:sldId id="318"/>
            <p14:sldId id="440"/>
            <p14:sldId id="441"/>
            <p14:sldId id="442"/>
            <p14:sldId id="491"/>
            <p14:sldId id="444"/>
            <p14:sldId id="445"/>
            <p14:sldId id="446"/>
            <p14:sldId id="447"/>
            <p14:sldId id="448"/>
            <p14:sldId id="449"/>
            <p14:sldId id="450"/>
            <p14:sldId id="481"/>
            <p14:sldId id="482"/>
            <p14:sldId id="452"/>
            <p14:sldId id="453"/>
            <p14:sldId id="454"/>
            <p14:sldId id="469"/>
            <p14:sldId id="470"/>
            <p14:sldId id="492"/>
            <p14:sldId id="483"/>
            <p14:sldId id="484"/>
            <p14:sldId id="49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22" autoAdjust="0"/>
    <p:restoredTop sz="52513" autoAdjust="0"/>
  </p:normalViewPr>
  <p:slideViewPr>
    <p:cSldViewPr snapToGrid="0">
      <p:cViewPr varScale="1">
        <p:scale>
          <a:sx n="35" d="100"/>
          <a:sy n="35" d="100"/>
        </p:scale>
        <p:origin x="2044" y="44"/>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font" Target="fonts/font6.fntdata"/><Relationship Id="rId89" Type="http://schemas.openxmlformats.org/officeDocument/2006/relationships/font" Target="fonts/font11.fntdata"/><Relationship Id="rId97"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14.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font" Target="fonts/font1.fntdata"/><Relationship Id="rId87" Type="http://schemas.openxmlformats.org/officeDocument/2006/relationships/font" Target="fonts/font9.fntdata"/><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font" Target="fonts/font4.fntdata"/><Relationship Id="rId90" Type="http://schemas.openxmlformats.org/officeDocument/2006/relationships/font" Target="fonts/font12.fntdata"/><Relationship Id="rId95" Type="http://schemas.openxmlformats.org/officeDocument/2006/relationships/font" Target="fonts/font17.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notesMaster" Target="notesMasters/notesMaster1.xml"/><Relationship Id="rId100"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font" Target="fonts/font2.fntdata"/><Relationship Id="rId85" Type="http://schemas.openxmlformats.org/officeDocument/2006/relationships/font" Target="fonts/font7.fntdata"/><Relationship Id="rId93" Type="http://schemas.openxmlformats.org/officeDocument/2006/relationships/font" Target="fonts/font15.fntdata"/><Relationship Id="rId98"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font" Target="fonts/font5.fntdata"/><Relationship Id="rId88" Type="http://schemas.openxmlformats.org/officeDocument/2006/relationships/font" Target="fonts/font10.fntdata"/><Relationship Id="rId91" Type="http://schemas.openxmlformats.org/officeDocument/2006/relationships/font" Target="fonts/font13.fntdata"/><Relationship Id="rId96"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handoutMaster" Target="handoutMasters/handoutMaster1.xml"/><Relationship Id="rId81" Type="http://schemas.openxmlformats.org/officeDocument/2006/relationships/font" Target="fonts/font3.fntdata"/><Relationship Id="rId86" Type="http://schemas.openxmlformats.org/officeDocument/2006/relationships/font" Target="fonts/font8.fntdata"/><Relationship Id="rId94" Type="http://schemas.openxmlformats.org/officeDocument/2006/relationships/font" Target="fonts/font16.fntdata"/><Relationship Id="rId9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4/5/2018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4/5/2018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aka.ms/v7zune"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azureplatform-dev.azurewebsites.net/Content/release-notes.tx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aka.ms/v7zune"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ka.ms/v7zun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196252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200" b="0" i="0" u="none" strike="noStrike" kern="1200" baseline="0" dirty="0">
                <a:solidFill>
                  <a:schemeClr val="tx1"/>
                </a:solidFill>
                <a:latin typeface="+mn-lt"/>
                <a:ea typeface="+mn-ea"/>
                <a:cs typeface="+mn-cs"/>
              </a:rPr>
              <a:t>How you divide your source data into training and predictive data will depend on what type of data you are working with.</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4175030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200" b="0" i="0" u="none" strike="noStrike" kern="1200" baseline="0" dirty="0">
                <a:solidFill>
                  <a:schemeClr val="tx1"/>
                </a:solidFill>
                <a:latin typeface="+mn-lt"/>
                <a:ea typeface="+mn-ea"/>
                <a:cs typeface="+mn-cs"/>
              </a:rPr>
              <a:t>Machine Learning can import data from a variety of sources, such as Excel spreadsheets, Azure Blob storage, big data, SQL Server, and even simple CSV and text files.</a:t>
            </a: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Machine Learning has built-in tools to work with various types of data sources. Developers can also convert data types to other data types before the data reaches Machine Learning.</a:t>
            </a: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what might happen is that Machine Learning maintains a </a:t>
            </a:r>
            <a:r>
              <a:rPr lang="en-US" sz="1200" b="1" i="0" u="none" strike="noStrike" kern="1200" baseline="0" dirty="0">
                <a:solidFill>
                  <a:schemeClr val="tx1"/>
                </a:solidFill>
                <a:latin typeface="+mn-lt"/>
                <a:ea typeface="+mn-ea"/>
                <a:cs typeface="+mn-cs"/>
              </a:rPr>
              <a:t>live link </a:t>
            </a:r>
            <a:r>
              <a:rPr lang="en-US" sz="1200" b="0" i="0" u="none" strike="noStrike" kern="1200" baseline="0" dirty="0">
                <a:solidFill>
                  <a:schemeClr val="tx1"/>
                </a:solidFill>
                <a:latin typeface="+mn-lt"/>
                <a:ea typeface="+mn-ea"/>
                <a:cs typeface="+mn-cs"/>
              </a:rPr>
              <a:t>to an online source, you can use a </a:t>
            </a:r>
            <a:r>
              <a:rPr lang="en-US" sz="1200" b="1" i="0" u="none" strike="noStrike" kern="1200" baseline="0" dirty="0">
                <a:solidFill>
                  <a:schemeClr val="tx1"/>
                </a:solidFill>
                <a:latin typeface="+mn-lt"/>
                <a:ea typeface="+mn-ea"/>
                <a:cs typeface="+mn-cs"/>
              </a:rPr>
              <a:t>cached </a:t>
            </a:r>
            <a:r>
              <a:rPr lang="en-US" sz="1200" b="0" i="0" u="none" strike="noStrike" kern="1200" baseline="0" dirty="0">
                <a:solidFill>
                  <a:schemeClr val="tx1"/>
                </a:solidFill>
                <a:latin typeface="+mn-lt"/>
                <a:ea typeface="+mn-ea"/>
                <a:cs typeface="+mn-cs"/>
              </a:rPr>
              <a:t>copy of the data subsequent reruns of an experiment</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51160" y="8662911"/>
            <a:ext cx="2971800" cy="458787"/>
          </a:xfrm>
        </p:spPr>
        <p:txBody>
          <a:bodyPr/>
          <a:lstStyle/>
          <a:p>
            <a:fld id="{A1AA729A-6487-47D5-912D-0998A1565B47}"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1868700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200" b="0" i="0" u="none" strike="noStrike" kern="1200" baseline="0" dirty="0">
                <a:solidFill>
                  <a:schemeClr val="tx1"/>
                </a:solidFill>
                <a:latin typeface="+mn-lt"/>
                <a:ea typeface="+mn-ea"/>
                <a:cs typeface="+mn-cs"/>
              </a:rPr>
              <a:t>As you learn about these types, note the access method of the data sources in Machine Learning. Each data source has to have different information to access the source.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r>
              <a:rPr lang="en-US" sz="1200" b="0" i="0" u="none" strike="noStrike" kern="1200" baseline="0" dirty="0">
                <a:solidFill>
                  <a:schemeClr val="tx1"/>
                </a:solidFill>
                <a:latin typeface="+mn-lt"/>
                <a:ea typeface="+mn-ea"/>
                <a:cs typeface="+mn-cs"/>
              </a:rPr>
              <a:t>For example, Azure SQL will need a URL, and an on-premises SQL database should have the name of the Data Management Gateway.</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1004605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200" b="0" i="0" u="none" strike="noStrike" kern="1200" baseline="0" dirty="0">
                <a:solidFill>
                  <a:schemeClr val="tx1"/>
                </a:solidFill>
                <a:latin typeface="+mn-lt"/>
                <a:ea typeface="+mn-ea"/>
                <a:cs typeface="+mn-cs"/>
              </a:rPr>
              <a:t>You create a new </a:t>
            </a:r>
            <a:r>
              <a:rPr lang="en-US" sz="1200" b="1" i="0" u="none" strike="noStrike" kern="1200" baseline="0" dirty="0">
                <a:solidFill>
                  <a:schemeClr val="tx1"/>
                </a:solidFill>
                <a:latin typeface="+mn-lt"/>
                <a:ea typeface="+mn-ea"/>
                <a:cs typeface="+mn-cs"/>
              </a:rPr>
              <a:t>Dataset </a:t>
            </a:r>
            <a:r>
              <a:rPr lang="en-US" sz="1200" b="0" i="0" u="none" strike="noStrike" kern="1200" baseline="0" dirty="0">
                <a:solidFill>
                  <a:schemeClr val="tx1"/>
                </a:solidFill>
                <a:latin typeface="+mn-lt"/>
                <a:ea typeface="+mn-ea"/>
                <a:cs typeface="+mn-cs"/>
              </a:rPr>
              <a:t>module and upload your data from the file into this dataset.</a:t>
            </a: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There is an option to update datasets with new data as it becomes available, but this is </a:t>
            </a:r>
            <a:r>
              <a:rPr lang="en-US" sz="1200" b="1" i="0" u="none" strike="noStrike" kern="1200" baseline="0" dirty="0">
                <a:solidFill>
                  <a:schemeClr val="tx1"/>
                </a:solidFill>
                <a:latin typeface="+mn-lt"/>
                <a:ea typeface="+mn-ea"/>
                <a:cs typeface="+mn-cs"/>
              </a:rPr>
              <a:t>not an automatic process</a:t>
            </a:r>
            <a:endParaRPr lang="en-GB" sz="1000" b="1"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1850348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https://docs.microsoft.com/en-us/azure/machine-learning/studio-module-reference/import-from-azure-blob-storage</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GB" sz="1000" dirty="0">
                <a:effectLst/>
                <a:latin typeface="Arial" panose="020B0604020202020204" pitchFamily="34" charset="0"/>
                <a:ea typeface="Calibri" panose="020F0502020204030204" pitchFamily="34" charset="0"/>
                <a:cs typeface="Times New Roman" panose="02020603050405020304" pitchFamily="18" charset="0"/>
              </a:rPr>
              <a:t>https://docs.microsoft.com/en-us/azure/machine-learning/studio-module-reference/export-to-azure-blob-storage</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33010484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000" b="0" dirty="0"/>
              <a:t>To import data from a database, you must specify both the server name and database name, and a SQL statement that defines the table, view, or query.</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https://docs.microsoft.com/en-us/azure/machine-learning/studio-module-reference/import-from-azure-sql-database</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GB" sz="1000" dirty="0">
                <a:effectLst/>
                <a:latin typeface="Arial" panose="020B0604020202020204" pitchFamily="34" charset="0"/>
                <a:ea typeface="Calibri" panose="020F0502020204030204" pitchFamily="34" charset="0"/>
                <a:cs typeface="Times New Roman" panose="02020603050405020304" pitchFamily="18" charset="0"/>
              </a:rPr>
              <a:t>https://docs.microsoft.com/en-us/azure/machine-learning/studio-module-reference/export-to-azure-sql-database</a:t>
            </a: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1824181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effectLst/>
                <a:latin typeface="Arial" panose="020B0604020202020204" pitchFamily="34" charset="0"/>
                <a:ea typeface="Calibri" panose="020F0502020204030204" pitchFamily="34" charset="0"/>
                <a:cs typeface="Times New Roman" panose="02020603050405020304" pitchFamily="18" charset="0"/>
              </a:rPr>
              <a:t>https://docs.microsoft.com/en-us/azure/machine-learning/studio-module-reference/import-from-hive-query</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GB" sz="1000" dirty="0">
                <a:effectLst/>
                <a:latin typeface="Arial" panose="020B0604020202020204" pitchFamily="34" charset="0"/>
                <a:ea typeface="Calibri" panose="020F0502020204030204" pitchFamily="34" charset="0"/>
                <a:cs typeface="Times New Roman" panose="02020603050405020304" pitchFamily="18" charset="0"/>
              </a:rPr>
              <a:t>https://docs.microsoft.com/en-us/azure/machine-learning/studio-module-reference/export-to-hive-query</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1022500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https://docs.microsoft.com/en-us/azure/machine-learning/studio-module-reference/import-from-web-url-via-http</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7445173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https://docs.microsoft.com/en-us/azure/machine-learning/studio-module-reference/import-from-on-premises-sql-server-database</a:t>
            </a: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30905864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Explain that date information is very useful for many scenarios. In data warehousing, data information is an essential part of any business intelligence solution—because many business questions involve time. In this demonstration, you will upload date information into Azure Blob storage, specify the data that you want using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HiveQL</a:t>
            </a:r>
            <a:r>
              <a:rPr lang="en-GB" sz="1000" dirty="0">
                <a:effectLst/>
                <a:latin typeface="Arial" panose="020B0604020202020204" pitchFamily="34" charset="0"/>
                <a:ea typeface="Calibri" panose="020F0502020204030204" pitchFamily="34" charset="0"/>
                <a:cs typeface="Times New Roman" panose="02020603050405020304" pitchFamily="18" charset="0"/>
              </a:rPr>
              <a:t> to shape the data, and then query the data.</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There are several different ways to use Hive to access Hadoop queries:</a:t>
            </a:r>
          </a:p>
          <a:p>
            <a:pPr marL="342900" lvl="0" indent="-342900">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The Hadoop Command Line</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The Hive Editor</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Azure PowerShell™ commands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In this demonstration, the Hive Editor will be used to shape and query the data held in Azure Blob storage.</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You should create the Hadoop cluster before teaching this module; do not go into detail on Hadoop at this stage, as this is covered in Module 12 of this course.</a:t>
            </a:r>
          </a:p>
          <a:p>
            <a:pPr>
              <a:lnSpc>
                <a:spcPct val="107000"/>
              </a:lnSpc>
              <a:spcAft>
                <a:spcPts val="800"/>
              </a:spcAft>
            </a:pPr>
            <a:r>
              <a:rPr lang="en-GB" sz="2000" b="1" u="sng"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The cluster deployment might take 20-30 minutes to complete.</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Ensure that the </a:t>
            </a:r>
            <a:r>
              <a:rPr lang="en-GB" sz="1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MT17B-WS2016-NAT</a:t>
            </a:r>
            <a:r>
              <a:rPr lang="en-GB"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GB" sz="1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20774A-LON-DC</a:t>
            </a:r>
            <a:r>
              <a:rPr lang="en-GB"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and </a:t>
            </a:r>
            <a:r>
              <a:rPr lang="en-GB" sz="1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20774A-LON-DEV</a:t>
            </a:r>
            <a:r>
              <a:rPr lang="en-GB"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virtual machines are running.</a:t>
            </a:r>
          </a:p>
          <a:p>
            <a:pPr marL="342900" lvl="0" indent="-342900">
              <a:lnSpc>
                <a:spcPct val="115000"/>
              </a:lnSpc>
              <a:spcAft>
                <a:spcPts val="995"/>
              </a:spcAft>
              <a:buFont typeface="+mj-lt"/>
              <a:buAutoNum type="arabicPeriod"/>
            </a:pPr>
            <a:r>
              <a:rPr lang="en-GB"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On the </a:t>
            </a:r>
            <a:r>
              <a:rPr lang="en-GB" sz="1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20774A-LON-DEV</a:t>
            </a:r>
            <a:r>
              <a:rPr lang="en-GB"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virtual machine, ensure that you are logged on as </a:t>
            </a:r>
            <a:r>
              <a:rPr lang="en-GB" sz="1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ADATUM\</a:t>
            </a:r>
            <a:r>
              <a:rPr lang="en-GB" sz="1000" b="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AdatumAdmin</a:t>
            </a:r>
            <a:r>
              <a:rPr lang="en-GB"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On the Start menu, start to type </a:t>
            </a:r>
            <a:r>
              <a:rPr lang="en-GB" sz="1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Internet Explorer</a:t>
            </a:r>
            <a:r>
              <a:rPr lang="en-GB"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and then click </a:t>
            </a:r>
            <a:r>
              <a:rPr lang="en-GB" sz="1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Internet Explorer</a:t>
            </a:r>
            <a:r>
              <a:rPr lang="en-GB"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 Internet Explorer, in the address bar, type </a:t>
            </a:r>
            <a:r>
              <a:rPr lang="en-GB" sz="1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http://azure.microsoft.com</a:t>
            </a:r>
            <a:r>
              <a:rPr lang="en-GB"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click </a:t>
            </a:r>
            <a:r>
              <a:rPr lang="en-GB" sz="1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Portal</a:t>
            </a:r>
            <a:r>
              <a:rPr lang="en-GB"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and sign in using the Microsoft account that is associated with your Azure Learning Pass subscription.</a:t>
            </a:r>
          </a:p>
          <a:p>
            <a:pPr marL="342900" lvl="0" indent="-342900">
              <a:lnSpc>
                <a:spcPct val="115000"/>
              </a:lnSpc>
              <a:spcAft>
                <a:spcPts val="995"/>
              </a:spcAft>
              <a:buFont typeface="+mj-lt"/>
              <a:buAutoNum type="arabicPeriod"/>
            </a:pPr>
            <a:r>
              <a:rPr lang="en-GB"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Azure Portal</a:t>
            </a:r>
            <a:r>
              <a:rPr lang="en-GB"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in the left-hand pane, click </a:t>
            </a:r>
            <a:r>
              <a:rPr lang="en-GB" sz="1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New</a:t>
            </a:r>
            <a:r>
              <a:rPr lang="en-GB"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Data + analytics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and then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HDInsight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400"/>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Enter the following details, and then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Cluster type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800100" lvl="1" indent="-342900">
              <a:lnSpc>
                <a:spcPct val="115000"/>
              </a:lnSpc>
              <a:spcAft>
                <a:spcPts val="995"/>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Cluster name: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&lt;</a:t>
            </a:r>
            <a:r>
              <a:rPr lang="en-GB" sz="1000" b="1" i="1" dirty="0">
                <a:solidFill>
                  <a:prstClr val="black"/>
                </a:solidFill>
                <a:latin typeface="Arial" panose="020B0604020202020204" pitchFamily="34" charset="0"/>
                <a:ea typeface="Calibri" panose="020F0502020204030204" pitchFamily="34" charset="0"/>
                <a:cs typeface="Times New Roman" panose="02020603050405020304" pitchFamily="18" charset="0"/>
              </a:rPr>
              <a:t>your name</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&gt;&lt;</a:t>
            </a:r>
            <a:r>
              <a:rPr lang="en-GB" sz="1000" b="1" i="1" dirty="0">
                <a:solidFill>
                  <a:prstClr val="black"/>
                </a:solidFill>
                <a:latin typeface="Arial" panose="020B0604020202020204" pitchFamily="34" charset="0"/>
                <a:ea typeface="Calibri" panose="020F0502020204030204" pitchFamily="34" charset="0"/>
                <a:cs typeface="Times New Roman" panose="02020603050405020304" pitchFamily="18" charset="0"/>
              </a:rPr>
              <a:t>date</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&gt;</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400"/>
              </a:spcAft>
              <a:buFont typeface="+mj-lt"/>
              <a:buAutoNum type="arabicPeriod" startAt="8"/>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Enter the following details, and then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Select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800100" lvl="1" indent="-342900">
              <a:lnSpc>
                <a:spcPct val="115000"/>
              </a:lnSpc>
              <a:spcAft>
                <a:spcPts val="600"/>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Cluster type: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Hadoop</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600"/>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Operating system: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Linux</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600"/>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Version: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leave at default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startAt="9"/>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Enter the following details, and then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Next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800100" lvl="1" indent="-342900">
              <a:lnSpc>
                <a:spcPct val="115000"/>
              </a:lnSpc>
              <a:spcAft>
                <a:spcPts val="600"/>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Cluster login username: </a:t>
            </a:r>
            <a:r>
              <a:rPr lang="en-GB"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hadmin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600"/>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Cluster login password: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Pa55w.rdPa55w.rd</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600"/>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Secure Shell (SSH) username: </a:t>
            </a:r>
            <a:r>
              <a:rPr lang="en-GB"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sadmin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600"/>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Resource group (Create new): </a:t>
            </a:r>
            <a:r>
              <a:rPr lang="en-GB"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hadooprg</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600"/>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Location: </a:t>
            </a:r>
            <a:r>
              <a:rPr lang="en-GB" sz="1000" b="1" i="1" dirty="0">
                <a:solidFill>
                  <a:prstClr val="black"/>
                </a:solidFill>
                <a:latin typeface="Arial" panose="020B0604020202020204" pitchFamily="34" charset="0"/>
                <a:ea typeface="Calibri" panose="020F0502020204030204" pitchFamily="34" charset="0"/>
                <a:cs typeface="Times New Roman" panose="02020603050405020304" pitchFamily="18" charset="0"/>
              </a:rPr>
              <a:t>Select your region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startAt="10"/>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On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Storage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blade, under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Select a Storage account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Create new</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10"/>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Create a new Storage account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box, type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&lt;</a:t>
            </a:r>
            <a:r>
              <a:rPr lang="en-GB" sz="1000" b="1" i="1" dirty="0">
                <a:solidFill>
                  <a:srgbClr val="000000"/>
                </a:solidFill>
                <a:latin typeface="Arial" panose="020B0604020202020204" pitchFamily="34" charset="0"/>
                <a:ea typeface="Calibri" panose="020F0502020204030204" pitchFamily="34" charset="0"/>
                <a:cs typeface="Times New Roman" panose="02020603050405020304" pitchFamily="18" charset="0"/>
              </a:rPr>
              <a:t>your name</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&gt;&lt;</a:t>
            </a:r>
            <a:r>
              <a:rPr lang="en-GB" sz="1000" b="1" i="1" dirty="0">
                <a:solidFill>
                  <a:srgbClr val="000000"/>
                </a:solidFill>
                <a:latin typeface="Arial" panose="020B0604020202020204" pitchFamily="34" charset="0"/>
                <a:ea typeface="Calibri" panose="020F0502020204030204" pitchFamily="34" charset="0"/>
                <a:cs typeface="Times New Roman" panose="02020603050405020304" pitchFamily="18" charset="0"/>
              </a:rPr>
              <a:t>date</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&gt;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10"/>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Default container</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box, replace the suggested name with the name of your cluster (for example, &lt;your name&gt;&lt;date&gt;.</a:t>
            </a:r>
          </a:p>
          <a:p>
            <a:pPr marL="342900" lvl="0" indent="-342900">
              <a:lnSpc>
                <a:spcPct val="115000"/>
              </a:lnSpc>
              <a:spcAft>
                <a:spcPts val="995"/>
              </a:spcAft>
              <a:buFont typeface="+mj-lt"/>
              <a:buAutoNum type="arabicPeriod" startAt="10"/>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Leave all other settings at defaults, and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Next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10"/>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On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Cluster summary</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blade, next to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Cluster size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Edit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10"/>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On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Cluster size </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blade, in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Number of Worker</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nodes box, type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1</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10"/>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Worker node size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17"/>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On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Choose your node size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blade,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View all</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then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A3 General Purpose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and then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Select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17"/>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Head node size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19"/>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On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Choose your node size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blade,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View all</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then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A3 General Purpose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and then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Select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19"/>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On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Cluster size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blade,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Next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21"/>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On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Advanced settings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blade,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Next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21"/>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On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Cluster summary</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blade, note the estimated cost per hour of this cluster; to avoid using up your Azure Pass allowance, it is important that you remove the cluster when you are not using it.</a:t>
            </a:r>
          </a:p>
          <a:p>
            <a:pPr marL="342900" lvl="0" indent="-342900">
              <a:lnSpc>
                <a:spcPct val="115000"/>
              </a:lnSpc>
              <a:spcAft>
                <a:spcPts val="995"/>
              </a:spcAft>
              <a:buFont typeface="+mj-lt"/>
              <a:buAutoNum type="arabicPeriod" startAt="21"/>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On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Cluster summary</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blade,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Create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21"/>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The deployment might take 20-30 minutes to complete.</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Important</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After you have taught this demonstration, delete the HDInsight cluster.</a:t>
            </a: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19</a:t>
            </a:fld>
            <a:endParaRPr lang="en-US" dirty="0"/>
          </a:p>
        </p:txBody>
      </p:sp>
    </p:spTree>
    <p:extLst>
      <p:ext uri="{BB962C8B-B14F-4D97-AF65-F5344CB8AC3E}">
        <p14:creationId xmlns:p14="http://schemas.microsoft.com/office/powerpoint/2010/main" val="1554801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35344378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Demonstration Steps</a:t>
            </a:r>
          </a:p>
          <a:p>
            <a:pPr lvl="0">
              <a:lnSpc>
                <a:spcPct val="107000"/>
              </a:lnSpc>
              <a:spcAft>
                <a:spcPts val="800"/>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Upload data to Azure Blob storage</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20774A-LON-DEV</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virtual machine, ensure that you are logged in as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ADATUM\AdatumAdmin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rPr>
              <a:t>On the Start menu, type </a:t>
            </a:r>
            <a:r>
              <a:rPr lang="en-US" sz="1000" b="1" dirty="0">
                <a:solidFill>
                  <a:prstClr val="black"/>
                </a:solidFill>
                <a:latin typeface="Arial" panose="020B0604020202020204" pitchFamily="34" charset="0"/>
              </a:rPr>
              <a:t>Azure Storage</a:t>
            </a:r>
            <a:r>
              <a:rPr lang="en-US" sz="1000" dirty="0">
                <a:solidFill>
                  <a:prstClr val="black"/>
                </a:solidFill>
                <a:latin typeface="Arial" panose="020B0604020202020204" pitchFamily="34" charset="0"/>
              </a:rPr>
              <a:t>, and then click </a:t>
            </a:r>
            <a:r>
              <a:rPr lang="en-US" sz="1000" b="1" dirty="0">
                <a:solidFill>
                  <a:prstClr val="black"/>
                </a:solidFill>
                <a:latin typeface="Arial" panose="020B0604020202020204" pitchFamily="34" charset="0"/>
              </a:rPr>
              <a:t>Microsoft Azure Storage Explorer</a:t>
            </a:r>
            <a:r>
              <a:rPr lang="en-US" sz="1000" dirty="0">
                <a:solidFill>
                  <a:prstClr val="black"/>
                </a:solidFill>
                <a:latin typeface="Arial" panose="020B0604020202020204" pitchFamily="34" charset="0"/>
              </a:rPr>
              <a:t>.</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rPr>
              <a:t>In the </a:t>
            </a:r>
            <a:r>
              <a:rPr lang="en-US" sz="1000" b="1" dirty="0">
                <a:solidFill>
                  <a:prstClr val="black"/>
                </a:solidFill>
                <a:latin typeface="Arial" panose="020B0604020202020204" pitchFamily="34" charset="0"/>
              </a:rPr>
              <a:t>Connect to Azure Storage</a:t>
            </a:r>
            <a:r>
              <a:rPr lang="en-US" sz="1000" dirty="0">
                <a:solidFill>
                  <a:prstClr val="black"/>
                </a:solidFill>
                <a:latin typeface="Arial" panose="020B0604020202020204" pitchFamily="34" charset="0"/>
              </a:rPr>
              <a:t> dialog box, ensure that </a:t>
            </a:r>
            <a:r>
              <a:rPr lang="en-US" sz="1000" b="1" dirty="0">
                <a:solidFill>
                  <a:prstClr val="black"/>
                </a:solidFill>
                <a:latin typeface="Arial" panose="020B0604020202020204" pitchFamily="34" charset="0"/>
              </a:rPr>
              <a:t>Add an</a:t>
            </a:r>
            <a:r>
              <a:rPr lang="en-US" sz="1000" dirty="0">
                <a:solidFill>
                  <a:prstClr val="black"/>
                </a:solidFill>
                <a:latin typeface="Arial" panose="020B0604020202020204" pitchFamily="34" charset="0"/>
              </a:rPr>
              <a:t> </a:t>
            </a:r>
            <a:r>
              <a:rPr lang="en-US" sz="1000" b="1" dirty="0">
                <a:solidFill>
                  <a:prstClr val="black"/>
                </a:solidFill>
                <a:latin typeface="Arial" panose="020B0604020202020204" pitchFamily="34" charset="0"/>
              </a:rPr>
              <a:t>Azure Account </a:t>
            </a:r>
            <a:r>
              <a:rPr lang="en-US" sz="1000" dirty="0">
                <a:solidFill>
                  <a:prstClr val="black"/>
                </a:solidFill>
                <a:latin typeface="Arial" panose="020B0604020202020204" pitchFamily="34" charset="0"/>
              </a:rPr>
              <a:t>is selected, and click </a:t>
            </a:r>
            <a:r>
              <a:rPr lang="en-US" sz="1000" b="1" dirty="0">
                <a:solidFill>
                  <a:prstClr val="black"/>
                </a:solidFill>
                <a:latin typeface="Arial" panose="020B0604020202020204" pitchFamily="34" charset="0"/>
              </a:rPr>
              <a:t>Sign in</a:t>
            </a:r>
            <a:r>
              <a:rPr lang="en-US" sz="1000" dirty="0">
                <a:solidFill>
                  <a:prstClr val="black"/>
                </a:solidFill>
                <a:latin typeface="Arial" panose="020B0604020202020204" pitchFamily="34" charset="0"/>
              </a:rPr>
              <a:t>.</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rPr>
              <a:t>In the </a:t>
            </a:r>
            <a:r>
              <a:rPr lang="en-US" sz="1000" b="1" dirty="0">
                <a:solidFill>
                  <a:prstClr val="black"/>
                </a:solidFill>
                <a:latin typeface="Arial" panose="020B0604020202020204" pitchFamily="34" charset="0"/>
              </a:rPr>
              <a:t>Sign in to your account</a:t>
            </a:r>
            <a:r>
              <a:rPr lang="en-US" sz="1000" dirty="0">
                <a:solidFill>
                  <a:prstClr val="black"/>
                </a:solidFill>
                <a:latin typeface="Arial" panose="020B0604020202020204" pitchFamily="34" charset="0"/>
              </a:rPr>
              <a:t> dialog box, enter the credentials of the Microsoft account that is associated with your Azure Learning Pass subscription, and click </a:t>
            </a:r>
            <a:r>
              <a:rPr lang="en-US" sz="1000" b="1" dirty="0">
                <a:solidFill>
                  <a:prstClr val="black"/>
                </a:solidFill>
                <a:latin typeface="Arial" panose="020B0604020202020204" pitchFamily="34" charset="0"/>
              </a:rPr>
              <a:t>Sign in</a:t>
            </a:r>
            <a:r>
              <a:rPr lang="en-US" sz="1000" dirty="0">
                <a:solidFill>
                  <a:prstClr val="black"/>
                </a:solidFill>
                <a:latin typeface="Arial" panose="020B0604020202020204" pitchFamily="34" charset="0"/>
              </a:rPr>
              <a:t>.</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rPr>
              <a:t>Under your Azure Learning Pass subscription, under </a:t>
            </a:r>
            <a:r>
              <a:rPr lang="en-US" sz="1000" b="1" dirty="0">
                <a:solidFill>
                  <a:prstClr val="black"/>
                </a:solidFill>
                <a:latin typeface="Arial" panose="020B0604020202020204" pitchFamily="34" charset="0"/>
              </a:rPr>
              <a:t>Storage Accounts</a:t>
            </a:r>
            <a:r>
              <a:rPr lang="en-US" sz="1000" dirty="0">
                <a:solidFill>
                  <a:prstClr val="black"/>
                </a:solidFill>
                <a:latin typeface="Arial" panose="020B0604020202020204" pitchFamily="34" charset="0"/>
              </a:rPr>
              <a:t>, expand the storage account as created in the preparation steps </a:t>
            </a:r>
            <a:r>
              <a:rPr lang="en-US" sz="1000" b="1" dirty="0">
                <a:solidFill>
                  <a:srgbClr val="000000"/>
                </a:solidFill>
                <a:latin typeface="Arial" panose="020B0604020202020204" pitchFamily="34" charset="0"/>
              </a:rPr>
              <a:t>&lt;</a:t>
            </a:r>
            <a:r>
              <a:rPr lang="en-US" sz="1000" b="1" i="1" dirty="0">
                <a:solidFill>
                  <a:srgbClr val="000000"/>
                </a:solidFill>
                <a:latin typeface="Arial" panose="020B0604020202020204" pitchFamily="34" charset="0"/>
              </a:rPr>
              <a:t>your name</a:t>
            </a:r>
            <a:r>
              <a:rPr lang="en-US" sz="1000" b="1" dirty="0">
                <a:solidFill>
                  <a:srgbClr val="000000"/>
                </a:solidFill>
                <a:latin typeface="Arial" panose="020B0604020202020204" pitchFamily="34" charset="0"/>
              </a:rPr>
              <a:t>&gt;&lt;</a:t>
            </a:r>
            <a:r>
              <a:rPr lang="en-US" sz="1000" b="1" i="1" dirty="0">
                <a:solidFill>
                  <a:srgbClr val="000000"/>
                </a:solidFill>
                <a:latin typeface="Arial" panose="020B0604020202020204" pitchFamily="34" charset="0"/>
              </a:rPr>
              <a:t>date</a:t>
            </a:r>
            <a:r>
              <a:rPr lang="en-US" sz="1000" b="1" dirty="0">
                <a:solidFill>
                  <a:srgbClr val="000000"/>
                </a:solidFill>
                <a:latin typeface="Arial" panose="020B0604020202020204" pitchFamily="34" charset="0"/>
              </a:rPr>
              <a:t>&gt;</a:t>
            </a:r>
            <a:r>
              <a:rPr lang="en-US" sz="1000" dirty="0">
                <a:solidFill>
                  <a:srgbClr val="000000"/>
                </a:solidFill>
                <a:latin typeface="Arial" panose="020B0604020202020204" pitchFamily="34" charset="0"/>
              </a:rPr>
              <a:t>.</a:t>
            </a: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rPr>
              <a:t>Expand </a:t>
            </a:r>
            <a:r>
              <a:rPr lang="en-US" sz="1000" b="1" dirty="0">
                <a:solidFill>
                  <a:prstClr val="black"/>
                </a:solidFill>
                <a:latin typeface="Arial" panose="020B0604020202020204" pitchFamily="34" charset="0"/>
              </a:rPr>
              <a:t>Blob Containers</a:t>
            </a:r>
            <a:r>
              <a:rPr lang="en-US" sz="1000" dirty="0">
                <a:solidFill>
                  <a:prstClr val="black"/>
                </a:solidFill>
                <a:latin typeface="Arial" panose="020B0604020202020204" pitchFamily="34" charset="0"/>
              </a:rPr>
              <a:t>, and then click the blob container as created in the preparation steps </a:t>
            </a:r>
            <a:r>
              <a:rPr lang="en-US" sz="1000" b="1" dirty="0">
                <a:solidFill>
                  <a:srgbClr val="000000"/>
                </a:solidFill>
                <a:latin typeface="Arial" panose="020B0604020202020204" pitchFamily="34" charset="0"/>
              </a:rPr>
              <a:t>&lt;</a:t>
            </a:r>
            <a:r>
              <a:rPr lang="en-US" sz="1000" b="1" i="1" dirty="0">
                <a:solidFill>
                  <a:srgbClr val="000000"/>
                </a:solidFill>
                <a:latin typeface="Arial" panose="020B0604020202020204" pitchFamily="34" charset="0"/>
              </a:rPr>
              <a:t>your name</a:t>
            </a:r>
            <a:r>
              <a:rPr lang="en-US" sz="1000" b="1" dirty="0">
                <a:solidFill>
                  <a:srgbClr val="000000"/>
                </a:solidFill>
                <a:latin typeface="Arial" panose="020B0604020202020204" pitchFamily="34" charset="0"/>
              </a:rPr>
              <a:t>&gt;&lt;</a:t>
            </a:r>
            <a:r>
              <a:rPr lang="en-US" sz="1000" b="1" i="1" dirty="0">
                <a:solidFill>
                  <a:srgbClr val="000000"/>
                </a:solidFill>
                <a:latin typeface="Arial" panose="020B0604020202020204" pitchFamily="34" charset="0"/>
              </a:rPr>
              <a:t>date</a:t>
            </a:r>
            <a:r>
              <a:rPr lang="en-US" sz="1000" b="1" dirty="0">
                <a:solidFill>
                  <a:srgbClr val="000000"/>
                </a:solidFill>
                <a:latin typeface="Arial" panose="020B0604020202020204" pitchFamily="34" charset="0"/>
              </a:rPr>
              <a:t>&gt;</a:t>
            </a:r>
            <a:r>
              <a:rPr lang="en-US" sz="1000" dirty="0">
                <a:solidFill>
                  <a:prstClr val="black"/>
                </a:solidFill>
                <a:latin typeface="Arial" panose="020B0604020202020204" pitchFamily="34" charset="0"/>
              </a:rPr>
              <a:t>. </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rPr>
              <a:t>In the right-hand pane, click </a:t>
            </a:r>
            <a:r>
              <a:rPr lang="en-US" sz="1000" b="1" dirty="0">
                <a:solidFill>
                  <a:prstClr val="black"/>
                </a:solidFill>
                <a:latin typeface="Arial" panose="020B0604020202020204" pitchFamily="34" charset="0"/>
              </a:rPr>
              <a:t>New Folder</a:t>
            </a:r>
            <a:r>
              <a:rPr lang="en-US" sz="1000" dirty="0">
                <a:solidFill>
                  <a:prstClr val="black"/>
                </a:solidFill>
                <a:latin typeface="Arial" panose="020B0604020202020204" pitchFamily="34" charset="0"/>
              </a:rPr>
              <a:t>.</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rPr>
              <a:t>In the </a:t>
            </a:r>
            <a:r>
              <a:rPr lang="en-US" sz="1000" b="1" dirty="0">
                <a:solidFill>
                  <a:prstClr val="black"/>
                </a:solidFill>
                <a:latin typeface="Arial" panose="020B0604020202020204" pitchFamily="34" charset="0"/>
              </a:rPr>
              <a:t>Create New Virtual Directory</a:t>
            </a:r>
            <a:r>
              <a:rPr lang="en-US" sz="1000" dirty="0">
                <a:solidFill>
                  <a:prstClr val="black"/>
                </a:solidFill>
                <a:latin typeface="Arial" panose="020B0604020202020204" pitchFamily="34" charset="0"/>
              </a:rPr>
              <a:t> dialog box, in the </a:t>
            </a:r>
            <a:r>
              <a:rPr lang="en-US" sz="1000" b="1" dirty="0">
                <a:solidFill>
                  <a:prstClr val="black"/>
                </a:solidFill>
                <a:latin typeface="Arial" panose="020B0604020202020204" pitchFamily="34" charset="0"/>
              </a:rPr>
              <a:t>Name</a:t>
            </a:r>
            <a:r>
              <a:rPr lang="en-US" sz="1000" dirty="0">
                <a:solidFill>
                  <a:prstClr val="black"/>
                </a:solidFill>
                <a:latin typeface="Arial" panose="020B0604020202020204" pitchFamily="34" charset="0"/>
              </a:rPr>
              <a:t> box, type </a:t>
            </a:r>
            <a:r>
              <a:rPr lang="en-US" sz="1000" b="1" dirty="0">
                <a:solidFill>
                  <a:prstClr val="black"/>
                </a:solidFill>
                <a:latin typeface="Arial" panose="020B0604020202020204" pitchFamily="34" charset="0"/>
              </a:rPr>
              <a:t>data</a:t>
            </a:r>
            <a:r>
              <a:rPr lang="en-US" sz="1000" dirty="0">
                <a:solidFill>
                  <a:prstClr val="black"/>
                </a:solidFill>
                <a:latin typeface="Arial" panose="020B0604020202020204" pitchFamily="34" charset="0"/>
              </a:rPr>
              <a:t>, and then click </a:t>
            </a:r>
            <a:r>
              <a:rPr lang="en-US" sz="1000" b="1" dirty="0">
                <a:solidFill>
                  <a:prstClr val="black"/>
                </a:solidFill>
                <a:latin typeface="Arial" panose="020B0604020202020204" pitchFamily="34" charset="0"/>
              </a:rPr>
              <a:t>OK</a:t>
            </a:r>
            <a:r>
              <a:rPr lang="en-US" sz="1000" dirty="0">
                <a:solidFill>
                  <a:prstClr val="black"/>
                </a:solidFill>
                <a:latin typeface="Arial" panose="020B0604020202020204" pitchFamily="34" charset="0"/>
              </a:rPr>
              <a:t>.</a:t>
            </a: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rPr>
              <a:t>In the right-hand pane, click </a:t>
            </a:r>
            <a:r>
              <a:rPr lang="en-US" sz="1000" b="1" dirty="0">
                <a:solidFill>
                  <a:prstClr val="black"/>
                </a:solidFill>
                <a:latin typeface="Arial" panose="020B0604020202020204" pitchFamily="34" charset="0"/>
              </a:rPr>
              <a:t>Upload</a:t>
            </a:r>
            <a:r>
              <a:rPr lang="en-US" sz="1000" dirty="0">
                <a:solidFill>
                  <a:prstClr val="black"/>
                </a:solidFill>
                <a:latin typeface="Arial" panose="020B0604020202020204" pitchFamily="34" charset="0"/>
              </a:rPr>
              <a:t>, and then click </a:t>
            </a:r>
            <a:r>
              <a:rPr lang="en-US" sz="1000" b="1" dirty="0">
                <a:solidFill>
                  <a:prstClr val="black"/>
                </a:solidFill>
                <a:latin typeface="Arial" panose="020B0604020202020204" pitchFamily="34" charset="0"/>
              </a:rPr>
              <a:t>Upload Files</a:t>
            </a:r>
            <a:r>
              <a:rPr lang="en-US" sz="1000" dirty="0">
                <a:solidFill>
                  <a:prstClr val="black"/>
                </a:solidFill>
                <a:latin typeface="Arial" panose="020B0604020202020204" pitchFamily="34" charset="0"/>
              </a:rPr>
              <a:t>.</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rPr>
              <a:t>In the click </a:t>
            </a:r>
            <a:r>
              <a:rPr lang="en-US" sz="1000" b="1" dirty="0">
                <a:solidFill>
                  <a:prstClr val="black"/>
                </a:solidFill>
                <a:latin typeface="Arial" panose="020B0604020202020204" pitchFamily="34" charset="0"/>
              </a:rPr>
              <a:t>Upload files</a:t>
            </a:r>
            <a:r>
              <a:rPr lang="en-US" sz="1000" dirty="0">
                <a:solidFill>
                  <a:prstClr val="black"/>
                </a:solidFill>
                <a:latin typeface="Arial" panose="020B0604020202020204" pitchFamily="34" charset="0"/>
              </a:rPr>
              <a:t> dialog box, on the right of the </a:t>
            </a:r>
            <a:r>
              <a:rPr lang="en-US" sz="1000" b="1" dirty="0">
                <a:solidFill>
                  <a:prstClr val="black"/>
                </a:solidFill>
                <a:latin typeface="Arial" panose="020B0604020202020204" pitchFamily="34" charset="0"/>
              </a:rPr>
              <a:t>Files</a:t>
            </a:r>
            <a:r>
              <a:rPr lang="en-US" sz="1000" dirty="0">
                <a:solidFill>
                  <a:prstClr val="black"/>
                </a:solidFill>
                <a:latin typeface="Arial" panose="020B0604020202020204" pitchFamily="34" charset="0"/>
              </a:rPr>
              <a:t> box, click the ellipses (</a:t>
            </a:r>
            <a:r>
              <a:rPr lang="en-US" sz="1000" b="1" dirty="0">
                <a:solidFill>
                  <a:prstClr val="black"/>
                </a:solidFill>
                <a:latin typeface="Arial" panose="020B0604020202020204" pitchFamily="34" charset="0"/>
              </a:rPr>
              <a:t>…</a:t>
            </a:r>
            <a:r>
              <a:rPr lang="en-US" sz="1000" dirty="0">
                <a:solidFill>
                  <a:prstClr val="black"/>
                </a:solidFill>
                <a:latin typeface="Arial" panose="020B0604020202020204" pitchFamily="34" charset="0"/>
              </a:rPr>
              <a:t>). </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rPr>
              <a:t>In the </a:t>
            </a:r>
            <a:r>
              <a:rPr lang="en-US" sz="1000" b="1" dirty="0">
                <a:solidFill>
                  <a:prstClr val="black"/>
                </a:solidFill>
                <a:latin typeface="Arial" panose="020B0604020202020204" pitchFamily="34" charset="0"/>
              </a:rPr>
              <a:t>Select files to upload</a:t>
            </a:r>
            <a:r>
              <a:rPr lang="en-US" sz="1000" dirty="0">
                <a:solidFill>
                  <a:prstClr val="black"/>
                </a:solidFill>
                <a:latin typeface="Arial" panose="020B0604020202020204" pitchFamily="34" charset="0"/>
              </a:rPr>
              <a:t> dialog box, browse </a:t>
            </a:r>
            <a:r>
              <a:rPr lang="en-US" sz="1000" b="1" dirty="0">
                <a:solidFill>
                  <a:prstClr val="black"/>
                </a:solidFill>
                <a:latin typeface="Arial" panose="020B0604020202020204" pitchFamily="34" charset="0"/>
              </a:rPr>
              <a:t>E:\Demofiles\Mod03</a:t>
            </a:r>
            <a:r>
              <a:rPr lang="en-US" sz="1000" dirty="0">
                <a:solidFill>
                  <a:prstClr val="black"/>
                </a:solidFill>
                <a:latin typeface="Arial" panose="020B0604020202020204" pitchFamily="34" charset="0"/>
              </a:rPr>
              <a:t>, click </a:t>
            </a:r>
            <a:r>
              <a:rPr lang="en-US" sz="1000" b="1" dirty="0">
                <a:solidFill>
                  <a:prstClr val="black"/>
                </a:solidFill>
                <a:latin typeface="Arial" panose="020B0604020202020204" pitchFamily="34" charset="0"/>
              </a:rPr>
              <a:t>DimDate.csv</a:t>
            </a:r>
            <a:r>
              <a:rPr lang="en-US" sz="1000" dirty="0">
                <a:solidFill>
                  <a:prstClr val="black"/>
                </a:solidFill>
                <a:latin typeface="Arial" panose="020B0604020202020204" pitchFamily="34" charset="0"/>
              </a:rPr>
              <a:t>, and then click </a:t>
            </a:r>
            <a:r>
              <a:rPr lang="en-US" sz="1000" b="1" dirty="0">
                <a:solidFill>
                  <a:prstClr val="black"/>
                </a:solidFill>
                <a:latin typeface="Arial" panose="020B0604020202020204" pitchFamily="34" charset="0"/>
              </a:rPr>
              <a:t>Open</a:t>
            </a:r>
            <a:r>
              <a:rPr lang="en-US" sz="1000" dirty="0">
                <a:solidFill>
                  <a:prstClr val="black"/>
                </a:solidFill>
                <a:latin typeface="Arial" panose="020B0604020202020204" pitchFamily="34" charset="0"/>
              </a:rPr>
              <a:t>.</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rPr>
              <a:t>In the </a:t>
            </a:r>
            <a:r>
              <a:rPr lang="en-US" sz="1000" b="1" dirty="0">
                <a:solidFill>
                  <a:prstClr val="black"/>
                </a:solidFill>
                <a:latin typeface="Arial" panose="020B0604020202020204" pitchFamily="34" charset="0"/>
              </a:rPr>
              <a:t>Upload files</a:t>
            </a:r>
            <a:r>
              <a:rPr lang="en-US" sz="1000" dirty="0">
                <a:solidFill>
                  <a:prstClr val="black"/>
                </a:solidFill>
                <a:latin typeface="Arial" panose="020B0604020202020204" pitchFamily="34" charset="0"/>
              </a:rPr>
              <a:t> dialog box, click </a:t>
            </a:r>
            <a:r>
              <a:rPr lang="en-US" sz="1000" b="1" dirty="0">
                <a:solidFill>
                  <a:prstClr val="black"/>
                </a:solidFill>
                <a:latin typeface="Arial" panose="020B0604020202020204" pitchFamily="34" charset="0"/>
              </a:rPr>
              <a:t>Upload</a:t>
            </a:r>
            <a:r>
              <a:rPr lang="en-US" sz="1000" dirty="0">
                <a:solidFill>
                  <a:prstClr val="black"/>
                </a:solidFill>
                <a:latin typeface="Arial" panose="020B0604020202020204" pitchFamily="34" charset="0"/>
              </a:rPr>
              <a:t>; wait until the file has been uploaded before proceeding to the next step.</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Storage Explorer.</a:t>
            </a:r>
          </a:p>
          <a:p>
            <a:pPr lvl="0">
              <a:lnSpc>
                <a:spcPct val="115000"/>
              </a:lnSpc>
              <a:spcAft>
                <a:spcPts val="995"/>
              </a:spcAft>
            </a:pPr>
            <a:endPar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Import data to Hive table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toolbar,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Microsoft Edge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Microsoft Edge, in the address bar, type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https://&lt;</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Hadoop cluster name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&gt;.azurehdinsight.net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replacing &lt;</a:t>
            </a:r>
            <a:r>
              <a:rPr lang="en-US" sz="1000"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Hadoop cluster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 with the name of your cluster,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Security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enter the following credentials,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600"/>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User name: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hadmin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600"/>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Password: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Pa55w.rdPa55w.rd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Ambari</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console, in the top bar, click the set of squares icon,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Hive View</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Query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57188" marR="73025" indent="-317500">
              <a:lnSpc>
                <a:spcPct val="115000"/>
              </a:lnSpc>
              <a:spcBef>
                <a:spcPts val="600"/>
              </a:spcBef>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Query Editor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type the following to create a table to hold the Hive information,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EXTERNAL TABLE if not exists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DimDate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PKIDDate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INT, Day INT,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DaySuffix</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STRING,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DayOfWeek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DayOfWeekName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STRING,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DOWInMonth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DayOfYear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WeekOfYear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WeekOfMonth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INT, Month INT,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MonthName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STRING, Quarter INT,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QuarterName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STRING, Year INT,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StandardDate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STRING, Season STRING)</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ROW FORMAT DELIMITED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FIELDS TERMINATED BY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STORED AS TEXTFILE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LOCATION '/data'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TBLPROPERTIES("</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skip.header.line.count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"="1");</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GB" sz="1000" dirty="0">
                <a:solidFill>
                  <a:prstClr val="black"/>
                </a:solidFill>
                <a:latin typeface="Arial" panose="020B0604020202020204" pitchFamily="34" charset="0"/>
              </a:rPr>
              <a:t>The above command can be copied from: </a:t>
            </a:r>
            <a:r>
              <a:rPr lang="en-GB" sz="1000" b="1" dirty="0">
                <a:solidFill>
                  <a:prstClr val="black"/>
                </a:solidFill>
                <a:latin typeface="Arial" panose="020B0604020202020204" pitchFamily="34" charset="0"/>
                <a:cs typeface="Times New Roman" panose="02020603050405020304" pitchFamily="18" charset="0"/>
              </a:rPr>
              <a:t>E:\Demofiles\Mod03\HiveTable.txt</a:t>
            </a:r>
            <a:r>
              <a:rPr lang="en-GB" sz="1000" dirty="0">
                <a:solidFill>
                  <a:prstClr val="black"/>
                </a:solidFill>
                <a:latin typeface="Arial" panose="020B0604020202020204" pitchFamily="34" charset="0"/>
              </a:rPr>
              <a:t>.</a:t>
            </a:r>
          </a:p>
          <a:p>
            <a:pPr marL="342900" lvl="0" indent="-342900">
              <a:lnSpc>
                <a:spcPct val="115000"/>
              </a:lnSpc>
              <a:spcAft>
                <a:spcPts val="995"/>
              </a:spcAft>
              <a:buFont typeface="+mj-lt"/>
              <a:buAutoNum type="arabicPeriod" startAt="7"/>
            </a:pPr>
            <a:r>
              <a:rPr lang="en-GB" sz="1000" dirty="0">
                <a:solidFill>
                  <a:prstClr val="black"/>
                </a:solidFill>
                <a:latin typeface="Arial" panose="020B0604020202020204" pitchFamily="34" charset="0"/>
              </a:rPr>
              <a:t>Before proceeding, wait until you see a “Status: SUCCEEDED” message, before proceeding.</a:t>
            </a:r>
          </a:p>
          <a:p>
            <a:pPr marL="342900" lvl="0" indent="-342900">
              <a:lnSpc>
                <a:spcPct val="115000"/>
              </a:lnSpc>
              <a:spcAft>
                <a:spcPts val="995"/>
              </a:spcAft>
              <a:buFont typeface="+mj-lt"/>
              <a:buAutoNum type="arabicPeriod" startAt="7"/>
            </a:pPr>
            <a:r>
              <a:rPr lang="en-GB" sz="1000" dirty="0">
                <a:solidFill>
                  <a:prstClr val="black"/>
                </a:solidFill>
                <a:latin typeface="Arial" panose="020B0604020202020204" pitchFamily="34" charset="0"/>
              </a:rPr>
              <a:t>Close Microsoft Edge.</a:t>
            </a:r>
          </a:p>
          <a:p>
            <a:pPr lvl="0">
              <a:lnSpc>
                <a:spcPct val="115000"/>
              </a:lnSpc>
              <a:spcAft>
                <a:spcPts val="995"/>
              </a:spcAft>
            </a:pPr>
            <a:endParaRPr lang="en-GB" sz="1000" dirty="0">
              <a:solidFill>
                <a:prstClr val="black"/>
              </a:solidFill>
              <a:latin typeface="Arial" panose="020B0604020202020204" pitchFamily="34"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20</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41957820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Access the Hadoop data using Hive query</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rPr>
              <a:t>On the Start menu, type </a:t>
            </a:r>
            <a:r>
              <a:rPr lang="en-US" sz="1000" b="1" dirty="0">
                <a:solidFill>
                  <a:prstClr val="black"/>
                </a:solidFill>
                <a:latin typeface="Arial" panose="020B0604020202020204" pitchFamily="34" charset="0"/>
              </a:rPr>
              <a:t>Internet Explorer</a:t>
            </a:r>
            <a:r>
              <a:rPr lang="en-US" sz="1000" dirty="0">
                <a:solidFill>
                  <a:prstClr val="black"/>
                </a:solidFill>
                <a:latin typeface="Arial" panose="020B0604020202020204" pitchFamily="34" charset="0"/>
              </a:rPr>
              <a:t>, and then click </a:t>
            </a:r>
            <a:r>
              <a:rPr lang="en-US" sz="1000" b="1" dirty="0">
                <a:solidFill>
                  <a:prstClr val="black"/>
                </a:solidFill>
                <a:latin typeface="Arial" panose="020B0604020202020204" pitchFamily="34" charset="0"/>
              </a:rPr>
              <a:t>Internet Explorer</a:t>
            </a:r>
            <a:r>
              <a:rPr lang="en-US" sz="1000" dirty="0">
                <a:solidFill>
                  <a:prstClr val="black"/>
                </a:solidFill>
                <a:latin typeface="Arial" panose="020B0604020202020204" pitchFamily="34" charset="0"/>
              </a:rPr>
              <a:t>.</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rPr>
              <a:t>In Internet Explorer, in the address bar, type </a:t>
            </a:r>
            <a:r>
              <a:rPr lang="en-US" sz="1000" b="1" dirty="0">
                <a:solidFill>
                  <a:prstClr val="black"/>
                </a:solidFill>
                <a:latin typeface="Arial" panose="020B0604020202020204" pitchFamily="34" charset="0"/>
              </a:rPr>
              <a:t>http://azure.microsoft.com</a:t>
            </a:r>
            <a:r>
              <a:rPr lang="en-US" sz="1000" dirty="0">
                <a:solidFill>
                  <a:prstClr val="black"/>
                </a:solidFill>
                <a:latin typeface="Arial" panose="020B0604020202020204" pitchFamily="34" charset="0"/>
              </a:rPr>
              <a:t>, click </a:t>
            </a:r>
            <a:r>
              <a:rPr lang="en-US" sz="1000" b="1" dirty="0">
                <a:solidFill>
                  <a:prstClr val="black"/>
                </a:solidFill>
                <a:latin typeface="Arial" panose="020B0604020202020204" pitchFamily="34" charset="0"/>
              </a:rPr>
              <a:t>Portal</a:t>
            </a:r>
            <a:r>
              <a:rPr lang="en-US" sz="1000" dirty="0">
                <a:solidFill>
                  <a:prstClr val="black"/>
                </a:solidFill>
                <a:latin typeface="Arial" panose="020B0604020202020204" pitchFamily="34" charset="0"/>
              </a:rPr>
              <a:t>, and sign in using the Microsoft account that is associated with your Azure Learning Pass subscription.</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rPr>
              <a:t>In the </a:t>
            </a:r>
            <a:r>
              <a:rPr lang="en-US" sz="1000" b="1" dirty="0">
                <a:solidFill>
                  <a:prstClr val="black"/>
                </a:solidFill>
                <a:latin typeface="Arial" panose="020B0604020202020204" pitchFamily="34" charset="0"/>
              </a:rPr>
              <a:t>Azure Portal</a:t>
            </a:r>
            <a:r>
              <a:rPr lang="en-US" sz="1000" dirty="0">
                <a:solidFill>
                  <a:prstClr val="black"/>
                </a:solidFill>
                <a:latin typeface="Arial" panose="020B0604020202020204" pitchFamily="34" charset="0"/>
              </a:rPr>
              <a:t>, in the left-hand pane, click </a:t>
            </a:r>
            <a:r>
              <a:rPr lang="en-US" sz="1000" b="1" dirty="0">
                <a:solidFill>
                  <a:prstClr val="black"/>
                </a:solidFill>
                <a:latin typeface="Arial" panose="020B0604020202020204" pitchFamily="34" charset="0"/>
              </a:rPr>
              <a:t>All resources</a:t>
            </a:r>
            <a:r>
              <a:rPr lang="en-US" sz="1000" dirty="0">
                <a:solidFill>
                  <a:prstClr val="black"/>
                </a:solidFill>
                <a:latin typeface="Arial" panose="020B0604020202020204" pitchFamily="34" charset="0"/>
              </a:rPr>
              <a:t>, and then click your storage account.</a:t>
            </a: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rPr>
              <a:t>Under </a:t>
            </a:r>
            <a:r>
              <a:rPr lang="en-US" sz="1000" b="1" dirty="0">
                <a:solidFill>
                  <a:prstClr val="black"/>
                </a:solidFill>
                <a:latin typeface="Arial" panose="020B0604020202020204" pitchFamily="34" charset="0"/>
              </a:rPr>
              <a:t>Settings</a:t>
            </a:r>
            <a:r>
              <a:rPr lang="en-US" sz="1000" dirty="0">
                <a:solidFill>
                  <a:prstClr val="black"/>
                </a:solidFill>
                <a:latin typeface="Arial" panose="020B0604020202020204" pitchFamily="34" charset="0"/>
              </a:rPr>
              <a:t>, click </a:t>
            </a:r>
            <a:r>
              <a:rPr lang="en-US" sz="1000" b="1" dirty="0">
                <a:solidFill>
                  <a:prstClr val="black"/>
                </a:solidFill>
                <a:latin typeface="Arial" panose="020B0604020202020204" pitchFamily="34" charset="0"/>
              </a:rPr>
              <a:t>Access keys</a:t>
            </a:r>
            <a:r>
              <a:rPr lang="en-US" sz="1000" dirty="0">
                <a:solidFill>
                  <a:prstClr val="black"/>
                </a:solidFill>
                <a:latin typeface="Arial" panose="020B0604020202020204" pitchFamily="34" charset="0"/>
              </a:rPr>
              <a:t>.</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rPr>
              <a:t>In the properties pane, next to </a:t>
            </a:r>
            <a:r>
              <a:rPr lang="en-US" sz="1000" b="1" dirty="0">
                <a:solidFill>
                  <a:prstClr val="black"/>
                </a:solidFill>
                <a:latin typeface="Arial" panose="020B0604020202020204" pitchFamily="34" charset="0"/>
              </a:rPr>
              <a:t>key1</a:t>
            </a:r>
            <a:r>
              <a:rPr lang="en-US" sz="1000" dirty="0">
                <a:solidFill>
                  <a:prstClr val="black"/>
                </a:solidFill>
                <a:latin typeface="Arial" panose="020B0604020202020204" pitchFamily="34" charset="0"/>
              </a:rPr>
              <a:t>, click the </a:t>
            </a:r>
            <a:r>
              <a:rPr lang="en-US" sz="1000" b="1" dirty="0">
                <a:solidFill>
                  <a:prstClr val="black"/>
                </a:solidFill>
                <a:latin typeface="Arial" panose="020B0604020202020204" pitchFamily="34" charset="0"/>
              </a:rPr>
              <a:t>Click to copy</a:t>
            </a:r>
            <a:r>
              <a:rPr lang="en-US" sz="1000" dirty="0">
                <a:solidFill>
                  <a:prstClr val="black"/>
                </a:solidFill>
                <a:latin typeface="Arial" panose="020B0604020202020204" pitchFamily="34" charset="0"/>
              </a:rPr>
              <a:t> icon.</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rPr>
              <a:t>In Internet Explorer, click </a:t>
            </a:r>
            <a:r>
              <a:rPr lang="en-US" sz="1000" b="1" dirty="0">
                <a:solidFill>
                  <a:prstClr val="black"/>
                </a:solidFill>
                <a:latin typeface="Arial" panose="020B0604020202020204" pitchFamily="34" charset="0"/>
              </a:rPr>
              <a:t>+</a:t>
            </a:r>
            <a:r>
              <a:rPr lang="en-US" sz="1000" dirty="0">
                <a:solidFill>
                  <a:prstClr val="black"/>
                </a:solidFill>
                <a:latin typeface="Arial" panose="020B0604020202020204" pitchFamily="34" charset="0"/>
              </a:rPr>
              <a:t> to create a new tab.</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rPr>
              <a:t>In Internet Explorer, in the address bar, type </a:t>
            </a:r>
            <a:r>
              <a:rPr lang="en-US" sz="1000" b="1" dirty="0">
                <a:solidFill>
                  <a:prstClr val="black"/>
                </a:solidFill>
                <a:latin typeface="Arial" panose="020B0604020202020204" pitchFamily="34" charset="0"/>
              </a:rPr>
              <a:t>https://studio.azureml.net</a:t>
            </a:r>
            <a:r>
              <a:rPr lang="en-US" sz="1000" dirty="0">
                <a:solidFill>
                  <a:prstClr val="black"/>
                </a:solidFill>
                <a:latin typeface="Arial" panose="020B0604020202020204" pitchFamily="34" charset="0"/>
              </a:rPr>
              <a:t>.</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rPr>
              <a:t>On the </a:t>
            </a:r>
            <a:r>
              <a:rPr lang="en-US" sz="1000" b="1" dirty="0">
                <a:solidFill>
                  <a:prstClr val="black"/>
                </a:solidFill>
                <a:latin typeface="Arial" panose="020B0604020202020204" pitchFamily="34" charset="0"/>
              </a:rPr>
              <a:t>Microsoft Azure Machine Learning Studio</a:t>
            </a:r>
            <a:r>
              <a:rPr lang="en-US" sz="1000" dirty="0">
                <a:solidFill>
                  <a:prstClr val="black"/>
                </a:solidFill>
                <a:latin typeface="Arial" panose="020B0604020202020204" pitchFamily="34" charset="0"/>
              </a:rPr>
              <a:t> page, click </a:t>
            </a:r>
            <a:r>
              <a:rPr lang="en-US" sz="1000" b="1" dirty="0">
                <a:solidFill>
                  <a:prstClr val="black"/>
                </a:solidFill>
                <a:latin typeface="Arial" panose="020B0604020202020204" pitchFamily="34" charset="0"/>
              </a:rPr>
              <a:t>Sign In</a:t>
            </a:r>
            <a:r>
              <a:rPr lang="en-US" sz="1000" dirty="0">
                <a:solidFill>
                  <a:prstClr val="black"/>
                </a:solidFill>
                <a:latin typeface="Arial" panose="020B0604020202020204" pitchFamily="34" charset="0"/>
              </a:rPr>
              <a:t>. </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rPr>
              <a:t>If you are prompted for credentials, use the details of the Microsoft Account that you created for this course.</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rPr>
              <a:t>In Microsoft Azure Machine Learning Studio, ensure that </a:t>
            </a:r>
            <a:r>
              <a:rPr lang="en-US" sz="1000" b="1" dirty="0">
                <a:solidFill>
                  <a:prstClr val="black"/>
                </a:solidFill>
                <a:latin typeface="Arial" panose="020B0604020202020204" pitchFamily="34" charset="0"/>
              </a:rPr>
              <a:t>EXPERIMENTS</a:t>
            </a:r>
            <a:r>
              <a:rPr lang="en-US" sz="1000" dirty="0">
                <a:solidFill>
                  <a:prstClr val="black"/>
                </a:solidFill>
                <a:latin typeface="Arial" panose="020B0604020202020204" pitchFamily="34" charset="0"/>
              </a:rPr>
              <a:t> is selected in the navigation pane, then click </a:t>
            </a:r>
            <a:r>
              <a:rPr lang="en-US" sz="1000" b="1" dirty="0">
                <a:solidFill>
                  <a:prstClr val="black"/>
                </a:solidFill>
                <a:latin typeface="Arial" panose="020B0604020202020204" pitchFamily="34" charset="0"/>
              </a:rPr>
              <a:t>+New</a:t>
            </a:r>
            <a:r>
              <a:rPr lang="en-US" sz="1000" dirty="0">
                <a:solidFill>
                  <a:prstClr val="black"/>
                </a:solidFill>
                <a:latin typeface="Arial" panose="020B0604020202020204" pitchFamily="34" charset="0"/>
              </a:rPr>
              <a:t>.</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rPr>
              <a:t>Click </a:t>
            </a:r>
            <a:r>
              <a:rPr lang="en-US" sz="1000" b="1" dirty="0">
                <a:solidFill>
                  <a:prstClr val="black"/>
                </a:solidFill>
                <a:latin typeface="Arial" panose="020B0604020202020204" pitchFamily="34" charset="0"/>
              </a:rPr>
              <a:t>Blank Experiment</a:t>
            </a:r>
            <a:r>
              <a:rPr lang="en-US" sz="1000" dirty="0">
                <a:solidFill>
                  <a:prstClr val="black"/>
                </a:solidFill>
                <a:latin typeface="Arial" panose="020B0604020202020204" pitchFamily="34" charset="0"/>
              </a:rPr>
              <a:t>.</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rPr>
              <a:t>In the </a:t>
            </a:r>
            <a:r>
              <a:rPr lang="en-US" sz="1000" b="1" dirty="0">
                <a:solidFill>
                  <a:prstClr val="black"/>
                </a:solidFill>
                <a:latin typeface="Arial" panose="020B0604020202020204" pitchFamily="34" charset="0"/>
              </a:rPr>
              <a:t>Search experiment items</a:t>
            </a:r>
            <a:r>
              <a:rPr lang="en-US" sz="1000" dirty="0">
                <a:solidFill>
                  <a:prstClr val="black"/>
                </a:solidFill>
                <a:latin typeface="Arial" panose="020B0604020202020204" pitchFamily="34" charset="0"/>
              </a:rPr>
              <a:t> box, type </a:t>
            </a:r>
            <a:r>
              <a:rPr lang="en-US" sz="1000" b="1" dirty="0">
                <a:solidFill>
                  <a:prstClr val="black"/>
                </a:solidFill>
                <a:latin typeface="Arial" panose="020B0604020202020204" pitchFamily="34" charset="0"/>
              </a:rPr>
              <a:t>Import</a:t>
            </a:r>
            <a:r>
              <a:rPr lang="en-US" sz="1000" dirty="0">
                <a:solidFill>
                  <a:prstClr val="black"/>
                </a:solidFill>
                <a:latin typeface="Arial" panose="020B0604020202020204" pitchFamily="34" charset="0"/>
              </a:rPr>
              <a:t>, and then from the module list, drag </a:t>
            </a:r>
            <a:r>
              <a:rPr lang="en-US" sz="1000" b="1" dirty="0">
                <a:solidFill>
                  <a:prstClr val="black"/>
                </a:solidFill>
                <a:latin typeface="Arial" panose="020B0604020202020204" pitchFamily="34" charset="0"/>
              </a:rPr>
              <a:t>Import Data</a:t>
            </a:r>
            <a:r>
              <a:rPr lang="en-US" sz="1000" dirty="0">
                <a:solidFill>
                  <a:prstClr val="black"/>
                </a:solidFill>
                <a:latin typeface="Arial" panose="020B0604020202020204" pitchFamily="34" charset="0"/>
              </a:rPr>
              <a:t> on to the experiment canvas.</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rPr>
              <a:t>In the right-hand </a:t>
            </a:r>
            <a:r>
              <a:rPr lang="en-US" sz="1000" b="1" dirty="0">
                <a:solidFill>
                  <a:prstClr val="black"/>
                </a:solidFill>
                <a:latin typeface="Arial" panose="020B0604020202020204" pitchFamily="34" charset="0"/>
              </a:rPr>
              <a:t>Properties</a:t>
            </a:r>
            <a:r>
              <a:rPr lang="en-US" sz="1000" dirty="0">
                <a:solidFill>
                  <a:prstClr val="black"/>
                </a:solidFill>
                <a:latin typeface="Arial" panose="020B0604020202020204" pitchFamily="34" charset="0"/>
              </a:rPr>
              <a:t> pane, in the </a:t>
            </a:r>
            <a:r>
              <a:rPr lang="en-US" sz="1000" b="1" dirty="0">
                <a:solidFill>
                  <a:prstClr val="black"/>
                </a:solidFill>
                <a:latin typeface="Arial" panose="020B0604020202020204" pitchFamily="34" charset="0"/>
              </a:rPr>
              <a:t>Data source</a:t>
            </a:r>
            <a:r>
              <a:rPr lang="en-US" sz="1000" dirty="0">
                <a:solidFill>
                  <a:prstClr val="black"/>
                </a:solidFill>
                <a:latin typeface="Arial" panose="020B0604020202020204" pitchFamily="34" charset="0"/>
              </a:rPr>
              <a:t> list, click</a:t>
            </a:r>
            <a:r>
              <a:rPr lang="en-US" sz="1000" dirty="0">
                <a:solidFill>
                  <a:prstClr val="black"/>
                </a:solidFill>
                <a:latin typeface="Arial" panose="020B0604020202020204" pitchFamily="34" charset="0"/>
                <a:ea typeface="Calibri" panose="020F0502020204030204" pitchFamily="34" charset="0"/>
              </a:rPr>
              <a:t> </a:t>
            </a:r>
            <a:r>
              <a:rPr lang="en-US" sz="1000" b="1" dirty="0">
                <a:solidFill>
                  <a:prstClr val="black"/>
                </a:solidFill>
                <a:latin typeface="Arial" panose="020B0604020202020204" pitchFamily="34" charset="0"/>
                <a:ea typeface="Calibri" panose="020F0502020204030204" pitchFamily="34" charset="0"/>
              </a:rPr>
              <a:t>Hive Query</a:t>
            </a:r>
            <a:r>
              <a:rPr lang="en-US" sz="1000" dirty="0">
                <a:solidFill>
                  <a:prstClr val="black"/>
                </a:solidFill>
                <a:latin typeface="Arial" panose="020B0604020202020204" pitchFamily="34" charset="0"/>
                <a:ea typeface="Calibri" panose="020F0502020204030204" pitchFamily="34" charset="0"/>
              </a:rPr>
              <a:t>. </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7"/>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Properties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pane, add the following information: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600"/>
              </a:spcAft>
              <a:buFont typeface="+mj-lt"/>
              <a:buAutoNum type="alphaLcPeriod"/>
            </a:pP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HCatalog</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server URI</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insert the name of your cluster &lt;your cluster name&gt;.azurehdinsight.net.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600"/>
              </a:spcAft>
              <a:buFont typeface="+mj-lt"/>
              <a:buAutoNum type="alphaLcPeriod"/>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Hadoop user account name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hadmin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600"/>
              </a:spcAft>
              <a:buFont typeface="+mj-lt"/>
              <a:buAutoNum type="alphaLcPeriod"/>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Hadoop user account password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Pa55w.rdPa55w.rd.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600"/>
              </a:spcAft>
              <a:buFont typeface="+mj-lt"/>
              <a:buAutoNum type="alphaLcPeriod"/>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Location of output data</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Azure Blob storage (WASB).</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600"/>
              </a:spcAft>
              <a:buFont typeface="+mj-lt"/>
              <a:buAutoNum type="alphaLcPeriod"/>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Storage account name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&lt;your storage name&gt;.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600"/>
              </a:spcAft>
              <a:buFont typeface="+mj-lt"/>
              <a:buAutoNum type="alphaLcPeriod"/>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Storage key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Paste the key you copied earlier.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600"/>
              </a:spcAft>
              <a:buFont typeface="+mj-lt"/>
              <a:buAutoNum type="alphaLcPeriod"/>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Container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&lt;your cluster name&gt;.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Hive database query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 FROM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DimDate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6"/>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Select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Use cached results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check box; this will make it quicker when rerunning the experiment.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the bottom of the page.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 AS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the bottom of the page.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 AS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EXPERIMENT NAME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Import Data using Hive Query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(the tick).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To run the experiment, at the bottom of the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When the experiment has finished running, all modules will show a green check mark to indicate that they have successfully finished; a “Finished” running status is also shown in the upper-right corner of the workspace.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pPr>
            <a:endParaRPr lang="en-GB"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solidFill>
                <a:prstClr val="black"/>
              </a:solidFill>
              <a:latin typeface="Arial" panose="020B0604020202020204" pitchFamily="34"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21</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14104656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995"/>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Explore the data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Search experiment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items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Summarize</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from the module list, drag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Summarize Data</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on to the experiment canvas.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Data</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and you will see an output port on the bottom of the task.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To connect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Summarize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to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Data</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click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Data</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and the output node will show the number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1</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Click the output node, and, keeping the mouse pressed down, draw a line from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Data</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to the input (top) port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Summarize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the bottom of the page.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the bottom of the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When the experiment has finished running, all modules will show a green check mark to indicate that they have successfully finished.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Double-click the (lower) output port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Summarize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some of the key pieces of information, such as number of data points (54,787), missing values, and so on.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that you can get a partial list of statistics by using the Visualize option in the Summarize Data task, but that it is limited to the top number of rows. To get more detail, the statistics can be written in a tabular dataset and explored in more detail using Excel, SQL Server or Power BI™.</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visualization by clicking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x</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top-right of the window.</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Internet Explorer.</a:t>
            </a:r>
            <a:endParaRPr lang="en-GB" dirty="0"/>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10007479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Point out that, in this demonstration, you first import data from a CSV file that does not contain any header metadata; you then add column names to make the data more meaningful.</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Ensure that the </a:t>
            </a:r>
            <a:r>
              <a:rPr lang="en-GB" sz="1000" b="1" dirty="0">
                <a:effectLst/>
                <a:latin typeface="Arial" panose="020B0604020202020204" pitchFamily="34" charset="0"/>
                <a:ea typeface="Calibri" panose="020F0502020204030204" pitchFamily="34" charset="0"/>
                <a:cs typeface="Times New Roman" panose="02020603050405020304" pitchFamily="18" charset="0"/>
              </a:rPr>
              <a:t>MT17B-WS2016-NAT</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b="1" dirty="0">
                <a:effectLst/>
                <a:latin typeface="Arial" panose="020B0604020202020204" pitchFamily="34" charset="0"/>
                <a:ea typeface="Calibri" panose="020F0502020204030204" pitchFamily="34" charset="0"/>
                <a:cs typeface="Times New Roman" panose="02020603050405020304" pitchFamily="18" charset="0"/>
              </a:rPr>
              <a:t>20774A-LON-DC</a:t>
            </a:r>
            <a:r>
              <a:rPr lang="en-GB" sz="1000" dirty="0">
                <a:effectLst/>
                <a:latin typeface="Arial" panose="020B0604020202020204" pitchFamily="34" charset="0"/>
                <a:ea typeface="Calibri" panose="020F0502020204030204" pitchFamily="34" charset="0"/>
                <a:cs typeface="Times New Roman" panose="02020603050405020304" pitchFamily="18" charset="0"/>
              </a:rPr>
              <a:t>, and </a:t>
            </a:r>
            <a:r>
              <a:rPr lang="en-GB" sz="1000" b="1" dirty="0">
                <a:effectLst/>
                <a:latin typeface="Arial" panose="020B0604020202020204" pitchFamily="34" charset="0"/>
                <a:ea typeface="Calibri" panose="020F0502020204030204" pitchFamily="34" charset="0"/>
                <a:cs typeface="Times New Roman" panose="02020603050405020304" pitchFamily="18" charset="0"/>
              </a:rPr>
              <a:t>20774A-LON-DEV</a:t>
            </a:r>
            <a:r>
              <a:rPr lang="en-GB" sz="1000" dirty="0">
                <a:effectLst/>
                <a:latin typeface="Arial" panose="020B0604020202020204" pitchFamily="34" charset="0"/>
                <a:ea typeface="Calibri" panose="020F0502020204030204" pitchFamily="34" charset="0"/>
                <a:cs typeface="Times New Roman" panose="02020603050405020304" pitchFamily="18" charset="0"/>
              </a:rPr>
              <a:t> virtual machines are running, and that you are logged on to </a:t>
            </a:r>
            <a:r>
              <a:rPr lang="en-GB" sz="1000" b="1" dirty="0">
                <a:effectLst/>
                <a:latin typeface="Arial" panose="020B0604020202020204" pitchFamily="34" charset="0"/>
                <a:ea typeface="Calibri" panose="020F0502020204030204" pitchFamily="34" charset="0"/>
                <a:cs typeface="Times New Roman" panose="02020603050405020304" pitchFamily="18" charset="0"/>
              </a:rPr>
              <a:t>20774A-LON-DEV</a:t>
            </a:r>
            <a:r>
              <a:rPr lang="en-GB" sz="1000" dirty="0">
                <a:effectLst/>
                <a:latin typeface="Arial" panose="020B0604020202020204" pitchFamily="34" charset="0"/>
                <a:ea typeface="Calibri" panose="020F0502020204030204" pitchFamily="34" charset="0"/>
                <a:cs typeface="Times New Roman" panose="02020603050405020304" pitchFamily="18" charset="0"/>
              </a:rPr>
              <a:t> as </a:t>
            </a:r>
            <a:r>
              <a:rPr lang="en-GB" sz="1000" b="1" dirty="0">
                <a:effectLst/>
                <a:latin typeface="Arial" panose="020B0604020202020204" pitchFamily="34" charset="0"/>
                <a:ea typeface="Calibri" panose="020F0502020204030204" pitchFamily="34" charset="0"/>
                <a:cs typeface="Times New Roman" panose="02020603050405020304" pitchFamily="18" charset="0"/>
              </a:rPr>
              <a:t>ADATUM\</a:t>
            </a:r>
            <a:r>
              <a:rPr lang="en-GB" sz="1000" b="1" dirty="0" err="1">
                <a:effectLst/>
                <a:latin typeface="Arial" panose="020B0604020202020204" pitchFamily="34" charset="0"/>
                <a:ea typeface="Calibri" panose="020F0502020204030204" pitchFamily="34" charset="0"/>
                <a:cs typeface="Times New Roman" panose="02020603050405020304" pitchFamily="18" charset="0"/>
              </a:rPr>
              <a:t>AdatumAdmin</a:t>
            </a:r>
            <a:r>
              <a:rPr lang="en-GB"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Import CSV data from a web URL</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20774A-LON-DEV</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virtual machine, on the Start menu,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Internet Explorer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Internet Explorer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Internet Explorer, in the address bar,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https://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studio.azureml.net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Microsoft Azure Machine Learning Studio</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Sign In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If you are prompted for credentials, use the details of the Microsoft Account that you created for this course.</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Microsoft Azure Machine Learning Studio, ensure that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EXPERIMENTS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is selected in the navigation pane,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Blank Experiment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box, start to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Import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from the module list, drag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Import Data</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on to the experiment canvas.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right-hand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pane,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Data source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list, select</a:t>
            </a:r>
            <a:r>
              <a:rPr lang="en-US"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Web URL via HTTP</a:t>
            </a:r>
            <a:r>
              <a:rPr lang="en-US" sz="1000" dirty="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effectLst/>
                <a:latin typeface="Arial" panose="020B0604020202020204" pitchFamily="34" charset="0"/>
                <a:ea typeface="Calibri" panose="020F0502020204030204" pitchFamily="34" charset="0"/>
                <a:cs typeface="Times New Roman" panose="02020603050405020304" pitchFamily="18" charset="0"/>
              </a:rPr>
              <a:t>In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Data source</a:t>
            </a:r>
            <a:r>
              <a:rPr lang="en-US" sz="1000" dirty="0">
                <a:effectLst/>
                <a:latin typeface="Arial" panose="020B0604020202020204" pitchFamily="34" charset="0"/>
                <a:ea typeface="Calibri" panose="020F0502020204030204" pitchFamily="34" charset="0"/>
                <a:cs typeface="Times New Roman" panose="02020603050405020304" pitchFamily="18" charset="0"/>
              </a:rPr>
              <a:t> URL box,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http://mlr.cs.umass.edu/ml/machine-learning-databases/autos/imports-85.data </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685800" indent="-228600">
              <a:lnSpc>
                <a:spcPct val="115000"/>
              </a:lnSpc>
              <a:spcAft>
                <a:spcPts val="995"/>
              </a:spcAft>
              <a:tabLst>
                <a:tab pos="685800" algn="l"/>
              </a:tabLst>
            </a:pPr>
            <a:r>
              <a:rPr lang="en-US" sz="1000" dirty="0">
                <a:effectLst/>
                <a:latin typeface="Arial" panose="020B0604020202020204" pitchFamily="34" charset="0"/>
                <a:ea typeface="Calibri" panose="020F0502020204030204" pitchFamily="34" charset="0"/>
                <a:cs typeface="Times New Roman" panose="02020603050405020304" pitchFamily="18" charset="0"/>
              </a:rPr>
              <a:t>(The above URL can be copied from </a:t>
            </a:r>
            <a:r>
              <a:rPr lang="en-US" sz="1000" b="1" dirty="0">
                <a:effectLst/>
                <a:latin typeface="Arial" panose="020B0604020202020204" pitchFamily="34" charset="0"/>
                <a:ea typeface="Calibri" panose="020F0502020204030204" pitchFamily="34" charset="0"/>
                <a:cs typeface="Times New Roman" panose="02020603050405020304" pitchFamily="18" charset="0"/>
              </a:rPr>
              <a:t>E:\Demofiles\Mod03\WebURL.txt</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10"/>
              <a:tabLst>
                <a:tab pos="685800" algn="l"/>
              </a:tabLst>
            </a:pPr>
            <a:r>
              <a:rPr lang="en-US" sz="1000" dirty="0">
                <a:latin typeface="Arial" panose="020B0604020202020204" pitchFamily="34" charset="0"/>
                <a:ea typeface="Calibri" panose="020F0502020204030204" pitchFamily="34" charset="0"/>
                <a:cs typeface="Times New Roman" panose="02020603050405020304" pitchFamily="18" charset="0"/>
              </a:rPr>
              <a:t>In the </a:t>
            </a:r>
            <a:r>
              <a:rPr lang="en-US" sz="1000" b="1" dirty="0">
                <a:latin typeface="Arial" panose="020B0604020202020204" pitchFamily="34" charset="0"/>
                <a:ea typeface="Calibri" panose="020F0502020204030204" pitchFamily="34" charset="0"/>
                <a:cs typeface="Times New Roman" panose="02020603050405020304" pitchFamily="18" charset="0"/>
              </a:rPr>
              <a:t>Data format</a:t>
            </a:r>
            <a:r>
              <a:rPr lang="en-US" sz="1000" dirty="0">
                <a:latin typeface="Arial" panose="020B0604020202020204" pitchFamily="34" charset="0"/>
                <a:ea typeface="Calibri" panose="020F0502020204030204" pitchFamily="34" charset="0"/>
                <a:cs typeface="Times New Roman" panose="02020603050405020304" pitchFamily="18" charset="0"/>
              </a:rPr>
              <a:t> list, select </a:t>
            </a:r>
            <a:r>
              <a:rPr lang="en-US" sz="1000" b="1" dirty="0">
                <a:latin typeface="Arial" panose="020B0604020202020204" pitchFamily="34" charset="0"/>
                <a:ea typeface="Calibri" panose="020F0502020204030204" pitchFamily="34" charset="0"/>
                <a:cs typeface="Times New Roman" panose="02020603050405020304" pitchFamily="18" charset="0"/>
              </a:rPr>
              <a:t>CSV</a:t>
            </a:r>
            <a:r>
              <a:rPr lang="en-US" sz="1000" dirty="0">
                <a:latin typeface="Arial" panose="020B0604020202020204" pitchFamily="34" charset="0"/>
                <a:ea typeface="Calibri" panose="020F0502020204030204" pitchFamily="34"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tabLst>
                <a:tab pos="685800" algn="l"/>
              </a:tabLst>
            </a:pPr>
            <a:r>
              <a:rPr lang="en-US" sz="1000" dirty="0">
                <a:latin typeface="Arial" panose="020B0604020202020204" pitchFamily="34" charset="0"/>
                <a:ea typeface="Calibri" panose="020F0502020204030204" pitchFamily="34" charset="0"/>
                <a:cs typeface="Times New Roman" panose="02020603050405020304" pitchFamily="18" charset="0"/>
              </a:rPr>
              <a:t>Select </a:t>
            </a:r>
            <a:r>
              <a:rPr lang="en-US" sz="1000" b="1" dirty="0">
                <a:latin typeface="Arial" panose="020B0604020202020204" pitchFamily="34" charset="0"/>
                <a:ea typeface="Calibri" panose="020F0502020204030204" pitchFamily="34" charset="0"/>
                <a:cs typeface="Times New Roman" panose="02020603050405020304" pitchFamily="18" charset="0"/>
              </a:rPr>
              <a:t>Use cached results</a:t>
            </a:r>
            <a:r>
              <a:rPr lang="en-US" sz="1000" dirty="0">
                <a:latin typeface="Arial" panose="020B0604020202020204" pitchFamily="34" charset="0"/>
                <a:ea typeface="Calibri" panose="020F0502020204030204" pitchFamily="34" charset="0"/>
                <a:cs typeface="Times New Roman" panose="02020603050405020304" pitchFamily="18" charset="0"/>
              </a:rPr>
              <a:t>; this will make it quicker when rerunning the experiment.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the bottom of the page, 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SAVE</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then 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SAVE AS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EXPERIMENT NAME</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box, type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from Web URL</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click the tick.</a:t>
            </a: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23</a:t>
            </a:fld>
            <a:endParaRPr lang="en-US" dirty="0"/>
          </a:p>
        </p:txBody>
      </p:sp>
    </p:spTree>
    <p:extLst>
      <p:ext uri="{BB962C8B-B14F-4D97-AF65-F5344CB8AC3E}">
        <p14:creationId xmlns:p14="http://schemas.microsoft.com/office/powerpoint/2010/main" val="29413160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995"/>
              </a:spcAft>
              <a:tabLst>
                <a:tab pos="685800" algn="l"/>
              </a:tabLst>
            </a:pP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ts val="1300"/>
              </a:lnSpc>
              <a:spcAft>
                <a:spcPts val="600"/>
              </a:spcAft>
              <a:tabLst>
                <a:tab pos="685800" algn="l"/>
              </a:tabLs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Visualize the imported data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Run the experiment, by clicking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RUN</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the bottom of the page.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When the experiment has finished running, all modules will show a green check mark to indicate that they have successfully finished; a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Finished running</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status is also shown in the upper-right corner of the workspace.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Wait until the experiment has successfully completed.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Double-click the (lower) output port of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Data</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and then 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Visualize</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Point out that the column names are not present in the data, so the data does not make much sense. In the next set of steps, column names will be added.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x</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the top-right of the page, to close the visualization page.</a:t>
            </a:r>
          </a:p>
          <a:p>
            <a:pPr lvl="0">
              <a:lnSpc>
                <a:spcPct val="115000"/>
              </a:lnSpc>
              <a:spcAft>
                <a:spcPts val="995"/>
              </a:spcAft>
              <a:tabLst>
                <a:tab pos="685800" algn="l"/>
              </a:tabLst>
            </a:pP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tabLst>
                <a:tab pos="685800" algn="l"/>
              </a:tabLs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column names to imported data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Search experiment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items box, start to type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Edit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from the module list, drag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Edit Metadata</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on to the experiment canvas.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Data</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and you will see an output port on the bottom of the task.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Connect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Edit Metadata</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to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Data</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To do this, click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Data</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and the output node will show the number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1</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Click the output node and, keeping the mouse pressed down, draw a line from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Data</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to the input (top) port of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Edit Metadata</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a:t>
            </a:r>
          </a:p>
          <a:p>
            <a:pPr marL="342900" lvl="0" indent="-342900">
              <a:lnSpc>
                <a:spcPct val="115000"/>
              </a:lnSpc>
              <a:spcAft>
                <a:spcPts val="995"/>
              </a:spcAft>
              <a:buFont typeface="+mj-lt"/>
              <a:buAutoNum type="arabicPeriod" startAt="4"/>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Edit Metadata</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and in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Properties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pane, 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Launch Column Selector</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Select columns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dialog box, ensure that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BY NAMES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is selected on the left-hand side.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Under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AVAILABLE COLUMNS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select all the columns, and click the right arrow, so that they are listed under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SELECTED COLUMNS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then click the check mark (tick) to confirm the change.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Properties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pane, in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New column names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box, type the following: </a:t>
            </a:r>
          </a:p>
          <a:p>
            <a:pPr marL="803275" marR="73025" lvl="0" indent="277813">
              <a:lnSpc>
                <a:spcPct val="115000"/>
              </a:lnSpc>
              <a:spcBef>
                <a:spcPts val="600"/>
              </a:spcBef>
              <a:spcAft>
                <a:spcPts val="995"/>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symboling,normalized-losses,make,fuel-type,aspiration,num-of-doors,body-style,drive-wheels,engine-location,wheel-base,length,width,height,curb-weight,engine-type,num-of-cylinders,engine-size,fuel-system,bore,stroke,compression-ratio,horsepower,peak-rpm,city-mpg,highway-mpg,price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57188" lvl="0">
              <a:lnSpc>
                <a:spcPct val="115000"/>
              </a:lnSpc>
              <a:spcAft>
                <a:spcPts val="995"/>
              </a:spcAft>
              <a:tabLst>
                <a:tab pos="357188"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above list can be copied from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E:\Demofiles\Mod03\ColumnNames.txt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Run the experiment, by clicking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RUN</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the bottom of the page.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When the experiment has finished running, all modules will show a green check mark to indicate that they have successfully finished.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SAVE</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the bottom of the page.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Double-click the (lower) output port of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Edit Metadata</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and then 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Visualize</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Point out that, now, the results make more sense with the column names that have been added to the data. </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startAt="8"/>
              <a:tabLst>
                <a:tab pos="685800" algn="l"/>
              </a:tabLs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Close the visualization by clicking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x</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the top-right of the window.</a:t>
            </a:r>
            <a:endParaRPr lang="en-GB" sz="1000" dirty="0"/>
          </a:p>
          <a:p>
            <a:pPr marL="342900" lvl="0" indent="-342900">
              <a:lnSpc>
                <a:spcPct val="115000"/>
              </a:lnSpc>
              <a:spcAft>
                <a:spcPts val="995"/>
              </a:spcAft>
              <a:buFont typeface="+mj-lt"/>
              <a:buAutoNum type="arabicPeriod"/>
              <a:tabLst>
                <a:tab pos="685800" algn="l"/>
              </a:tabLst>
            </a:pP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24</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5376169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tabLst>
                <a:tab pos="685800" algn="l"/>
              </a:tabLst>
            </a:pPr>
            <a:endParaRPr lang="en-GB" dirty="0"/>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25</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17128982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28</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t>Descriptive statistics: Machine Learning includes tasks and visualization features to help you to gain a “big picture” overview of a dataset. For example, you can use the Visualize</a:t>
            </a:r>
          </a:p>
          <a:p>
            <a:pPr>
              <a:lnSpc>
                <a:spcPct val="107000"/>
              </a:lnSpc>
              <a:spcAft>
                <a:spcPts val="800"/>
              </a:spcAft>
            </a:pPr>
            <a:r>
              <a:rPr lang="en-US" sz="1000" dirty="0"/>
              <a:t>Data export. You can export summary statistics from Machine Learning to a CSV file, which can then be used for further exploration and visualization</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Power BI to create visualizations, such as graphs, charts, scatter plots, Geo maps, and so on</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the generation of summary statistics can help you see what type of data you have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29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39039935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30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30710966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31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3490613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The following topics are not included in this presentations due to time constrains</a:t>
            </a:r>
          </a:p>
          <a:p>
            <a:pPr marL="171450" indent="-171450">
              <a:buFont typeface="Arial" panose="020B0604020202020204" pitchFamily="34" charset="0"/>
              <a:buChar char="•"/>
            </a:pPr>
            <a:r>
              <a:rPr lang="en-US" sz="1200" dirty="0"/>
              <a:t>use existing Microsoft R or Python notebooks for custom summaries and custom visualizations</a:t>
            </a:r>
          </a:p>
          <a:p>
            <a:pPr marL="171450" indent="-171450">
              <a:buFont typeface="Arial" panose="020B0604020202020204" pitchFamily="34" charset="0"/>
              <a:buChar char="•"/>
            </a:pPr>
            <a:r>
              <a:rPr lang="en-US" sz="1200" dirty="0"/>
              <a:t>use zip archives to import external packages for R or Python </a:t>
            </a:r>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4337457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https://docs.microsoft.com/en-us/azure/machine-learning/studio-module-reference/summarize-data</a:t>
            </a: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32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39844646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33</a:t>
            </a:fld>
            <a:endParaRPr lang="en-US" dirty="0"/>
          </a:p>
        </p:txBody>
      </p:sp>
    </p:spTree>
    <p:extLst>
      <p:ext uri="{BB962C8B-B14F-4D97-AF65-F5344CB8AC3E}">
        <p14:creationId xmlns:p14="http://schemas.microsoft.com/office/powerpoint/2010/main" val="2408296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https://docs.microsoft.com/en-us/azure/machine-learning/studio-module-reference/group-categorical-values</a:t>
            </a: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34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12562667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https://docs.microsoft.com/en-us/azure/machine-learning/studio-module-reference/group-data-into-bins</a:t>
            </a: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35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13341772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t>You might want to add records to a dataset, if you do not have a sufficient sample size from one dataset; for example, you might need to merge data from another dataset using some form of join.</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There might be duplicate records in your dataset, so another common preprocessing step is to identify the duplicate rows, and then remove them</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You might want to convert values of one type into another type, such as a decimal value into an integer, or a text-based date format into a machine date. </a:t>
            </a:r>
          </a:p>
          <a:p>
            <a:pPr>
              <a:lnSpc>
                <a:spcPct val="107000"/>
              </a:lnSpc>
              <a:spcAft>
                <a:spcPts val="800"/>
              </a:spcAft>
            </a:pPr>
            <a:endParaRPr lang="en-US" sz="1000" dirty="0">
              <a:effectLst/>
              <a:latin typeface="Arial" panose="020B0604020202020204" pitchFamily="34" charset="0"/>
              <a:cs typeface="Times New Roman" panose="02020603050405020304" pitchFamily="18" charset="0"/>
            </a:endParaRPr>
          </a:p>
          <a:p>
            <a:pPr>
              <a:lnSpc>
                <a:spcPct val="107000"/>
              </a:lnSpc>
              <a:spcAft>
                <a:spcPts val="800"/>
              </a:spcAft>
            </a:pPr>
            <a:r>
              <a:rPr lang="en-US" sz="1000" dirty="0"/>
              <a:t>If you're using Azure Machine Learning Studio, there are data transformation modules that can be configured for a wide range of preprocessing transformation tasks.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36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33612361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Explore different modules and their effect on data.</a:t>
            </a:r>
          </a:p>
          <a:p>
            <a:r>
              <a:rPr lang="en-US" dirty="0"/>
              <a:t>Optional Demo</a:t>
            </a:r>
          </a:p>
        </p:txBody>
      </p:sp>
      <p:sp>
        <p:nvSpPr>
          <p:cNvPr id="4" name="Slide Number Placeholder 3"/>
          <p:cNvSpPr>
            <a:spLocks noGrp="1"/>
          </p:cNvSpPr>
          <p:nvPr>
            <p:ph type="sldNum" sz="quarter" idx="10"/>
          </p:nvPr>
        </p:nvSpPr>
        <p:spPr/>
        <p:txBody>
          <a:bodyPr/>
          <a:lstStyle/>
          <a:p>
            <a:fld id="{F19E9337-0361-41F3-9C17-1F4FFD1214BA}" type="slidenum">
              <a:rPr lang="en-US" smtClean="0"/>
              <a:t>37</a:t>
            </a:fld>
            <a:endParaRPr lang="en-US" dirty="0"/>
          </a:p>
        </p:txBody>
      </p:sp>
    </p:spTree>
    <p:extLst>
      <p:ext uri="{BB962C8B-B14F-4D97-AF65-F5344CB8AC3E}">
        <p14:creationId xmlns:p14="http://schemas.microsoft.com/office/powerpoint/2010/main" val="30019566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40</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As you introduce data preprocessing, it might be helpful to remind students about the Team Data Science Process, and where they are in the life cycle. The graphic on the following page might be useful:</a:t>
            </a:r>
          </a:p>
          <a:p>
            <a:pPr>
              <a:lnSpc>
                <a:spcPct val="107000"/>
              </a:lnSpc>
              <a:spcAft>
                <a:spcPts val="800"/>
              </a:spcAft>
            </a:pPr>
            <a:r>
              <a:rPr lang="en-GB" sz="1000" u="sng" dirty="0">
                <a:effectLst/>
                <a:latin typeface="Arial" panose="020B0604020202020204" pitchFamily="34" charset="0"/>
                <a:ea typeface="Calibri" panose="020F0502020204030204" pitchFamily="34" charset="0"/>
                <a:cs typeface="Segoe UI" panose="020B0502040204020203" pitchFamily="34" charset="0"/>
                <a:hlinkClick r:id="rId3"/>
              </a:rPr>
              <a:t>https://aka.ms/v7zune</a:t>
            </a:r>
            <a:endParaRPr lang="en-GB" sz="1000" u="sng" dirty="0">
              <a:effectLst/>
              <a:latin typeface="Arial" panose="020B0604020202020204" pitchFamily="34" charset="0"/>
              <a:ea typeface="Calibri" panose="020F0502020204030204" pitchFamily="34" charset="0"/>
              <a:cs typeface="Segoe UI" panose="020B0502040204020203" pitchFamily="34" charset="0"/>
            </a:endParaRPr>
          </a:p>
          <a:p>
            <a:pPr>
              <a:lnSpc>
                <a:spcPct val="107000"/>
              </a:lnSpc>
              <a:spcAft>
                <a:spcPts val="800"/>
              </a:spcAft>
            </a:pPr>
            <a:endParaRPr lang="en-GB" sz="1000" u="sng" dirty="0">
              <a:effectLst/>
              <a:latin typeface="Arial" panose="020B0604020202020204"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a:t>you need to get the data into proper shape before you can start the modeling process.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CF0F07F0-5A7E-4E5B-A917-C0F880C946A3}" type="slidenum">
              <a:rPr lang="en-GB" smtClean="0"/>
              <a:t>41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4: Preparing Data for use with Azure Machine Learning</a:t>
            </a:r>
          </a:p>
        </p:txBody>
      </p:sp>
    </p:spTree>
    <p:extLst>
      <p:ext uri="{BB962C8B-B14F-4D97-AF65-F5344CB8AC3E}">
        <p14:creationId xmlns:p14="http://schemas.microsoft.com/office/powerpoint/2010/main" val="35325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https://docs.microsoft.com/en-us/azure/machine-learning/studio-module-reference/clean-missing-data</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Cleaning data means that you maximize your opportunity to build models that perform effectively</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CF0F07F0-5A7E-4E5B-A917-C0F880C946A3}" type="slidenum">
              <a:rPr lang="en-GB" smtClean="0"/>
              <a:t>42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4: Preparing Data for use with Azure Machine Learning</a:t>
            </a:r>
          </a:p>
        </p:txBody>
      </p:sp>
    </p:spTree>
    <p:extLst>
      <p:ext uri="{BB962C8B-B14F-4D97-AF65-F5344CB8AC3E}">
        <p14:creationId xmlns:p14="http://schemas.microsoft.com/office/powerpoint/2010/main" val="421295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referred to as scaling</a:t>
            </a:r>
          </a:p>
          <a:p>
            <a:pPr>
              <a:lnSpc>
                <a:spcPct val="107000"/>
              </a:lnSpc>
              <a:spcAft>
                <a:spcPts val="800"/>
              </a:spcAft>
            </a:pPr>
            <a:r>
              <a:rPr lang="en-US" sz="1000" dirty="0"/>
              <a:t>such as when you want to change a set of absolute values to a 0-1 scale,</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err="1">
                <a:effectLst/>
                <a:latin typeface="Arial" panose="020B0604020202020204" pitchFamily="34" charset="0"/>
                <a:ea typeface="Calibri" panose="020F0502020204030204" pitchFamily="34" charset="0"/>
                <a:cs typeface="Times New Roman" panose="02020603050405020304" pitchFamily="18" charset="0"/>
              </a:rPr>
              <a:t>Zscore</a:t>
            </a:r>
            <a:r>
              <a:rPr lang="en-US" sz="1000" dirty="0">
                <a:effectLst/>
                <a:latin typeface="Arial" panose="020B0604020202020204" pitchFamily="34" charset="0"/>
                <a:ea typeface="Calibri" panose="020F0502020204030204" pitchFamily="34" charset="0"/>
                <a:cs typeface="Times New Roman" panose="02020603050405020304" pitchFamily="18" charset="0"/>
              </a:rPr>
              <a:t>. All values are converted to a z-score.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err="1">
                <a:effectLst/>
                <a:latin typeface="Arial" panose="020B0604020202020204" pitchFamily="34" charset="0"/>
                <a:ea typeface="Calibri" panose="020F0502020204030204" pitchFamily="34" charset="0"/>
                <a:cs typeface="Times New Roman" panose="02020603050405020304" pitchFamily="18" charset="0"/>
              </a:rPr>
              <a:t>MinMax</a:t>
            </a:r>
            <a:r>
              <a:rPr lang="en-US" sz="1000" dirty="0">
                <a:effectLst/>
                <a:latin typeface="Arial" panose="020B0604020202020204" pitchFamily="34" charset="0"/>
                <a:ea typeface="Calibri" panose="020F0502020204030204" pitchFamily="34" charset="0"/>
                <a:cs typeface="Times New Roman" panose="02020603050405020304" pitchFamily="18" charset="0"/>
              </a:rPr>
              <a:t>. All values are linearly rescaled between 0 and 1.</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Logistic. All values are transformed using a logistic function.</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err="1">
                <a:effectLst/>
                <a:latin typeface="Arial" panose="020B0604020202020204" pitchFamily="34" charset="0"/>
                <a:ea typeface="Calibri" panose="020F0502020204030204" pitchFamily="34" charset="0"/>
                <a:cs typeface="Times New Roman" panose="02020603050405020304" pitchFamily="18" charset="0"/>
              </a:rPr>
              <a:t>LogNormal</a:t>
            </a:r>
            <a:r>
              <a:rPr lang="en-US" sz="1000" dirty="0">
                <a:effectLst/>
                <a:latin typeface="Arial" panose="020B0604020202020204" pitchFamily="34" charset="0"/>
                <a:ea typeface="Calibri" panose="020F0502020204030204" pitchFamily="34" charset="0"/>
                <a:cs typeface="Times New Roman" panose="02020603050405020304" pitchFamily="18" charset="0"/>
              </a:rPr>
              <a:t>. All values are converted to a lognormal scale.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err="1">
                <a:effectLst/>
                <a:latin typeface="Arial" panose="020B0604020202020204" pitchFamily="34" charset="0"/>
                <a:ea typeface="Calibri" panose="020F0502020204030204" pitchFamily="34" charset="0"/>
                <a:cs typeface="Times New Roman" panose="02020603050405020304" pitchFamily="18" charset="0"/>
              </a:rPr>
              <a:t>TanH</a:t>
            </a:r>
            <a:r>
              <a:rPr lang="en-US" sz="1000" dirty="0">
                <a:effectLst/>
                <a:latin typeface="Arial" panose="020B0604020202020204" pitchFamily="34" charset="0"/>
                <a:ea typeface="Calibri" panose="020F0502020204030204" pitchFamily="34" charset="0"/>
                <a:cs typeface="Times New Roman" panose="02020603050405020304" pitchFamily="18" charset="0"/>
              </a:rPr>
              <a:t>. All values are converted to a hyperbolic tangent.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CF0F07F0-5A7E-4E5B-A917-C0F880C946A3}" type="slidenum">
              <a:rPr lang="en-GB" smtClean="0"/>
              <a:t>43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4: Preparing Data for use with Azure Machine Learning</a:t>
            </a:r>
          </a:p>
        </p:txBody>
      </p:sp>
    </p:spTree>
    <p:extLst>
      <p:ext uri="{BB962C8B-B14F-4D97-AF65-F5344CB8AC3E}">
        <p14:creationId xmlns:p14="http://schemas.microsoft.com/office/powerpoint/2010/main" val="1227466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de-DE" sz="1200" b="0" i="0" u="none" strike="noStrike" kern="1200" dirty="0">
                <a:solidFill>
                  <a:schemeClr val="tx1"/>
                </a:solidFill>
                <a:effectLst/>
                <a:latin typeface="+mn-lt"/>
                <a:ea typeface="+mn-ea"/>
                <a:cs typeface="+mn-cs"/>
                <a:hlinkClick r:id="rId3"/>
              </a:rPr>
              <a:t>Preview Version 1.7 (2017-04-20)</a:t>
            </a:r>
            <a:endParaRPr lang="de-DE" dirty="0"/>
          </a:p>
        </p:txBody>
      </p:sp>
      <p:sp>
        <p:nvSpPr>
          <p:cNvPr id="4" name="Slide Number Placeholder 3"/>
          <p:cNvSpPr>
            <a:spLocks noGrp="1"/>
          </p:cNvSpPr>
          <p:nvPr>
            <p:ph type="sldNum" sz="quarter" idx="10"/>
          </p:nvPr>
        </p:nvSpPr>
        <p:spPr/>
        <p:txBody>
          <a:bodyPr/>
          <a:lstStyle/>
          <a:p>
            <a:pPr>
              <a:defRPr/>
            </a:pPr>
            <a:fld id="{BC0D98F3-66B1-4734-AFB3-E657E989C9AD}" type="slidenum">
              <a:rPr lang="de-DE" smtClean="0">
                <a:solidFill>
                  <a:prstClr val="black"/>
                </a:solidFill>
              </a:rPr>
              <a:pPr>
                <a:defRPr/>
              </a:pPr>
              <a:t>4</a:t>
            </a:fld>
            <a:endParaRPr lang="de-DE">
              <a:solidFill>
                <a:prstClr val="black"/>
              </a:solidFill>
            </a:endParaRPr>
          </a:p>
        </p:txBody>
      </p:sp>
    </p:spTree>
    <p:extLst>
      <p:ext uri="{BB962C8B-B14F-4D97-AF65-F5344CB8AC3E}">
        <p14:creationId xmlns:p14="http://schemas.microsoft.com/office/powerpoint/2010/main" val="17855236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When you bin data, you look at data that has continuous features—such as age, for example—and group this continuous data for further analysis. This is known as binning, or bucketing the data, and is done using a technique called quantization.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The Group Data into Bins module supports a user-defined number of buckets and multiple quantile normalization functions such as Percent, Percentage Quartile, and Quartile Index. The output from the Group Data into Bins module can then be used as the input for further processing and analysis.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CF0F07F0-5A7E-4E5B-A917-C0F880C946A3}" type="slidenum">
              <a:rPr lang="en-GB" smtClean="0"/>
              <a:t>44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4: Preparing Data for use with Azure Machine Learning</a:t>
            </a:r>
          </a:p>
        </p:txBody>
      </p:sp>
    </p:spTree>
    <p:extLst>
      <p:ext uri="{BB962C8B-B14F-4D97-AF65-F5344CB8AC3E}">
        <p14:creationId xmlns:p14="http://schemas.microsoft.com/office/powerpoint/2010/main" val="4427103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Missing data can lead to erroneous or unreliable results. Missing data can also lead to bad testing, which hurts the trustworthiness of your models.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Removing records that contain missing values. This can</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be effective if the proportion of missing values is very low, or if the data is sampled anyway—for</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example, if the data is used to train a model.</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Replace missing data with an average value. You could use a mean, median, or mode value,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depending on the data.</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Replace missing values with the most likely value. If missing values are typical when the true value is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0, or a zero-length string, then you could replace it with this value.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Replace missing values with a marker. This could be a text string, or, in the case of a number, a</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negative value or 0. Care should be taken that these values are not included in aggregates.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When replacing a missing value, it is often appropriate to add a value to mark it as a missing value.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This can be used to lower the confidence in the value, or ignore it entirely.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CF0F07F0-5A7E-4E5B-A917-C0F880C946A3}" type="slidenum">
              <a:rPr lang="en-GB" smtClean="0"/>
              <a:t>45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4: Preparing Data for use with Azure Machine Learning</a:t>
            </a:r>
          </a:p>
        </p:txBody>
      </p:sp>
    </p:spTree>
    <p:extLst>
      <p:ext uri="{BB962C8B-B14F-4D97-AF65-F5344CB8AC3E}">
        <p14:creationId xmlns:p14="http://schemas.microsoft.com/office/powerpoint/2010/main" val="26361271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Typically, you remove values that are outside a set range, or a set percentage of values.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CF0F07F0-5A7E-4E5B-A917-C0F880C946A3}" type="slidenum">
              <a:rPr lang="en-GB" smtClean="0"/>
              <a:t>46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4: Preparing Data for use with Azure Machine Learning</a:t>
            </a:r>
          </a:p>
        </p:txBody>
      </p:sp>
    </p:spTree>
    <p:extLst>
      <p:ext uri="{BB962C8B-B14F-4D97-AF65-F5344CB8AC3E}">
        <p14:creationId xmlns:p14="http://schemas.microsoft.com/office/powerpoint/2010/main" val="21199520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This issue could be due to incorrect sampling of the data, or merely that the class itself is rare.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—it’s named Synthetic Minority Oversampling Technique (SMOTE).</a:t>
            </a:r>
          </a:p>
          <a:p>
            <a:pPr>
              <a:lnSpc>
                <a:spcPct val="107000"/>
              </a:lnSpc>
              <a:spcAft>
                <a:spcPts val="800"/>
              </a:spcAft>
            </a:pPr>
            <a:r>
              <a:rPr lang="en-US" sz="1000" dirty="0"/>
              <a:t>The SMOTE module works by inflating the percentage of minority cases so that the dataset is rebalanced.</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CF0F07F0-5A7E-4E5B-A917-C0F880C946A3}" type="slidenum">
              <a:rPr lang="en-GB" smtClean="0"/>
              <a:t>47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4: Preparing Data for use with Azure Machine Learning</a:t>
            </a:r>
          </a:p>
        </p:txBody>
      </p:sp>
    </p:spTree>
    <p:extLst>
      <p:ext uri="{BB962C8B-B14F-4D97-AF65-F5344CB8AC3E}">
        <p14:creationId xmlns:p14="http://schemas.microsoft.com/office/powerpoint/2010/main" val="2562499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GB" sz="1200" b="1" dirty="0">
                <a:effectLst/>
                <a:latin typeface="Arial" panose="020B0604020202020204" pitchFamily="34" charset="0"/>
                <a:ea typeface="Calibri" panose="020F0502020204030204" pitchFamily="34" charset="0"/>
                <a:cs typeface="Times New Roman" panose="02020603050405020304" pitchFamily="18" charset="0"/>
              </a:rPr>
              <a:t>Use dataset from the titanic</a:t>
            </a:r>
          </a:p>
          <a:p>
            <a:pPr marL="342900" lvl="0" indent="-342900">
              <a:lnSpc>
                <a:spcPct val="115000"/>
              </a:lnSpc>
              <a:spcAft>
                <a:spcPts val="995"/>
              </a:spcAft>
              <a:buFont typeface="+mj-lt"/>
              <a:buAutoNum type="arabicPeriod"/>
            </a:pPr>
            <a:r>
              <a:rPr lang="en-GB" sz="1200" dirty="0">
                <a:effectLst/>
                <a:latin typeface="Arial" panose="020B0604020202020204" pitchFamily="34" charset="0"/>
                <a:ea typeface="Times New Roman" panose="02020603050405020304" pitchFamily="18" charset="0"/>
                <a:cs typeface="Times New Roman" panose="02020603050405020304" pitchFamily="18" charset="0"/>
              </a:rPr>
              <a:t>On the Start menu, start to type </a:t>
            </a:r>
            <a:r>
              <a:rPr lang="en-GB" sz="1200" b="1" dirty="0">
                <a:effectLst/>
                <a:latin typeface="Arial" panose="020B0604020202020204" pitchFamily="34" charset="0"/>
                <a:ea typeface="Calibri" panose="020F0502020204030204" pitchFamily="34" charset="0"/>
                <a:cs typeface="Times New Roman" panose="02020603050405020304" pitchFamily="18" charset="0"/>
              </a:rPr>
              <a:t>Internet Explorer</a:t>
            </a:r>
            <a:r>
              <a:rPr lang="en-GB" sz="12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GB" sz="1200" b="1" dirty="0">
                <a:effectLst/>
                <a:latin typeface="Arial" panose="020B0604020202020204" pitchFamily="34" charset="0"/>
                <a:ea typeface="Calibri" panose="020F0502020204030204" pitchFamily="34" charset="0"/>
                <a:cs typeface="Times New Roman" panose="02020603050405020304" pitchFamily="18" charset="0"/>
              </a:rPr>
              <a:t>Internet Explorer</a:t>
            </a:r>
            <a:r>
              <a:rPr lang="en-GB" sz="12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In Internet Explorer, in the address bar, type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https://studio.azureml.net/</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Microsoft Azure Machine Learning Studio</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Sign In</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If you are prompted for credentials, use the details of the Microsoft account that you created for this course.</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Ensure that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EXPERIMENTS</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is selected in the navigation pane, then click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 NEW</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Click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Blank Experiment</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box, type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My Datasets</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and then from the module list, drag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titanic_full_data.csv </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on to the experiment canvas.</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2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Demonstration Steps</a:t>
            </a:r>
            <a:endParaRPr lang="en-GB" sz="12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200" b="1" dirty="0">
                <a:solidFill>
                  <a:prstClr val="black"/>
                </a:solidFill>
                <a:latin typeface="Arial" panose="020B0604020202020204" pitchFamily="34" charset="0"/>
                <a:ea typeface="Calibri" panose="020F0502020204030204" pitchFamily="34" charset="0"/>
                <a:cs typeface="Times New Roman" panose="02020603050405020304" pitchFamily="18" charset="0"/>
              </a:rPr>
              <a:t>Use the Summarize module to identify issues with imported raw data</a:t>
            </a:r>
            <a:endParaRPr lang="en-GB" sz="12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Machine Learning Studio, ensure that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Preprocessing Demo</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experiment is open, and that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EXPERIMENTS</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selected in the navigation pane.</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Summarize</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from the module list, drag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Summarize Data</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on to the right-hand side of the experiment canvas.</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Import Data</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to the input port of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Summarize Data</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the experiment, by clicking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bottom of the page.</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the experiment has run successfully, right-click the output port of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Summarize Data</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and then click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Visualize</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tabLst>
                <a:tab pos="685800" algn="l"/>
              </a:tabLst>
            </a:pPr>
            <a:r>
              <a:rPr lang="en-GB" sz="12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Clean the import to remove rows with missing data</a:t>
            </a:r>
            <a:endParaRPr lang="en-GB" sz="12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GB" sz="12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GB" sz="12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Search experiment items</a:t>
            </a:r>
            <a:r>
              <a:rPr lang="en-GB" sz="1200" dirty="0">
                <a:solidFill>
                  <a:prstClr val="black"/>
                </a:solidFill>
                <a:latin typeface="Arial" panose="020B0604020202020204" pitchFamily="34" charset="0"/>
                <a:ea typeface="Calibri" panose="020F0502020204030204" pitchFamily="34" charset="0"/>
                <a:cs typeface="Times New Roman" panose="02020603050405020304" pitchFamily="18" charset="0"/>
              </a:rPr>
              <a:t> box, type </a:t>
            </a:r>
            <a:r>
              <a:rPr lang="en-GB" sz="12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Clean</a:t>
            </a:r>
            <a:r>
              <a:rPr lang="en-GB" sz="12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from the module list, drag </a:t>
            </a:r>
            <a:r>
              <a:rPr lang="en-GB" sz="12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Clean Missing Data</a:t>
            </a:r>
            <a:r>
              <a:rPr lang="en-GB" sz="1200" dirty="0">
                <a:solidFill>
                  <a:prstClr val="black"/>
                </a:solidFill>
                <a:latin typeface="Arial" panose="020B0604020202020204" pitchFamily="34" charset="0"/>
                <a:ea typeface="Calibri" panose="020F0502020204030204" pitchFamily="34" charset="0"/>
                <a:cs typeface="Times New Roman" panose="02020603050405020304" pitchFamily="18" charset="0"/>
              </a:rPr>
              <a:t> on to the experiment canvas.</a:t>
            </a:r>
          </a:p>
          <a:p>
            <a:pPr marL="342900" lvl="0" indent="-342900">
              <a:lnSpc>
                <a:spcPct val="115000"/>
              </a:lnSpc>
              <a:spcAft>
                <a:spcPts val="995"/>
              </a:spcAft>
              <a:buFont typeface="+mj-lt"/>
              <a:buAutoNum type="arabicPeriod"/>
            </a:pPr>
            <a:r>
              <a:rPr lang="en-GB" sz="1200" dirty="0">
                <a:solidFill>
                  <a:prstClr val="black"/>
                </a:solidFill>
                <a:latin typeface="Arial" panose="020B0604020202020204" pitchFamily="34" charset="0"/>
                <a:ea typeface="Calibri" panose="020F0502020204030204" pitchFamily="34" charset="0"/>
                <a:cs typeface="Times New Roman" panose="02020603050405020304" pitchFamily="18" charset="0"/>
              </a:rPr>
              <a:t>Connect the input port of the </a:t>
            </a:r>
            <a:r>
              <a:rPr lang="en-GB" sz="12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Clean Missing Data</a:t>
            </a:r>
            <a:r>
              <a:rPr lang="en-GB" sz="12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to the output port of the </a:t>
            </a:r>
            <a:r>
              <a:rPr lang="en-GB" sz="12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Data</a:t>
            </a:r>
            <a:r>
              <a:rPr lang="en-GB" sz="12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a:t>
            </a:r>
          </a:p>
          <a:p>
            <a:pPr marL="342900" indent="-342900">
              <a:lnSpc>
                <a:spcPct val="115000"/>
              </a:lnSpc>
              <a:spcAft>
                <a:spcPts val="995"/>
              </a:spcAft>
              <a:buFont typeface="+mj-lt"/>
              <a:buAutoNum type="arabicPeriod"/>
            </a:pPr>
            <a:r>
              <a:rPr lang="en-GB" sz="1200" dirty="0">
                <a:solidFill>
                  <a:srgbClr val="000000"/>
                </a:solidFill>
                <a:latin typeface="Arial" panose="020B0604020202020204" pitchFamily="34" charset="0"/>
                <a:ea typeface="Calibri" panose="020F0502020204030204" pitchFamily="34" charset="0"/>
                <a:cs typeface="Times New Roman" panose="02020603050405020304" pitchFamily="18" charset="0"/>
              </a:rPr>
              <a:t>Click the </a:t>
            </a:r>
            <a:r>
              <a:rPr lang="en-GB" sz="12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Clean Missing Data</a:t>
            </a:r>
            <a:r>
              <a:rPr lang="en-GB" sz="1200" dirty="0">
                <a:solidFill>
                  <a:srgbClr val="000000"/>
                </a:solidFill>
                <a:latin typeface="Arial" panose="020B0604020202020204" pitchFamily="34" charset="0"/>
                <a:ea typeface="Calibri" panose="020F0502020204030204" pitchFamily="34" charset="0"/>
                <a:cs typeface="Times New Roman" panose="02020603050405020304" pitchFamily="18" charset="0"/>
              </a:rPr>
              <a:t> module, and in the </a:t>
            </a:r>
            <a:r>
              <a:rPr lang="en-GB" sz="12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Properties</a:t>
            </a:r>
            <a:r>
              <a:rPr lang="en-GB" sz="1200" dirty="0">
                <a:solidFill>
                  <a:srgbClr val="000000"/>
                </a:solidFill>
                <a:latin typeface="Arial" panose="020B0604020202020204" pitchFamily="34" charset="0"/>
                <a:ea typeface="Calibri" panose="020F0502020204030204" pitchFamily="34" charset="0"/>
                <a:cs typeface="Times New Roman" panose="02020603050405020304" pitchFamily="18" charset="0"/>
              </a:rPr>
              <a:t> pane, under </a:t>
            </a:r>
            <a:r>
              <a:rPr lang="en-GB" sz="12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Cleaning mode</a:t>
            </a:r>
            <a:r>
              <a:rPr lang="en-GB" sz="1200" dirty="0">
                <a:solidFill>
                  <a:srgbClr val="000000"/>
                </a:solidFill>
                <a:latin typeface="Arial" panose="020B0604020202020204" pitchFamily="34" charset="0"/>
                <a:ea typeface="Calibri" panose="020F0502020204030204" pitchFamily="34" charset="0"/>
                <a:cs typeface="Times New Roman" panose="02020603050405020304" pitchFamily="18" charset="0"/>
              </a:rPr>
              <a:t>, click </a:t>
            </a:r>
            <a:r>
              <a:rPr lang="en-GB" sz="12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Remove entire row</a:t>
            </a:r>
            <a:r>
              <a:rPr lang="en-GB" sz="12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endParaRPr lang="en-GB" dirty="0"/>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48</a:t>
            </a:fld>
            <a:endParaRPr lang="en-US" dirty="0"/>
          </a:p>
        </p:txBody>
      </p:sp>
    </p:spTree>
    <p:extLst>
      <p:ext uri="{BB962C8B-B14F-4D97-AF65-F5344CB8AC3E}">
        <p14:creationId xmlns:p14="http://schemas.microsoft.com/office/powerpoint/2010/main" val="9047588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Run the experiment, by clicking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RUN</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the bottom of the page.</a:t>
            </a:r>
          </a:p>
          <a:p>
            <a:pPr marL="342900" lvl="0" indent="-342900">
              <a:lnSpc>
                <a:spcPct val="115000"/>
              </a:lnSpc>
              <a:spcAft>
                <a:spcPts val="995"/>
              </a:spcAft>
              <a:buFont typeface="+mj-lt"/>
              <a:buAutoNum type="arabicPeriod" startAt="4"/>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the left-hand output port of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Clean Missing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and then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Visualize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p>
          <a:p>
            <a:pPr lvl="0">
              <a:lnSpc>
                <a:spcPct val="115000"/>
              </a:lnSpc>
              <a:spcAft>
                <a:spcPts val="995"/>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Remove outliers from the imported data</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Right-click the output port of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Summarize Data</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module, and then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Visualize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Point out that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Age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field shows a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Max</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value of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90</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Close the visualization by clicking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x</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the top-right of the window.</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Search experiment items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box, type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Clip</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and then from the module list, drag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Clip Values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on to the experiment canvas.</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Connect the input port of the</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 Clip Values </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module to the output port of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Import Data</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module.</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Clip Values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and in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Properties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pane,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Launch column selector</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Select Columns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dialog box, change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Include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option from column type to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column names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and in the box, select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OutstandingBalance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then click the tick.</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Properties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pane, set the following values:</a:t>
            </a:r>
          </a:p>
          <a:p>
            <a:pPr marL="800100" lvl="1" indent="-342900">
              <a:lnSpc>
                <a:spcPct val="115000"/>
              </a:lnSpc>
              <a:spcAft>
                <a:spcPts val="995"/>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Set of thresholds: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ClipPeaks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Upper threshold: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Constant</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Constant value for upper threshold: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90</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Upper substitute value: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75</a:t>
            </a:r>
          </a:p>
          <a:p>
            <a:pPr marL="342900" indent="-342900">
              <a:lnSpc>
                <a:spcPct val="115000"/>
              </a:lnSpc>
              <a:spcAft>
                <a:spcPts val="995"/>
              </a:spcAft>
              <a:buFont typeface="+mj-lt"/>
              <a:buAutoNum type="arabicPeriod" startAt="9"/>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Run the experiment, by clicking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RUN</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the bottom of the page.</a:t>
            </a:r>
          </a:p>
          <a:p>
            <a:pPr marL="342900" lvl="0" indent="-342900">
              <a:lnSpc>
                <a:spcPct val="115000"/>
              </a:lnSpc>
              <a:spcAft>
                <a:spcPts val="995"/>
              </a:spcAft>
              <a:buFont typeface="+mj-lt"/>
              <a:buAutoNum type="arabicPeriod" startAt="9"/>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When the experiment has finished running, all modules will show a green check mark to indicate that they have successfully finished.</a:t>
            </a:r>
          </a:p>
          <a:p>
            <a:pPr marL="342900" lvl="0" indent="-342900">
              <a:lnSpc>
                <a:spcPct val="115000"/>
              </a:lnSpc>
              <a:spcAft>
                <a:spcPts val="995"/>
              </a:spcAft>
              <a:buFont typeface="+mj-lt"/>
              <a:buAutoNum type="arabicPeriod" startAt="9"/>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When the experiment has run successfully, right-click the output port of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Clip Values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module, and then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Visualize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51760"/>
            <a:ext cx="2971800" cy="458787"/>
          </a:xfrm>
        </p:spPr>
        <p:txBody>
          <a:bodyPr/>
          <a:lstStyle/>
          <a:p>
            <a:fld id="{CF0F07F0-5A7E-4E5B-A917-C0F880C946A3}" type="slidenum">
              <a:rPr lang="en-GB" smtClean="0"/>
              <a:t>49</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4: Preparing Data for use with Azure Machine Learning</a:t>
            </a:r>
          </a:p>
        </p:txBody>
      </p:sp>
    </p:spTree>
    <p:extLst>
      <p:ext uri="{BB962C8B-B14F-4D97-AF65-F5344CB8AC3E}">
        <p14:creationId xmlns:p14="http://schemas.microsoft.com/office/powerpoint/2010/main" val="41081984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52</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As you introduce feature engineering and selection, it might be helpful to remind students about the Team Data Science Process, and where they are in the life cycle. The graphic on the following page might be useful: </a:t>
            </a:r>
            <a:r>
              <a:rPr lang="en-GB" sz="1000" u="sng" dirty="0">
                <a:effectLst/>
                <a:latin typeface="Arial" panose="020B0604020202020204" pitchFamily="34" charset="0"/>
                <a:ea typeface="Calibri" panose="020F0502020204030204" pitchFamily="34" charset="0"/>
                <a:cs typeface="Segoe UI" panose="020B0502040204020203" pitchFamily="34" charset="0"/>
                <a:hlinkClick r:id="rId3"/>
              </a:rPr>
              <a:t>https://aka.ms/v7zune</a:t>
            </a:r>
            <a:endParaRPr lang="en-GB" sz="1000" u="sng" dirty="0">
              <a:effectLst/>
              <a:latin typeface="Arial" panose="020B0604020202020204" pitchFamily="34" charset="0"/>
              <a:ea typeface="Calibri" panose="020F0502020204030204" pitchFamily="34" charset="0"/>
              <a:cs typeface="Segoe UI" panose="020B0502040204020203" pitchFamily="34" charset="0"/>
            </a:endParaRPr>
          </a:p>
          <a:p>
            <a:pPr>
              <a:lnSpc>
                <a:spcPct val="107000"/>
              </a:lnSpc>
              <a:spcAft>
                <a:spcPts val="800"/>
              </a:spcAft>
            </a:pPr>
            <a:endParaRPr lang="en-GB" sz="1000" u="sng" dirty="0">
              <a:effectLst/>
              <a:latin typeface="Arial" panose="020B0604020202020204"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a:t>Feature engineering and feature selection techniques are designed to help increase the predictive power of machine learning models. In the Team Data Science Process (TDSP), feature engineering and selection are part of the modeling phase.</a:t>
            </a:r>
            <a:endParaRPr lang="en-GB" sz="1000" u="sng" dirty="0">
              <a:effectLst/>
              <a:latin typeface="Arial" panose="020B0604020202020204" pitchFamily="34" charset="0"/>
              <a:ea typeface="Calibri" panose="020F0502020204030204" pitchFamily="34" charset="0"/>
              <a:cs typeface="Segoe UI" panose="020B0502040204020203" pitchFamily="34" charset="0"/>
            </a:endParaRPr>
          </a:p>
          <a:p>
            <a:pPr>
              <a:lnSpc>
                <a:spcPct val="107000"/>
              </a:lnSpc>
              <a:spcAft>
                <a:spcPts val="800"/>
              </a:spcAft>
            </a:pPr>
            <a:endParaRPr lang="en-GB" sz="1000" u="sng" dirty="0">
              <a:effectLst/>
              <a:latin typeface="Arial" panose="020B0604020202020204"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a:t>In a typical workflow, you would first use feature engineering to generate these additional features, and then use feature selection to help filter out or eliminate any features that are deemed to be irrelevant, or redundant, or which are highly correlated.</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will depend on the type of data you have, and the objective of your machine learning model.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public holidays, or were at weekends. In this case, you might create several new features that categorize your days</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53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5: Using Feature Engineering and Selection in Azure Machine Learning</a:t>
            </a:r>
          </a:p>
        </p:txBody>
      </p:sp>
    </p:spTree>
    <p:extLst>
      <p:ext uri="{BB962C8B-B14F-4D97-AF65-F5344CB8AC3E}">
        <p14:creationId xmlns:p14="http://schemas.microsoft.com/office/powerpoint/2010/main" val="8855047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Add Columns takes the columns on the left-hand side and puts them next to the columns on the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right side. However, note that this is a very simple adding of columns together. The number of</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columns in the new dataset is the sum of all of the columns of both input datasets.</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Add Rows appends one dataset to another. Two data tables can be added at a time. The data source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on the left-hand side is regarded as the first series of rows, and the data source that is added to the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right-hand data source is appended to the first dataset.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54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5: Using Feature Engineering and Selection in Azure Machine Learning</a:t>
            </a:r>
          </a:p>
        </p:txBody>
      </p:sp>
    </p:spTree>
    <p:extLst>
      <p:ext uri="{BB962C8B-B14F-4D97-AF65-F5344CB8AC3E}">
        <p14:creationId xmlns:p14="http://schemas.microsoft.com/office/powerpoint/2010/main" val="36368641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For example, if you have a dataset of hourly sales transactions, and you wish to develop a predictive model using weather as one of your predictive inputs, you might wish to roll up your hourly records into a daily or even weekly summary. This is because it is unlikely that sales and weather would correlate on a short timescale such as per hour—but they are quite likely to correlate over a longer time period.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By having your detailed sales transaction dataset—with the time and date of each transaction as separate records—you would combine all these records for a particular date into one record. Although this step means that you are losing some detailed information—in other words, the time of day a particular transaction occurred—this doesn’t matter, because the question you’re answering is about daily sales, not hourly ones.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Typical scenarios include: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Rolling aggregates for time-series data. There is often too much data, and in its raw form, this has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little value. For example, time-stamped output from telemetry sensors in engineering plant, or sales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information by individual time-stamped transaction. Such data could be rolled up into features such</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Average sensor reading by hour, Peak daily sensor reading, Total weekly revenue, Average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revenue per month, and so on.</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Calculated features. Datasets can often be missing a crucial feature—but one that is simple to</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calculate or derive from other information. For example, if you are trying to predict rail journey times,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but your data only includes arrival a</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55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5: Using Feature Engineering and Selection in Azure Machine Learning</a:t>
            </a:r>
          </a:p>
        </p:txBody>
      </p:sp>
    </p:spTree>
    <p:extLst>
      <p:ext uri="{BB962C8B-B14F-4D97-AF65-F5344CB8AC3E}">
        <p14:creationId xmlns:p14="http://schemas.microsoft.com/office/powerpoint/2010/main" val="587355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Machine Learning is a cloud service that runs on</a:t>
            </a:r>
            <a:r>
              <a:rPr lang="en-US" sz="1000" baseline="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effectLst/>
                <a:latin typeface="Arial" panose="020B0604020202020204" pitchFamily="34" charset="0"/>
                <a:ea typeface="Calibri" panose="020F0502020204030204" pitchFamily="34" charset="0"/>
                <a:cs typeface="Times New Roman" panose="02020603050405020304" pitchFamily="18" charset="0"/>
              </a:rPr>
              <a:t>Microsoft Azure. Machine Learning is designed to</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support both the development and the hosting of</a:t>
            </a:r>
            <a:r>
              <a:rPr lang="en-US" sz="1000" baseline="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effectLst/>
                <a:latin typeface="Arial" panose="020B0604020202020204" pitchFamily="34" charset="0"/>
                <a:ea typeface="Calibri" panose="020F0502020204030204" pitchFamily="34" charset="0"/>
                <a:cs typeface="Times New Roman" panose="02020603050405020304" pitchFamily="18" charset="0"/>
              </a:rPr>
              <a:t>machine learning models.</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b="0" i="0" u="none" strike="noStrike" kern="1200" baseline="0" dirty="0">
                <a:solidFill>
                  <a:schemeClr val="tx1"/>
                </a:solidFill>
                <a:latin typeface="+mn-lt"/>
                <a:ea typeface="+mn-ea"/>
                <a:cs typeface="+mn-cs"/>
              </a:rPr>
              <a:t>Machine Learning Studio is used to manage the whole workflow.</a:t>
            </a:r>
          </a:p>
          <a:p>
            <a:pPr>
              <a:lnSpc>
                <a:spcPct val="107000"/>
              </a:lnSpc>
              <a:spcAft>
                <a:spcPts val="800"/>
              </a:spcAft>
            </a:pPr>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The Machine Learning API has a RESTful interface, so that applications can access the model and use</a:t>
            </a:r>
          </a:p>
          <a:p>
            <a:r>
              <a:rPr lang="en-US" sz="1200" b="0" i="0" u="none" strike="noStrike" kern="1200" baseline="0" dirty="0">
                <a:solidFill>
                  <a:schemeClr val="tx1"/>
                </a:solidFill>
                <a:latin typeface="+mn-lt"/>
                <a:ea typeface="+mn-ea"/>
                <a:cs typeface="+mn-cs"/>
              </a:rPr>
              <a:t>its results.</a:t>
            </a: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Machine Learning uses a staged publishing model.</a:t>
            </a:r>
          </a:p>
          <a:p>
            <a:endParaRPr lang="en-US" sz="1200" b="0" i="0" u="none" strike="noStrike" kern="1200" baseline="0" dirty="0">
              <a:solidFill>
                <a:schemeClr val="tx1"/>
              </a:solidFill>
              <a:effectLst/>
              <a:latin typeface="+mn-lt"/>
              <a:ea typeface="+mn-ea"/>
              <a:cs typeface="+mn-cs"/>
            </a:endParaRPr>
          </a:p>
          <a:p>
            <a:r>
              <a:rPr lang="en-US" sz="1200" b="1" i="0" u="none" strike="noStrike" kern="1200" baseline="0" dirty="0">
                <a:solidFill>
                  <a:schemeClr val="tx1"/>
                </a:solidFill>
                <a:latin typeface="+mn-lt"/>
                <a:ea typeface="+mn-ea"/>
                <a:cs typeface="+mn-cs"/>
              </a:rPr>
              <a:t>Free</a:t>
            </a:r>
            <a:r>
              <a:rPr lang="en-US" sz="1200" b="0" i="0" u="none" strike="noStrike" kern="1200" baseline="0" dirty="0">
                <a:solidFill>
                  <a:schemeClr val="tx1"/>
                </a:solidFill>
                <a:latin typeface="+mn-lt"/>
                <a:ea typeface="+mn-ea"/>
                <a:cs typeface="+mn-cs"/>
              </a:rPr>
              <a:t>. The free tier supports a large subset of the Machine Learning service features, and includes 10</a:t>
            </a:r>
          </a:p>
          <a:p>
            <a:r>
              <a:rPr lang="en-US" sz="1200" b="0" i="0" u="none" strike="noStrike" kern="1200" baseline="0" dirty="0">
                <a:solidFill>
                  <a:schemeClr val="tx1"/>
                </a:solidFill>
                <a:latin typeface="+mn-lt"/>
                <a:ea typeface="+mn-ea"/>
                <a:cs typeface="+mn-cs"/>
              </a:rPr>
              <a:t>GB of data storage. The free tier does not support the deployment of models into production. This</a:t>
            </a:r>
          </a:p>
          <a:p>
            <a:r>
              <a:rPr lang="en-US" sz="1200" b="0" i="0" u="none" strike="noStrike" kern="1200" baseline="0" dirty="0">
                <a:solidFill>
                  <a:schemeClr val="tx1"/>
                </a:solidFill>
                <a:latin typeface="+mn-lt"/>
                <a:ea typeface="+mn-ea"/>
                <a:cs typeface="+mn-cs"/>
              </a:rPr>
              <a:t>tier is designed to enable long-term testing and evaluation of Machine Learning. The free tier</a:t>
            </a:r>
          </a:p>
          <a:p>
            <a:r>
              <a:rPr lang="en-US" sz="1200" b="0" i="0" u="none" strike="noStrike" kern="1200" baseline="0" dirty="0">
                <a:solidFill>
                  <a:schemeClr val="tx1"/>
                </a:solidFill>
                <a:latin typeface="+mn-lt"/>
                <a:ea typeface="+mn-ea"/>
                <a:cs typeface="+mn-cs"/>
              </a:rPr>
              <a:t>requires a Microsoft account, but not an Azure subscription.</a:t>
            </a:r>
          </a:p>
          <a:p>
            <a:endParaRPr lang="en-US" sz="1200" b="0" i="0" u="none" strike="noStrike" kern="1200" baseline="0" dirty="0">
              <a:solidFill>
                <a:schemeClr val="tx1"/>
              </a:solidFill>
              <a:effectLst/>
              <a:latin typeface="+mn-lt"/>
              <a:ea typeface="+mn-ea"/>
              <a:cs typeface="+mn-cs"/>
            </a:endParaRPr>
          </a:p>
          <a:p>
            <a:r>
              <a:rPr lang="en-US" sz="1200" b="1" i="0" u="none" strike="noStrike" kern="1200" baseline="0" dirty="0">
                <a:solidFill>
                  <a:schemeClr val="tx1"/>
                </a:solidFill>
                <a:latin typeface="+mn-lt"/>
                <a:ea typeface="+mn-ea"/>
                <a:cs typeface="+mn-cs"/>
              </a:rPr>
              <a:t>Standard</a:t>
            </a:r>
            <a:r>
              <a:rPr lang="en-US" sz="1200" b="0" i="0" u="none" strike="noStrike" kern="1200" baseline="0" dirty="0">
                <a:solidFill>
                  <a:schemeClr val="tx1"/>
                </a:solidFill>
                <a:latin typeface="+mn-lt"/>
                <a:ea typeface="+mn-ea"/>
                <a:cs typeface="+mn-cs"/>
              </a:rPr>
              <a:t>. The standard tier supports the complete Machine Learning feature set, together with</a:t>
            </a:r>
          </a:p>
          <a:p>
            <a:r>
              <a:rPr lang="en-US" sz="1200" b="0" i="0" u="none" strike="noStrike" kern="1200" baseline="0" dirty="0">
                <a:solidFill>
                  <a:schemeClr val="tx1"/>
                </a:solidFill>
                <a:latin typeface="+mn-lt"/>
                <a:ea typeface="+mn-ea"/>
                <a:cs typeface="+mn-cs"/>
              </a:rPr>
              <a:t>support for very large datasets. The standard tier includes a service level agreement (SLA) for Machine</a:t>
            </a:r>
          </a:p>
          <a:p>
            <a:r>
              <a:rPr lang="en-US" sz="1200" b="0" i="0" u="none" strike="noStrike" kern="1200" baseline="0" dirty="0">
                <a:solidFill>
                  <a:schemeClr val="tx1"/>
                </a:solidFill>
                <a:latin typeface="+mn-lt"/>
                <a:ea typeface="+mn-ea"/>
                <a:cs typeface="+mn-cs"/>
              </a:rPr>
              <a:t>Learning. The standard tier also requires an Azure subscription.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DDB9AEC6-2727-4095-917C-D2BF42CE732F}"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2: Introduction to Azure Machine Learning</a:t>
            </a:r>
          </a:p>
        </p:txBody>
      </p:sp>
    </p:spTree>
    <p:extLst>
      <p:ext uri="{BB962C8B-B14F-4D97-AF65-F5344CB8AC3E}">
        <p14:creationId xmlns:p14="http://schemas.microsoft.com/office/powerpoint/2010/main" val="22211895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Demo files are on the </a:t>
            </a:r>
            <a:r>
              <a:rPr lang="en-GB" sz="1000" b="1" dirty="0" err="1">
                <a:effectLst/>
                <a:latin typeface="Arial" panose="020B0604020202020204" pitchFamily="34" charset="0"/>
                <a:ea typeface="Calibri" panose="020F0502020204030204" pitchFamily="34" charset="0"/>
                <a:cs typeface="Times New Roman" panose="02020603050405020304" pitchFamily="18" charset="0"/>
              </a:rPr>
              <a:t>github</a:t>
            </a:r>
            <a:r>
              <a:rPr lang="en-GB" sz="1000" b="1" dirty="0">
                <a:effectLst/>
                <a:latin typeface="Arial" panose="020B0604020202020204" pitchFamily="34" charset="0"/>
                <a:ea typeface="Calibri" panose="020F0502020204030204" pitchFamily="34" charset="0"/>
                <a:cs typeface="Times New Roman" panose="02020603050405020304" pitchFamily="18" charset="0"/>
              </a:rPr>
              <a:t> repo</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This demo requires an Azure SQL Database called </a:t>
            </a:r>
            <a:r>
              <a:rPr lang="en-GB" sz="1000" b="1" dirty="0" err="1">
                <a:effectLst/>
                <a:latin typeface="Arial" panose="020B0604020202020204" pitchFamily="34" charset="0"/>
                <a:ea typeface="Calibri" panose="020F0502020204030204" pitchFamily="34" charset="0"/>
                <a:cs typeface="Times New Roman" panose="02020603050405020304" pitchFamily="18" charset="0"/>
              </a:rPr>
              <a:t>WideWorldImporters</a:t>
            </a:r>
            <a:r>
              <a:rPr lang="en-GB" sz="1000" b="1" dirty="0">
                <a:effectLst/>
                <a:latin typeface="Arial" panose="020B0604020202020204" pitchFamily="34" charset="0"/>
                <a:ea typeface="Calibri" panose="020F0502020204030204" pitchFamily="34" charset="0"/>
                <a:cs typeface="Times New Roman" panose="02020603050405020304" pitchFamily="18" charset="0"/>
              </a:rPr>
              <a:t>-Standard</a:t>
            </a:r>
            <a:r>
              <a:rPr lang="en-GB" sz="1000" dirty="0">
                <a:effectLst/>
                <a:latin typeface="Arial" panose="020B0604020202020204" pitchFamily="34" charset="0"/>
                <a:ea typeface="Calibri" panose="020F0502020204030204" pitchFamily="34" charset="0"/>
                <a:cs typeface="Times New Roman" panose="02020603050405020304" pitchFamily="18" charset="0"/>
              </a:rPr>
              <a:t>. Before running this demo, you must complete the following steps:</a:t>
            </a:r>
          </a:p>
          <a:p>
            <a:pPr marL="342900" lvl="0" indent="-342900">
              <a:lnSpc>
                <a:spcPct val="115000"/>
              </a:lnSpc>
              <a:spcAft>
                <a:spcPts val="995"/>
              </a:spcAft>
              <a:buFont typeface="+mj-lt"/>
              <a:buAutoNum type="arabicPeriod"/>
            </a:pPr>
            <a:r>
              <a:rPr lang="en-GB" sz="1000" dirty="0">
                <a:effectLst/>
                <a:latin typeface="Arial" panose="020B0604020202020204" pitchFamily="34" charset="0"/>
              </a:rPr>
              <a:t>On the </a:t>
            </a:r>
            <a:r>
              <a:rPr lang="en-GB" sz="1000" b="1" dirty="0">
                <a:effectLst/>
                <a:latin typeface="Arial" panose="020B0604020202020204" pitchFamily="34" charset="0"/>
                <a:cs typeface="Times New Roman" panose="02020603050405020304" pitchFamily="18" charset="0"/>
              </a:rPr>
              <a:t>20774A-LON-DEV</a:t>
            </a:r>
            <a:r>
              <a:rPr lang="en-GB" sz="1000" dirty="0">
                <a:effectLst/>
                <a:latin typeface="Arial" panose="020B0604020202020204" pitchFamily="34" charset="0"/>
              </a:rPr>
              <a:t> virtual machine, in Internet Explorer®, in the address bar, type </a:t>
            </a:r>
            <a:r>
              <a:rPr lang="en-GB" sz="1000" b="1" dirty="0">
                <a:effectLst/>
                <a:latin typeface="Arial" panose="020B0604020202020204" pitchFamily="34" charset="0"/>
                <a:cs typeface="Times New Roman" panose="02020603050405020304" pitchFamily="18" charset="0"/>
              </a:rPr>
              <a:t>http://azure.microsoft.com</a:t>
            </a:r>
            <a:r>
              <a:rPr lang="en-GB" sz="1000" dirty="0">
                <a:effectLst/>
                <a:latin typeface="Arial" panose="020B0604020202020204" pitchFamily="34" charset="0"/>
              </a:rPr>
              <a:t>, click </a:t>
            </a:r>
            <a:r>
              <a:rPr lang="en-GB" sz="1000" b="1" dirty="0">
                <a:effectLst/>
                <a:latin typeface="Arial" panose="020B0604020202020204" pitchFamily="34" charset="0"/>
                <a:cs typeface="Times New Roman" panose="02020603050405020304" pitchFamily="18" charset="0"/>
              </a:rPr>
              <a:t>Portal</a:t>
            </a:r>
            <a:r>
              <a:rPr lang="en-GB" sz="1000" dirty="0">
                <a:effectLst/>
                <a:latin typeface="Arial" panose="020B0604020202020204" pitchFamily="34" charset="0"/>
              </a:rPr>
              <a:t>, and sign in using the Microsoft account that is associated with your Azure Learning Pass subscription.</a:t>
            </a:r>
          </a:p>
          <a:p>
            <a:pPr marL="342900" lvl="0" indent="-342900">
              <a:lnSpc>
                <a:spcPct val="115000"/>
              </a:lnSpc>
              <a:spcAft>
                <a:spcPts val="995"/>
              </a:spcAft>
              <a:buFont typeface="+mj-lt"/>
              <a:buAutoNum type="arabicPeriod"/>
            </a:pPr>
            <a:r>
              <a:rPr lang="en-GB" sz="1000" dirty="0">
                <a:effectLst/>
                <a:latin typeface="Arial" panose="020B0604020202020204" pitchFamily="34" charset="0"/>
                <a:ea typeface="Times New Roman" panose="02020603050405020304" pitchFamily="18" charset="0"/>
              </a:rPr>
              <a:t>In the Azure Portal, in the left-hand pane, click </a:t>
            </a:r>
            <a:r>
              <a:rPr lang="en-GB" sz="1000" b="1" dirty="0">
                <a:effectLst/>
                <a:latin typeface="Arial" panose="020B0604020202020204" pitchFamily="34" charset="0"/>
                <a:cs typeface="Times New Roman" panose="02020603050405020304" pitchFamily="18" charset="0"/>
              </a:rPr>
              <a:t>+New</a:t>
            </a:r>
            <a:r>
              <a:rPr lang="en-GB" sz="1000" dirty="0">
                <a:effectLst/>
                <a:latin typeface="Arial" panose="020B0604020202020204" pitchFamily="34" charset="0"/>
                <a:ea typeface="Times New Roman" panose="02020603050405020304" pitchFamily="18" charset="0"/>
              </a:rPr>
              <a:t>.</a:t>
            </a:r>
            <a:endParaRPr lang="en-GB" sz="1000" dirty="0">
              <a:effectLst/>
              <a:latin typeface="Arial" panose="020B0604020202020204" pitchFamily="34" charset="0"/>
            </a:endParaRPr>
          </a:p>
          <a:p>
            <a:pPr marL="342900" lvl="0" indent="-342900">
              <a:lnSpc>
                <a:spcPct val="115000"/>
              </a:lnSpc>
              <a:spcAft>
                <a:spcPts val="995"/>
              </a:spcAft>
              <a:buFont typeface="+mj-lt"/>
              <a:buAutoNum type="arabicPeriod"/>
            </a:pPr>
            <a:r>
              <a:rPr lang="en-GB" sz="1000" dirty="0">
                <a:effectLst/>
                <a:latin typeface="Arial" panose="020B0604020202020204" pitchFamily="34" charset="0"/>
                <a:ea typeface="Times New Roman" panose="02020603050405020304" pitchFamily="18" charset="0"/>
              </a:rPr>
              <a:t>Select </a:t>
            </a:r>
            <a:r>
              <a:rPr lang="en-GB" sz="1000" b="1" dirty="0">
                <a:effectLst/>
                <a:latin typeface="Arial" panose="020B0604020202020204" pitchFamily="34" charset="0"/>
                <a:cs typeface="Times New Roman" panose="02020603050405020304" pitchFamily="18" charset="0"/>
              </a:rPr>
              <a:t>Databases</a:t>
            </a:r>
            <a:r>
              <a:rPr lang="en-GB" sz="1000" dirty="0">
                <a:effectLst/>
                <a:latin typeface="Arial" panose="020B0604020202020204" pitchFamily="34" charset="0"/>
                <a:ea typeface="Times New Roman" panose="02020603050405020304" pitchFamily="18" charset="0"/>
              </a:rPr>
              <a:t>, and then select </a:t>
            </a:r>
            <a:r>
              <a:rPr lang="en-GB" sz="1000" b="1" dirty="0">
                <a:effectLst/>
                <a:latin typeface="Arial" panose="020B0604020202020204" pitchFamily="34" charset="0"/>
                <a:cs typeface="Times New Roman" panose="02020603050405020304" pitchFamily="18" charset="0"/>
              </a:rPr>
              <a:t>SQL Database.</a:t>
            </a:r>
            <a:endParaRPr lang="en-GB" sz="1000" dirty="0">
              <a:effectLst/>
              <a:latin typeface="Arial" panose="020B0604020202020204" pitchFamily="34" charset="0"/>
            </a:endParaRPr>
          </a:p>
          <a:p>
            <a:pPr marL="342900" lvl="0" indent="-342900">
              <a:lnSpc>
                <a:spcPct val="115000"/>
              </a:lnSpc>
              <a:spcAft>
                <a:spcPts val="995"/>
              </a:spcAft>
              <a:buFont typeface="+mj-lt"/>
              <a:buAutoNum type="arabicPeriod"/>
            </a:pPr>
            <a:r>
              <a:rPr lang="en-GB" sz="1000" dirty="0">
                <a:effectLst/>
                <a:latin typeface="Arial" panose="020B0604020202020204" pitchFamily="34" charset="0"/>
                <a:ea typeface="Times New Roman" panose="02020603050405020304" pitchFamily="18" charset="0"/>
              </a:rPr>
              <a:t>Enter the following details, and then click </a:t>
            </a:r>
            <a:r>
              <a:rPr lang="en-GB" sz="1000" b="1" dirty="0">
                <a:effectLst/>
                <a:latin typeface="Arial" panose="020B0604020202020204" pitchFamily="34" charset="0"/>
                <a:cs typeface="Times New Roman" panose="02020603050405020304" pitchFamily="18" charset="0"/>
              </a:rPr>
              <a:t>Server</a:t>
            </a:r>
            <a:r>
              <a:rPr lang="en-GB" sz="1000" dirty="0">
                <a:effectLst/>
                <a:latin typeface="Arial" panose="020B0604020202020204" pitchFamily="34" charset="0"/>
                <a:ea typeface="Times New Roman" panose="02020603050405020304" pitchFamily="18" charset="0"/>
              </a:rPr>
              <a:t>:</a:t>
            </a:r>
            <a:endParaRPr lang="en-GB" sz="1000" dirty="0">
              <a:effectLst/>
              <a:latin typeface="Arial" panose="020B0604020202020204" pitchFamily="34" charset="0"/>
            </a:endParaRPr>
          </a:p>
          <a:p>
            <a:pPr marL="800100" lvl="1" indent="-342900">
              <a:lnSpc>
                <a:spcPct val="115000"/>
              </a:lnSpc>
              <a:spcAft>
                <a:spcPts val="995"/>
              </a:spcAft>
              <a:buFont typeface="Symbol" panose="05050102010706020507" pitchFamily="18" charset="2"/>
              <a:buChar char=""/>
            </a:pPr>
            <a:r>
              <a:rPr lang="en-GB" sz="1000" dirty="0">
                <a:effectLst/>
                <a:latin typeface="Arial" panose="020B0604020202020204" pitchFamily="34" charset="0"/>
              </a:rPr>
              <a:t>Name: </a:t>
            </a:r>
            <a:r>
              <a:rPr lang="en-GB" sz="1000" b="1" dirty="0" err="1">
                <a:effectLst/>
                <a:latin typeface="Arial" panose="020B0604020202020204" pitchFamily="34" charset="0"/>
                <a:cs typeface="Times New Roman" panose="02020603050405020304" pitchFamily="18" charset="0"/>
              </a:rPr>
              <a:t>WideWorldImporters</a:t>
            </a:r>
            <a:r>
              <a:rPr lang="en-GB" sz="1000" b="1" dirty="0">
                <a:effectLst/>
                <a:latin typeface="Arial" panose="020B0604020202020204" pitchFamily="34" charset="0"/>
                <a:cs typeface="Times New Roman" panose="02020603050405020304" pitchFamily="18" charset="0"/>
              </a:rPr>
              <a:t>-Standard</a:t>
            </a:r>
            <a:endParaRPr lang="en-GB" sz="1000" dirty="0">
              <a:effectLst/>
              <a:latin typeface="Arial" panose="020B0604020202020204" pitchFamily="34" charset="0"/>
            </a:endParaRPr>
          </a:p>
          <a:p>
            <a:pPr marL="800100" lvl="1" indent="-342900">
              <a:lnSpc>
                <a:spcPct val="115000"/>
              </a:lnSpc>
              <a:spcAft>
                <a:spcPts val="995"/>
              </a:spcAft>
              <a:buFont typeface="Symbol" panose="05050102010706020507" pitchFamily="18" charset="2"/>
              <a:buChar char=""/>
            </a:pPr>
            <a:r>
              <a:rPr lang="en-GB" sz="1000" dirty="0">
                <a:effectLst/>
                <a:latin typeface="Arial" panose="020B0604020202020204" pitchFamily="34" charset="0"/>
              </a:rPr>
              <a:t>Resource group (create new): </a:t>
            </a:r>
            <a:r>
              <a:rPr lang="en-GB" sz="1000" b="1" dirty="0">
                <a:effectLst/>
                <a:latin typeface="Arial" panose="020B0604020202020204" pitchFamily="34" charset="0"/>
                <a:cs typeface="Times New Roman" panose="02020603050405020304" pitchFamily="18" charset="0"/>
              </a:rPr>
              <a:t>&lt;</a:t>
            </a:r>
            <a:r>
              <a:rPr lang="en-GB" sz="1000" b="1" i="1" dirty="0">
                <a:effectLst/>
                <a:latin typeface="Arial" panose="020B0604020202020204" pitchFamily="34" charset="0"/>
              </a:rPr>
              <a:t>your name</a:t>
            </a:r>
            <a:r>
              <a:rPr lang="en-GB" sz="1000" b="1" dirty="0">
                <a:effectLst/>
                <a:latin typeface="Arial" panose="020B0604020202020204" pitchFamily="34" charset="0"/>
                <a:cs typeface="Times New Roman" panose="02020603050405020304" pitchFamily="18" charset="0"/>
              </a:rPr>
              <a:t>&gt;</a:t>
            </a:r>
            <a:r>
              <a:rPr lang="en-GB" sz="1000" b="1" dirty="0" err="1">
                <a:effectLst/>
                <a:latin typeface="Arial" panose="020B0604020202020204" pitchFamily="34" charset="0"/>
                <a:cs typeface="Times New Roman" panose="02020603050405020304" pitchFamily="18" charset="0"/>
              </a:rPr>
              <a:t>rg</a:t>
            </a:r>
            <a:endParaRPr lang="en-GB" sz="1000" dirty="0">
              <a:effectLst/>
              <a:latin typeface="Arial" panose="020B0604020202020204" pitchFamily="34" charset="0"/>
            </a:endParaRPr>
          </a:p>
          <a:p>
            <a:pPr marL="800100" lvl="1" indent="-342900">
              <a:lnSpc>
                <a:spcPct val="115000"/>
              </a:lnSpc>
              <a:spcAft>
                <a:spcPts val="995"/>
              </a:spcAft>
              <a:buFont typeface="Symbol" panose="05050102010706020507" pitchFamily="18" charset="2"/>
              <a:buChar char=""/>
            </a:pPr>
            <a:r>
              <a:rPr lang="en-GB" sz="1000" dirty="0">
                <a:effectLst/>
                <a:latin typeface="Arial" panose="020B0604020202020204" pitchFamily="34" charset="0"/>
              </a:rPr>
              <a:t>Select source: </a:t>
            </a:r>
            <a:r>
              <a:rPr lang="en-GB" sz="1000" b="1" dirty="0">
                <a:effectLst/>
                <a:latin typeface="Arial" panose="020B0604020202020204" pitchFamily="34" charset="0"/>
                <a:cs typeface="Times New Roman" panose="02020603050405020304" pitchFamily="18" charset="0"/>
              </a:rPr>
              <a:t>Blank database</a:t>
            </a:r>
            <a:endParaRPr lang="en-GB" sz="1000" dirty="0">
              <a:effectLst/>
              <a:latin typeface="Arial" panose="020B0604020202020204" pitchFamily="34" charset="0"/>
            </a:endParaRPr>
          </a:p>
          <a:p>
            <a:pPr marL="342900" lvl="0" indent="-342900">
              <a:lnSpc>
                <a:spcPct val="115000"/>
              </a:lnSpc>
              <a:spcAft>
                <a:spcPts val="995"/>
              </a:spcAft>
              <a:buFont typeface="+mj-lt"/>
              <a:buAutoNum type="arabicPeriod"/>
            </a:pPr>
            <a:r>
              <a:rPr lang="en-GB" sz="1000" dirty="0">
                <a:effectLst/>
                <a:latin typeface="Arial" panose="020B0604020202020204" pitchFamily="34" charset="0"/>
                <a:ea typeface="Times New Roman" panose="02020603050405020304" pitchFamily="18" charset="0"/>
              </a:rPr>
              <a:t>On the </a:t>
            </a:r>
            <a:r>
              <a:rPr lang="en-GB" sz="1000" b="1" dirty="0">
                <a:effectLst/>
                <a:latin typeface="Arial" panose="020B0604020202020204" pitchFamily="34" charset="0"/>
                <a:cs typeface="Times New Roman" panose="02020603050405020304" pitchFamily="18" charset="0"/>
              </a:rPr>
              <a:t>New server</a:t>
            </a:r>
            <a:r>
              <a:rPr lang="en-GB" sz="1000" dirty="0">
                <a:effectLst/>
                <a:latin typeface="Arial" panose="020B0604020202020204" pitchFamily="34" charset="0"/>
                <a:ea typeface="Times New Roman" panose="02020603050405020304" pitchFamily="18" charset="0"/>
              </a:rPr>
              <a:t> pane, enter the following details, and then click </a:t>
            </a:r>
            <a:r>
              <a:rPr lang="en-GB" sz="1000" b="1" dirty="0">
                <a:effectLst/>
                <a:latin typeface="Arial" panose="020B0604020202020204" pitchFamily="34" charset="0"/>
                <a:cs typeface="Times New Roman" panose="02020603050405020304" pitchFamily="18" charset="0"/>
              </a:rPr>
              <a:t>Select</a:t>
            </a:r>
            <a:r>
              <a:rPr lang="en-GB" sz="1000" dirty="0">
                <a:effectLst/>
                <a:latin typeface="Arial" panose="020B0604020202020204" pitchFamily="34" charset="0"/>
                <a:ea typeface="Times New Roman" panose="02020603050405020304" pitchFamily="18" charset="0"/>
              </a:rPr>
              <a:t>:</a:t>
            </a:r>
            <a:endParaRPr lang="en-GB" sz="1000" dirty="0">
              <a:effectLst/>
              <a:latin typeface="Arial" panose="020B0604020202020204" pitchFamily="34" charset="0"/>
            </a:endParaRPr>
          </a:p>
          <a:p>
            <a:pPr marL="800100" lvl="1" indent="-342900">
              <a:lnSpc>
                <a:spcPct val="115000"/>
              </a:lnSpc>
              <a:spcAft>
                <a:spcPts val="995"/>
              </a:spcAft>
              <a:buFont typeface="Symbol" panose="05050102010706020507" pitchFamily="18" charset="2"/>
              <a:buChar char=""/>
            </a:pPr>
            <a:r>
              <a:rPr lang="en-GB" sz="1000" dirty="0">
                <a:effectLst/>
                <a:latin typeface="Arial" panose="020B0604020202020204" pitchFamily="34" charset="0"/>
              </a:rPr>
              <a:t>Server name: </a:t>
            </a:r>
            <a:r>
              <a:rPr lang="en-GB" sz="1000" b="1" dirty="0">
                <a:effectLst/>
                <a:latin typeface="Arial" panose="020B0604020202020204" pitchFamily="34" charset="0"/>
                <a:cs typeface="Times New Roman" panose="02020603050405020304" pitchFamily="18" charset="0"/>
              </a:rPr>
              <a:t>&lt;</a:t>
            </a:r>
            <a:r>
              <a:rPr lang="en-GB" sz="1000" b="1" i="1" dirty="0">
                <a:effectLst/>
                <a:latin typeface="Arial" panose="020B0604020202020204" pitchFamily="34" charset="0"/>
              </a:rPr>
              <a:t>your name</a:t>
            </a:r>
            <a:r>
              <a:rPr lang="en-GB" sz="1000" b="1" dirty="0">
                <a:effectLst/>
                <a:latin typeface="Arial" panose="020B0604020202020204" pitchFamily="34" charset="0"/>
                <a:cs typeface="Times New Roman" panose="02020603050405020304" pitchFamily="18" charset="0"/>
              </a:rPr>
              <a:t>&gt;&lt;</a:t>
            </a:r>
            <a:r>
              <a:rPr lang="en-GB" sz="1000" b="1" i="1" dirty="0">
                <a:effectLst/>
                <a:latin typeface="Arial" panose="020B0604020202020204" pitchFamily="34" charset="0"/>
              </a:rPr>
              <a:t>date</a:t>
            </a:r>
            <a:r>
              <a:rPr lang="en-GB" sz="1000" b="1" dirty="0">
                <a:effectLst/>
                <a:latin typeface="Arial" panose="020B0604020202020204" pitchFamily="34" charset="0"/>
                <a:cs typeface="Times New Roman" panose="02020603050405020304" pitchFamily="18" charset="0"/>
              </a:rPr>
              <a:t>&gt;</a:t>
            </a:r>
            <a:endParaRPr lang="en-GB" sz="1000" dirty="0">
              <a:effectLst/>
              <a:latin typeface="Arial" panose="020B0604020202020204" pitchFamily="34" charset="0"/>
            </a:endParaRPr>
          </a:p>
          <a:p>
            <a:pPr marL="800100" lvl="1" indent="-342900">
              <a:lnSpc>
                <a:spcPct val="115000"/>
              </a:lnSpc>
              <a:spcAft>
                <a:spcPts val="995"/>
              </a:spcAft>
              <a:buFont typeface="Symbol" panose="05050102010706020507" pitchFamily="18" charset="2"/>
              <a:buChar char=""/>
            </a:pPr>
            <a:r>
              <a:rPr lang="en-GB" sz="1000" dirty="0">
                <a:effectLst/>
                <a:latin typeface="Arial" panose="020B0604020202020204" pitchFamily="34" charset="0"/>
              </a:rPr>
              <a:t>Server admin login: </a:t>
            </a:r>
            <a:r>
              <a:rPr lang="en-GB" sz="1000" b="1" dirty="0" err="1">
                <a:effectLst/>
                <a:latin typeface="Arial" panose="020B0604020202020204" pitchFamily="34" charset="0"/>
                <a:cs typeface="Times New Roman" panose="02020603050405020304" pitchFamily="18" charset="0"/>
              </a:rPr>
              <a:t>dbadmin</a:t>
            </a:r>
            <a:endParaRPr lang="en-GB" sz="1000" dirty="0">
              <a:effectLst/>
              <a:latin typeface="Arial" panose="020B0604020202020204" pitchFamily="34" charset="0"/>
            </a:endParaRPr>
          </a:p>
          <a:p>
            <a:pPr marL="800100" lvl="1" indent="-342900">
              <a:lnSpc>
                <a:spcPct val="115000"/>
              </a:lnSpc>
              <a:spcAft>
                <a:spcPts val="995"/>
              </a:spcAft>
              <a:buFont typeface="Symbol" panose="05050102010706020507" pitchFamily="18" charset="2"/>
              <a:buChar char=""/>
            </a:pPr>
            <a:r>
              <a:rPr lang="en-GB" sz="1000" dirty="0">
                <a:effectLst/>
                <a:latin typeface="Arial" panose="020B0604020202020204" pitchFamily="34" charset="0"/>
              </a:rPr>
              <a:t>Password: </a:t>
            </a:r>
            <a:r>
              <a:rPr lang="en-GB" sz="1000" b="1" dirty="0">
                <a:effectLst/>
                <a:latin typeface="Arial" panose="020B0604020202020204" pitchFamily="34" charset="0"/>
                <a:cs typeface="Times New Roman" panose="02020603050405020304" pitchFamily="18" charset="0"/>
              </a:rPr>
              <a:t>Pa55w.rd</a:t>
            </a:r>
            <a:endParaRPr lang="en-GB" sz="1000" dirty="0">
              <a:effectLst/>
              <a:latin typeface="Arial" panose="020B0604020202020204" pitchFamily="34" charset="0"/>
            </a:endParaRPr>
          </a:p>
          <a:p>
            <a:pPr marL="800100" lvl="1" indent="-342900">
              <a:lnSpc>
                <a:spcPct val="115000"/>
              </a:lnSpc>
              <a:spcAft>
                <a:spcPts val="995"/>
              </a:spcAft>
              <a:buFont typeface="Symbol" panose="05050102010706020507" pitchFamily="18" charset="2"/>
              <a:buChar char=""/>
            </a:pPr>
            <a:r>
              <a:rPr lang="en-GB" sz="1000" dirty="0">
                <a:effectLst/>
                <a:latin typeface="Arial" panose="020B0604020202020204" pitchFamily="34" charset="0"/>
              </a:rPr>
              <a:t>Confirm password: </a:t>
            </a:r>
            <a:r>
              <a:rPr lang="en-GB" sz="1000" b="1" dirty="0">
                <a:effectLst/>
                <a:latin typeface="Arial" panose="020B0604020202020204" pitchFamily="34" charset="0"/>
                <a:cs typeface="Times New Roman" panose="02020603050405020304" pitchFamily="18" charset="0"/>
              </a:rPr>
              <a:t>Pa55w.rd</a:t>
            </a:r>
            <a:endParaRPr lang="en-GB" sz="1000" dirty="0">
              <a:effectLst/>
              <a:latin typeface="Arial" panose="020B0604020202020204" pitchFamily="34" charset="0"/>
            </a:endParaRPr>
          </a:p>
          <a:p>
            <a:pPr marL="800100" lvl="1" indent="-342900">
              <a:lnSpc>
                <a:spcPct val="115000"/>
              </a:lnSpc>
              <a:spcAft>
                <a:spcPts val="995"/>
              </a:spcAft>
              <a:buFont typeface="Symbol" panose="05050102010706020507" pitchFamily="18" charset="2"/>
              <a:buChar char=""/>
            </a:pPr>
            <a:r>
              <a:rPr lang="en-GB" sz="1000" dirty="0">
                <a:effectLst/>
                <a:latin typeface="Arial" panose="020B0604020202020204" pitchFamily="34" charset="0"/>
              </a:rPr>
              <a:t>Location: </a:t>
            </a:r>
            <a:r>
              <a:rPr lang="en-GB" sz="1000" b="1" i="1" dirty="0">
                <a:effectLst/>
                <a:latin typeface="Arial" panose="020B0604020202020204" pitchFamily="34" charset="0"/>
              </a:rPr>
              <a:t>Select your region</a:t>
            </a:r>
            <a:endParaRPr lang="en-GB" sz="1000" dirty="0">
              <a:effectLst/>
              <a:latin typeface="Arial" panose="020B0604020202020204" pitchFamily="34" charset="0"/>
            </a:endParaRPr>
          </a:p>
          <a:p>
            <a:pPr marL="342900" lvl="0" indent="-342900">
              <a:lnSpc>
                <a:spcPct val="115000"/>
              </a:lnSpc>
              <a:spcAft>
                <a:spcPts val="995"/>
              </a:spcAft>
              <a:buFont typeface="+mj-lt"/>
              <a:buAutoNum type="arabicPeriod"/>
            </a:pPr>
            <a:r>
              <a:rPr lang="en-GB" sz="1000" dirty="0">
                <a:effectLst/>
                <a:latin typeface="Arial" panose="020B0604020202020204" pitchFamily="34" charset="0"/>
                <a:ea typeface="Times New Roman" panose="02020603050405020304" pitchFamily="18" charset="0"/>
              </a:rPr>
              <a:t>Click </a:t>
            </a:r>
            <a:r>
              <a:rPr lang="en-GB" sz="1000" b="1" dirty="0">
                <a:effectLst/>
                <a:latin typeface="Arial" panose="020B0604020202020204" pitchFamily="34" charset="0"/>
                <a:cs typeface="Times New Roman" panose="02020603050405020304" pitchFamily="18" charset="0"/>
              </a:rPr>
              <a:t>Pricing tier</a:t>
            </a:r>
            <a:r>
              <a:rPr lang="en-GB" sz="1000" dirty="0">
                <a:effectLst/>
                <a:latin typeface="Arial" panose="020B0604020202020204" pitchFamily="34" charset="0"/>
                <a:ea typeface="Times New Roman" panose="02020603050405020304" pitchFamily="18" charset="0"/>
              </a:rPr>
              <a:t>, click </a:t>
            </a:r>
            <a:r>
              <a:rPr lang="en-GB" sz="1000" b="1" dirty="0">
                <a:effectLst/>
                <a:latin typeface="Arial" panose="020B0604020202020204" pitchFamily="34" charset="0"/>
                <a:cs typeface="Times New Roman" panose="02020603050405020304" pitchFamily="18" charset="0"/>
              </a:rPr>
              <a:t>Standard</a:t>
            </a:r>
            <a:r>
              <a:rPr lang="en-GB" sz="1000" dirty="0">
                <a:effectLst/>
                <a:latin typeface="Arial" panose="020B0604020202020204" pitchFamily="34" charset="0"/>
                <a:ea typeface="Times New Roman" panose="02020603050405020304" pitchFamily="18" charset="0"/>
              </a:rPr>
              <a:t>, and then click the left-hand end of the </a:t>
            </a:r>
            <a:r>
              <a:rPr lang="en-GB" sz="1000" b="1" dirty="0">
                <a:effectLst/>
                <a:latin typeface="Arial" panose="020B0604020202020204" pitchFamily="34" charset="0"/>
                <a:cs typeface="Times New Roman" panose="02020603050405020304" pitchFamily="18" charset="0"/>
              </a:rPr>
              <a:t>DTU slider</a:t>
            </a:r>
            <a:r>
              <a:rPr lang="en-GB" sz="1000" dirty="0">
                <a:effectLst/>
                <a:latin typeface="Arial" panose="020B0604020202020204" pitchFamily="34" charset="0"/>
                <a:ea typeface="Times New Roman" panose="02020603050405020304" pitchFamily="18" charset="0"/>
              </a:rPr>
              <a:t>, so that the </a:t>
            </a:r>
            <a:r>
              <a:rPr lang="en-GB" sz="1000" b="1" dirty="0">
                <a:effectLst/>
                <a:latin typeface="Arial" panose="020B0604020202020204" pitchFamily="34" charset="0"/>
                <a:cs typeface="Times New Roman" panose="02020603050405020304" pitchFamily="18" charset="0"/>
              </a:rPr>
              <a:t>DTU</a:t>
            </a:r>
            <a:r>
              <a:rPr lang="en-GB" sz="1000" dirty="0">
                <a:effectLst/>
                <a:latin typeface="Arial" panose="020B0604020202020204" pitchFamily="34" charset="0"/>
                <a:ea typeface="Times New Roman" panose="02020603050405020304" pitchFamily="18" charset="0"/>
              </a:rPr>
              <a:t> box shows </a:t>
            </a:r>
            <a:r>
              <a:rPr lang="en-GB" sz="1000" b="1" dirty="0">
                <a:effectLst/>
                <a:latin typeface="Arial" panose="020B0604020202020204" pitchFamily="34" charset="0"/>
                <a:cs typeface="Times New Roman" panose="02020603050405020304" pitchFamily="18" charset="0"/>
              </a:rPr>
              <a:t>10 (S0)</a:t>
            </a:r>
            <a:r>
              <a:rPr lang="en-GB" sz="1000" dirty="0">
                <a:effectLst/>
                <a:latin typeface="Arial" panose="020B0604020202020204" pitchFamily="34" charset="0"/>
                <a:ea typeface="Times New Roman" panose="02020603050405020304" pitchFamily="18" charset="0"/>
              </a:rPr>
              <a:t>.</a:t>
            </a:r>
            <a:endParaRPr lang="en-GB" sz="1000" dirty="0">
              <a:effectLst/>
              <a:latin typeface="Arial" panose="020B0604020202020204" pitchFamily="34" charset="0"/>
            </a:endParaRPr>
          </a:p>
          <a:p>
            <a:pPr marL="342900" lvl="0" indent="-342900">
              <a:lnSpc>
                <a:spcPct val="115000"/>
              </a:lnSpc>
              <a:spcAft>
                <a:spcPts val="995"/>
              </a:spcAft>
              <a:buFont typeface="+mj-lt"/>
              <a:buAutoNum type="arabicPeriod"/>
            </a:pPr>
            <a:r>
              <a:rPr lang="en-GB" sz="1000" dirty="0">
                <a:effectLst/>
                <a:latin typeface="Arial" panose="020B0604020202020204" pitchFamily="34" charset="0"/>
                <a:ea typeface="Times New Roman" panose="02020603050405020304" pitchFamily="18" charset="0"/>
              </a:rPr>
              <a:t>Click </a:t>
            </a:r>
            <a:r>
              <a:rPr lang="en-GB" sz="1000" b="1" dirty="0">
                <a:effectLst/>
                <a:latin typeface="Arial" panose="020B0604020202020204" pitchFamily="34" charset="0"/>
                <a:cs typeface="Times New Roman" panose="02020603050405020304" pitchFamily="18" charset="0"/>
              </a:rPr>
              <a:t>Apply</a:t>
            </a:r>
            <a:r>
              <a:rPr lang="en-GB" sz="1000" dirty="0">
                <a:effectLst/>
                <a:latin typeface="Arial" panose="020B0604020202020204" pitchFamily="34" charset="0"/>
                <a:ea typeface="Times New Roman" panose="02020603050405020304" pitchFamily="18" charset="0"/>
              </a:rPr>
              <a:t>.</a:t>
            </a:r>
            <a:endParaRPr lang="en-GB" sz="1000" dirty="0">
              <a:effectLst/>
              <a:latin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56</a:t>
            </a:fld>
            <a:endParaRPr lang="en-US" dirty="0"/>
          </a:p>
        </p:txBody>
      </p:sp>
    </p:spTree>
    <p:extLst>
      <p:ext uri="{BB962C8B-B14F-4D97-AF65-F5344CB8AC3E}">
        <p14:creationId xmlns:p14="http://schemas.microsoft.com/office/powerpoint/2010/main" val="94896456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8"/>
            </a:pPr>
            <a:r>
              <a:rPr lang="en-GB" sz="1000" dirty="0">
                <a:solidFill>
                  <a:prstClr val="black"/>
                </a:solidFill>
                <a:latin typeface="Arial" panose="020B0604020202020204" pitchFamily="34" charset="0"/>
                <a:ea typeface="Times New Roman" panose="02020603050405020304" pitchFamily="18" charset="0"/>
              </a:rPr>
              <a:t>Leave all other details at their defaults, and click </a:t>
            </a:r>
            <a:r>
              <a:rPr lang="en-GB" sz="1000" b="1" dirty="0">
                <a:solidFill>
                  <a:prstClr val="black"/>
                </a:solidFill>
                <a:latin typeface="Arial" panose="020B0604020202020204" pitchFamily="34" charset="0"/>
                <a:cs typeface="Times New Roman" panose="02020603050405020304" pitchFamily="18" charset="0"/>
              </a:rPr>
              <a:t>Create</a:t>
            </a:r>
            <a:r>
              <a:rPr lang="en-GB" sz="1000" dirty="0">
                <a:solidFill>
                  <a:prstClr val="black"/>
                </a:solidFill>
                <a:latin typeface="Arial" panose="020B0604020202020204" pitchFamily="34" charset="0"/>
                <a:ea typeface="Times New Roman" panose="02020603050405020304" pitchFamily="18" charset="0"/>
              </a:rPr>
              <a:t>.</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8"/>
            </a:pPr>
            <a:r>
              <a:rPr lang="en-GB" sz="1000" dirty="0">
                <a:solidFill>
                  <a:prstClr val="black"/>
                </a:solidFill>
                <a:latin typeface="Arial" panose="020B0604020202020204" pitchFamily="34" charset="0"/>
                <a:ea typeface="Times New Roman" panose="02020603050405020304" pitchFamily="18" charset="0"/>
              </a:rPr>
              <a:t>Make a note of the database and server names that you used.</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8"/>
            </a:pPr>
            <a:r>
              <a:rPr lang="en-GB" sz="1000" dirty="0">
                <a:solidFill>
                  <a:prstClr val="black"/>
                </a:solidFill>
                <a:latin typeface="Arial" panose="020B0604020202020204" pitchFamily="34" charset="0"/>
              </a:rPr>
              <a:t>Wait until you see a message that the deployment has been successful.</a:t>
            </a:r>
          </a:p>
          <a:p>
            <a:pPr marL="342900" lvl="0" indent="-342900">
              <a:lnSpc>
                <a:spcPct val="115000"/>
              </a:lnSpc>
              <a:spcAft>
                <a:spcPts val="995"/>
              </a:spcAft>
              <a:buFont typeface="+mj-lt"/>
              <a:buAutoNum type="arabicPeriod" startAt="8"/>
            </a:pPr>
            <a:r>
              <a:rPr lang="en-GB" sz="1000" dirty="0">
                <a:solidFill>
                  <a:prstClr val="black"/>
                </a:solidFill>
                <a:latin typeface="Arial" panose="020B0604020202020204" pitchFamily="34" charset="0"/>
              </a:rPr>
              <a:t>In the </a:t>
            </a:r>
            <a:r>
              <a:rPr lang="en-GB" sz="1000" b="1" dirty="0">
                <a:solidFill>
                  <a:prstClr val="black"/>
                </a:solidFill>
                <a:latin typeface="Arial" panose="020B0604020202020204" pitchFamily="34" charset="0"/>
                <a:cs typeface="Times New Roman" panose="02020603050405020304" pitchFamily="18" charset="0"/>
              </a:rPr>
              <a:t>Navigation</a:t>
            </a:r>
            <a:r>
              <a:rPr lang="en-GB" sz="1000" dirty="0">
                <a:solidFill>
                  <a:prstClr val="black"/>
                </a:solidFill>
                <a:latin typeface="Arial" panose="020B0604020202020204" pitchFamily="34" charset="0"/>
              </a:rPr>
              <a:t> pane, click </a:t>
            </a:r>
            <a:r>
              <a:rPr lang="en-GB" sz="1000" b="1" dirty="0">
                <a:solidFill>
                  <a:prstClr val="black"/>
                </a:solidFill>
                <a:latin typeface="Arial" panose="020B0604020202020204" pitchFamily="34" charset="0"/>
                <a:cs typeface="Times New Roman" panose="02020603050405020304" pitchFamily="18" charset="0"/>
              </a:rPr>
              <a:t>All resources</a:t>
            </a:r>
            <a:r>
              <a:rPr lang="en-GB" sz="1000" dirty="0">
                <a:solidFill>
                  <a:prstClr val="black"/>
                </a:solidFill>
                <a:latin typeface="Arial" panose="020B0604020202020204" pitchFamily="34" charset="0"/>
              </a:rPr>
              <a:t>, and then click </a:t>
            </a:r>
            <a:r>
              <a:rPr lang="en-GB" sz="1000" b="1" dirty="0">
                <a:solidFill>
                  <a:prstClr val="black"/>
                </a:solidFill>
                <a:latin typeface="Arial" panose="020B0604020202020204" pitchFamily="34" charset="0"/>
                <a:cs typeface="Times New Roman" panose="02020603050405020304" pitchFamily="18" charset="0"/>
              </a:rPr>
              <a:t>WideWorldImporters-Standard</a:t>
            </a:r>
            <a:r>
              <a:rPr lang="en-GB" sz="1000" dirty="0">
                <a:solidFill>
                  <a:prstClr val="black"/>
                </a:solidFill>
                <a:latin typeface="Arial" panose="020B0604020202020204" pitchFamily="34" charset="0"/>
              </a:rPr>
              <a:t>.</a:t>
            </a:r>
          </a:p>
          <a:p>
            <a:pPr marL="342900" lvl="0" indent="-342900">
              <a:lnSpc>
                <a:spcPct val="115000"/>
              </a:lnSpc>
              <a:spcAft>
                <a:spcPts val="995"/>
              </a:spcAft>
              <a:buFont typeface="+mj-lt"/>
              <a:buAutoNum type="arabicPeriod" startAt="8"/>
            </a:pPr>
            <a:r>
              <a:rPr lang="en-GB" sz="1000" dirty="0">
                <a:solidFill>
                  <a:prstClr val="black"/>
                </a:solidFill>
                <a:latin typeface="Arial" panose="020B0604020202020204" pitchFamily="34" charset="0"/>
              </a:rPr>
              <a:t>On the </a:t>
            </a:r>
            <a:r>
              <a:rPr lang="en-GB" sz="1000" b="1" dirty="0">
                <a:solidFill>
                  <a:prstClr val="black"/>
                </a:solidFill>
                <a:latin typeface="Arial" panose="020B0604020202020204" pitchFamily="34" charset="0"/>
                <a:cs typeface="Times New Roman" panose="02020603050405020304" pitchFamily="18" charset="0"/>
              </a:rPr>
              <a:t>WideWorldImporters-Standard</a:t>
            </a:r>
            <a:r>
              <a:rPr lang="en-GB" sz="1000" dirty="0">
                <a:solidFill>
                  <a:prstClr val="black"/>
                </a:solidFill>
                <a:latin typeface="Arial" panose="020B0604020202020204" pitchFamily="34" charset="0"/>
              </a:rPr>
              <a:t> blade, click the </a:t>
            </a:r>
            <a:r>
              <a:rPr lang="en-GB" sz="1000" b="1" i="1" dirty="0">
                <a:solidFill>
                  <a:prstClr val="black"/>
                </a:solidFill>
                <a:latin typeface="Arial" panose="020B0604020202020204" pitchFamily="34" charset="0"/>
              </a:rPr>
              <a:t>Server name</a:t>
            </a:r>
            <a:r>
              <a:rPr lang="en-GB" sz="1000" dirty="0">
                <a:solidFill>
                  <a:prstClr val="black"/>
                </a:solidFill>
                <a:latin typeface="Arial" panose="020B0604020202020204" pitchFamily="34" charset="0"/>
              </a:rPr>
              <a:t>, and then on the </a:t>
            </a:r>
            <a:r>
              <a:rPr lang="en-GB" sz="1000" b="1" dirty="0">
                <a:solidFill>
                  <a:prstClr val="black"/>
                </a:solidFill>
                <a:latin typeface="Arial" panose="020B0604020202020204" pitchFamily="34" charset="0"/>
                <a:cs typeface="Times New Roman" panose="02020603050405020304" pitchFamily="18" charset="0"/>
              </a:rPr>
              <a:t>Settings</a:t>
            </a:r>
            <a:r>
              <a:rPr lang="en-GB" sz="1000" dirty="0">
                <a:solidFill>
                  <a:prstClr val="black"/>
                </a:solidFill>
                <a:latin typeface="Arial" panose="020B0604020202020204" pitchFamily="34" charset="0"/>
              </a:rPr>
              <a:t> blade, click </a:t>
            </a:r>
            <a:r>
              <a:rPr lang="en-GB" sz="1000" b="1" dirty="0">
                <a:solidFill>
                  <a:prstClr val="black"/>
                </a:solidFill>
                <a:latin typeface="Arial" panose="020B0604020202020204" pitchFamily="34" charset="0"/>
                <a:cs typeface="Times New Roman" panose="02020603050405020304" pitchFamily="18" charset="0"/>
              </a:rPr>
              <a:t>Firewall</a:t>
            </a:r>
            <a:r>
              <a:rPr lang="en-GB" sz="1000" dirty="0">
                <a:solidFill>
                  <a:prstClr val="black"/>
                </a:solidFill>
                <a:latin typeface="Arial" panose="020B0604020202020204" pitchFamily="34" charset="0"/>
              </a:rPr>
              <a:t>.</a:t>
            </a:r>
          </a:p>
          <a:p>
            <a:pPr marL="342900" lvl="0" indent="-342900">
              <a:lnSpc>
                <a:spcPct val="115000"/>
              </a:lnSpc>
              <a:spcAft>
                <a:spcPts val="995"/>
              </a:spcAft>
              <a:buFont typeface="+mj-lt"/>
              <a:buAutoNum type="arabicPeriod" startAt="8"/>
            </a:pPr>
            <a:r>
              <a:rPr lang="en-GB" sz="1000" dirty="0">
                <a:solidFill>
                  <a:srgbClr val="000000"/>
                </a:solidFill>
                <a:latin typeface="Arial" panose="020B0604020202020204" pitchFamily="34" charset="0"/>
                <a:ea typeface="Times New Roman" panose="02020603050405020304" pitchFamily="18" charset="0"/>
              </a:rPr>
              <a:t>Click </a:t>
            </a:r>
            <a:r>
              <a:rPr lang="en-GB" sz="1000" b="1" dirty="0">
                <a:solidFill>
                  <a:srgbClr val="000000"/>
                </a:solidFill>
                <a:latin typeface="Arial" panose="020B0604020202020204" pitchFamily="34" charset="0"/>
                <a:cs typeface="Times New Roman" panose="02020603050405020304" pitchFamily="18" charset="0"/>
              </a:rPr>
              <a:t>Add client IP</a:t>
            </a:r>
            <a:r>
              <a:rPr lang="en-GB" sz="1000" dirty="0">
                <a:solidFill>
                  <a:srgbClr val="000000"/>
                </a:solidFill>
                <a:latin typeface="Arial" panose="020B0604020202020204" pitchFamily="34" charset="0"/>
                <a:ea typeface="Times New Roman" panose="02020603050405020304" pitchFamily="18" charset="0"/>
              </a:rPr>
              <a:t>, and then click </a:t>
            </a:r>
            <a:r>
              <a:rPr lang="en-GB" sz="1000" b="1" dirty="0">
                <a:solidFill>
                  <a:srgbClr val="000000"/>
                </a:solidFill>
                <a:latin typeface="Arial" panose="020B0604020202020204" pitchFamily="34" charset="0"/>
                <a:cs typeface="Times New Roman" panose="02020603050405020304" pitchFamily="18" charset="0"/>
              </a:rPr>
              <a:t>Save</a:t>
            </a:r>
            <a:r>
              <a:rPr lang="en-GB" sz="1000" dirty="0">
                <a:solidFill>
                  <a:srgbClr val="000000"/>
                </a:solidFill>
                <a:latin typeface="Arial" panose="020B0604020202020204" pitchFamily="34" charset="0"/>
                <a:ea typeface="Times New Roman" panose="02020603050405020304" pitchFamily="18" charset="0"/>
              </a:rPr>
              <a:t>, to add your current IP address to the list of allowed IP addresses. </a:t>
            </a:r>
            <a:endParaRPr lang="en-GB" sz="1000" dirty="0">
              <a:solidFill>
                <a:srgbClr val="000000"/>
              </a:solidFill>
              <a:latin typeface="Arial" panose="020B0604020202020204" pitchFamily="34" charset="0"/>
            </a:endParaRPr>
          </a:p>
          <a:p>
            <a:pPr marL="342900" lvl="0" indent="-342900">
              <a:lnSpc>
                <a:spcPct val="115000"/>
              </a:lnSpc>
              <a:spcAft>
                <a:spcPts val="995"/>
              </a:spcAft>
              <a:buFont typeface="+mj-lt"/>
              <a:buAutoNum type="arabicPeriod" startAt="8"/>
            </a:pPr>
            <a:r>
              <a:rPr lang="en-GB" sz="1000" dirty="0">
                <a:solidFill>
                  <a:srgbClr val="000000"/>
                </a:solidFill>
                <a:latin typeface="Arial" panose="020B0604020202020204" pitchFamily="34" charset="0"/>
                <a:ea typeface="Times New Roman" panose="02020603050405020304" pitchFamily="18" charset="0"/>
              </a:rPr>
              <a:t>Click </a:t>
            </a:r>
            <a:r>
              <a:rPr lang="en-GB" sz="1000" b="1" dirty="0">
                <a:solidFill>
                  <a:srgbClr val="000000"/>
                </a:solidFill>
                <a:latin typeface="Arial" panose="020B0604020202020204" pitchFamily="34" charset="0"/>
                <a:cs typeface="Times New Roman" panose="02020603050405020304" pitchFamily="18" charset="0"/>
              </a:rPr>
              <a:t>OK</a:t>
            </a:r>
            <a:r>
              <a:rPr lang="en-GB" sz="1000" dirty="0">
                <a:solidFill>
                  <a:srgbClr val="000000"/>
                </a:solidFill>
                <a:latin typeface="Arial" panose="020B0604020202020204" pitchFamily="34" charset="0"/>
                <a:ea typeface="Times New Roman" panose="02020603050405020304" pitchFamily="18" charset="0"/>
              </a:rPr>
              <a:t>, and then close the Firewall settings, Settings and server blades.</a:t>
            </a:r>
            <a:endParaRPr lang="en-GB" sz="1000" dirty="0">
              <a:solidFill>
                <a:srgbClr val="000000"/>
              </a:solidFill>
              <a:latin typeface="Arial" panose="020B0604020202020204" pitchFamily="34" charset="0"/>
            </a:endParaRPr>
          </a:p>
          <a:p>
            <a:pPr marL="342900" lvl="0" indent="-342900">
              <a:lnSpc>
                <a:spcPct val="115000"/>
              </a:lnSpc>
              <a:spcAft>
                <a:spcPts val="995"/>
              </a:spcAft>
              <a:buFont typeface="+mj-lt"/>
              <a:buAutoNum type="arabicPeriod" startAt="8"/>
            </a:pPr>
            <a:r>
              <a:rPr lang="en-GB" sz="1000" dirty="0">
                <a:solidFill>
                  <a:prstClr val="black"/>
                </a:solidFill>
                <a:latin typeface="Arial" panose="020B0604020202020204" pitchFamily="34" charset="0"/>
                <a:ea typeface="Times New Roman" panose="02020603050405020304" pitchFamily="18" charset="0"/>
              </a:rPr>
              <a:t>On the </a:t>
            </a:r>
            <a:r>
              <a:rPr lang="en-GB" sz="1000" b="1" dirty="0">
                <a:solidFill>
                  <a:prstClr val="black"/>
                </a:solidFill>
                <a:latin typeface="Arial" panose="020B0604020202020204" pitchFamily="34" charset="0"/>
                <a:cs typeface="Times New Roman" panose="02020603050405020304" pitchFamily="18" charset="0"/>
              </a:rPr>
              <a:t>20774A-LON-DEV</a:t>
            </a:r>
            <a:r>
              <a:rPr lang="en-GB" sz="1000" dirty="0">
                <a:solidFill>
                  <a:prstClr val="black"/>
                </a:solidFill>
                <a:latin typeface="Arial" panose="020B0604020202020204" pitchFamily="34" charset="0"/>
                <a:ea typeface="Times New Roman" panose="02020603050405020304" pitchFamily="18" charset="0"/>
              </a:rPr>
              <a:t> virtual machine, right-click </a:t>
            </a:r>
            <a:r>
              <a:rPr lang="en-GB" sz="1000" b="1" dirty="0">
                <a:solidFill>
                  <a:prstClr val="black"/>
                </a:solidFill>
                <a:latin typeface="Arial" panose="020B0604020202020204" pitchFamily="34" charset="0"/>
                <a:cs typeface="Times New Roman" panose="02020603050405020304" pitchFamily="18" charset="0"/>
              </a:rPr>
              <a:t>Start</a:t>
            </a:r>
            <a:r>
              <a:rPr lang="en-GB" sz="1000" dirty="0">
                <a:solidFill>
                  <a:prstClr val="black"/>
                </a:solidFill>
                <a:latin typeface="Arial" panose="020B0604020202020204" pitchFamily="34" charset="0"/>
                <a:ea typeface="Times New Roman" panose="02020603050405020304" pitchFamily="18" charset="0"/>
              </a:rPr>
              <a:t>, and then click </a:t>
            </a:r>
            <a:r>
              <a:rPr lang="en-GB" sz="1000" b="1" dirty="0">
                <a:solidFill>
                  <a:prstClr val="black"/>
                </a:solidFill>
                <a:latin typeface="Arial" panose="020B0604020202020204" pitchFamily="34" charset="0"/>
                <a:cs typeface="Times New Roman" panose="02020603050405020304" pitchFamily="18" charset="0"/>
              </a:rPr>
              <a:t>Command Prompt (Admin)</a:t>
            </a:r>
            <a:r>
              <a:rPr lang="en-GB" sz="1000" dirty="0">
                <a:solidFill>
                  <a:prstClr val="black"/>
                </a:solidFill>
                <a:latin typeface="Arial" panose="020B0604020202020204" pitchFamily="34" charset="0"/>
                <a:ea typeface="Times New Roman" panose="02020603050405020304" pitchFamily="18" charset="0"/>
              </a:rPr>
              <a:t>.</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8"/>
            </a:pPr>
            <a:r>
              <a:rPr lang="en-GB" sz="1000" dirty="0">
                <a:solidFill>
                  <a:prstClr val="black"/>
                </a:solidFill>
                <a:latin typeface="Arial" panose="020B0604020202020204" pitchFamily="34" charset="0"/>
                <a:ea typeface="Times New Roman" panose="02020603050405020304" pitchFamily="18" charset="0"/>
              </a:rPr>
              <a:t>In the </a:t>
            </a:r>
            <a:r>
              <a:rPr lang="en-GB" sz="1000" b="1" dirty="0">
                <a:solidFill>
                  <a:prstClr val="black"/>
                </a:solidFill>
                <a:latin typeface="Arial" panose="020B0604020202020204" pitchFamily="34" charset="0"/>
                <a:cs typeface="Times New Roman" panose="02020603050405020304" pitchFamily="18" charset="0"/>
              </a:rPr>
              <a:t>User Account Control</a:t>
            </a:r>
            <a:r>
              <a:rPr lang="en-GB" sz="1000" dirty="0">
                <a:solidFill>
                  <a:prstClr val="black"/>
                </a:solidFill>
                <a:latin typeface="Arial" panose="020B0604020202020204" pitchFamily="34" charset="0"/>
                <a:ea typeface="Times New Roman" panose="02020603050405020304" pitchFamily="18" charset="0"/>
              </a:rPr>
              <a:t> dialog box, click </a:t>
            </a:r>
            <a:r>
              <a:rPr lang="en-GB" sz="1000" b="1" dirty="0">
                <a:solidFill>
                  <a:prstClr val="black"/>
                </a:solidFill>
                <a:latin typeface="Arial" panose="020B0604020202020204" pitchFamily="34" charset="0"/>
                <a:cs typeface="Times New Roman" panose="02020603050405020304" pitchFamily="18" charset="0"/>
              </a:rPr>
              <a:t>Yes</a:t>
            </a:r>
            <a:r>
              <a:rPr lang="en-GB" sz="1000" dirty="0">
                <a:solidFill>
                  <a:prstClr val="black"/>
                </a:solidFill>
                <a:latin typeface="Arial" panose="020B0604020202020204" pitchFamily="34" charset="0"/>
                <a:ea typeface="Times New Roman" panose="02020603050405020304" pitchFamily="18" charset="0"/>
              </a:rPr>
              <a:t>.</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8"/>
            </a:pPr>
            <a:r>
              <a:rPr lang="en-GB" sz="1000" dirty="0">
                <a:solidFill>
                  <a:prstClr val="black"/>
                </a:solidFill>
                <a:latin typeface="Arial" panose="020B0604020202020204" pitchFamily="34" charset="0"/>
                <a:ea typeface="Times New Roman" panose="02020603050405020304" pitchFamily="18" charset="0"/>
              </a:rPr>
              <a:t>In the </a:t>
            </a:r>
            <a:r>
              <a:rPr lang="en-GB" sz="1000" b="1" dirty="0">
                <a:solidFill>
                  <a:prstClr val="black"/>
                </a:solidFill>
                <a:latin typeface="Arial" panose="020B0604020202020204" pitchFamily="34" charset="0"/>
                <a:cs typeface="Times New Roman" panose="02020603050405020304" pitchFamily="18" charset="0"/>
              </a:rPr>
              <a:t>Command Prompt</a:t>
            </a:r>
            <a:r>
              <a:rPr lang="en-GB" sz="1000" dirty="0">
                <a:solidFill>
                  <a:prstClr val="black"/>
                </a:solidFill>
                <a:latin typeface="Arial" panose="020B0604020202020204" pitchFamily="34" charset="0"/>
                <a:ea typeface="Times New Roman" panose="02020603050405020304" pitchFamily="18" charset="0"/>
              </a:rPr>
              <a:t> window, type the following command, and press Enter:</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CD C:\Program Files (x86)\Microsoft SQL Server\130\DAC\Bin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Command Prompt</a:t>
            </a: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window, type the following command (replacing </a:t>
            </a:r>
            <a:r>
              <a:rPr lang="en-GB" sz="1000" i="1" dirty="0">
                <a:solidFill>
                  <a:prstClr val="black"/>
                </a:solidFill>
                <a:latin typeface="Arial" panose="020B0604020202020204" pitchFamily="34" charset="0"/>
                <a:ea typeface="Calibri" panose="020F0502020204030204" pitchFamily="34" charset="0"/>
                <a:cs typeface="Times New Roman" panose="02020603050405020304" pitchFamily="18" charset="0"/>
              </a:rPr>
              <a:t>&lt;your db servername&gt;</a:t>
            </a: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with the name of your database server), and press Enter: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SqlPackage.exe /a:import /tcs:"Data Source=&lt;</a:t>
            </a:r>
            <a:r>
              <a:rPr lang="en-US" sz="1000"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your db servername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&gt;.database.windows.net;Initial Catalog=WideWorldImporters-Standard;User Id=dbadmin;Password=Pa55w.rd" /sf:E:\Demofiles\Mod05\WideWorldImporters-Standard.bacpac /p:DatabaseEdition=Standard /p:DatabaseServiceObjective=S0</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ct val="115000"/>
              </a:lnSpc>
              <a:spcAft>
                <a:spcPts val="995"/>
              </a:spcAft>
            </a:pPr>
            <a:r>
              <a:rPr lang="en-GB" sz="1000" dirty="0">
                <a:solidFill>
                  <a:prstClr val="black"/>
                </a:solidFill>
                <a:latin typeface="Arial" panose="020B0604020202020204" pitchFamily="34" charset="0"/>
                <a:ea typeface="Times New Roman" panose="02020603050405020304" pitchFamily="18" charset="0"/>
              </a:rPr>
              <a:t>The above command can be copied from </a:t>
            </a:r>
            <a:r>
              <a:rPr lang="en-GB" sz="1000" b="1" dirty="0">
                <a:solidFill>
                  <a:prstClr val="black"/>
                </a:solidFill>
                <a:latin typeface="Arial" panose="020B0604020202020204" pitchFamily="34" charset="0"/>
                <a:cs typeface="Times New Roman" panose="02020603050405020304" pitchFamily="18" charset="0"/>
              </a:rPr>
              <a:t>E:\Demofiles\Mod05\SqlPackageCmd.txt</a:t>
            </a:r>
            <a:endParaRPr lang="en-GB" sz="1000" dirty="0">
              <a:solidFill>
                <a:prstClr val="black"/>
              </a:solidFill>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57</a:t>
            </a:fld>
            <a:endParaRPr lang="en-GB" dirty="0"/>
          </a:p>
        </p:txBody>
      </p:sp>
      <p:sp>
        <p:nvSpPr>
          <p:cNvPr id="5" name="TextBox 4"/>
          <p:cNvSpPr txBox="1"/>
          <p:nvPr/>
        </p:nvSpPr>
        <p:spPr>
          <a:xfrm>
            <a:off x="20320" y="8869680"/>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5: Using Feature Engineering and Selection in Azure Machine Learning</a:t>
            </a:r>
          </a:p>
        </p:txBody>
      </p:sp>
    </p:spTree>
    <p:extLst>
      <p:ext uri="{BB962C8B-B14F-4D97-AF65-F5344CB8AC3E}">
        <p14:creationId xmlns:p14="http://schemas.microsoft.com/office/powerpoint/2010/main" val="11041394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9"/>
            </a:pPr>
            <a:r>
              <a:rPr lang="en-GB" sz="1000" dirty="0">
                <a:solidFill>
                  <a:prstClr val="black"/>
                </a:solidFill>
                <a:latin typeface="Arial" panose="020B0604020202020204" pitchFamily="34" charset="0"/>
                <a:ea typeface="Times New Roman" panose="02020603050405020304" pitchFamily="18" charset="0"/>
              </a:rPr>
              <a:t>Wait until you get the </a:t>
            </a:r>
            <a:r>
              <a:rPr lang="en-GB" sz="1000" b="1" dirty="0">
                <a:solidFill>
                  <a:prstClr val="black"/>
                </a:solidFill>
                <a:latin typeface="Arial" panose="020B0604020202020204" pitchFamily="34" charset="0"/>
                <a:cs typeface="Times New Roman" panose="02020603050405020304" pitchFamily="18" charset="0"/>
              </a:rPr>
              <a:t>Successfully imported database</a:t>
            </a:r>
            <a:r>
              <a:rPr lang="en-GB" sz="1000" dirty="0">
                <a:solidFill>
                  <a:prstClr val="black"/>
                </a:solidFill>
                <a:latin typeface="Arial" panose="020B0604020202020204" pitchFamily="34" charset="0"/>
                <a:ea typeface="Times New Roman" panose="02020603050405020304" pitchFamily="18" charset="0"/>
              </a:rPr>
              <a:t> message.</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19"/>
            </a:pPr>
            <a:r>
              <a:rPr lang="en-GB" sz="1000" dirty="0">
                <a:solidFill>
                  <a:srgbClr val="000000"/>
                </a:solidFill>
                <a:latin typeface="Arial" panose="020B0604020202020204" pitchFamily="34" charset="0"/>
                <a:ea typeface="Times New Roman" panose="02020603050405020304" pitchFamily="18" charset="0"/>
              </a:rPr>
              <a:t>Close the command prompt.</a:t>
            </a:r>
            <a:endParaRPr lang="en-GB" sz="1000" dirty="0">
              <a:solidFill>
                <a:srgbClr val="000000"/>
              </a:solidFill>
              <a:latin typeface="Arial" panose="020B0604020202020204" pitchFamily="34" charset="0"/>
            </a:endParaRPr>
          </a:p>
          <a:p>
            <a:pPr marL="342900" lvl="0" indent="-342900">
              <a:lnSpc>
                <a:spcPct val="115000"/>
              </a:lnSpc>
              <a:spcAft>
                <a:spcPts val="995"/>
              </a:spcAft>
              <a:buFont typeface="+mj-lt"/>
              <a:buAutoNum type="arabicPeriod" startAt="19"/>
            </a:pPr>
            <a:r>
              <a:rPr lang="en-GB" sz="1000" dirty="0">
                <a:solidFill>
                  <a:prstClr val="black"/>
                </a:solidFill>
                <a:latin typeface="Arial" panose="020B0604020202020204" pitchFamily="34" charset="0"/>
              </a:rPr>
              <a:t>In the Azure Portal, in the </a:t>
            </a:r>
            <a:r>
              <a:rPr lang="en-GB" sz="1000" b="1" dirty="0">
                <a:solidFill>
                  <a:prstClr val="black"/>
                </a:solidFill>
                <a:latin typeface="Arial" panose="020B0604020202020204" pitchFamily="34" charset="0"/>
                <a:cs typeface="Times New Roman" panose="02020603050405020304" pitchFamily="18" charset="0"/>
              </a:rPr>
              <a:t>Navigation</a:t>
            </a:r>
            <a:r>
              <a:rPr lang="en-GB" sz="1000" dirty="0">
                <a:solidFill>
                  <a:prstClr val="black"/>
                </a:solidFill>
                <a:latin typeface="Arial" panose="020B0604020202020204" pitchFamily="34" charset="0"/>
              </a:rPr>
              <a:t> pane, click </a:t>
            </a:r>
            <a:r>
              <a:rPr lang="en-GB" sz="1000" b="1" dirty="0">
                <a:solidFill>
                  <a:prstClr val="black"/>
                </a:solidFill>
                <a:latin typeface="Arial" panose="020B0604020202020204" pitchFamily="34" charset="0"/>
                <a:cs typeface="Times New Roman" panose="02020603050405020304" pitchFamily="18" charset="0"/>
              </a:rPr>
              <a:t>All resources</a:t>
            </a:r>
            <a:r>
              <a:rPr lang="en-GB" sz="1000" dirty="0">
                <a:solidFill>
                  <a:prstClr val="black"/>
                </a:solidFill>
                <a:latin typeface="Arial" panose="020B0604020202020204" pitchFamily="34" charset="0"/>
              </a:rPr>
              <a:t>, and then click </a:t>
            </a:r>
            <a:r>
              <a:rPr lang="en-GB" sz="1000" b="1" dirty="0">
                <a:solidFill>
                  <a:prstClr val="black"/>
                </a:solidFill>
                <a:latin typeface="Arial" panose="020B0604020202020204" pitchFamily="34" charset="0"/>
                <a:cs typeface="Times New Roman" panose="02020603050405020304" pitchFamily="18" charset="0"/>
              </a:rPr>
              <a:t>WideWorldImporters-Standard</a:t>
            </a:r>
            <a:r>
              <a:rPr lang="en-GB" sz="1000" dirty="0">
                <a:solidFill>
                  <a:prstClr val="black"/>
                </a:solidFill>
                <a:latin typeface="Arial" panose="020B0604020202020204" pitchFamily="34" charset="0"/>
              </a:rPr>
              <a:t>.</a:t>
            </a:r>
          </a:p>
          <a:p>
            <a:pPr marL="342900" lvl="0" indent="-342900">
              <a:lnSpc>
                <a:spcPct val="115000"/>
              </a:lnSpc>
              <a:spcAft>
                <a:spcPts val="995"/>
              </a:spcAft>
              <a:buFont typeface="+mj-lt"/>
              <a:buAutoNum type="arabicPeriod" startAt="19"/>
            </a:pPr>
            <a:r>
              <a:rPr lang="en-GB" sz="1000" dirty="0">
                <a:solidFill>
                  <a:prstClr val="black"/>
                </a:solidFill>
                <a:latin typeface="Arial" panose="020B0604020202020204" pitchFamily="34" charset="0"/>
              </a:rPr>
              <a:t>On the </a:t>
            </a:r>
            <a:r>
              <a:rPr lang="en-GB" sz="1000" b="1" dirty="0">
                <a:solidFill>
                  <a:prstClr val="black"/>
                </a:solidFill>
                <a:latin typeface="Arial" panose="020B0604020202020204" pitchFamily="34" charset="0"/>
                <a:cs typeface="Times New Roman" panose="02020603050405020304" pitchFamily="18" charset="0"/>
              </a:rPr>
              <a:t>Overview</a:t>
            </a:r>
            <a:r>
              <a:rPr lang="en-GB" sz="1000" dirty="0">
                <a:solidFill>
                  <a:prstClr val="black"/>
                </a:solidFill>
                <a:latin typeface="Arial" panose="020B0604020202020204" pitchFamily="34" charset="0"/>
              </a:rPr>
              <a:t> pane, click </a:t>
            </a:r>
            <a:r>
              <a:rPr lang="en-GB" sz="1000" b="1" dirty="0">
                <a:solidFill>
                  <a:prstClr val="black"/>
                </a:solidFill>
                <a:latin typeface="Arial" panose="020B0604020202020204" pitchFamily="34" charset="0"/>
                <a:cs typeface="Times New Roman" panose="02020603050405020304" pitchFamily="18" charset="0"/>
              </a:rPr>
              <a:t>Tools</a:t>
            </a:r>
            <a:r>
              <a:rPr lang="en-GB" sz="1000" dirty="0">
                <a:solidFill>
                  <a:prstClr val="black"/>
                </a:solidFill>
                <a:latin typeface="Arial" panose="020B0604020202020204" pitchFamily="34" charset="0"/>
              </a:rPr>
              <a:t>.</a:t>
            </a:r>
          </a:p>
          <a:p>
            <a:pPr marL="342900" lvl="0" indent="-342900">
              <a:lnSpc>
                <a:spcPct val="115000"/>
              </a:lnSpc>
              <a:spcAft>
                <a:spcPts val="995"/>
              </a:spcAft>
              <a:buFont typeface="+mj-lt"/>
              <a:buAutoNum type="arabicPeriod" startAt="19"/>
            </a:pPr>
            <a:r>
              <a:rPr lang="en-GB" sz="1000" dirty="0">
                <a:solidFill>
                  <a:prstClr val="black"/>
                </a:solidFill>
                <a:latin typeface="Arial" panose="020B0604020202020204" pitchFamily="34" charset="0"/>
              </a:rPr>
              <a:t>On the </a:t>
            </a:r>
            <a:r>
              <a:rPr lang="en-GB" sz="1000" b="1" dirty="0">
                <a:solidFill>
                  <a:prstClr val="black"/>
                </a:solidFill>
                <a:latin typeface="Arial" panose="020B0604020202020204" pitchFamily="34" charset="0"/>
                <a:cs typeface="Times New Roman" panose="02020603050405020304" pitchFamily="18" charset="0"/>
              </a:rPr>
              <a:t>Tools</a:t>
            </a:r>
            <a:r>
              <a:rPr lang="en-GB" sz="1000" dirty="0">
                <a:solidFill>
                  <a:prstClr val="black"/>
                </a:solidFill>
                <a:latin typeface="Arial" panose="020B0604020202020204" pitchFamily="34" charset="0"/>
              </a:rPr>
              <a:t> pane, click </a:t>
            </a:r>
            <a:r>
              <a:rPr lang="en-GB" sz="1000" b="1" dirty="0">
                <a:solidFill>
                  <a:prstClr val="black"/>
                </a:solidFill>
                <a:latin typeface="Arial" panose="020B0604020202020204" pitchFamily="34" charset="0"/>
                <a:cs typeface="Times New Roman" panose="02020603050405020304" pitchFamily="18" charset="0"/>
              </a:rPr>
              <a:t>Query editor (preview)</a:t>
            </a:r>
            <a:r>
              <a:rPr lang="en-GB" sz="1000" dirty="0">
                <a:solidFill>
                  <a:prstClr val="black"/>
                </a:solidFill>
                <a:latin typeface="Arial" panose="020B0604020202020204" pitchFamily="34" charset="0"/>
              </a:rPr>
              <a:t>.</a:t>
            </a:r>
          </a:p>
          <a:p>
            <a:pPr marL="342900" lvl="0" indent="-342900">
              <a:lnSpc>
                <a:spcPct val="115000"/>
              </a:lnSpc>
              <a:spcAft>
                <a:spcPts val="995"/>
              </a:spcAft>
              <a:buFont typeface="+mj-lt"/>
              <a:buAutoNum type="arabicPeriod" startAt="19"/>
            </a:pPr>
            <a:r>
              <a:rPr lang="en-GB" sz="1000" dirty="0">
                <a:solidFill>
                  <a:prstClr val="black"/>
                </a:solidFill>
                <a:latin typeface="Arial" panose="020B0604020202020204" pitchFamily="34" charset="0"/>
              </a:rPr>
              <a:t>In the </a:t>
            </a:r>
            <a:r>
              <a:rPr lang="en-GB" sz="1000" b="1" dirty="0">
                <a:solidFill>
                  <a:prstClr val="black"/>
                </a:solidFill>
                <a:latin typeface="Arial" panose="020B0604020202020204" pitchFamily="34" charset="0"/>
                <a:cs typeface="Times New Roman" panose="02020603050405020304" pitchFamily="18" charset="0"/>
              </a:rPr>
              <a:t>Query editor (preview)</a:t>
            </a:r>
            <a:r>
              <a:rPr lang="en-GB" sz="1000" dirty="0">
                <a:solidFill>
                  <a:prstClr val="black"/>
                </a:solidFill>
                <a:latin typeface="Arial" panose="020B0604020202020204" pitchFamily="34" charset="0"/>
              </a:rPr>
              <a:t>, click </a:t>
            </a:r>
            <a:r>
              <a:rPr lang="en-GB" sz="1000" b="1" dirty="0">
                <a:solidFill>
                  <a:prstClr val="black"/>
                </a:solidFill>
                <a:latin typeface="Arial" panose="020B0604020202020204" pitchFamily="34" charset="0"/>
                <a:cs typeface="Times New Roman" panose="02020603050405020304" pitchFamily="18" charset="0"/>
              </a:rPr>
              <a:t>Login</a:t>
            </a:r>
            <a:r>
              <a:rPr lang="en-GB" sz="1000" dirty="0">
                <a:solidFill>
                  <a:prstClr val="black"/>
                </a:solidFill>
                <a:latin typeface="Arial" panose="020B0604020202020204" pitchFamily="34" charset="0"/>
              </a:rPr>
              <a:t>.</a:t>
            </a:r>
          </a:p>
          <a:p>
            <a:pPr marL="342900" lvl="0" indent="-342900">
              <a:lnSpc>
                <a:spcPct val="115000"/>
              </a:lnSpc>
              <a:spcAft>
                <a:spcPts val="995"/>
              </a:spcAft>
              <a:buFont typeface="+mj-lt"/>
              <a:buAutoNum type="arabicPeriod" startAt="19"/>
            </a:pPr>
            <a:r>
              <a:rPr lang="en-GB" sz="1000" dirty="0">
                <a:solidFill>
                  <a:prstClr val="black"/>
                </a:solidFill>
                <a:latin typeface="Arial" panose="020B0604020202020204" pitchFamily="34" charset="0"/>
              </a:rPr>
              <a:t>Enter the following details, and then click </a:t>
            </a:r>
            <a:r>
              <a:rPr lang="en-GB" sz="1000" b="1" dirty="0">
                <a:solidFill>
                  <a:prstClr val="black"/>
                </a:solidFill>
                <a:latin typeface="Arial" panose="020B0604020202020204" pitchFamily="34" charset="0"/>
                <a:cs typeface="Times New Roman" panose="02020603050405020304" pitchFamily="18" charset="0"/>
              </a:rPr>
              <a:t>OK</a:t>
            </a:r>
            <a:r>
              <a:rPr lang="en-GB" sz="1000" dirty="0">
                <a:solidFill>
                  <a:prstClr val="black"/>
                </a:solidFill>
                <a:latin typeface="Arial" panose="020B0604020202020204" pitchFamily="34" charset="0"/>
              </a:rPr>
              <a:t>:</a:t>
            </a: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Authorization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 server authentication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Login: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dbadmin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Password: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6"/>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Click in line 1, type the following command, and then click Run:</a:t>
            </a: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SCHEMA [20774A] AUTHORIZATION db_owner;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GO</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 sp_addextendedproperty @name = N'Description',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@value = N'Schema for AzureML data import.', @level0type = N'SCHEMA', @level0name = N'20774A';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ct val="115000"/>
              </a:lnSpc>
              <a:spcAft>
                <a:spcPts val="995"/>
              </a:spcAft>
            </a:pPr>
            <a:r>
              <a:rPr lang="en-GB" sz="1000" dirty="0">
                <a:solidFill>
                  <a:srgbClr val="000000"/>
                </a:solidFill>
                <a:latin typeface="Arial" panose="020B0604020202020204" pitchFamily="34" charset="0"/>
              </a:rPr>
              <a:t>The above command can be copied from </a:t>
            </a:r>
            <a:r>
              <a:rPr lang="en-GB" sz="1000" b="1" dirty="0">
                <a:solidFill>
                  <a:prstClr val="black"/>
                </a:solidFill>
                <a:latin typeface="Arial" panose="020B0604020202020204" pitchFamily="34" charset="0"/>
                <a:cs typeface="Times New Roman" panose="02020603050405020304" pitchFamily="18" charset="0"/>
              </a:rPr>
              <a:t>E:\Demofiles\Mod05\SqlSchemaCmd.txt</a:t>
            </a:r>
            <a:r>
              <a:rPr lang="en-GB" sz="1000" dirty="0">
                <a:solidFill>
                  <a:srgbClr val="000000"/>
                </a:solidFill>
                <a:latin typeface="Arial" panose="020B0604020202020204" pitchFamily="34" charset="0"/>
              </a:rPr>
              <a:t>.</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27"/>
            </a:pPr>
            <a:r>
              <a:rPr lang="en-GB" sz="1000" dirty="0">
                <a:solidFill>
                  <a:srgbClr val="000000"/>
                </a:solidFill>
                <a:latin typeface="Arial" panose="020B0604020202020204" pitchFamily="34" charset="0"/>
              </a:rPr>
              <a:t>Delete the commands.</a:t>
            </a:r>
          </a:p>
        </p:txBody>
      </p:sp>
      <p:sp>
        <p:nvSpPr>
          <p:cNvPr id="4" name="Slide Number Placeholder 3"/>
          <p:cNvSpPr>
            <a:spLocks noGrp="1"/>
          </p:cNvSpPr>
          <p:nvPr>
            <p:ph type="sldNum" sz="quarter" idx="10"/>
          </p:nvPr>
        </p:nvSpPr>
        <p:spPr/>
        <p:txBody>
          <a:bodyPr/>
          <a:lstStyle/>
          <a:p>
            <a:fld id="{21E6B9E5-F375-409A-B988-027C3091CDC6}" type="slidenum">
              <a:rPr lang="en-GB" smtClean="0"/>
              <a:t>58</a:t>
            </a:fld>
            <a:endParaRPr lang="en-GB" dirty="0"/>
          </a:p>
        </p:txBody>
      </p:sp>
      <p:sp>
        <p:nvSpPr>
          <p:cNvPr id="5" name="TextBox 4"/>
          <p:cNvSpPr txBox="1"/>
          <p:nvPr/>
        </p:nvSpPr>
        <p:spPr>
          <a:xfrm>
            <a:off x="20320" y="8869680"/>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5: Using Feature Engineering and Selection in Azure Machine Learning</a:t>
            </a:r>
          </a:p>
        </p:txBody>
      </p:sp>
    </p:spTree>
    <p:extLst>
      <p:ext uri="{BB962C8B-B14F-4D97-AF65-F5344CB8AC3E}">
        <p14:creationId xmlns:p14="http://schemas.microsoft.com/office/powerpoint/2010/main" val="2684876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28"/>
            </a:pPr>
            <a:r>
              <a:rPr lang="en-GB" sz="1000" dirty="0">
                <a:solidFill>
                  <a:srgbClr val="000000"/>
                </a:solidFill>
                <a:latin typeface="Arial" panose="020B0604020202020204" pitchFamily="34" charset="0"/>
              </a:rPr>
              <a:t>Click in line 1, type the following command, and then click </a:t>
            </a:r>
            <a:r>
              <a:rPr lang="en-GB" sz="1000" b="1" dirty="0">
                <a:solidFill>
                  <a:srgbClr val="000000"/>
                </a:solidFill>
                <a:latin typeface="Arial" panose="020B0604020202020204" pitchFamily="34" charset="0"/>
                <a:cs typeface="Times New Roman" panose="02020603050405020304" pitchFamily="18" charset="0"/>
              </a:rPr>
              <a:t>Run</a:t>
            </a:r>
            <a:r>
              <a:rPr lang="en-GB" sz="1000" dirty="0">
                <a:solidFill>
                  <a:srgbClr val="000000"/>
                </a:solidFill>
                <a:latin typeface="Arial" panose="020B0604020202020204" pitchFamily="34" charset="0"/>
              </a:rPr>
              <a:t>:</a:t>
            </a: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EXISTS (SELECT * FROM sys.views WHERE name = '20774A.CustomerTransactions')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DROP VIEW [20774A].[CustomerTransactions]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GO</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OBJECT_ID('[20774A].[CustomerTransactions]', 'V') IS NOT NULL</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DROP VIEW [20774A].[CustomerTransactions]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GO</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VIEW [20774A].[CustomerTransactions]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customers.CustomerName,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CAST( [TransactionAmount] AS REAL) AS TransactionAmount,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CAST([OutstandingBalance] AS REAL) AS OutstandingBalance,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CAST([TaxAmount] AS REAL) AS TaxAmount,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CONCAT(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(LEFT([TransactionDate],4)),RIGHT(LEFT([TransactionDate],7),2),RIGHT(LEFT([TransactionDate],10),2)</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AS PKIDDate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,[TransactionDate]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FROM [Sales].[Customers] AS customers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LEFT OUTER JOIN</a:t>
            </a:r>
          </a:p>
          <a:p>
            <a:pPr marL="539750" marR="73025" lvl="0">
              <a:lnSpc>
                <a:spcPct val="115000"/>
              </a:lnSpc>
              <a:spcBef>
                <a:spcPts val="600"/>
              </a:spcBef>
            </a:pPr>
            <a:r>
              <a:rPr lang="en-GB" sz="1000" dirty="0">
                <a:latin typeface="Arial" panose="020B0604020202020204" pitchFamily="34" charset="0"/>
                <a:cs typeface="Arial" panose="020B0604020202020204" pitchFamily="34" charset="0"/>
              </a:rPr>
              <a:t> [Sales].[</a:t>
            </a:r>
            <a:r>
              <a:rPr lang="en-GB" sz="1000" dirty="0" err="1">
                <a:latin typeface="Arial" panose="020B0604020202020204" pitchFamily="34" charset="0"/>
                <a:cs typeface="Arial" panose="020B0604020202020204" pitchFamily="34" charset="0"/>
              </a:rPr>
              <a:t>CustomerTransactions</a:t>
            </a:r>
            <a:r>
              <a:rPr lang="en-GB" sz="1000" dirty="0">
                <a:latin typeface="Arial" panose="020B0604020202020204" pitchFamily="34" charset="0"/>
                <a:cs typeface="Arial" panose="020B0604020202020204" pitchFamily="34" charset="0"/>
              </a:rPr>
              <a:t>] AS </a:t>
            </a:r>
            <a:r>
              <a:rPr lang="en-GB" sz="1000" dirty="0" err="1">
                <a:latin typeface="Arial" panose="020B0604020202020204" pitchFamily="34" charset="0"/>
                <a:cs typeface="Arial" panose="020B0604020202020204" pitchFamily="34" charset="0"/>
              </a:rPr>
              <a:t>customertransactions</a:t>
            </a:r>
            <a:endParaRPr lang="en-GB" sz="1000" dirty="0">
              <a:latin typeface="Arial" panose="020B0604020202020204" pitchFamily="34" charset="0"/>
              <a:cs typeface="Arial" panose="020B0604020202020204" pitchFamily="34" charset="0"/>
            </a:endParaRPr>
          </a:p>
          <a:p>
            <a:pPr marL="539750" marR="73025" lvl="0">
              <a:lnSpc>
                <a:spcPct val="115000"/>
              </a:lnSpc>
              <a:spcBef>
                <a:spcPts val="600"/>
              </a:spcBef>
            </a:pPr>
            <a:r>
              <a:rPr lang="en-GB" sz="1000" dirty="0">
                <a:latin typeface="Arial" panose="020B0604020202020204" pitchFamily="34" charset="0"/>
                <a:cs typeface="Arial" panose="020B0604020202020204" pitchFamily="34" charset="0"/>
              </a:rPr>
              <a:t>                              ON </a:t>
            </a:r>
            <a:r>
              <a:rPr lang="en-GB" sz="1000" dirty="0" err="1">
                <a:latin typeface="Arial" panose="020B0604020202020204" pitchFamily="34" charset="0"/>
                <a:cs typeface="Arial" panose="020B0604020202020204" pitchFamily="34" charset="0"/>
              </a:rPr>
              <a:t>customers.CustomerID</a:t>
            </a:r>
            <a:r>
              <a:rPr lang="en-GB" sz="1000" dirty="0">
                <a:latin typeface="Arial" panose="020B0604020202020204" pitchFamily="34" charset="0"/>
                <a:cs typeface="Arial" panose="020B0604020202020204" pitchFamily="34" charset="0"/>
              </a:rPr>
              <a:t> = </a:t>
            </a:r>
            <a:r>
              <a:rPr lang="en-GB" sz="1000" dirty="0" err="1">
                <a:latin typeface="Arial" panose="020B0604020202020204" pitchFamily="34" charset="0"/>
                <a:cs typeface="Arial" panose="020B0604020202020204" pitchFamily="34" charset="0"/>
              </a:rPr>
              <a:t>customertransactions.CustomerID</a:t>
            </a:r>
            <a:r>
              <a:rPr lang="en-GB" sz="1000" dirty="0">
                <a:latin typeface="Arial" panose="020B0604020202020204" pitchFamily="34" charset="0"/>
                <a:cs typeface="Arial" panose="020B0604020202020204" pitchFamily="34" charset="0"/>
              </a:rPr>
              <a:t>;</a:t>
            </a:r>
          </a:p>
          <a:p>
            <a:pPr marL="539750" marR="73025" lvl="0">
              <a:lnSpc>
                <a:spcPct val="115000"/>
              </a:lnSpc>
              <a:spcBef>
                <a:spcPts val="600"/>
              </a:spcBef>
            </a:pPr>
            <a:r>
              <a:rPr lang="en-GB" sz="1000" dirty="0">
                <a:latin typeface="Arial" panose="020B0604020202020204" pitchFamily="34" charset="0"/>
                <a:cs typeface="Arial" panose="020B0604020202020204" pitchFamily="34" charset="0"/>
              </a:rPr>
              <a:t>The above command can be copied from </a:t>
            </a:r>
            <a:r>
              <a:rPr lang="en-GB" sz="1000" b="1" dirty="0">
                <a:latin typeface="Arial" panose="020B0604020202020204" pitchFamily="34" charset="0"/>
                <a:cs typeface="Arial" panose="020B0604020202020204" pitchFamily="34" charset="0"/>
              </a:rPr>
              <a:t>E:\Demofiles\Mod05\SqlViewCmd.txt</a:t>
            </a:r>
            <a:r>
              <a:rPr lang="en-GB" sz="1000" dirty="0">
                <a:latin typeface="Arial" panose="020B0604020202020204" pitchFamily="34" charset="0"/>
                <a:cs typeface="Arial" panose="020B0604020202020204" pitchFamily="34" charset="0"/>
              </a:rPr>
              <a:t>.</a:t>
            </a:r>
          </a:p>
          <a:p>
            <a:pPr marL="539750" marR="73025" lvl="0">
              <a:lnSpc>
                <a:spcPct val="115000"/>
              </a:lnSpc>
              <a:spcBef>
                <a:spcPts val="600"/>
              </a:spcBef>
            </a:pPr>
            <a:endParaRPr lang="en-GB"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59</a:t>
            </a:fld>
            <a:endParaRPr lang="en-GB" dirty="0"/>
          </a:p>
        </p:txBody>
      </p:sp>
      <p:sp>
        <p:nvSpPr>
          <p:cNvPr id="5" name="TextBox 4"/>
          <p:cNvSpPr txBox="1"/>
          <p:nvPr/>
        </p:nvSpPr>
        <p:spPr>
          <a:xfrm>
            <a:off x="20320" y="8869680"/>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5: Using Feature Engineering and Selection in Azure Machine Learning</a:t>
            </a:r>
          </a:p>
        </p:txBody>
      </p:sp>
    </p:spTree>
    <p:extLst>
      <p:ext uri="{BB962C8B-B14F-4D97-AF65-F5344CB8AC3E}">
        <p14:creationId xmlns:p14="http://schemas.microsoft.com/office/powerpoint/2010/main" val="1717044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29"/>
            </a:pPr>
            <a:r>
              <a:rPr lang="en-GB" sz="1000" dirty="0">
                <a:solidFill>
                  <a:prstClr val="black"/>
                </a:solidFill>
                <a:latin typeface="Arial" panose="020B0604020202020204" pitchFamily="34" charset="0"/>
              </a:rPr>
              <a:t>In Internet Explorer, click </a:t>
            </a:r>
            <a:r>
              <a:rPr lang="en-GB" sz="1000" b="1" dirty="0">
                <a:solidFill>
                  <a:prstClr val="black"/>
                </a:solidFill>
                <a:latin typeface="Arial" panose="020B0604020202020204" pitchFamily="34" charset="0"/>
                <a:cs typeface="Times New Roman" panose="02020603050405020304" pitchFamily="18" charset="0"/>
              </a:rPr>
              <a:t>+</a:t>
            </a:r>
            <a:r>
              <a:rPr lang="en-GB" sz="1000" dirty="0">
                <a:solidFill>
                  <a:prstClr val="black"/>
                </a:solidFill>
                <a:latin typeface="Arial" panose="020B0604020202020204" pitchFamily="34" charset="0"/>
              </a:rPr>
              <a:t> to create a new tab, and in the address bar, type </a:t>
            </a:r>
            <a:r>
              <a:rPr lang="en-GB" sz="1000" b="1" dirty="0">
                <a:solidFill>
                  <a:prstClr val="black"/>
                </a:solidFill>
                <a:latin typeface="Arial" panose="020B0604020202020204" pitchFamily="34" charset="0"/>
                <a:cs typeface="Times New Roman" panose="02020603050405020304" pitchFamily="18" charset="0"/>
              </a:rPr>
              <a:t>https://studio.azureml.net/</a:t>
            </a:r>
            <a:r>
              <a:rPr lang="en-GB" sz="1000" dirty="0">
                <a:solidFill>
                  <a:prstClr val="black"/>
                </a:solidFill>
                <a:latin typeface="Arial" panose="020B0604020202020204" pitchFamily="34" charset="0"/>
              </a:rPr>
              <a:t>.</a:t>
            </a:r>
          </a:p>
          <a:p>
            <a:pPr marL="342900" lvl="0" indent="-342900">
              <a:lnSpc>
                <a:spcPct val="115000"/>
              </a:lnSpc>
              <a:spcAft>
                <a:spcPts val="995"/>
              </a:spcAft>
              <a:buFont typeface="+mj-lt"/>
              <a:buAutoNum type="arabicPeriod" startAt="29"/>
            </a:pPr>
            <a:r>
              <a:rPr lang="en-GB" sz="1000" dirty="0">
                <a:solidFill>
                  <a:prstClr val="black"/>
                </a:solidFill>
                <a:latin typeface="Arial" panose="020B0604020202020204" pitchFamily="34" charset="0"/>
              </a:rPr>
              <a:t>On the </a:t>
            </a:r>
            <a:r>
              <a:rPr lang="en-GB" sz="1000" b="1" dirty="0">
                <a:solidFill>
                  <a:prstClr val="black"/>
                </a:solidFill>
                <a:latin typeface="Arial" panose="020B0604020202020204" pitchFamily="34" charset="0"/>
                <a:cs typeface="Times New Roman" panose="02020603050405020304" pitchFamily="18" charset="0"/>
              </a:rPr>
              <a:t>Microsoft Azure Machine Learning Studio</a:t>
            </a:r>
            <a:r>
              <a:rPr lang="en-GB" sz="1000" dirty="0">
                <a:solidFill>
                  <a:prstClr val="black"/>
                </a:solidFill>
                <a:latin typeface="Arial" panose="020B0604020202020204" pitchFamily="34" charset="0"/>
              </a:rPr>
              <a:t> page, click </a:t>
            </a:r>
            <a:r>
              <a:rPr lang="en-GB" sz="1000" b="1" dirty="0">
                <a:solidFill>
                  <a:prstClr val="black"/>
                </a:solidFill>
                <a:latin typeface="Arial" panose="020B0604020202020204" pitchFamily="34" charset="0"/>
                <a:cs typeface="Times New Roman" panose="02020603050405020304" pitchFamily="18" charset="0"/>
              </a:rPr>
              <a:t>Sign In</a:t>
            </a:r>
            <a:r>
              <a:rPr lang="en-GB" sz="1000" dirty="0">
                <a:solidFill>
                  <a:prstClr val="black"/>
                </a:solidFill>
                <a:latin typeface="Arial" panose="020B0604020202020204" pitchFamily="34" charset="0"/>
              </a:rPr>
              <a:t>. </a:t>
            </a:r>
          </a:p>
          <a:p>
            <a:pPr marL="342900" lvl="0" indent="-342900">
              <a:lnSpc>
                <a:spcPct val="115000"/>
              </a:lnSpc>
              <a:spcAft>
                <a:spcPts val="995"/>
              </a:spcAft>
              <a:buFont typeface="+mj-lt"/>
              <a:buAutoNum type="arabicPeriod" startAt="29"/>
            </a:pPr>
            <a:r>
              <a:rPr lang="en-GB" sz="1000" dirty="0">
                <a:solidFill>
                  <a:prstClr val="black"/>
                </a:solidFill>
                <a:latin typeface="Arial" panose="020B0604020202020204" pitchFamily="34" charset="0"/>
              </a:rPr>
              <a:t>If you are prompted for credentials, use the details of the Microsoft account that you created for this course.</a:t>
            </a:r>
          </a:p>
          <a:p>
            <a:pPr marL="342900" lvl="0" indent="-342900">
              <a:lnSpc>
                <a:spcPct val="115000"/>
              </a:lnSpc>
              <a:spcAft>
                <a:spcPts val="995"/>
              </a:spcAft>
              <a:buFont typeface="+mj-lt"/>
              <a:buAutoNum type="arabicPeriod" startAt="29"/>
            </a:pPr>
            <a:r>
              <a:rPr lang="en-GB" sz="1000" dirty="0">
                <a:solidFill>
                  <a:prstClr val="black"/>
                </a:solidFill>
                <a:latin typeface="Arial" panose="020B0604020202020204" pitchFamily="34" charset="0"/>
              </a:rPr>
              <a:t>In Microsoft Azure Machine Learning Studio, ensure that </a:t>
            </a:r>
            <a:r>
              <a:rPr lang="en-GB" sz="1000" b="1" dirty="0">
                <a:solidFill>
                  <a:prstClr val="black"/>
                </a:solidFill>
                <a:latin typeface="Arial" panose="020B0604020202020204" pitchFamily="34" charset="0"/>
                <a:cs typeface="Times New Roman" panose="02020603050405020304" pitchFamily="18" charset="0"/>
              </a:rPr>
              <a:t>DATASETS</a:t>
            </a:r>
            <a:r>
              <a:rPr lang="en-GB" sz="1000" dirty="0">
                <a:solidFill>
                  <a:prstClr val="black"/>
                </a:solidFill>
                <a:latin typeface="Arial" panose="020B0604020202020204" pitchFamily="34" charset="0"/>
              </a:rPr>
              <a:t> is selected in the navigation pane, then click </a:t>
            </a:r>
            <a:r>
              <a:rPr lang="en-GB" sz="1000" b="1" dirty="0">
                <a:solidFill>
                  <a:prstClr val="black"/>
                </a:solidFill>
                <a:latin typeface="Arial" panose="020B0604020202020204" pitchFamily="34" charset="0"/>
                <a:cs typeface="Times New Roman" panose="02020603050405020304" pitchFamily="18" charset="0"/>
              </a:rPr>
              <a:t>+ New</a:t>
            </a:r>
            <a:r>
              <a:rPr lang="en-GB" sz="1000" dirty="0">
                <a:solidFill>
                  <a:prstClr val="black"/>
                </a:solidFill>
                <a:latin typeface="Arial" panose="020B0604020202020204" pitchFamily="34" charset="0"/>
              </a:rPr>
              <a:t>.</a:t>
            </a:r>
          </a:p>
          <a:p>
            <a:pPr marL="342900" lvl="0" indent="-342900">
              <a:lnSpc>
                <a:spcPct val="115000"/>
              </a:lnSpc>
              <a:spcAft>
                <a:spcPts val="995"/>
              </a:spcAft>
              <a:buFont typeface="+mj-lt"/>
              <a:buAutoNum type="arabicPeriod" startAt="29"/>
            </a:pPr>
            <a:r>
              <a:rPr lang="en-GB" sz="1000" dirty="0">
                <a:solidFill>
                  <a:prstClr val="black"/>
                </a:solidFill>
                <a:latin typeface="Arial" panose="020B0604020202020204" pitchFamily="34" charset="0"/>
              </a:rPr>
              <a:t>Click </a:t>
            </a:r>
            <a:r>
              <a:rPr lang="en-GB" sz="1000" b="1" dirty="0">
                <a:solidFill>
                  <a:prstClr val="black"/>
                </a:solidFill>
                <a:latin typeface="Arial" panose="020B0604020202020204" pitchFamily="34" charset="0"/>
                <a:cs typeface="Times New Roman" panose="02020603050405020304" pitchFamily="18" charset="0"/>
              </a:rPr>
              <a:t>FROM LOCAL FILE</a:t>
            </a:r>
            <a:r>
              <a:rPr lang="en-GB" sz="1000" dirty="0">
                <a:solidFill>
                  <a:prstClr val="black"/>
                </a:solidFill>
                <a:latin typeface="Arial" panose="020B0604020202020204" pitchFamily="34" charset="0"/>
              </a:rPr>
              <a:t>.</a:t>
            </a:r>
          </a:p>
          <a:p>
            <a:pPr marL="342900" lvl="0" indent="-342900">
              <a:lnSpc>
                <a:spcPct val="115000"/>
              </a:lnSpc>
              <a:spcAft>
                <a:spcPts val="995"/>
              </a:spcAft>
              <a:buFont typeface="+mj-lt"/>
              <a:buAutoNum type="arabicPeriod" startAt="29"/>
            </a:pPr>
            <a:r>
              <a:rPr lang="en-GB" sz="1000" dirty="0">
                <a:solidFill>
                  <a:prstClr val="black"/>
                </a:solidFill>
                <a:latin typeface="Arial" panose="020B0604020202020204" pitchFamily="34" charset="0"/>
              </a:rPr>
              <a:t>In the </a:t>
            </a:r>
            <a:r>
              <a:rPr lang="en-GB" sz="1000" b="1" dirty="0">
                <a:solidFill>
                  <a:prstClr val="black"/>
                </a:solidFill>
                <a:latin typeface="Arial" panose="020B0604020202020204" pitchFamily="34" charset="0"/>
                <a:cs typeface="Times New Roman" panose="02020603050405020304" pitchFamily="18" charset="0"/>
              </a:rPr>
              <a:t>Upload a new dataset</a:t>
            </a:r>
            <a:r>
              <a:rPr lang="en-GB" sz="1000" dirty="0">
                <a:solidFill>
                  <a:prstClr val="black"/>
                </a:solidFill>
                <a:latin typeface="Arial" panose="020B0604020202020204" pitchFamily="34" charset="0"/>
              </a:rPr>
              <a:t> dialog box, click </a:t>
            </a:r>
            <a:r>
              <a:rPr lang="en-GB" sz="1000" b="1" dirty="0">
                <a:solidFill>
                  <a:prstClr val="black"/>
                </a:solidFill>
                <a:latin typeface="Arial" panose="020B0604020202020204" pitchFamily="34" charset="0"/>
                <a:cs typeface="Times New Roman" panose="02020603050405020304" pitchFamily="18" charset="0"/>
              </a:rPr>
              <a:t>Browse</a:t>
            </a:r>
            <a:r>
              <a:rPr lang="en-GB" sz="1000" dirty="0">
                <a:solidFill>
                  <a:prstClr val="black"/>
                </a:solidFill>
                <a:latin typeface="Arial" panose="020B0604020202020204" pitchFamily="34" charset="0"/>
              </a:rPr>
              <a:t>.</a:t>
            </a:r>
          </a:p>
          <a:p>
            <a:pPr marL="342900" lvl="0" indent="-342900">
              <a:lnSpc>
                <a:spcPct val="115000"/>
              </a:lnSpc>
              <a:spcAft>
                <a:spcPts val="995"/>
              </a:spcAft>
              <a:buFont typeface="+mj-lt"/>
              <a:buAutoNum type="arabicPeriod" startAt="29"/>
            </a:pPr>
            <a:r>
              <a:rPr lang="en-GB" sz="1000" dirty="0">
                <a:solidFill>
                  <a:prstClr val="black"/>
                </a:solidFill>
                <a:latin typeface="Arial" panose="020B0604020202020204" pitchFamily="34" charset="0"/>
              </a:rPr>
              <a:t>In the </a:t>
            </a:r>
            <a:r>
              <a:rPr lang="en-GB" sz="1000" b="1" dirty="0">
                <a:solidFill>
                  <a:prstClr val="black"/>
                </a:solidFill>
                <a:latin typeface="Arial" panose="020B0604020202020204" pitchFamily="34" charset="0"/>
                <a:cs typeface="Times New Roman" panose="02020603050405020304" pitchFamily="18" charset="0"/>
              </a:rPr>
              <a:t>Choose file to upload</a:t>
            </a:r>
            <a:r>
              <a:rPr lang="en-GB" sz="1000" dirty="0">
                <a:solidFill>
                  <a:prstClr val="black"/>
                </a:solidFill>
                <a:latin typeface="Arial" panose="020B0604020202020204" pitchFamily="34" charset="0"/>
              </a:rPr>
              <a:t> dialog box, navigate to </a:t>
            </a:r>
            <a:r>
              <a:rPr lang="en-GB" sz="1000" b="1" dirty="0">
                <a:solidFill>
                  <a:prstClr val="black"/>
                </a:solidFill>
                <a:latin typeface="Arial" panose="020B0604020202020204" pitchFamily="34" charset="0"/>
                <a:cs typeface="Times New Roman" panose="02020603050405020304" pitchFamily="18" charset="0"/>
              </a:rPr>
              <a:t>E:\Demofiles\Mod05</a:t>
            </a:r>
            <a:r>
              <a:rPr lang="en-GB" sz="1000" dirty="0">
                <a:solidFill>
                  <a:prstClr val="black"/>
                </a:solidFill>
                <a:latin typeface="Arial" panose="020B0604020202020204" pitchFamily="34" charset="0"/>
              </a:rPr>
              <a:t>, click </a:t>
            </a:r>
            <a:r>
              <a:rPr lang="en-GB" sz="1000" b="1" dirty="0">
                <a:solidFill>
                  <a:prstClr val="black"/>
                </a:solidFill>
                <a:latin typeface="Arial" panose="020B0604020202020204" pitchFamily="34" charset="0"/>
                <a:cs typeface="Times New Roman" panose="02020603050405020304" pitchFamily="18" charset="0"/>
              </a:rPr>
              <a:t>DimDate3.csv</a:t>
            </a:r>
            <a:r>
              <a:rPr lang="en-GB" sz="1000" dirty="0">
                <a:solidFill>
                  <a:prstClr val="black"/>
                </a:solidFill>
                <a:latin typeface="Arial" panose="020B0604020202020204" pitchFamily="34" charset="0"/>
              </a:rPr>
              <a:t>, and then click </a:t>
            </a:r>
            <a:r>
              <a:rPr lang="en-GB" sz="1000" b="1" dirty="0">
                <a:solidFill>
                  <a:prstClr val="black"/>
                </a:solidFill>
                <a:latin typeface="Arial" panose="020B0604020202020204" pitchFamily="34" charset="0"/>
                <a:cs typeface="Times New Roman" panose="02020603050405020304" pitchFamily="18" charset="0"/>
              </a:rPr>
              <a:t>Open</a:t>
            </a:r>
            <a:r>
              <a:rPr lang="en-GB" sz="1000" dirty="0">
                <a:solidFill>
                  <a:prstClr val="black"/>
                </a:solidFill>
                <a:latin typeface="Arial" panose="020B0604020202020204" pitchFamily="34" charset="0"/>
              </a:rPr>
              <a:t>. </a:t>
            </a:r>
          </a:p>
          <a:p>
            <a:pPr marL="342900" lvl="0" indent="-342900">
              <a:lnSpc>
                <a:spcPct val="115000"/>
              </a:lnSpc>
              <a:spcAft>
                <a:spcPts val="995"/>
              </a:spcAft>
              <a:buFont typeface="+mj-lt"/>
              <a:buAutoNum type="arabicPeriod" startAt="29"/>
            </a:pPr>
            <a:r>
              <a:rPr lang="en-GB" sz="1000" dirty="0">
                <a:solidFill>
                  <a:prstClr val="black"/>
                </a:solidFill>
                <a:latin typeface="Arial" panose="020B0604020202020204" pitchFamily="34" charset="0"/>
              </a:rPr>
              <a:t>In the </a:t>
            </a:r>
            <a:r>
              <a:rPr lang="en-GB" sz="1000" b="1" dirty="0">
                <a:solidFill>
                  <a:prstClr val="black"/>
                </a:solidFill>
                <a:latin typeface="Arial" panose="020B0604020202020204" pitchFamily="34" charset="0"/>
                <a:cs typeface="Times New Roman" panose="02020603050405020304" pitchFamily="18" charset="0"/>
              </a:rPr>
              <a:t>ENTER A NAME FOR THE NEW DATASET</a:t>
            </a:r>
            <a:r>
              <a:rPr lang="en-GB" sz="1000" dirty="0">
                <a:solidFill>
                  <a:prstClr val="black"/>
                </a:solidFill>
                <a:latin typeface="Arial" panose="020B0604020202020204" pitchFamily="34" charset="0"/>
              </a:rPr>
              <a:t> box, type </a:t>
            </a:r>
            <a:r>
              <a:rPr lang="en-GB" sz="1000" b="1" dirty="0">
                <a:solidFill>
                  <a:prstClr val="black"/>
                </a:solidFill>
                <a:latin typeface="Arial" panose="020B0604020202020204" pitchFamily="34" charset="0"/>
                <a:cs typeface="Times New Roman" panose="02020603050405020304" pitchFamily="18" charset="0"/>
              </a:rPr>
              <a:t>DateHolidayPromo</a:t>
            </a:r>
            <a:r>
              <a:rPr lang="en-GB" sz="1000" dirty="0">
                <a:solidFill>
                  <a:prstClr val="black"/>
                </a:solidFill>
                <a:latin typeface="Arial" panose="020B0604020202020204" pitchFamily="34" charset="0"/>
              </a:rPr>
              <a:t>. </a:t>
            </a:r>
          </a:p>
          <a:p>
            <a:pPr marL="342900" lvl="0" indent="-342900">
              <a:lnSpc>
                <a:spcPct val="115000"/>
              </a:lnSpc>
              <a:spcAft>
                <a:spcPts val="995"/>
              </a:spcAft>
              <a:buFont typeface="+mj-lt"/>
              <a:buAutoNum type="arabicPeriod" startAt="29"/>
            </a:pPr>
            <a:r>
              <a:rPr lang="en-GB" sz="1000" dirty="0">
                <a:solidFill>
                  <a:srgbClr val="000000"/>
                </a:solidFill>
                <a:latin typeface="Arial" panose="020B0604020202020204" pitchFamily="34" charset="0"/>
              </a:rPr>
              <a:t>In the </a:t>
            </a:r>
            <a:r>
              <a:rPr lang="en-GB" sz="1000" b="1" dirty="0">
                <a:solidFill>
                  <a:srgbClr val="000000"/>
                </a:solidFill>
                <a:latin typeface="Arial" panose="020B0604020202020204" pitchFamily="34" charset="0"/>
                <a:cs typeface="Times New Roman" panose="02020603050405020304" pitchFamily="18" charset="0"/>
              </a:rPr>
              <a:t>SELECT A TYPE FOR THE NEW DATASET</a:t>
            </a:r>
            <a:r>
              <a:rPr lang="en-GB" sz="1000" dirty="0">
                <a:solidFill>
                  <a:srgbClr val="000000"/>
                </a:solidFill>
                <a:latin typeface="Arial" panose="020B0604020202020204" pitchFamily="34" charset="0"/>
              </a:rPr>
              <a:t> list, select </a:t>
            </a:r>
            <a:r>
              <a:rPr lang="en-GB" sz="1000" b="1" dirty="0">
                <a:solidFill>
                  <a:srgbClr val="000000"/>
                </a:solidFill>
                <a:latin typeface="Arial" panose="020B0604020202020204" pitchFamily="34" charset="0"/>
                <a:cs typeface="Times New Roman" panose="02020603050405020304" pitchFamily="18" charset="0"/>
              </a:rPr>
              <a:t>Generic CSV File with a header (.csv)</a:t>
            </a:r>
            <a:r>
              <a:rPr lang="en-GB" sz="1000" dirty="0">
                <a:solidFill>
                  <a:srgbClr val="000000"/>
                </a:solidFill>
                <a:latin typeface="Arial" panose="020B0604020202020204" pitchFamily="34" charset="0"/>
              </a:rPr>
              <a:t>.</a:t>
            </a:r>
          </a:p>
          <a:p>
            <a:pPr marL="342900" lvl="0" indent="-342900">
              <a:lnSpc>
                <a:spcPct val="115000"/>
              </a:lnSpc>
              <a:spcAft>
                <a:spcPts val="995"/>
              </a:spcAft>
              <a:buFont typeface="+mj-lt"/>
              <a:buAutoNum type="arabicPeriod" startAt="29"/>
            </a:pPr>
            <a:r>
              <a:rPr lang="en-GB" sz="1000" dirty="0">
                <a:solidFill>
                  <a:srgbClr val="000000"/>
                </a:solidFill>
                <a:latin typeface="Arial" panose="020B0604020202020204" pitchFamily="34" charset="0"/>
              </a:rPr>
              <a:t>Click the check mark (tick).</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Import transaction data from Azure SQL Database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20774A-LON-DEV</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virtual machine,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Microsoft Azure Machine Learning Studio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Sign 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you are prompted for credentials, use the details of the Microsoft account that you created for this course.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Ensure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EXPERIMENTS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selected in the navigation pane,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Blank Experiment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Import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from the module list, drag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Import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on to the experiment canvas.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60</a:t>
            </a:fld>
            <a:endParaRPr lang="en-GB" dirty="0"/>
          </a:p>
        </p:txBody>
      </p:sp>
      <p:sp>
        <p:nvSpPr>
          <p:cNvPr id="5" name="TextBox 4"/>
          <p:cNvSpPr txBox="1"/>
          <p:nvPr/>
        </p:nvSpPr>
        <p:spPr>
          <a:xfrm>
            <a:off x="20320" y="8869680"/>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5: Using Feature Engineering and Selection in Azure Machine Learning</a:t>
            </a:r>
          </a:p>
        </p:txBody>
      </p:sp>
    </p:spTree>
    <p:extLst>
      <p:ext uri="{BB962C8B-B14F-4D97-AF65-F5344CB8AC3E}">
        <p14:creationId xmlns:p14="http://schemas.microsoft.com/office/powerpoint/2010/main" val="22980308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right-hand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source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Azure SQL Database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 server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the following (replacing &lt;</a:t>
            </a:r>
            <a:r>
              <a:rPr lang="en-US" sz="1000"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your db servername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 with the name of your database server created in the preparation steps):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ct val="115000"/>
              </a:lnSpc>
              <a:spcAft>
                <a:spcPts val="995"/>
              </a:spcAft>
              <a:tabLst>
                <a:tab pos="685800" algn="l"/>
              </a:tabLs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your db servername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&gt;.database.windows.net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WideWorldImporters-Standard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dbadmin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Password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 query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the following command to use a subset of the total data: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 From [20774A].[CustomerTransactions]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cached results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Summarize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from the module list, drag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Summarize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on to the right-hand side of the experiment canvas.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Import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to the input port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Summarize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 AS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bottom of the page.</a:t>
            </a:r>
          </a:p>
          <a:p>
            <a:pPr marL="342900" lvl="0" indent="-342900">
              <a:lnSpc>
                <a:spcPct val="115000"/>
              </a:lnSpc>
              <a:spcAft>
                <a:spcPts val="995"/>
              </a:spcAft>
              <a:buFont typeface="+mj-lt"/>
              <a:buAutoNum type="arabicPeriod" startAt="12"/>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EXPERIMENT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Shaping Demo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click the tick.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the experiment, by clicking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bottom of the page.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the experiment has run successfully, right-click the output port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Summarize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that there are six rows or features being imported from the Azure SQL Database.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visualization by clicking the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x</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top-right of the window.</a:t>
            </a:r>
          </a:p>
          <a:p>
            <a:pPr marL="342900" lvl="0" indent="-342900">
              <a:lnSpc>
                <a:spcPct val="115000"/>
              </a:lnSpc>
              <a:spcAft>
                <a:spcPts val="995"/>
              </a:spcAft>
              <a:buFont typeface="+mj-lt"/>
              <a:buAutoNum type="arabicPeriod" startAt="17"/>
              <a:tabLst>
                <a:tab pos="685800" algn="l"/>
              </a:tabLs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SAVE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the bottom of the page.</a:t>
            </a:r>
          </a:p>
        </p:txBody>
      </p:sp>
      <p:sp>
        <p:nvSpPr>
          <p:cNvPr id="4" name="Slide Number Placeholder 3"/>
          <p:cNvSpPr>
            <a:spLocks noGrp="1"/>
          </p:cNvSpPr>
          <p:nvPr>
            <p:ph type="sldNum" sz="quarter" idx="10"/>
          </p:nvPr>
        </p:nvSpPr>
        <p:spPr/>
        <p:txBody>
          <a:bodyPr/>
          <a:lstStyle/>
          <a:p>
            <a:fld id="{21E6B9E5-F375-409A-B988-027C3091CDC6}" type="slidenum">
              <a:rPr lang="en-GB" smtClean="0"/>
              <a:t>61</a:t>
            </a:fld>
            <a:endParaRPr lang="en-GB" dirty="0"/>
          </a:p>
        </p:txBody>
      </p:sp>
      <p:sp>
        <p:nvSpPr>
          <p:cNvPr id="5" name="TextBox 4"/>
          <p:cNvSpPr txBox="1"/>
          <p:nvPr/>
        </p:nvSpPr>
        <p:spPr>
          <a:xfrm>
            <a:off x="20320" y="8869680"/>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5: Using Feature Engineering and Selection in Azure Machine Learning</a:t>
            </a:r>
          </a:p>
        </p:txBody>
      </p:sp>
    </p:spTree>
    <p:extLst>
      <p:ext uri="{BB962C8B-B14F-4D97-AF65-F5344CB8AC3E}">
        <p14:creationId xmlns:p14="http://schemas.microsoft.com/office/powerpoint/2010/main" val="366219669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Add date data to the experiment</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Microsoft Azure Machine Learning Studio,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EXPERIMENTS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MY EXPERIMENTS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Shaping Demo</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Search experiment items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box, type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Date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from the module list, drag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DateHolidayPromo</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on to the left side of the experiment canvas, to the left of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a:t>
            </a: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Search experiment items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box, type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Summarize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from the module list, drag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Summarize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on to the left-hand side of the experiment canvas, and below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DateHolidayPromo</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Connect the output port of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DateHolidayPromo</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to the input port of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Summarize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Run the experiment, by clicking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RUN</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the bottom of the page. </a:t>
            </a: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Point out that, by running the experiment, Machine Learning Studio can pick up the metadata for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DateHolidayPromo</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dataset.</a:t>
            </a: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When the experiment has finished running, click the output port of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Summarize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that you just added, and then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Visualize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Note that there are 18 rows (features) in this dataset.</a:t>
            </a:r>
          </a:p>
          <a:p>
            <a:pPr marL="34290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Close the visualization by clicking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x</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the top-right of the window.</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Join the transaction and date datasets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Search experiment items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box, type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Join</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from the module list, drag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Join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on to the experiment canvas, between and below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DateHolidayPromo</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Connect the output port of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DateHolidayPromo</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to the left-hand input port of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Join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Connect the output port of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to the right-hand input port of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Join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Explain that you now need to configure the join; for both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DateHolidayPromo</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datasets, the common key is a date field, called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PKIDDate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Join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and 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Properties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pane, under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Join key columns for L</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Launch column selector</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21E6B9E5-F375-409A-B988-027C3091CDC6}" type="slidenum">
              <a:rPr lang="en-GB" smtClean="0"/>
              <a:t>62</a:t>
            </a:fld>
            <a:endParaRPr lang="en-GB" dirty="0"/>
          </a:p>
        </p:txBody>
      </p:sp>
      <p:sp>
        <p:nvSpPr>
          <p:cNvPr id="5" name="TextBox 4"/>
          <p:cNvSpPr txBox="1"/>
          <p:nvPr/>
        </p:nvSpPr>
        <p:spPr>
          <a:xfrm>
            <a:off x="20320" y="8869680"/>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5: Using Feature Engineering and Selection in Azure Machine Learning</a:t>
            </a:r>
          </a:p>
        </p:txBody>
      </p:sp>
    </p:spTree>
    <p:extLst>
      <p:ext uri="{BB962C8B-B14F-4D97-AF65-F5344CB8AC3E}">
        <p14:creationId xmlns:p14="http://schemas.microsoft.com/office/powerpoint/2010/main" val="248844523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Select columns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dialog box, under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AVAILABLE COLUMNS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PKIDDate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click the right arrow.</a:t>
            </a:r>
          </a:p>
          <a:p>
            <a:pPr marL="342900" lvl="0" indent="-342900">
              <a:lnSpc>
                <a:spcPct val="115000"/>
              </a:lnSpc>
              <a:spcAft>
                <a:spcPts val="995"/>
              </a:spcAft>
              <a:buFont typeface="+mj-lt"/>
              <a:buAutoNum type="arabicPeriod" startAt="6"/>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the check mark (tick).</a:t>
            </a:r>
          </a:p>
          <a:p>
            <a:pPr marL="342900" lvl="0" indent="-342900">
              <a:lnSpc>
                <a:spcPct val="115000"/>
              </a:lnSpc>
              <a:spcAft>
                <a:spcPts val="995"/>
              </a:spcAft>
              <a:buFont typeface="+mj-lt"/>
              <a:buAutoNum type="arabicPeriod" startAt="6"/>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Properties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pane, under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Join key columns for R</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Launch column selector</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6"/>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Select columns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dialog box, under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AVAILABLE COLUMNS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PKIDDate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click the right arrow.</a:t>
            </a:r>
          </a:p>
          <a:p>
            <a:pPr marL="342900" lvl="0" indent="-342900">
              <a:lnSpc>
                <a:spcPct val="115000"/>
              </a:lnSpc>
              <a:spcAft>
                <a:spcPts val="995"/>
              </a:spcAft>
              <a:buFont typeface="+mj-lt"/>
              <a:buAutoNum type="arabicPeriod" startAt="6"/>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the check mark (tick).</a:t>
            </a:r>
          </a:p>
          <a:p>
            <a:pPr marL="342900" lvl="0" indent="-342900">
              <a:lnSpc>
                <a:spcPct val="115000"/>
              </a:lnSpc>
              <a:spcAft>
                <a:spcPts val="995"/>
              </a:spcAft>
              <a:buFont typeface="+mj-lt"/>
              <a:buAutoNum type="arabicPeriod" startAt="6"/>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Search experiment items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box, type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Summarize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from the module list, drag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Summarize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on to the experiment canvas, below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Join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6"/>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Connect the output port of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Join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to the input port of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Summarize Data.</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Run the experiment, by clicking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RUN</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the bottom of the page.</a:t>
            </a:r>
          </a:p>
          <a:p>
            <a:pPr marL="342900" lvl="0" indent="-342900">
              <a:lnSpc>
                <a:spcPct val="115000"/>
              </a:lnSpc>
              <a:spcAft>
                <a:spcPts val="995"/>
              </a:spcAft>
              <a:buFont typeface="+mj-lt"/>
              <a:buAutoNum type="arabicPeriod" startAt="14"/>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When the experiment has finished running, click the output port of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Summarize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that you just added, and then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Visualize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14"/>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Note that there are now 24 rows (features) in the joined data, and that the columns from both source tables are now listed 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Feature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column.</a:t>
            </a:r>
          </a:p>
          <a:p>
            <a:pPr marL="342900" lvl="0" indent="-342900">
              <a:lnSpc>
                <a:spcPct val="115000"/>
              </a:lnSpc>
              <a:spcAft>
                <a:spcPts val="995"/>
              </a:spcAft>
              <a:buFont typeface="+mj-lt"/>
              <a:buAutoNum type="arabicPeriod" startAt="14"/>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Close the visualization by clicking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x</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the top-right of the window.</a:t>
            </a:r>
          </a:p>
          <a:p>
            <a:pPr marL="342900" lvl="0" indent="-342900">
              <a:lnSpc>
                <a:spcPct val="115000"/>
              </a:lnSpc>
              <a:spcAft>
                <a:spcPts val="995"/>
              </a:spcAft>
              <a:buFont typeface="+mj-lt"/>
              <a:buAutoNum type="arabicPeriod" startAt="14"/>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SAVE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the bottom of the page.</a:t>
            </a:r>
            <a:endParaRPr lang="en-GB" sz="1000" dirty="0"/>
          </a:p>
          <a:p>
            <a:pPr lvl="0">
              <a:lnSpc>
                <a:spcPct val="115000"/>
              </a:lnSpc>
              <a:spcAft>
                <a:spcPts val="995"/>
              </a:spcAft>
            </a:pP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63</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5: Using Feature Engineering and Selection in Azure Machine Learning</a:t>
            </a:r>
          </a:p>
        </p:txBody>
      </p:sp>
    </p:spTree>
    <p:extLst>
      <p:ext uri="{BB962C8B-B14F-4D97-AF65-F5344CB8AC3E}">
        <p14:creationId xmlns:p14="http://schemas.microsoft.com/office/powerpoint/2010/main" val="119056042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cs typeface="Times New Roman" panose="02020603050405020304" pitchFamily="18" charset="0"/>
              </a:rPr>
              <a:t>You</a:t>
            </a:r>
            <a:r>
              <a:rPr lang="en-US" sz="1000" dirty="0"/>
              <a:t> will learn about how you can focus machine learning on the specific pieces of information that will be most useful for further modeling and testing.</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The goal with feature selection is to train a model using the smallest set of independent variables that can explain the patterns discovered in the dataset, and that can then be used for successful outcome prediction.</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two common reasons for using feature selection: </a:t>
            </a:r>
          </a:p>
          <a:p>
            <a:pPr>
              <a:lnSpc>
                <a:spcPct val="107000"/>
              </a:lnSpc>
              <a:spcAft>
                <a:spcPts val="800"/>
              </a:spcAft>
            </a:pPr>
            <a:r>
              <a:rPr lang="en-US" sz="1000" dirty="0"/>
              <a:t> Increasing the accuracy of model predictions, by removing the unnecessary and redundant data.</a:t>
            </a:r>
          </a:p>
          <a:p>
            <a:pPr>
              <a:lnSpc>
                <a:spcPct val="107000"/>
              </a:lnSpc>
              <a:spcAft>
                <a:spcPts val="800"/>
              </a:spcAft>
            </a:pPr>
            <a:r>
              <a:rPr lang="en-US" sz="1000" dirty="0"/>
              <a:t> Increasing the efficiency of the model training process, by reducing the number of features and therefore reducing the computational demands;</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it is simply a case of choosing or selecting those features to use for subsequent analysis.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66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5: Using Feature Engineering and Selection in Azure Machine Learning</a:t>
            </a:r>
          </a:p>
        </p:txBody>
      </p:sp>
    </p:spTree>
    <p:extLst>
      <p:ext uri="{BB962C8B-B14F-4D97-AF65-F5344CB8AC3E}">
        <p14:creationId xmlns:p14="http://schemas.microsoft.com/office/powerpoint/2010/main" val="140077666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Reducing data dimensions is not strictly speaking the same thing as feature selection. Feature selection is all about producing a subset of the original data, without changing any of the original features. By contrast, the mention reduction uses data transformation, and other methods, to modify the original features in some way.</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https://docs.microsoft.com/en-us/azure/machine-learning/studio-module-reference/data-transformation-learning-with-counts</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67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5: Using Feature Engineering and Selection in Azure Machine Learning</a:t>
            </a:r>
          </a:p>
        </p:txBody>
      </p:sp>
    </p:spTree>
    <p:extLst>
      <p:ext uri="{BB962C8B-B14F-4D97-AF65-F5344CB8AC3E}">
        <p14:creationId xmlns:p14="http://schemas.microsoft.com/office/powerpoint/2010/main" val="878033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You could also use mathematical statistical methods to help with the selection process; for example, you might wish to apply a filter to limit a dataset to some specific rows. Using filters can help enhance data, and help separate the useful and meaningful information from surrounding noise.</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a:effectLst/>
                <a:latin typeface="Arial" panose="020B0604020202020204" pitchFamily="34" charset="0"/>
                <a:ea typeface="Calibri" panose="020F0502020204030204" pitchFamily="34" charset="0"/>
                <a:cs typeface="Times New Roman" panose="02020603050405020304" pitchFamily="18" charset="0"/>
              </a:rPr>
              <a:t>https://docs.microsoft.com/en-us/azure/machine-learning/studio-module-reference/data-transformation-filter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68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5: Using Feature Engineering and Selection in Azure Machine Learning</a:t>
            </a:r>
          </a:p>
        </p:txBody>
      </p:sp>
    </p:spTree>
    <p:extLst>
      <p:ext uri="{BB962C8B-B14F-4D97-AF65-F5344CB8AC3E}">
        <p14:creationId xmlns:p14="http://schemas.microsoft.com/office/powerpoint/2010/main" val="208259135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https://docs.microsoft.com/en-us/azure/machine-learning/studio-module-reference/principal-component-analysis</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Principal Component Analysis</a:t>
            </a:r>
            <a:r>
              <a:rPr lang="en-US" sz="1200" b="0" i="0" kern="1200" dirty="0">
                <a:solidFill>
                  <a:schemeClr val="tx1"/>
                </a:solidFill>
                <a:effectLst/>
                <a:latin typeface="+mn-lt"/>
                <a:ea typeface="+mn-ea"/>
                <a:cs typeface="+mn-cs"/>
              </a:rPr>
              <a:t> module in Azure Machine Learning Studio takes a set of feature columns in the provided dataset, and creates a projection of the feature space that has lower dimensionality. The algorithm uses randomization techniques to identify a feature subspace that captures most of the information in the complete feature matrix. Hence, the transformed data matrices capture the variance in the original data while reducing the effect of noise and minimizing the risk of overfitting.</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69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5: Using Feature Engineering and Selection in Azure Machine Learning</a:t>
            </a:r>
          </a:p>
        </p:txBody>
      </p:sp>
    </p:spTree>
    <p:extLst>
      <p:ext uri="{BB962C8B-B14F-4D97-AF65-F5344CB8AC3E}">
        <p14:creationId xmlns:p14="http://schemas.microsoft.com/office/powerpoint/2010/main" val="25400749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https://docs.microsoft.com/en-us/azure/machine-learning/studio-module-reference/edit-metadata</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70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5: Using Feature Engineering and Selection in Azure Machine Learning</a:t>
            </a:r>
          </a:p>
        </p:txBody>
      </p:sp>
    </p:spTree>
    <p:extLst>
      <p:ext uri="{BB962C8B-B14F-4D97-AF65-F5344CB8AC3E}">
        <p14:creationId xmlns:p14="http://schemas.microsoft.com/office/powerpoint/2010/main" val="332733096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https://docs.microsoft.com/en-us/azure/machine-learning/studio-module-reference/normalize-data</a:t>
            </a:r>
          </a:p>
        </p:txBody>
      </p:sp>
      <p:sp>
        <p:nvSpPr>
          <p:cNvPr id="4" name="Slide Number Placeholder 3"/>
          <p:cNvSpPr>
            <a:spLocks noGrp="1"/>
          </p:cNvSpPr>
          <p:nvPr>
            <p:ph type="sldNum" sz="quarter" idx="10"/>
          </p:nvPr>
        </p:nvSpPr>
        <p:spPr/>
        <p:txBody>
          <a:bodyPr/>
          <a:lstStyle/>
          <a:p>
            <a:fld id="{F19E9337-0361-41F3-9C17-1F4FFD1214BA}" type="slidenum">
              <a:rPr lang="en-US" smtClean="0"/>
              <a:t>71</a:t>
            </a:fld>
            <a:endParaRPr lang="en-US" dirty="0"/>
          </a:p>
        </p:txBody>
      </p:sp>
    </p:spTree>
    <p:extLst>
      <p:ext uri="{BB962C8B-B14F-4D97-AF65-F5344CB8AC3E}">
        <p14:creationId xmlns:p14="http://schemas.microsoft.com/office/powerpoint/2010/main" val="30957440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74</a:t>
            </a:fld>
            <a:endParaRPr lang="en-US" dirty="0"/>
          </a:p>
        </p:txBody>
      </p:sp>
    </p:spTree>
    <p:extLst>
      <p:ext uri="{BB962C8B-B14F-4D97-AF65-F5344CB8AC3E}">
        <p14:creationId xmlns:p14="http://schemas.microsoft.com/office/powerpoint/2010/main" val="215781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As you introduce managing datasets, it might be helpful to remind students about the Team Data Science Process, and where they are in the life cycle. The graphic on the following page may be useful:</a:t>
            </a:r>
          </a:p>
          <a:p>
            <a:pPr>
              <a:lnSpc>
                <a:spcPct val="107000"/>
              </a:lnSpc>
              <a:spcAft>
                <a:spcPts val="800"/>
              </a:spcAft>
            </a:pPr>
            <a:r>
              <a:rPr lang="en-GB" sz="1000" u="sng" dirty="0">
                <a:effectLst/>
                <a:latin typeface="Arial" panose="020B0604020202020204" pitchFamily="34" charset="0"/>
                <a:ea typeface="Calibri" panose="020F0502020204030204" pitchFamily="34" charset="0"/>
                <a:cs typeface="Segoe UI" panose="020B0502040204020203" pitchFamily="34" charset="0"/>
                <a:hlinkClick r:id="rId3"/>
              </a:rPr>
              <a:t>https://aka.ms/v7zune</a:t>
            </a:r>
            <a:endParaRPr lang="en-GB" sz="1000" u="sng" dirty="0">
              <a:effectLst/>
              <a:latin typeface="Arial" panose="020B0604020202020204" pitchFamily="34" charset="0"/>
              <a:ea typeface="Calibri" panose="020F0502020204030204" pitchFamily="34" charset="0"/>
              <a:cs typeface="Segoe UI" panose="020B0502040204020203" pitchFamily="34" charset="0"/>
            </a:endParaRPr>
          </a:p>
          <a:p>
            <a:pPr>
              <a:lnSpc>
                <a:spcPct val="107000"/>
              </a:lnSpc>
              <a:spcAft>
                <a:spcPts val="800"/>
              </a:spcAft>
            </a:pPr>
            <a:endParaRPr lang="en-GB" sz="1000" u="sng" dirty="0">
              <a:effectLst/>
              <a:latin typeface="Arial" panose="020B0604020202020204" pitchFamily="34" charset="0"/>
              <a:ea typeface="Calibri" panose="020F0502020204030204" pitchFamily="34" charset="0"/>
              <a:cs typeface="Segoe UI" panose="020B0502040204020203" pitchFamily="34" charset="0"/>
            </a:endParaRPr>
          </a:p>
          <a:p>
            <a:r>
              <a:rPr lang="en-US" sz="1200" b="0" i="0" u="none" strike="noStrike" kern="1200" baseline="0" dirty="0">
                <a:solidFill>
                  <a:schemeClr val="tx1"/>
                </a:solidFill>
                <a:latin typeface="+mn-lt"/>
                <a:ea typeface="+mn-ea"/>
                <a:cs typeface="+mn-cs"/>
              </a:rPr>
              <a:t>it isn't enough to double capacity every 18 months, as specified by Moore's Law.</a:t>
            </a: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Structured data is a type of information that is stored in more traditional systems, such as relational databases and SQL Server applications, and Excel spreadsheets.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680764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Structured data is a type of information that is stored in more traditional systems, such as relational databases and SQL Server applications, and Excel spreadsheets.</a:t>
            </a: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Unstructured data represents all the other types of information that businesses and organizations routinely collect and store.</a:t>
            </a: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without machine learning, much of this unstructured data is little or no value.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4180017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200" b="0" i="0" u="none" strike="noStrike" kern="1200" baseline="0" dirty="0">
                <a:solidFill>
                  <a:schemeClr val="tx1"/>
                </a:solidFill>
                <a:latin typeface="+mn-lt"/>
                <a:ea typeface="+mn-ea"/>
                <a:cs typeface="+mn-cs"/>
              </a:rPr>
              <a:t>Big datasets can be challenging to clean, visualize and analyze.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1496392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#70-774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01249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985842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3EBAF-BB52-4FEC-9EE9-8BBEE62A6D43}" type="datetimeFigureOut">
              <a:rPr lang="de-DE" smtClean="0">
                <a:solidFill>
                  <a:prstClr val="black">
                    <a:tint val="75000"/>
                  </a:prstClr>
                </a:solidFill>
              </a:rPr>
              <a:pPr/>
              <a:t>05.04.2018</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6005165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#70-774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39025117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b="0" dirty="0">
              <a:solidFill>
                <a:srgbClr val="FFFFFF"/>
              </a:solidFill>
            </a:endParaRPr>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483768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65402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148253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93153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8219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05144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09461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651983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199833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49488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162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1"/>
            <a:ext cx="9144000" cy="6260841"/>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Case Study Question….</a:t>
            </a:r>
          </a:p>
        </p:txBody>
      </p:sp>
      <p:sp>
        <p:nvSpPr>
          <p:cNvPr id="3" name="Content Placeholder 2"/>
          <p:cNvSpPr>
            <a:spLocks noGrp="1"/>
          </p:cNvSpPr>
          <p:nvPr>
            <p:ph idx="1"/>
          </p:nvPr>
        </p:nvSpPr>
        <p:spPr>
          <a:xfrm>
            <a:off x="261187" y="1482871"/>
            <a:ext cx="8574837" cy="4712995"/>
          </a:xfrm>
        </p:spPr>
        <p:txBody>
          <a:bodyPr/>
          <a:lstStyle>
            <a:lvl1pPr marL="0" indent="0">
              <a:buNone/>
              <a:defRPr sz="20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075525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solidFill>
                  <a:srgbClr val="3399FF"/>
                </a:solidFill>
              </a:rPr>
              <a:t>LAB</a:t>
            </a:r>
          </a:p>
        </p:txBody>
      </p:sp>
      <p:sp>
        <p:nvSpPr>
          <p:cNvPr id="8" name="Text Placeholder 4">
            <a:extLst>
              <a:ext uri="{FF2B5EF4-FFF2-40B4-BE49-F238E27FC236}">
                <a16:creationId xmlns:a16="http://schemas.microsoft.com/office/drawing/2014/main" id="{10E0EB35-1ACE-4DBD-9585-A5ED9578289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2.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#70-774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709" r:id="rId6"/>
    <p:sldLayoutId id="2147483699" r:id="rId7"/>
    <p:sldLayoutId id="2147483702" r:id="rId8"/>
    <p:sldLayoutId id="2147483700" r:id="rId9"/>
    <p:sldLayoutId id="2147483705" r:id="rId10"/>
    <p:sldLayoutId id="2147483703" r:id="rId11"/>
    <p:sldLayoutId id="2147483706" r:id="rId12"/>
    <p:sldLayoutId id="2147483663" r:id="rId13"/>
    <p:sldLayoutId id="2147483664" r:id="rId14"/>
    <p:sldLayoutId id="2147483665" r:id="rId15"/>
    <p:sldLayoutId id="2147483667" r:id="rId16"/>
    <p:sldLayoutId id="2147483668" r:id="rId17"/>
    <p:sldLayoutId id="2147483669" r:id="rId18"/>
    <p:sldLayoutId id="2147483670" r:id="rId19"/>
    <p:sldLayoutId id="2147483671" r:id="rId20"/>
    <p:sldLayoutId id="2147483707" r:id="rId21"/>
    <p:sldLayoutId id="2147483708" r:id="rId22"/>
    <p:sldLayoutId id="2147483710" r:id="rId23"/>
    <p:sldLayoutId id="2147483711" r:id="rId24"/>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b="0" dirty="0">
              <a:solidFill>
                <a:srgbClr val="FFFFFF"/>
              </a:solidFill>
            </a:endParaRPr>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fontAlgn="auto" hangingPunct="0">
              <a:spcBef>
                <a:spcPts val="0"/>
              </a:spcBef>
              <a:spcAft>
                <a:spcPts val="0"/>
              </a:spcAft>
              <a:defRPr/>
            </a:pPr>
            <a:endParaRPr lang="en-US" b="0" dirty="0">
              <a:solidFill>
                <a:srgbClr val="000000"/>
              </a:solidFill>
              <a:latin typeface="Verdana"/>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707537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1.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3.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1.xml"/><Relationship Id="rId1" Type="http://schemas.openxmlformats.org/officeDocument/2006/relationships/tags" Target="../tags/tag1.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1.xml"/><Relationship Id="rId1" Type="http://schemas.openxmlformats.org/officeDocument/2006/relationships/tags" Target="../tags/tag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1.xml"/><Relationship Id="rId1" Type="http://schemas.openxmlformats.org/officeDocument/2006/relationships/tags" Target="../tags/tag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2.xml"/><Relationship Id="rId1" Type="http://schemas.openxmlformats.org/officeDocument/2006/relationships/tags" Target="../tags/tag4.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2.xml"/><Relationship Id="rId1" Type="http://schemas.openxmlformats.org/officeDocument/2006/relationships/tags" Target="../tags/tag5.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2.xml"/><Relationship Id="rId1" Type="http://schemas.openxmlformats.org/officeDocument/2006/relationships/tags" Target="../tags/tag7.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2.xml"/><Relationship Id="rId1" Type="http://schemas.openxmlformats.org/officeDocument/2006/relationships/tags" Target="../tags/tag8.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2.xml"/><Relationship Id="rId1" Type="http://schemas.openxmlformats.org/officeDocument/2006/relationships/tags" Target="../tags/tag9.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2.xml"/><Relationship Id="rId1" Type="http://schemas.openxmlformats.org/officeDocument/2006/relationships/tags" Target="../tags/tag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1.xml"/><Relationship Id="rId1" Type="http://schemas.openxmlformats.org/officeDocument/2006/relationships/tags" Target="../tags/tag11.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1.xml"/><Relationship Id="rId1" Type="http://schemas.openxmlformats.org/officeDocument/2006/relationships/tags" Target="../tags/tag1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1.xml"/><Relationship Id="rId1" Type="http://schemas.openxmlformats.org/officeDocument/2006/relationships/tags" Target="../tags/tag13.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1.xml"/><Relationship Id="rId1" Type="http://schemas.openxmlformats.org/officeDocument/2006/relationships/tags" Target="../tags/tag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1.xml"/><Relationship Id="rId1" Type="http://schemas.openxmlformats.org/officeDocument/2006/relationships/tags" Target="../tags/tag15.xml"/></Relationships>
</file>

<file path=ppt/slides/_rels/slide7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3.xml"/><Relationship Id="rId1" Type="http://schemas.openxmlformats.org/officeDocument/2006/relationships/slideLayout" Target="../slideLayouts/slideLayout21.xml"/><Relationship Id="rId4" Type="http://schemas.openxmlformats.org/officeDocument/2006/relationships/image" Target="../media/image2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hyperlink" Target="https://github.com/MicrosoftLearning/20774_Perform-Cloud-Data-Science-with-Azure-Machine-Learning/blob/master/Instructions/20774A_LAB_AK_03.md" TargetMode="External"/><Relationship Id="rId2" Type="http://schemas.openxmlformats.org/officeDocument/2006/relationships/notesSlide" Target="../notesSlides/notesSlide6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2.xml"/><Relationship Id="rId4" Type="http://schemas.openxmlformats.org/officeDocument/2006/relationships/hyperlink" Target="http://upxacademy.com/beginners-guide-to-big-data/"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70-774 Perform Cloud Data Science with Azure Machine Learning</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dirty="0">
                <a:solidFill>
                  <a:srgbClr val="FFC000"/>
                </a:solidFill>
              </a:rPr>
              <a:t>Prepare Data for Analysis in Azure Machine Learning and Export from Azure Machine Learning</a:t>
            </a:r>
          </a:p>
          <a:p>
            <a:r>
              <a:rPr lang="en-US" sz="1600" dirty="0"/>
              <a:t>Develop Machine Learning Models</a:t>
            </a:r>
          </a:p>
          <a:p>
            <a:r>
              <a:rPr lang="en-US" sz="1600" dirty="0"/>
              <a:t>Operationalize and Manage Azure Machine Learning Services</a:t>
            </a:r>
          </a:p>
          <a:p>
            <a:r>
              <a:rPr lang="en-US" sz="1600" dirty="0"/>
              <a:t>Use Other Services for Machine Learning</a:t>
            </a:r>
          </a:p>
        </p:txBody>
      </p:sp>
      <p:sp>
        <p:nvSpPr>
          <p:cNvPr id="3" name="Subtitle 2"/>
          <p:cNvSpPr>
            <a:spLocks noGrp="1"/>
          </p:cNvSpPr>
          <p:nvPr>
            <p:ph type="body" sz="quarter" idx="10"/>
          </p:nvPr>
        </p:nvSpPr>
        <p:spPr>
          <a:solidFill>
            <a:schemeClr val="accent1"/>
          </a:solidFill>
        </p:spPr>
        <p:txBody>
          <a:bodyPr/>
          <a:lstStyle/>
          <a:p>
            <a:pPr marL="0" indent="0">
              <a:buClr>
                <a:schemeClr val="bg1"/>
              </a:buClr>
              <a:buNone/>
            </a:pPr>
            <a:r>
              <a:rPr lang="en-US" sz="1400" dirty="0">
                <a:solidFill>
                  <a:schemeClr val="tx1"/>
                </a:solidFill>
              </a:rPr>
              <a:t>Speaker Information:</a:t>
            </a:r>
          </a:p>
          <a:p>
            <a:pPr marL="0" indent="0">
              <a:buClr>
                <a:schemeClr val="bg1"/>
              </a:buClr>
              <a:buNone/>
            </a:pPr>
            <a:endParaRPr lang="en-US" sz="140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https://www.microsoft.com/en-ie/learning/exam-70-774.aspx</a:t>
            </a:r>
          </a:p>
        </p:txBody>
      </p:sp>
    </p:spTree>
    <p:extLst>
      <p:ext uri="{BB962C8B-B14F-4D97-AF65-F5344CB8AC3E}">
        <p14:creationId xmlns:p14="http://schemas.microsoft.com/office/powerpoint/2010/main" val="1304892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purpose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Sample data</a:t>
            </a:r>
          </a:p>
          <a:p>
            <a:pPr lvl="1"/>
            <a:r>
              <a:rPr lang="en-GB" kern="0" dirty="0">
                <a:solidFill>
                  <a:srgbClr val="000000"/>
                </a:solidFill>
              </a:rPr>
              <a:t>How was the sample made?</a:t>
            </a:r>
          </a:p>
          <a:p>
            <a:pPr lvl="1"/>
            <a:r>
              <a:rPr lang="en-GB" kern="0" dirty="0">
                <a:solidFill>
                  <a:srgbClr val="000000"/>
                </a:solidFill>
              </a:rPr>
              <a:t>What criteria were used to create the sample?</a:t>
            </a:r>
          </a:p>
          <a:p>
            <a:pPr lvl="1"/>
            <a:r>
              <a:rPr lang="en-GB" kern="0" dirty="0">
                <a:solidFill>
                  <a:srgbClr val="000000"/>
                </a:solidFill>
              </a:rPr>
              <a:t>Is the sample special?</a:t>
            </a:r>
          </a:p>
          <a:p>
            <a:pPr lvl="1"/>
            <a:r>
              <a:rPr lang="en-GB" kern="0" dirty="0">
                <a:solidFill>
                  <a:srgbClr val="000000"/>
                </a:solidFill>
              </a:rPr>
              <a:t>Was there unconscious or subjective bias in the sample taking process? </a:t>
            </a:r>
          </a:p>
          <a:p>
            <a:pPr lvl="0"/>
            <a:r>
              <a:rPr lang="en-GB" kern="0" dirty="0">
                <a:solidFill>
                  <a:srgbClr val="000000"/>
                </a:solidFill>
              </a:rPr>
              <a:t>Training data</a:t>
            </a:r>
          </a:p>
          <a:p>
            <a:pPr lvl="1"/>
            <a:r>
              <a:rPr lang="en-GB" kern="0" dirty="0">
                <a:solidFill>
                  <a:srgbClr val="000000"/>
                </a:solidFill>
              </a:rPr>
              <a:t>70% training, 30% testing</a:t>
            </a:r>
          </a:p>
          <a:p>
            <a:pPr lvl="1"/>
            <a:r>
              <a:rPr lang="en-GB" kern="0" dirty="0">
                <a:solidFill>
                  <a:srgbClr val="000000"/>
                </a:solidFill>
              </a:rPr>
              <a:t>70% training, 20% validation, 10% testing</a:t>
            </a:r>
          </a:p>
          <a:p>
            <a:pPr lvl="0"/>
            <a:r>
              <a:rPr lang="en-GB" kern="0" dirty="0">
                <a:solidFill>
                  <a:srgbClr val="000000"/>
                </a:solidFill>
              </a:rPr>
              <a:t>Predictive data</a:t>
            </a:r>
          </a:p>
          <a:p>
            <a:pPr lvl="1"/>
            <a:r>
              <a:rPr lang="en-GB" kern="0" dirty="0">
                <a:solidFill>
                  <a:srgbClr val="000000"/>
                </a:solidFill>
              </a:rPr>
              <a:t>Not the same as training data</a:t>
            </a:r>
            <a:endParaRPr lang="en-US" kern="0" dirty="0">
              <a:solidFill>
                <a:srgbClr val="000000"/>
              </a:solidFill>
            </a:endParaRPr>
          </a:p>
        </p:txBody>
      </p:sp>
    </p:spTree>
    <p:extLst>
      <p:ext uri="{BB962C8B-B14F-4D97-AF65-F5344CB8AC3E}">
        <p14:creationId xmlns:p14="http://schemas.microsoft.com/office/powerpoint/2010/main" val="465606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Importing data—Overview</a:t>
            </a:r>
          </a:p>
        </p:txBody>
      </p:sp>
      <p:sp>
        <p:nvSpPr>
          <p:cNvPr id="4" name="Content Placeholder 2"/>
          <p:cNvSpPr txBox="1">
            <a:spLocks/>
          </p:cNvSpPr>
          <p:nvPr/>
        </p:nvSpPr>
        <p:spPr>
          <a:xfrm>
            <a:off x="458788" y="1021215"/>
            <a:ext cx="8119156" cy="5147356"/>
          </a:xfrm>
          <a:prstGeom prst="rect">
            <a:avLst/>
          </a:prstGeom>
        </p:spPr>
        <p:txBody>
          <a:bodyPr numCol="2"/>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Data Sources:</a:t>
            </a:r>
          </a:p>
          <a:p>
            <a:pPr lvl="1"/>
            <a:r>
              <a:rPr lang="en-US" sz="2000" kern="0" dirty="0">
                <a:solidFill>
                  <a:srgbClr val="000000"/>
                </a:solidFill>
              </a:rPr>
              <a:t>Offline </a:t>
            </a:r>
          </a:p>
          <a:p>
            <a:pPr lvl="1"/>
            <a:r>
              <a:rPr lang="en-US" sz="2000" kern="0" dirty="0">
                <a:solidFill>
                  <a:srgbClr val="000000"/>
                </a:solidFill>
              </a:rPr>
              <a:t>Online: live vs. cached</a:t>
            </a:r>
          </a:p>
          <a:p>
            <a:pPr lvl="1"/>
            <a:r>
              <a:rPr lang="en-US" sz="2000" kern="0" dirty="0">
                <a:solidFill>
                  <a:srgbClr val="000000"/>
                </a:solidFill>
              </a:rPr>
              <a:t>Generated</a:t>
            </a:r>
          </a:p>
          <a:p>
            <a:pPr lvl="0"/>
            <a:endParaRPr lang="en-GB" sz="2400" kern="0" dirty="0">
              <a:solidFill>
                <a:srgbClr val="000000"/>
              </a:solidFill>
            </a:endParaRPr>
          </a:p>
          <a:p>
            <a:pPr lvl="0"/>
            <a:r>
              <a:rPr lang="en-GB" sz="2400" kern="0" dirty="0">
                <a:solidFill>
                  <a:srgbClr val="000000"/>
                </a:solidFill>
              </a:rPr>
              <a:t>Data formats:</a:t>
            </a:r>
          </a:p>
          <a:p>
            <a:pPr lvl="1"/>
            <a:r>
              <a:rPr lang="en-GB" sz="2000" kern="0" dirty="0">
                <a:solidFill>
                  <a:srgbClr val="000000"/>
                </a:solidFill>
              </a:rPr>
              <a:t>Txt, CSV, TSV, Excel</a:t>
            </a:r>
          </a:p>
          <a:p>
            <a:pPr lvl="1"/>
            <a:r>
              <a:rPr lang="en-GB" sz="2000" kern="0" dirty="0">
                <a:solidFill>
                  <a:srgbClr val="000000"/>
                </a:solidFill>
              </a:rPr>
              <a:t>Azure table, Hive table</a:t>
            </a:r>
          </a:p>
          <a:p>
            <a:pPr lvl="1"/>
            <a:r>
              <a:rPr lang="en-GB" sz="2000" kern="0" dirty="0">
                <a:solidFill>
                  <a:srgbClr val="000000"/>
                </a:solidFill>
              </a:rPr>
              <a:t>SQL database table</a:t>
            </a:r>
          </a:p>
          <a:p>
            <a:pPr lvl="1"/>
            <a:r>
              <a:rPr lang="en-GB" sz="2000" kern="0" dirty="0">
                <a:solidFill>
                  <a:srgbClr val="000000"/>
                </a:solidFill>
              </a:rPr>
              <a:t>OData</a:t>
            </a:r>
          </a:p>
          <a:p>
            <a:pPr lvl="1"/>
            <a:r>
              <a:rPr lang="en-GB" sz="2000" kern="0" dirty="0">
                <a:solidFill>
                  <a:srgbClr val="000000"/>
                </a:solidFill>
              </a:rPr>
              <a:t>SVMLight</a:t>
            </a:r>
          </a:p>
          <a:p>
            <a:pPr lvl="1"/>
            <a:r>
              <a:rPr lang="en-GB" sz="2000" kern="0" dirty="0">
                <a:solidFill>
                  <a:srgbClr val="000000"/>
                </a:solidFill>
              </a:rPr>
              <a:t>ARFF, zip</a:t>
            </a:r>
          </a:p>
          <a:p>
            <a:pPr lvl="1"/>
            <a:r>
              <a:rPr lang="en-GB" sz="2000" kern="0" dirty="0">
                <a:solidFill>
                  <a:srgbClr val="000000"/>
                </a:solidFill>
              </a:rPr>
              <a:t>RData</a:t>
            </a:r>
          </a:p>
          <a:p>
            <a:pPr lvl="0"/>
            <a:r>
              <a:rPr lang="en-GB" sz="2400" kern="0" dirty="0">
                <a:solidFill>
                  <a:srgbClr val="000000"/>
                </a:solidFill>
              </a:rPr>
              <a:t>Data types:</a:t>
            </a:r>
          </a:p>
          <a:p>
            <a:pPr lvl="1"/>
            <a:r>
              <a:rPr lang="en-US" sz="2000" kern="0" dirty="0">
                <a:solidFill>
                  <a:srgbClr val="000000"/>
                </a:solidFill>
              </a:rPr>
              <a:t>String</a:t>
            </a:r>
          </a:p>
          <a:p>
            <a:pPr lvl="1"/>
            <a:r>
              <a:rPr lang="en-US" sz="2000" kern="0" dirty="0">
                <a:solidFill>
                  <a:srgbClr val="000000"/>
                </a:solidFill>
              </a:rPr>
              <a:t>Integer</a:t>
            </a:r>
          </a:p>
          <a:p>
            <a:pPr lvl="1"/>
            <a:r>
              <a:rPr lang="en-US" sz="2000" kern="0" dirty="0">
                <a:solidFill>
                  <a:srgbClr val="000000"/>
                </a:solidFill>
              </a:rPr>
              <a:t>Double</a:t>
            </a:r>
          </a:p>
          <a:p>
            <a:pPr lvl="1"/>
            <a:r>
              <a:rPr lang="en-US" sz="2000" kern="0" dirty="0">
                <a:solidFill>
                  <a:srgbClr val="000000"/>
                </a:solidFill>
              </a:rPr>
              <a:t>Boolean</a:t>
            </a:r>
          </a:p>
          <a:p>
            <a:pPr lvl="1"/>
            <a:r>
              <a:rPr lang="en-US" sz="2000" kern="0" dirty="0">
                <a:solidFill>
                  <a:srgbClr val="000000"/>
                </a:solidFill>
              </a:rPr>
              <a:t>DateTime</a:t>
            </a:r>
          </a:p>
          <a:p>
            <a:pPr lvl="1"/>
            <a:r>
              <a:rPr lang="en-US" sz="2000" kern="0" dirty="0">
                <a:solidFill>
                  <a:srgbClr val="000000"/>
                </a:solidFill>
              </a:rPr>
              <a:t>TimeSpan</a:t>
            </a:r>
          </a:p>
          <a:p>
            <a:pPr lvl="0"/>
            <a:endParaRPr lang="en-US" sz="2400" kern="0" dirty="0">
              <a:solidFill>
                <a:srgbClr val="000000"/>
              </a:solidFill>
            </a:endParaRPr>
          </a:p>
          <a:p>
            <a:pPr lvl="0"/>
            <a:endParaRPr lang="en-US" kern="0" dirty="0">
              <a:solidFill>
                <a:srgbClr val="000000"/>
              </a:solidFill>
            </a:endParaRPr>
          </a:p>
          <a:p>
            <a:pPr lvl="0"/>
            <a:endParaRPr lang="en-US" kern="0" dirty="0">
              <a:solidFill>
                <a:srgbClr val="000000"/>
              </a:solidFill>
            </a:endParaRPr>
          </a:p>
        </p:txBody>
      </p:sp>
      <p:pic>
        <p:nvPicPr>
          <p:cNvPr id="2050" name="Picture 2" descr="Image result for excel"/>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488090" y="4634819"/>
            <a:ext cx="856795" cy="84108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azure blob storage icon"/>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629956" y="4640881"/>
            <a:ext cx="835025" cy="8350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big data icon"/>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6750053" y="4634819"/>
            <a:ext cx="841087" cy="841087"/>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age result for sql server icon"/>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747059" y="4645021"/>
            <a:ext cx="830885" cy="830885"/>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Image result for csv icon"/>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5629956" y="5753128"/>
            <a:ext cx="830885" cy="83088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Image result for text icon"/>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6756881" y="5753128"/>
            <a:ext cx="834259" cy="834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361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online data sources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Online Data Sources </a:t>
            </a:r>
          </a:p>
          <a:p>
            <a:pPr lvl="1"/>
            <a:r>
              <a:rPr lang="en-US" kern="0" dirty="0">
                <a:solidFill>
                  <a:srgbClr val="000000"/>
                </a:solidFill>
              </a:rPr>
              <a:t>Web URL using HTTP</a:t>
            </a:r>
          </a:p>
          <a:p>
            <a:pPr lvl="1"/>
            <a:r>
              <a:rPr lang="en-US" kern="0" dirty="0">
                <a:solidFill>
                  <a:srgbClr val="000000"/>
                </a:solidFill>
              </a:rPr>
              <a:t>Hadoop using HiveQL</a:t>
            </a:r>
          </a:p>
          <a:p>
            <a:pPr lvl="1"/>
            <a:r>
              <a:rPr lang="en-US" kern="0" dirty="0">
                <a:solidFill>
                  <a:srgbClr val="000000"/>
                </a:solidFill>
              </a:rPr>
              <a:t>Azure Blob storage</a:t>
            </a:r>
          </a:p>
          <a:p>
            <a:pPr lvl="1"/>
            <a:r>
              <a:rPr lang="en-US" kern="0" dirty="0">
                <a:solidFill>
                  <a:srgbClr val="000000"/>
                </a:solidFill>
              </a:rPr>
              <a:t>Azure table</a:t>
            </a:r>
          </a:p>
          <a:p>
            <a:pPr lvl="1"/>
            <a:r>
              <a:rPr lang="en-US" kern="0" dirty="0">
                <a:solidFill>
                  <a:srgbClr val="000000"/>
                </a:solidFill>
              </a:rPr>
              <a:t>Azure SQL database</a:t>
            </a:r>
          </a:p>
          <a:p>
            <a:pPr lvl="1"/>
            <a:r>
              <a:rPr lang="en-US" kern="0" dirty="0">
                <a:solidFill>
                  <a:srgbClr val="000000"/>
                </a:solidFill>
              </a:rPr>
              <a:t>SQL Server on Azure VM</a:t>
            </a:r>
          </a:p>
          <a:p>
            <a:pPr lvl="1"/>
            <a:r>
              <a:rPr lang="en-US" kern="0" dirty="0">
                <a:solidFill>
                  <a:srgbClr val="000000"/>
                </a:solidFill>
              </a:rPr>
              <a:t>On-premises SQL Server database through the Management Gateway</a:t>
            </a:r>
          </a:p>
          <a:p>
            <a:pPr lvl="1"/>
            <a:r>
              <a:rPr lang="en-US" kern="0" dirty="0">
                <a:solidFill>
                  <a:srgbClr val="000000"/>
                </a:solidFill>
              </a:rPr>
              <a:t>OData</a:t>
            </a:r>
          </a:p>
        </p:txBody>
      </p:sp>
    </p:spTree>
    <p:extLst>
      <p:ext uri="{BB962C8B-B14F-4D97-AF65-F5344CB8AC3E}">
        <p14:creationId xmlns:p14="http://schemas.microsoft.com/office/powerpoint/2010/main" val="1045520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offline data sources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Offline Data Sources:</a:t>
            </a:r>
          </a:p>
          <a:p>
            <a:pPr lvl="1"/>
            <a:r>
              <a:rPr lang="en-GB" kern="0" dirty="0">
                <a:solidFill>
                  <a:srgbClr val="000000"/>
                </a:solidFill>
              </a:rPr>
              <a:t>CSV</a:t>
            </a:r>
          </a:p>
          <a:p>
            <a:pPr lvl="1"/>
            <a:r>
              <a:rPr lang="en-GB" kern="0" dirty="0">
                <a:solidFill>
                  <a:srgbClr val="000000"/>
                </a:solidFill>
              </a:rPr>
              <a:t>TSV</a:t>
            </a:r>
          </a:p>
          <a:p>
            <a:pPr lvl="1"/>
            <a:r>
              <a:rPr lang="en-GB" kern="0" dirty="0">
                <a:solidFill>
                  <a:srgbClr val="000000"/>
                </a:solidFill>
              </a:rPr>
              <a:t>RData files</a:t>
            </a:r>
          </a:p>
          <a:p>
            <a:pPr lvl="1"/>
            <a:r>
              <a:rPr lang="en-GB" kern="0" dirty="0">
                <a:solidFill>
                  <a:srgbClr val="000000"/>
                </a:solidFill>
              </a:rPr>
              <a:t>ARFF files</a:t>
            </a:r>
          </a:p>
          <a:p>
            <a:pPr lvl="1"/>
            <a:r>
              <a:rPr lang="en-GB" kern="0" dirty="0">
                <a:solidFill>
                  <a:srgbClr val="000000"/>
                </a:solidFill>
              </a:rPr>
              <a:t>SVMLight</a:t>
            </a:r>
            <a:endParaRPr lang="en-US" kern="0" dirty="0">
              <a:solidFill>
                <a:srgbClr val="000000"/>
              </a:solidFill>
            </a:endParaRPr>
          </a:p>
        </p:txBody>
      </p:sp>
    </p:spTree>
    <p:extLst>
      <p:ext uri="{BB962C8B-B14F-4D97-AF65-F5344CB8AC3E}">
        <p14:creationId xmlns:p14="http://schemas.microsoft.com/office/powerpoint/2010/main" val="1256870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Import/Export from/to Azure Blob Storage</a:t>
            </a:r>
          </a:p>
        </p:txBody>
      </p:sp>
      <p:sp>
        <p:nvSpPr>
          <p:cNvPr id="4" name="Content Placeholder 2"/>
          <p:cNvSpPr txBox="1">
            <a:spLocks/>
          </p:cNvSpPr>
          <p:nvPr/>
        </p:nvSpPr>
        <p:spPr>
          <a:xfrm>
            <a:off x="460375" y="952635"/>
            <a:ext cx="8119156" cy="269353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b="0" dirty="0"/>
              <a:t>Importing from blob storage requires that</a:t>
            </a:r>
          </a:p>
          <a:p>
            <a:pPr lvl="1"/>
            <a:r>
              <a:rPr lang="en-US" sz="1800" b="0" dirty="0"/>
              <a:t>Data be stored in blobs that use the </a:t>
            </a:r>
            <a:r>
              <a:rPr lang="en-US" sz="1800" dirty="0"/>
              <a:t>block blob</a:t>
            </a:r>
            <a:r>
              <a:rPr lang="en-US" sz="1800" b="0" dirty="0"/>
              <a:t> format. </a:t>
            </a:r>
          </a:p>
          <a:p>
            <a:pPr lvl="1"/>
            <a:r>
              <a:rPr lang="en-US" sz="1800" b="0" dirty="0"/>
              <a:t>The files stored in the blob must use either comma-separated ( CSV) or tab-separated (TSV) formats. </a:t>
            </a:r>
          </a:p>
          <a:p>
            <a:pPr lvl="1"/>
            <a:endParaRPr lang="en-US" sz="1800" b="0" dirty="0"/>
          </a:p>
          <a:p>
            <a:pPr marL="288925" lvl="1" indent="0">
              <a:buNone/>
            </a:pPr>
            <a:r>
              <a:rPr lang="en-US" sz="1800" b="0" dirty="0"/>
              <a:t>When you read the file, the records and any applicable attribute headings are loaded as rows into memory as a dataset.</a:t>
            </a:r>
            <a:endParaRPr lang="en-US" sz="1800" kern="0" dirty="0">
              <a:solidFill>
                <a:srgbClr val="000000"/>
              </a:solidFill>
            </a:endParaRPr>
          </a:p>
        </p:txBody>
      </p:sp>
      <p:sp>
        <p:nvSpPr>
          <p:cNvPr id="5" name="Content Placeholder 2"/>
          <p:cNvSpPr txBox="1">
            <a:spLocks/>
          </p:cNvSpPr>
          <p:nvPr/>
        </p:nvSpPr>
        <p:spPr>
          <a:xfrm>
            <a:off x="501651" y="3858143"/>
            <a:ext cx="7732712" cy="250836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b="0" dirty="0"/>
              <a:t>Saves data to the Blob service in Azure. This option is useful for </a:t>
            </a:r>
          </a:p>
          <a:p>
            <a:pPr lvl="1"/>
            <a:r>
              <a:rPr lang="en-US" sz="1800" b="0" dirty="0"/>
              <a:t>Images</a:t>
            </a:r>
          </a:p>
          <a:p>
            <a:pPr lvl="1"/>
            <a:r>
              <a:rPr lang="en-US" sz="1800" b="0" dirty="0"/>
              <a:t>Unstructured text</a:t>
            </a:r>
          </a:p>
          <a:p>
            <a:pPr lvl="1"/>
            <a:r>
              <a:rPr lang="en-US" sz="1800" b="0" dirty="0"/>
              <a:t>Binary data</a:t>
            </a:r>
          </a:p>
          <a:p>
            <a:pPr lvl="1"/>
            <a:endParaRPr lang="en-US" sz="1800" b="0" dirty="0"/>
          </a:p>
          <a:p>
            <a:pPr marL="288925" lvl="1" indent="0">
              <a:buNone/>
            </a:pPr>
            <a:r>
              <a:rPr lang="en-US" sz="1800" b="0" dirty="0"/>
              <a:t>Data in the Blob service can be shared publicly or saved in secured application data stores.</a:t>
            </a:r>
            <a:endParaRPr lang="en-US" sz="1800" kern="0" dirty="0">
              <a:solidFill>
                <a:srgbClr val="000000"/>
              </a:solidFill>
            </a:endParaRPr>
          </a:p>
        </p:txBody>
      </p:sp>
    </p:spTree>
    <p:extLst>
      <p:ext uri="{BB962C8B-B14F-4D97-AF65-F5344CB8AC3E}">
        <p14:creationId xmlns:p14="http://schemas.microsoft.com/office/powerpoint/2010/main" val="1893840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Import/export data from/to Azure SQL Database</a:t>
            </a:r>
          </a:p>
        </p:txBody>
      </p:sp>
      <p:sp>
        <p:nvSpPr>
          <p:cNvPr id="4" name="Content Placeholder 2"/>
          <p:cNvSpPr txBox="1">
            <a:spLocks/>
          </p:cNvSpPr>
          <p:nvPr/>
        </p:nvSpPr>
        <p:spPr>
          <a:xfrm>
            <a:off x="460375" y="952635"/>
            <a:ext cx="8119156" cy="269353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b="0" dirty="0"/>
              <a:t>Storing data in Azure databases is more expensive than using tables or blobs in Azure.</a:t>
            </a:r>
          </a:p>
          <a:p>
            <a:pPr lvl="1"/>
            <a:r>
              <a:rPr lang="en-US" sz="1600" b="0" dirty="0"/>
              <a:t>There may also be limits on the amount of data </a:t>
            </a:r>
          </a:p>
          <a:p>
            <a:r>
              <a:rPr lang="en-US" sz="2000" b="0" dirty="0"/>
              <a:t>No transaction fees against SQL Azure Database, </a:t>
            </a:r>
          </a:p>
          <a:p>
            <a:r>
              <a:rPr lang="en-US" sz="2000" b="0" dirty="0"/>
              <a:t>Fast access to smaller amounts of frequently used information</a:t>
            </a:r>
          </a:p>
        </p:txBody>
      </p:sp>
      <p:sp>
        <p:nvSpPr>
          <p:cNvPr id="5" name="Content Placeholder 2"/>
          <p:cNvSpPr txBox="1">
            <a:spLocks/>
          </p:cNvSpPr>
          <p:nvPr/>
        </p:nvSpPr>
        <p:spPr>
          <a:xfrm>
            <a:off x="501651" y="3858143"/>
            <a:ext cx="7732712" cy="250836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b="0" dirty="0"/>
              <a:t>You should also consider using a database and account that is in the same region as your machine learning workspace.</a:t>
            </a:r>
          </a:p>
          <a:p>
            <a:r>
              <a:rPr lang="en-US" sz="2000" b="0" dirty="0"/>
              <a:t>To export data, you provide the instance name and database name where the data is stored, and run the module using an account that has write permissions. You must also specify the table name, and map the columns from your experiment to columns in the table.</a:t>
            </a:r>
          </a:p>
        </p:txBody>
      </p:sp>
    </p:spTree>
    <p:extLst>
      <p:ext uri="{BB962C8B-B14F-4D97-AF65-F5344CB8AC3E}">
        <p14:creationId xmlns:p14="http://schemas.microsoft.com/office/powerpoint/2010/main" val="1563654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 and export data via Hive Queries</a:t>
            </a:r>
          </a:p>
        </p:txBody>
      </p:sp>
      <p:sp>
        <p:nvSpPr>
          <p:cNvPr id="4" name="Content Placeholder 2"/>
          <p:cNvSpPr txBox="1">
            <a:spLocks/>
          </p:cNvSpPr>
          <p:nvPr/>
        </p:nvSpPr>
        <p:spPr>
          <a:xfrm>
            <a:off x="460375" y="952635"/>
            <a:ext cx="8119156" cy="269353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dirty="0"/>
              <a:t>Importing data from Hive is particularly useful for loading large datasets, or if you want to pre-process the data using a MapReduce job before loading the data into a machine learning experiment.</a:t>
            </a:r>
            <a:endParaRPr lang="en-US" sz="2000" kern="0" dirty="0">
              <a:solidFill>
                <a:srgbClr val="000000"/>
              </a:solidFill>
            </a:endParaRPr>
          </a:p>
        </p:txBody>
      </p:sp>
      <p:sp>
        <p:nvSpPr>
          <p:cNvPr id="5" name="Content Placeholder 2"/>
          <p:cNvSpPr txBox="1">
            <a:spLocks/>
          </p:cNvSpPr>
          <p:nvPr/>
        </p:nvSpPr>
        <p:spPr>
          <a:xfrm>
            <a:off x="501651" y="3858143"/>
            <a:ext cx="7732712" cy="250836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dirty="0"/>
              <a:t>This option is useful when you are working with very large datasets, and want to save your machine learning experiment data to a Hadoop cluster or HDInsight distributed storage. You might also want to export intermediate results or other data to Hadoop so that you can process it using a MapReduce job.</a:t>
            </a:r>
            <a:endParaRPr lang="en-US" sz="2000" kern="0" dirty="0">
              <a:solidFill>
                <a:srgbClr val="000000"/>
              </a:solidFill>
            </a:endParaRPr>
          </a:p>
        </p:txBody>
      </p:sp>
    </p:spTree>
    <p:extLst>
      <p:ext uri="{BB962C8B-B14F-4D97-AF65-F5344CB8AC3E}">
        <p14:creationId xmlns:p14="http://schemas.microsoft.com/office/powerpoint/2010/main" val="3891009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 data from a website</a:t>
            </a:r>
          </a:p>
        </p:txBody>
      </p:sp>
      <p:sp>
        <p:nvSpPr>
          <p:cNvPr id="4" name="Content Placeholder 2"/>
          <p:cNvSpPr txBox="1">
            <a:spLocks/>
          </p:cNvSpPr>
          <p:nvPr/>
        </p:nvSpPr>
        <p:spPr>
          <a:xfrm>
            <a:off x="460375" y="952635"/>
            <a:ext cx="8119156" cy="269353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Data must be in one of the supported formats: CSV, TSV, ARFF, or </a:t>
            </a:r>
            <a:r>
              <a:rPr lang="en-US" b="0" dirty="0" err="1"/>
              <a:t>SvmLight</a:t>
            </a:r>
            <a:r>
              <a:rPr lang="en-US" b="0" dirty="0"/>
              <a:t>. Other data will cause errors.</a:t>
            </a:r>
          </a:p>
          <a:p>
            <a:endParaRPr lang="en-US" b="0" dirty="0"/>
          </a:p>
          <a:p>
            <a:r>
              <a:rPr lang="en-US" b="0" dirty="0"/>
              <a:t>No authentication is required or supported. Data must be publicly available.</a:t>
            </a:r>
          </a:p>
        </p:txBody>
      </p:sp>
    </p:spTree>
    <p:extLst>
      <p:ext uri="{BB962C8B-B14F-4D97-AF65-F5344CB8AC3E}">
        <p14:creationId xmlns:p14="http://schemas.microsoft.com/office/powerpoint/2010/main" val="3354299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 data from on-premises SQL</a:t>
            </a:r>
          </a:p>
        </p:txBody>
      </p:sp>
      <p:sp>
        <p:nvSpPr>
          <p:cNvPr id="4" name="Content Placeholder 2"/>
          <p:cNvSpPr txBox="1">
            <a:spLocks/>
          </p:cNvSpPr>
          <p:nvPr/>
        </p:nvSpPr>
        <p:spPr>
          <a:xfrm>
            <a:off x="460375" y="952635"/>
            <a:ext cx="8119156" cy="269353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b="0" dirty="0"/>
              <a:t>Install a Microsoft Data Management Gateway that can access the data source</a:t>
            </a:r>
          </a:p>
          <a:p>
            <a:r>
              <a:rPr lang="en-US" sz="2400" b="0" dirty="0"/>
              <a:t>Register the gateway in your Azure Machine Learning workspace</a:t>
            </a:r>
          </a:p>
          <a:p>
            <a:r>
              <a:rPr lang="en-US" sz="2400" b="0" dirty="0"/>
              <a:t>Configure the Import Data to identify the gateway</a:t>
            </a:r>
          </a:p>
        </p:txBody>
      </p:sp>
    </p:spTree>
    <p:extLst>
      <p:ext uri="{BB962C8B-B14F-4D97-AF65-F5344CB8AC3E}">
        <p14:creationId xmlns:p14="http://schemas.microsoft.com/office/powerpoint/2010/main" val="4214299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GB" dirty="0"/>
              <a:t>Load data from Hadoop using Hive</a:t>
            </a:r>
            <a:endParaRPr lang="en-US" dirty="0"/>
          </a:p>
        </p:txBody>
      </p:sp>
      <p:sp>
        <p:nvSpPr>
          <p:cNvPr id="3" name="Subtitle 2"/>
          <p:cNvSpPr>
            <a:spLocks noGrp="1"/>
          </p:cNvSpPr>
          <p:nvPr>
            <p:ph type="subTitle" sz="quarter" idx="1"/>
          </p:nvPr>
        </p:nvSpPr>
        <p:spPr/>
        <p:txBody>
          <a:bodyPr/>
          <a:lstStyle/>
          <a:p>
            <a:r>
              <a:rPr lang="en-US" dirty="0"/>
              <a:t>Upload data to Azure Blob storage</a:t>
            </a:r>
          </a:p>
          <a:p>
            <a:r>
              <a:rPr lang="en-US" dirty="0"/>
              <a:t>Import data to Hive table</a:t>
            </a:r>
          </a:p>
          <a:p>
            <a:r>
              <a:rPr lang="en-US" dirty="0"/>
              <a:t>Access the Hadoop data using Hive query</a:t>
            </a:r>
          </a:p>
          <a:p>
            <a:r>
              <a:rPr lang="en-US" dirty="0"/>
              <a:t>Explore the data</a:t>
            </a:r>
          </a:p>
          <a:p>
            <a:endParaRPr lang="en-US" dirty="0"/>
          </a:p>
        </p:txBody>
      </p:sp>
      <p:sp>
        <p:nvSpPr>
          <p:cNvPr id="4" name="Text Placeholder 3"/>
          <p:cNvSpPr>
            <a:spLocks noGrp="1"/>
          </p:cNvSpPr>
          <p:nvPr>
            <p:ph type="body" sz="quarter" idx="10"/>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185215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sz="2800" dirty="0"/>
              <a:t>Prepare Data for Analysis in Azure Machine Learning and Export from Azure Machine Learning</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Import and export data to and from Azure Machine Learning </a:t>
            </a:r>
          </a:p>
          <a:p>
            <a:r>
              <a:rPr lang="en-US" dirty="0"/>
              <a:t>Explore and summarize data </a:t>
            </a:r>
          </a:p>
          <a:p>
            <a:r>
              <a:rPr lang="en-US" dirty="0"/>
              <a:t>Cleanse data for Azure Machine Learning </a:t>
            </a:r>
          </a:p>
          <a:p>
            <a:r>
              <a:rPr lang="en-US" dirty="0"/>
              <a:t>Perform feature engineering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https://www.microsoft.com/en-ie/learning/exam-70-774.aspx</a:t>
            </a:r>
          </a:p>
        </p:txBody>
      </p:sp>
    </p:spTree>
    <p:extLst>
      <p:ext uri="{BB962C8B-B14F-4D97-AF65-F5344CB8AC3E}">
        <p14:creationId xmlns:p14="http://schemas.microsoft.com/office/powerpoint/2010/main" val="2014733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53893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355290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717319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GB" dirty="0"/>
              <a:t>Load data from a website by using HTTP</a:t>
            </a:r>
            <a:endParaRPr lang="en-US" dirty="0"/>
          </a:p>
        </p:txBody>
      </p:sp>
      <p:sp>
        <p:nvSpPr>
          <p:cNvPr id="3" name="Subtitle 2"/>
          <p:cNvSpPr>
            <a:spLocks noGrp="1"/>
          </p:cNvSpPr>
          <p:nvPr>
            <p:ph type="subTitle" sz="quarter" idx="1"/>
          </p:nvPr>
        </p:nvSpPr>
        <p:spPr/>
        <p:txBody>
          <a:bodyPr/>
          <a:lstStyle/>
          <a:p>
            <a:r>
              <a:rPr lang="en-US" dirty="0"/>
              <a:t>Import CSV data from a web URL</a:t>
            </a:r>
          </a:p>
          <a:p>
            <a:r>
              <a:rPr lang="en-US" dirty="0"/>
              <a:t>Visualize the imported data</a:t>
            </a:r>
          </a:p>
          <a:p>
            <a:r>
              <a:rPr lang="en-US" dirty="0"/>
              <a:t>Add column names to imported data</a:t>
            </a:r>
          </a:p>
          <a:p>
            <a:endParaRPr lang="en-US" dirty="0"/>
          </a:p>
        </p:txBody>
      </p:sp>
      <p:sp>
        <p:nvSpPr>
          <p:cNvPr id="4" name="Text Placeholder 3"/>
          <p:cNvSpPr>
            <a:spLocks noGrp="1"/>
          </p:cNvSpPr>
          <p:nvPr>
            <p:ph type="body" sz="quarter" idx="10"/>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496231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0077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566661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anose="020B0604020202020204" pitchFamily="34" charset="0"/>
                <a:ea typeface="Calibri" panose="020F0502020204030204" pitchFamily="34" charset="0"/>
                <a:cs typeface="Times New Roman" panose="02020603050405020304" pitchFamily="18" charset="0"/>
              </a:rPr>
              <a:t>True or False: If you define a dataset using the Dataset module, this data is only available during the run of that experiment.</a:t>
            </a:r>
            <a:endParaRPr lang="en-US" dirty="0"/>
          </a:p>
        </p:txBody>
      </p:sp>
      <p:sp>
        <p:nvSpPr>
          <p:cNvPr id="3" name="Content Placeholder 2"/>
          <p:cNvSpPr>
            <a:spLocks noGrp="1"/>
          </p:cNvSpPr>
          <p:nvPr>
            <p:ph idx="1"/>
          </p:nvPr>
        </p:nvSpPr>
        <p:spPr/>
        <p:txBody>
          <a:bodyPr/>
          <a:lstStyle/>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False</a:t>
            </a:r>
          </a:p>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True</a:t>
            </a:r>
          </a:p>
          <a:p>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986661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anose="020B0604020202020204" pitchFamily="34" charset="0"/>
                <a:ea typeface="Calibri" panose="020F0502020204030204" pitchFamily="34" charset="0"/>
                <a:cs typeface="Times New Roman" panose="02020603050405020304" pitchFamily="18" charset="0"/>
              </a:rPr>
              <a:t>True or False: If you define a dataset using the Dataset module, this data is only available during the run of that experiment.</a:t>
            </a:r>
            <a:endParaRPr lang="en-US" dirty="0"/>
          </a:p>
        </p:txBody>
      </p:sp>
      <p:sp>
        <p:nvSpPr>
          <p:cNvPr id="3" name="Content Placeholder 2"/>
          <p:cNvSpPr>
            <a:spLocks noGrp="1"/>
          </p:cNvSpPr>
          <p:nvPr>
            <p:ph idx="1"/>
          </p:nvPr>
        </p:nvSpPr>
        <p:spPr/>
        <p:txBody>
          <a:bodyPr/>
          <a:lstStyle/>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False</a:t>
            </a:r>
          </a:p>
          <a:p>
            <a:pPr marL="0" indent="0">
              <a:buNone/>
            </a:pP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939693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Explore and summarize data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Create univariate summaries, create multivariate summaries, visualize univariate distributions, use existing Microsoft R or Python notebooks for custom summaries and custom visualizations, use zip archives to import external packages for R or Python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Exploring data</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Exploring data is the key step:</a:t>
            </a:r>
          </a:p>
          <a:p>
            <a:pPr lvl="1"/>
            <a:r>
              <a:rPr lang="en-GB" b="0" kern="0" dirty="0">
                <a:solidFill>
                  <a:srgbClr val="000000"/>
                </a:solidFill>
              </a:rPr>
              <a:t>Descriptive statistics</a:t>
            </a:r>
          </a:p>
          <a:p>
            <a:pPr lvl="1"/>
            <a:r>
              <a:rPr lang="en-GB" b="0" kern="0" dirty="0">
                <a:solidFill>
                  <a:srgbClr val="000000"/>
                </a:solidFill>
              </a:rPr>
              <a:t>Data export</a:t>
            </a:r>
          </a:p>
          <a:p>
            <a:pPr lvl="1"/>
            <a:r>
              <a:rPr lang="en-GB" b="0" kern="0" dirty="0">
                <a:solidFill>
                  <a:srgbClr val="000000"/>
                </a:solidFill>
              </a:rPr>
              <a:t>Power BI</a:t>
            </a:r>
          </a:p>
          <a:p>
            <a:pPr lvl="0"/>
            <a:endParaRPr lang="en-GB" kern="0" dirty="0">
              <a:solidFill>
                <a:srgbClr val="000000"/>
              </a:solidFill>
            </a:endParaRPr>
          </a:p>
          <a:p>
            <a:pPr lvl="0"/>
            <a:r>
              <a:rPr lang="en-GB" kern="0" dirty="0">
                <a:solidFill>
                  <a:srgbClr val="000000"/>
                </a:solidFill>
              </a:rPr>
              <a:t>Summarizing data:</a:t>
            </a:r>
          </a:p>
          <a:p>
            <a:pPr lvl="1"/>
            <a:r>
              <a:rPr lang="en-GB" b="0" kern="0" dirty="0">
                <a:solidFill>
                  <a:srgbClr val="000000"/>
                </a:solidFill>
              </a:rPr>
              <a:t>How many records are there?</a:t>
            </a:r>
          </a:p>
          <a:p>
            <a:pPr lvl="1"/>
            <a:r>
              <a:rPr lang="en-GB" b="0" kern="0" dirty="0">
                <a:solidFill>
                  <a:srgbClr val="000000"/>
                </a:solidFill>
              </a:rPr>
              <a:t>Are there missing values? </a:t>
            </a:r>
          </a:p>
          <a:p>
            <a:pPr lvl="1"/>
            <a:r>
              <a:rPr lang="en-GB" b="0" kern="0" dirty="0">
                <a:solidFill>
                  <a:srgbClr val="000000"/>
                </a:solidFill>
              </a:rPr>
              <a:t>How many unique values are there?</a:t>
            </a:r>
          </a:p>
          <a:p>
            <a:pPr lvl="1"/>
            <a:r>
              <a:rPr lang="en-GB" b="0" kern="0" dirty="0">
                <a:solidFill>
                  <a:srgbClr val="000000"/>
                </a:solidFill>
              </a:rPr>
              <a:t>Mean, standard deviation, and so on</a:t>
            </a:r>
            <a:endParaRPr lang="en-US" b="0" kern="0" dirty="0">
              <a:solidFill>
                <a:srgbClr val="000000"/>
              </a:solidFill>
            </a:endParaRPr>
          </a:p>
        </p:txBody>
      </p:sp>
    </p:spTree>
    <p:extLst>
      <p:ext uri="{BB962C8B-B14F-4D97-AF65-F5344CB8AC3E}">
        <p14:creationId xmlns:p14="http://schemas.microsoft.com/office/powerpoint/2010/main" val="2738095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sz="2400" dirty="0"/>
              <a:t>Prepare Data for Analysis in Azure Machine Learning and Export from Azure Machine Learning</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2400" dirty="0"/>
              <a:t>Import and export data to and from Azure Machine Learning  </a:t>
            </a:r>
          </a:p>
          <a:p>
            <a:pPr lvl="1"/>
            <a:r>
              <a:rPr lang="en-US" sz="1400" dirty="0"/>
              <a:t>Import and export data to and from Azure Blob storage, import and export data to and from Azure SQL Database, import and export data via Hive Queries, import data from a website, import data from on-premises SQL  </a:t>
            </a:r>
          </a:p>
          <a:p>
            <a:r>
              <a:rPr lang="en-US" sz="2400" dirty="0"/>
              <a:t> Explore and summarize data  </a:t>
            </a:r>
          </a:p>
          <a:p>
            <a:pPr lvl="1"/>
            <a:r>
              <a:rPr lang="en-US" sz="1400" dirty="0"/>
              <a:t>Create univariate summaries, create multivariate summaries, visualize univariate distributions, use existing Microsoft R or Python notebooks for custom summaries and custom visualizations, use zip archives to import external packages for R or Python  </a:t>
            </a:r>
          </a:p>
          <a:p>
            <a:r>
              <a:rPr lang="en-US" sz="2400" dirty="0"/>
              <a:t> Cleanse data for Azure Machine Learning  </a:t>
            </a:r>
          </a:p>
          <a:p>
            <a:pPr lvl="1"/>
            <a:r>
              <a:rPr lang="en-US" sz="1400" dirty="0"/>
              <a:t>Apply filters to limit a dataset to the desired rows, identify and address missing data, identify and address outliers, remove columns and rows of datasets </a:t>
            </a:r>
          </a:p>
          <a:p>
            <a:r>
              <a:rPr lang="en-US" sz="2400" dirty="0"/>
              <a:t> Perform feature engineering  </a:t>
            </a:r>
          </a:p>
          <a:p>
            <a:pPr lvl="1"/>
            <a:r>
              <a:rPr lang="en-US" sz="1400" dirty="0"/>
              <a:t>Merge multiple datasets by rows or columns into a single dataset by columns, merge multiple datasets by rows or columns into a single dataset by rows, add columns that are combinations of other columns, manually select and construct features for model estimation, automatically select and construct features for model estimation, reduce dimensions of data through principal component analysis (PCA), manage variable metadata, select standardized variables based on planned analysis  </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https://www.microsoft.com/en-us/learning/exam-70-774.aspx</a:t>
            </a:r>
          </a:p>
        </p:txBody>
      </p:sp>
    </p:spTree>
    <p:extLst>
      <p:ext uri="{BB962C8B-B14F-4D97-AF65-F5344CB8AC3E}">
        <p14:creationId xmlns:p14="http://schemas.microsoft.com/office/powerpoint/2010/main" val="4211613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Visualization</a:t>
            </a:r>
          </a:p>
        </p:txBody>
      </p:sp>
      <p:pic>
        <p:nvPicPr>
          <p:cNvPr id="1026" name="Picture 2" descr="Image result for visualize data azure machine learning">
            <a:extLst>
              <a:ext uri="{FF2B5EF4-FFF2-40B4-BE49-F238E27FC236}">
                <a16:creationId xmlns:a16="http://schemas.microsoft.com/office/drawing/2014/main" id="{434F49AB-954E-431F-A775-91B1117F19C2}"/>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57250" y="975879"/>
            <a:ext cx="7429500" cy="523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584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Visualization</a:t>
            </a:r>
          </a:p>
        </p:txBody>
      </p:sp>
      <p:pic>
        <p:nvPicPr>
          <p:cNvPr id="3" name="Picture 2">
            <a:extLst>
              <a:ext uri="{FF2B5EF4-FFF2-40B4-BE49-F238E27FC236}">
                <a16:creationId xmlns:a16="http://schemas.microsoft.com/office/drawing/2014/main" id="{C80EA915-160A-4FF1-969B-11E4DDF65C79}"/>
              </a:ext>
            </a:extLst>
          </p:cNvPr>
          <p:cNvPicPr>
            <a:picLocks noChangeAspect="1"/>
          </p:cNvPicPr>
          <p:nvPr/>
        </p:nvPicPr>
        <p:blipFill>
          <a:blip r:embed="rId3"/>
          <a:stretch>
            <a:fillRect/>
          </a:stretch>
        </p:blipFill>
        <p:spPr>
          <a:xfrm>
            <a:off x="2433500" y="1313032"/>
            <a:ext cx="3827737" cy="4523689"/>
          </a:xfrm>
          <a:prstGeom prst="rect">
            <a:avLst/>
          </a:prstGeom>
        </p:spPr>
      </p:pic>
    </p:spTree>
    <p:extLst>
      <p:ext uri="{BB962C8B-B14F-4D97-AF65-F5344CB8AC3E}">
        <p14:creationId xmlns:p14="http://schemas.microsoft.com/office/powerpoint/2010/main" val="29664790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Summarize Data</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dirty="0"/>
              <a:t>Understanding the characteristics of the complete dataset. </a:t>
            </a:r>
          </a:p>
          <a:p>
            <a:pPr lvl="2"/>
            <a:r>
              <a:rPr lang="en-US" b="0" dirty="0"/>
              <a:t>How many missing values are there in each column?</a:t>
            </a:r>
          </a:p>
          <a:p>
            <a:pPr lvl="2"/>
            <a:r>
              <a:rPr lang="en-US" b="0" dirty="0"/>
              <a:t>How many unique values are there in a feature column?</a:t>
            </a:r>
          </a:p>
          <a:p>
            <a:pPr lvl="2"/>
            <a:r>
              <a:rPr lang="en-US" b="0" dirty="0"/>
              <a:t>What is the mean and standard deviation for each column?</a:t>
            </a:r>
          </a:p>
          <a:p>
            <a:pPr lvl="0"/>
            <a:endParaRPr lang="en-GB" kern="0" dirty="0">
              <a:solidFill>
                <a:srgbClr val="000000"/>
              </a:solidFill>
            </a:endParaRPr>
          </a:p>
          <a:p>
            <a:pPr lvl="0"/>
            <a:r>
              <a:rPr lang="en-US" b="0" dirty="0"/>
              <a:t>The module calculates the important scores for each column, and returns a row of summary statistics for each variable (data column) provided as input.</a:t>
            </a:r>
            <a:endParaRPr lang="en-US" kern="0" dirty="0">
              <a:solidFill>
                <a:srgbClr val="000000"/>
              </a:solidFill>
            </a:endParaRPr>
          </a:p>
        </p:txBody>
      </p:sp>
    </p:spTree>
    <p:extLst>
      <p:ext uri="{BB962C8B-B14F-4D97-AF65-F5344CB8AC3E}">
        <p14:creationId xmlns:p14="http://schemas.microsoft.com/office/powerpoint/2010/main" val="38042329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9F18C-7160-4775-A24C-766C3ECEC843}"/>
              </a:ext>
            </a:extLst>
          </p:cNvPr>
          <p:cNvSpPr>
            <a:spLocks noGrp="1"/>
          </p:cNvSpPr>
          <p:nvPr>
            <p:ph type="title"/>
          </p:nvPr>
        </p:nvSpPr>
        <p:spPr/>
        <p:txBody>
          <a:bodyPr/>
          <a:lstStyle/>
          <a:p>
            <a:r>
              <a:rPr lang="en-US" dirty="0"/>
              <a:t>Univariate summaries</a:t>
            </a:r>
          </a:p>
        </p:txBody>
      </p:sp>
      <p:pic>
        <p:nvPicPr>
          <p:cNvPr id="3" name="Picture 2">
            <a:extLst>
              <a:ext uri="{FF2B5EF4-FFF2-40B4-BE49-F238E27FC236}">
                <a16:creationId xmlns:a16="http://schemas.microsoft.com/office/drawing/2014/main" id="{B4863099-27FC-4E4D-A530-2A419718C9E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0825" y="848035"/>
            <a:ext cx="4667436" cy="3005062"/>
          </a:xfrm>
          <a:prstGeom prst="rect">
            <a:avLst/>
          </a:prstGeom>
        </p:spPr>
      </p:pic>
      <p:pic>
        <p:nvPicPr>
          <p:cNvPr id="4" name="Picture 3">
            <a:extLst>
              <a:ext uri="{FF2B5EF4-FFF2-40B4-BE49-F238E27FC236}">
                <a16:creationId xmlns:a16="http://schemas.microsoft.com/office/drawing/2014/main" id="{7A2B0294-12B1-4525-8548-F764E6971247}"/>
              </a:ext>
            </a:extLst>
          </p:cNvPr>
          <p:cNvPicPr>
            <a:picLocks noChangeAspect="1"/>
          </p:cNvPicPr>
          <p:nvPr/>
        </p:nvPicPr>
        <p:blipFill>
          <a:blip r:embed="rId4"/>
          <a:stretch>
            <a:fillRect/>
          </a:stretch>
        </p:blipFill>
        <p:spPr>
          <a:xfrm>
            <a:off x="4346369" y="3429000"/>
            <a:ext cx="4313773" cy="2729542"/>
          </a:xfrm>
          <a:prstGeom prst="rect">
            <a:avLst/>
          </a:prstGeom>
        </p:spPr>
      </p:pic>
    </p:spTree>
    <p:extLst>
      <p:ext uri="{BB962C8B-B14F-4D97-AF65-F5344CB8AC3E}">
        <p14:creationId xmlns:p14="http://schemas.microsoft.com/office/powerpoint/2010/main" val="34036855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Categorical Values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dirty="0"/>
              <a:t>Merge multiple string values into a single new level </a:t>
            </a:r>
          </a:p>
          <a:p>
            <a:pPr lvl="0"/>
            <a:r>
              <a:rPr lang="en-US" b="0" dirty="0"/>
              <a:t>You can create groupings only for categorical columns</a:t>
            </a:r>
          </a:p>
          <a:p>
            <a:pPr lvl="1"/>
            <a:r>
              <a:rPr lang="en-US" b="0" dirty="0"/>
              <a:t>Not to columns of numeric type or columns designated as labels or features</a:t>
            </a:r>
            <a:endParaRPr lang="en-GB" kern="0" dirty="0">
              <a:solidFill>
                <a:srgbClr val="000000"/>
              </a:solidFill>
            </a:endParaRPr>
          </a:p>
          <a:p>
            <a:pPr lvl="0"/>
            <a:r>
              <a:rPr lang="en-US" b="0" dirty="0"/>
              <a:t>Any column values that are not explicitly mapped to a new level are assigned to a default level</a:t>
            </a:r>
            <a:endParaRPr lang="en-US" kern="0" dirty="0">
              <a:solidFill>
                <a:srgbClr val="000000"/>
              </a:solidFill>
            </a:endParaRPr>
          </a:p>
        </p:txBody>
      </p:sp>
    </p:spTree>
    <p:extLst>
      <p:ext uri="{BB962C8B-B14F-4D97-AF65-F5344CB8AC3E}">
        <p14:creationId xmlns:p14="http://schemas.microsoft.com/office/powerpoint/2010/main" val="12405830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Data into Bins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dirty="0"/>
              <a:t>You can customize how the bin edges are set and how values are apportioned into the bins. </a:t>
            </a:r>
          </a:p>
          <a:p>
            <a:pPr lvl="1"/>
            <a:r>
              <a:rPr lang="en-US" b="0" dirty="0"/>
              <a:t>Manually type a series of values to serve as the bin boundaries.</a:t>
            </a:r>
          </a:p>
          <a:p>
            <a:pPr lvl="1"/>
            <a:r>
              <a:rPr lang="en-US" b="0" dirty="0"/>
              <a:t>Calculate entropy scores to determine an information values for each range, to optimize the bins in the predictive model. </a:t>
            </a:r>
          </a:p>
          <a:p>
            <a:pPr lvl="2"/>
            <a:r>
              <a:rPr lang="en-US" b="0" dirty="0"/>
              <a:t>+ Assign values to bins by using quantiles, or percentile ranks.</a:t>
            </a:r>
          </a:p>
          <a:p>
            <a:pPr lvl="1"/>
            <a:r>
              <a:rPr lang="en-US" b="0" dirty="0"/>
              <a:t>Control the number of values in each bin can also be controlled.</a:t>
            </a:r>
          </a:p>
          <a:p>
            <a:pPr lvl="1"/>
            <a:r>
              <a:rPr lang="en-US" b="0" dirty="0"/>
              <a:t>Force an even distribution of values into the bins</a:t>
            </a:r>
            <a:endParaRPr lang="en-US" kern="0" dirty="0">
              <a:solidFill>
                <a:srgbClr val="000000"/>
              </a:solidFill>
            </a:endParaRPr>
          </a:p>
        </p:txBody>
      </p:sp>
    </p:spTree>
    <p:extLst>
      <p:ext uri="{BB962C8B-B14F-4D97-AF65-F5344CB8AC3E}">
        <p14:creationId xmlns:p14="http://schemas.microsoft.com/office/powerpoint/2010/main" val="201873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Transforming data</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300" kern="0" dirty="0">
                <a:solidFill>
                  <a:srgbClr val="000000"/>
                </a:solidFill>
              </a:rPr>
              <a:t>Adding data</a:t>
            </a:r>
          </a:p>
          <a:p>
            <a:pPr lvl="1"/>
            <a:r>
              <a:rPr lang="en-US" sz="2000" b="0" kern="0" dirty="0">
                <a:solidFill>
                  <a:srgbClr val="000000"/>
                </a:solidFill>
              </a:rPr>
              <a:t>Small sample size</a:t>
            </a:r>
          </a:p>
          <a:p>
            <a:pPr lvl="1"/>
            <a:r>
              <a:rPr lang="en-US" sz="2000" b="0" kern="0" dirty="0">
                <a:solidFill>
                  <a:srgbClr val="000000"/>
                </a:solidFill>
              </a:rPr>
              <a:t>Missing data</a:t>
            </a:r>
          </a:p>
          <a:p>
            <a:pPr lvl="0"/>
            <a:r>
              <a:rPr lang="en-US" sz="2300" kern="0" dirty="0">
                <a:solidFill>
                  <a:srgbClr val="000000"/>
                </a:solidFill>
              </a:rPr>
              <a:t>Removing data</a:t>
            </a:r>
          </a:p>
          <a:p>
            <a:pPr lvl="1"/>
            <a:r>
              <a:rPr lang="en-US" sz="2000" b="0" kern="0" dirty="0">
                <a:solidFill>
                  <a:srgbClr val="000000"/>
                </a:solidFill>
              </a:rPr>
              <a:t>Duplicate records</a:t>
            </a:r>
          </a:p>
          <a:p>
            <a:pPr lvl="0"/>
            <a:r>
              <a:rPr lang="en-US" sz="2300" kern="0" dirty="0">
                <a:solidFill>
                  <a:srgbClr val="000000"/>
                </a:solidFill>
              </a:rPr>
              <a:t>Numerical encoding</a:t>
            </a:r>
          </a:p>
          <a:p>
            <a:pPr lvl="1"/>
            <a:r>
              <a:rPr lang="en-US" sz="2000" b="0" kern="0" dirty="0">
                <a:solidFill>
                  <a:srgbClr val="000000"/>
                </a:solidFill>
              </a:rPr>
              <a:t>Text to numbers</a:t>
            </a:r>
          </a:p>
          <a:p>
            <a:pPr lvl="0"/>
            <a:r>
              <a:rPr lang="en-US" sz="2300" kern="0" dirty="0">
                <a:solidFill>
                  <a:srgbClr val="000000"/>
                </a:solidFill>
              </a:rPr>
              <a:t>Data conversion</a:t>
            </a:r>
          </a:p>
          <a:p>
            <a:pPr lvl="1"/>
            <a:r>
              <a:rPr lang="en-US" sz="2000" b="0" kern="0" dirty="0">
                <a:solidFill>
                  <a:srgbClr val="000000"/>
                </a:solidFill>
              </a:rPr>
              <a:t>Convert values to another value type</a:t>
            </a:r>
          </a:p>
          <a:p>
            <a:pPr lvl="0"/>
            <a:r>
              <a:rPr lang="en-US" sz="2300" kern="0" dirty="0">
                <a:solidFill>
                  <a:srgbClr val="000000"/>
                </a:solidFill>
              </a:rPr>
              <a:t>Applying data transformations</a:t>
            </a:r>
          </a:p>
          <a:p>
            <a:pPr lvl="1"/>
            <a:r>
              <a:rPr lang="en-US" sz="2000" b="0" kern="0" dirty="0">
                <a:solidFill>
                  <a:srgbClr val="000000"/>
                </a:solidFill>
              </a:rPr>
              <a:t>SQL queries</a:t>
            </a:r>
          </a:p>
          <a:p>
            <a:pPr lvl="1"/>
            <a:r>
              <a:rPr lang="en-US" sz="2000" b="0" kern="0" dirty="0">
                <a:solidFill>
                  <a:srgbClr val="000000"/>
                </a:solidFill>
              </a:rPr>
              <a:t>R or Python code</a:t>
            </a:r>
          </a:p>
          <a:p>
            <a:pPr lvl="1"/>
            <a:r>
              <a:rPr lang="en-US" sz="2000" b="0" kern="0" dirty="0">
                <a:solidFill>
                  <a:srgbClr val="000000"/>
                </a:solidFill>
              </a:rPr>
              <a:t>Machine Learning modules</a:t>
            </a:r>
          </a:p>
        </p:txBody>
      </p:sp>
    </p:spTree>
    <p:extLst>
      <p:ext uri="{BB962C8B-B14F-4D97-AF65-F5344CB8AC3E}">
        <p14:creationId xmlns:p14="http://schemas.microsoft.com/office/powerpoint/2010/main" val="33276850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C0EF81-2B01-42D0-A456-787EDD0EA1B6}"/>
              </a:ext>
            </a:extLst>
          </p:cNvPr>
          <p:cNvSpPr>
            <a:spLocks noGrp="1"/>
          </p:cNvSpPr>
          <p:nvPr>
            <p:ph type="ctrTitle" sz="quarter"/>
          </p:nvPr>
        </p:nvSpPr>
        <p:spPr/>
        <p:txBody>
          <a:bodyPr/>
          <a:lstStyle/>
          <a:p>
            <a:r>
              <a:rPr lang="en-US" dirty="0"/>
              <a:t>Visualize data</a:t>
            </a:r>
          </a:p>
        </p:txBody>
      </p:sp>
      <p:sp>
        <p:nvSpPr>
          <p:cNvPr id="6" name="Subtitle 5">
            <a:extLst>
              <a:ext uri="{FF2B5EF4-FFF2-40B4-BE49-F238E27FC236}">
                <a16:creationId xmlns:a16="http://schemas.microsoft.com/office/drawing/2014/main" id="{23AAF8AA-0A08-45F7-8AE2-CCF266B40EDC}"/>
              </a:ext>
            </a:extLst>
          </p:cNvPr>
          <p:cNvSpPr>
            <a:spLocks noGrp="1"/>
          </p:cNvSpPr>
          <p:nvPr>
            <p:ph type="subTitle" sz="quarter" idx="1"/>
          </p:nvPr>
        </p:nvSpPr>
        <p:spPr/>
        <p:txBody>
          <a:bodyPr/>
          <a:lstStyle/>
          <a:p>
            <a:r>
              <a:rPr lang="en-US" dirty="0"/>
              <a:t>Select Data</a:t>
            </a:r>
          </a:p>
          <a:p>
            <a:r>
              <a:rPr lang="en-US" dirty="0"/>
              <a:t>Remove Data</a:t>
            </a:r>
          </a:p>
          <a:p>
            <a:r>
              <a:rPr lang="en-US" dirty="0"/>
              <a:t>Edit Data</a:t>
            </a:r>
          </a:p>
        </p:txBody>
      </p:sp>
      <p:sp>
        <p:nvSpPr>
          <p:cNvPr id="7" name="Text Placeholder 6">
            <a:extLst>
              <a:ext uri="{FF2B5EF4-FFF2-40B4-BE49-F238E27FC236}">
                <a16:creationId xmlns:a16="http://schemas.microsoft.com/office/drawing/2014/main" id="{8AC5BC50-1630-4B69-BC39-E60EE5737567}"/>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7C11389C-7D57-4639-B521-C85A157E0E5F}"/>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8756656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If you want to return just the top 1,000 rows of a dataset, which Machine Learning modules would you use?</a:t>
            </a:r>
          </a:p>
        </p:txBody>
      </p:sp>
      <p:sp>
        <p:nvSpPr>
          <p:cNvPr id="3" name="Content Placeholder 2"/>
          <p:cNvSpPr>
            <a:spLocks noGrp="1"/>
          </p:cNvSpPr>
          <p:nvPr>
            <p:ph idx="1"/>
          </p:nvPr>
        </p:nvSpPr>
        <p:spPr/>
        <p:txBody>
          <a:bodyPr/>
          <a:lstStyle/>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Partition and Sample Module</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Split Data Module</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Split Data Module with the Head option</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Partition Data Module</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Partition and Sample Module with the Head option</a:t>
            </a:r>
          </a:p>
          <a:p>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290030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anose="020B0604020202020204" pitchFamily="34" charset="0"/>
                <a:ea typeface="Calibri" panose="020F0502020204030204" pitchFamily="34" charset="0"/>
                <a:cs typeface="Times New Roman" panose="02020603050405020304" pitchFamily="18" charset="0"/>
              </a:rPr>
              <a:t>If you want to return just the top 1,000 rows of a dataset, which Machine Learning modules would you use?.</a:t>
            </a:r>
            <a:endParaRPr lang="en-US" dirty="0"/>
          </a:p>
        </p:txBody>
      </p:sp>
      <p:sp>
        <p:nvSpPr>
          <p:cNvPr id="3" name="Content Placeholder 2"/>
          <p:cNvSpPr>
            <a:spLocks noGrp="1"/>
          </p:cNvSpPr>
          <p:nvPr>
            <p:ph idx="1"/>
          </p:nvPr>
        </p:nvSpPr>
        <p:spPr/>
        <p:txBody>
          <a:bodyPr/>
          <a:lstStyle/>
          <a:p>
            <a:pPr marL="514350" indent="-514350">
              <a:lnSpc>
                <a:spcPct val="107000"/>
              </a:lnSpc>
              <a:spcAft>
                <a:spcPts val="800"/>
              </a:spcAft>
              <a:buFont typeface="+mj-lt"/>
              <a:buAutoNum type="arabicPeriod" startAt="5"/>
            </a:pPr>
            <a:r>
              <a:rPr lang="en-GB" dirty="0">
                <a:latin typeface="Arial" panose="020B0604020202020204" pitchFamily="34" charset="0"/>
                <a:ea typeface="Calibri" panose="020F0502020204030204" pitchFamily="34" charset="0"/>
                <a:cs typeface="Times New Roman" panose="02020603050405020304" pitchFamily="18" charset="0"/>
              </a:rPr>
              <a:t>Partition and Sample Module with the Head option</a:t>
            </a:r>
          </a:p>
          <a:p>
            <a:pPr>
              <a:lnSpc>
                <a:spcPct val="107000"/>
              </a:lnSpc>
              <a:spcAft>
                <a:spcPts val="800"/>
              </a:spcAft>
            </a:pPr>
            <a:endParaRPr lang="en-GB" dirty="0">
              <a:latin typeface="Arial" panose="020B060402020202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6388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rot="16200000">
            <a:off x="-843536" y="4894338"/>
            <a:ext cx="2042462" cy="256751"/>
          </a:xfrm>
          <a:prstGeom prst="rect">
            <a:avLst/>
          </a:prstGeom>
          <a:noFill/>
        </p:spPr>
        <p:txBody>
          <a:bodyPr wrap="none" lIns="134451" tIns="107561" rIns="134451" bIns="107561" rtlCol="0">
            <a:noAutofit/>
          </a:bodyPr>
          <a:lstStyle/>
          <a:p>
            <a:pPr defTabSz="685478">
              <a:lnSpc>
                <a:spcPct val="90000"/>
              </a:lnSpc>
              <a:spcAft>
                <a:spcPts val="441"/>
              </a:spcAft>
              <a:defRPr/>
            </a:pPr>
            <a:r>
              <a:rPr lang="de-DE" sz="2100" dirty="0">
                <a:solidFill>
                  <a:srgbClr val="FFFFFF">
                    <a:lumMod val="50000"/>
                  </a:srgbClr>
                </a:solidFill>
                <a:latin typeface="Segoe UI Light"/>
              </a:rPr>
              <a:t>http://azureplatform.azurewebsites.net/</a:t>
            </a:r>
            <a:endParaRPr lang="en-US" sz="2100" dirty="0">
              <a:solidFill>
                <a:srgbClr val="FFFFFF">
                  <a:lumMod val="50000"/>
                </a:srgbClr>
              </a:solidFill>
              <a:latin typeface="Segoe UI Light"/>
            </a:endParaRPr>
          </a:p>
        </p:txBody>
      </p:sp>
      <p:sp>
        <p:nvSpPr>
          <p:cNvPr id="17" name="TextBox 16"/>
          <p:cNvSpPr txBox="1"/>
          <p:nvPr/>
        </p:nvSpPr>
        <p:spPr>
          <a:xfrm rot="16200000">
            <a:off x="8218001" y="5471893"/>
            <a:ext cx="1316435" cy="257783"/>
          </a:xfrm>
          <a:prstGeom prst="rect">
            <a:avLst/>
          </a:prstGeom>
          <a:noFill/>
        </p:spPr>
        <p:txBody>
          <a:bodyPr wrap="none" lIns="134451" tIns="107561" rIns="134451" bIns="107561" rtlCol="0">
            <a:noAutofit/>
          </a:bodyPr>
          <a:lstStyle/>
          <a:p>
            <a:pPr algn="r" defTabSz="685478">
              <a:lnSpc>
                <a:spcPct val="90000"/>
              </a:lnSpc>
              <a:spcAft>
                <a:spcPts val="441"/>
              </a:spcAft>
              <a:defRPr/>
            </a:pPr>
            <a:r>
              <a:rPr lang="de-DE" sz="900" dirty="0">
                <a:solidFill>
                  <a:srgbClr val="FFFFFF">
                    <a:lumMod val="50000"/>
                  </a:srgbClr>
                </a:solidFill>
                <a:latin typeface="Segoe UI Light"/>
              </a:rPr>
              <a:t>* Preview Services</a:t>
            </a:r>
            <a:endParaRPr lang="en-US" sz="900" dirty="0">
              <a:solidFill>
                <a:srgbClr val="FFFFFF">
                  <a:lumMod val="50000"/>
                </a:srgbClr>
              </a:solidFill>
              <a:latin typeface="Segoe UI Light"/>
            </a:endParaRPr>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2115" y="4146267"/>
            <a:ext cx="2264569" cy="1228725"/>
          </a:xfrm>
          <a:prstGeom prst="rect">
            <a:avLst/>
          </a:prstGeom>
        </p:spPr>
      </p:pic>
      <p:pic>
        <p:nvPicPr>
          <p:cNvPr id="8" name="Picture 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28665" y="2530304"/>
            <a:ext cx="2232422" cy="1582341"/>
          </a:xfrm>
          <a:prstGeom prst="rect">
            <a:avLst/>
          </a:prstGeom>
        </p:spPr>
      </p:pic>
      <p:pic>
        <p:nvPicPr>
          <p:cNvPr id="9" name="Picture 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38189" y="964603"/>
            <a:ext cx="2218135" cy="1571625"/>
          </a:xfrm>
          <a:prstGeom prst="rect">
            <a:avLst/>
          </a:prstGeom>
        </p:spPr>
      </p:pic>
      <p:pic>
        <p:nvPicPr>
          <p:cNvPr id="23" name="Picture 22"/>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726878" y="5441671"/>
            <a:ext cx="7690247" cy="523361"/>
          </a:xfrm>
          <a:prstGeom prst="rect">
            <a:avLst/>
          </a:prstGeom>
        </p:spPr>
      </p:pic>
      <p:pic>
        <p:nvPicPr>
          <p:cNvPr id="19" name="Picture 18"/>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168630" y="936931"/>
            <a:ext cx="2218135" cy="1571625"/>
          </a:xfrm>
          <a:prstGeom prst="rect">
            <a:avLst/>
          </a:prstGeom>
        </p:spPr>
      </p:pic>
      <p:pic>
        <p:nvPicPr>
          <p:cNvPr id="20" name="Picture 1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173392" y="2538610"/>
            <a:ext cx="2264569" cy="1246585"/>
          </a:xfrm>
          <a:prstGeom prst="rect">
            <a:avLst/>
          </a:prstGeom>
        </p:spPr>
      </p:pic>
      <p:pic>
        <p:nvPicPr>
          <p:cNvPr id="21" name="Picture 20"/>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6186339" y="3819191"/>
            <a:ext cx="2207419" cy="1585913"/>
          </a:xfrm>
          <a:prstGeom prst="rect">
            <a:avLst/>
          </a:prstGeom>
        </p:spPr>
      </p:pic>
      <p:pic>
        <p:nvPicPr>
          <p:cNvPr id="14" name="Picture 13"/>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3475955" y="941450"/>
            <a:ext cx="2228850" cy="1600200"/>
          </a:xfrm>
          <a:prstGeom prst="rect">
            <a:avLst/>
          </a:prstGeom>
        </p:spPr>
      </p:pic>
      <p:pic>
        <p:nvPicPr>
          <p:cNvPr id="15" name="Picture 14"/>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3479527" y="2536887"/>
            <a:ext cx="2221706" cy="1268016"/>
          </a:xfrm>
          <a:prstGeom prst="rect">
            <a:avLst/>
          </a:prstGeom>
        </p:spPr>
      </p:pic>
      <p:pic>
        <p:nvPicPr>
          <p:cNvPr id="18" name="Picture 17"/>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3474765" y="3800141"/>
            <a:ext cx="2235994" cy="1603772"/>
          </a:xfrm>
          <a:prstGeom prst="rect">
            <a:avLst/>
          </a:prstGeom>
        </p:spPr>
      </p:pic>
      <p:sp>
        <p:nvSpPr>
          <p:cNvPr id="2" name="Rectangle 1">
            <a:extLst>
              <a:ext uri="{FF2B5EF4-FFF2-40B4-BE49-F238E27FC236}">
                <a16:creationId xmlns:a16="http://schemas.microsoft.com/office/drawing/2014/main" id="{732257A5-50C9-4C2E-B8B5-486C1E77A629}"/>
              </a:ext>
            </a:extLst>
          </p:cNvPr>
          <p:cNvSpPr/>
          <p:nvPr/>
        </p:nvSpPr>
        <p:spPr bwMode="auto">
          <a:xfrm>
            <a:off x="3472383" y="3785195"/>
            <a:ext cx="2235994" cy="1562198"/>
          </a:xfrm>
          <a:prstGeom prst="rect">
            <a:avLst/>
          </a:prstGeom>
          <a:noFill/>
          <a:ln>
            <a:solidFill>
              <a:srgbClr val="FF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5366756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Cleanse data for Azure Machine Learning </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000" dirty="0"/>
              <a:t>Apply filters to limit a dataset to the desired rows, identify and address missing data, identify and address outliers, remove columns and rows of datasets</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data preprocessing</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Data preprocessing:</a:t>
            </a:r>
          </a:p>
          <a:p>
            <a:pPr lvl="1"/>
            <a:r>
              <a:rPr lang="en-GB" kern="0" dirty="0">
                <a:solidFill>
                  <a:srgbClr val="000000"/>
                </a:solidFill>
              </a:rPr>
              <a:t>Identifying issues requires thorough data exploration</a:t>
            </a:r>
          </a:p>
          <a:p>
            <a:pPr lvl="1"/>
            <a:r>
              <a:rPr lang="en-GB" kern="0" dirty="0">
                <a:solidFill>
                  <a:srgbClr val="000000"/>
                </a:solidFill>
              </a:rPr>
              <a:t>Power BI can help during exploration phase</a:t>
            </a:r>
          </a:p>
          <a:p>
            <a:pPr lvl="1"/>
            <a:r>
              <a:rPr lang="en-GB" kern="0" dirty="0">
                <a:solidFill>
                  <a:srgbClr val="000000"/>
                </a:solidFill>
              </a:rPr>
              <a:t>Issues can include:</a:t>
            </a:r>
          </a:p>
          <a:p>
            <a:pPr lvl="2"/>
            <a:r>
              <a:rPr lang="en-GB" kern="0" dirty="0">
                <a:solidFill>
                  <a:srgbClr val="000000"/>
                </a:solidFill>
              </a:rPr>
              <a:t>Missing information or incomplete records</a:t>
            </a:r>
          </a:p>
          <a:p>
            <a:pPr lvl="2"/>
            <a:r>
              <a:rPr lang="en-GB" kern="0" dirty="0">
                <a:solidFill>
                  <a:srgbClr val="000000"/>
                </a:solidFill>
              </a:rPr>
              <a:t>Noisy data with outliers</a:t>
            </a:r>
          </a:p>
          <a:p>
            <a:pPr lvl="2"/>
            <a:r>
              <a:rPr lang="en-GB" kern="0" dirty="0">
                <a:solidFill>
                  <a:srgbClr val="000000"/>
                </a:solidFill>
              </a:rPr>
              <a:t>Other inconsistencies and discrepancies </a:t>
            </a:r>
          </a:p>
          <a:p>
            <a:pPr lvl="0"/>
            <a:r>
              <a:rPr lang="en-GB" kern="0" dirty="0">
                <a:solidFill>
                  <a:srgbClr val="000000"/>
                </a:solidFill>
              </a:rPr>
              <a:t>Tools for preprocessing:</a:t>
            </a:r>
          </a:p>
          <a:p>
            <a:pPr lvl="1"/>
            <a:r>
              <a:rPr lang="en-GB" kern="0" dirty="0">
                <a:solidFill>
                  <a:srgbClr val="000000"/>
                </a:solidFill>
              </a:rPr>
              <a:t>SQL or Hive queries</a:t>
            </a:r>
          </a:p>
          <a:p>
            <a:pPr lvl="1"/>
            <a:r>
              <a:rPr lang="en-GB" kern="0" dirty="0">
                <a:solidFill>
                  <a:srgbClr val="000000"/>
                </a:solidFill>
              </a:rPr>
              <a:t>R or Python scripts</a:t>
            </a:r>
          </a:p>
          <a:p>
            <a:pPr lvl="1"/>
            <a:r>
              <a:rPr lang="en-GB" kern="0" dirty="0">
                <a:solidFill>
                  <a:srgbClr val="000000"/>
                </a:solidFill>
              </a:rPr>
              <a:t>Machine Learning modules</a:t>
            </a:r>
            <a:endParaRPr lang="en-US" kern="0" dirty="0">
              <a:solidFill>
                <a:srgbClr val="000000"/>
              </a:solidFill>
            </a:endParaRPr>
          </a:p>
        </p:txBody>
      </p:sp>
    </p:spTree>
    <p:extLst>
      <p:ext uri="{BB962C8B-B14F-4D97-AF65-F5344CB8AC3E}">
        <p14:creationId xmlns:p14="http://schemas.microsoft.com/office/powerpoint/2010/main" val="21291324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Cleaning data</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Cleaning data involves:</a:t>
            </a:r>
          </a:p>
          <a:p>
            <a:pPr lvl="1"/>
            <a:r>
              <a:rPr lang="en-US" kern="0" dirty="0">
                <a:solidFill>
                  <a:srgbClr val="000000"/>
                </a:solidFill>
              </a:rPr>
              <a:t>Resolving missing values</a:t>
            </a:r>
          </a:p>
          <a:p>
            <a:pPr lvl="1"/>
            <a:r>
              <a:rPr lang="en-US" kern="0" dirty="0">
                <a:solidFill>
                  <a:srgbClr val="000000"/>
                </a:solidFill>
              </a:rPr>
              <a:t>Updating or removing incorrect values</a:t>
            </a:r>
          </a:p>
          <a:p>
            <a:pPr lvl="1"/>
            <a:endParaRPr lang="en-GB" kern="0" dirty="0">
              <a:solidFill>
                <a:srgbClr val="000000"/>
              </a:solidFill>
            </a:endParaRPr>
          </a:p>
          <a:p>
            <a:pPr lvl="0"/>
            <a:r>
              <a:rPr lang="en-GB" kern="0" dirty="0">
                <a:solidFill>
                  <a:srgbClr val="000000"/>
                </a:solidFill>
              </a:rPr>
              <a:t>Methods for cleaning data:</a:t>
            </a:r>
          </a:p>
          <a:p>
            <a:pPr lvl="1"/>
            <a:r>
              <a:rPr lang="en-GB" kern="0" dirty="0">
                <a:solidFill>
                  <a:srgbClr val="000000"/>
                </a:solidFill>
              </a:rPr>
              <a:t>Machine Learning modules</a:t>
            </a:r>
          </a:p>
          <a:p>
            <a:pPr lvl="1"/>
            <a:r>
              <a:rPr lang="en-GB" kern="0" dirty="0">
                <a:solidFill>
                  <a:srgbClr val="000000"/>
                </a:solidFill>
              </a:rPr>
              <a:t>R scripts</a:t>
            </a:r>
            <a:endParaRPr lang="en-US" kern="0" dirty="0">
              <a:solidFill>
                <a:srgbClr val="000000"/>
              </a:solidFill>
            </a:endParaRPr>
          </a:p>
        </p:txBody>
      </p:sp>
    </p:spTree>
    <p:extLst>
      <p:ext uri="{BB962C8B-B14F-4D97-AF65-F5344CB8AC3E}">
        <p14:creationId xmlns:p14="http://schemas.microsoft.com/office/powerpoint/2010/main" val="42299254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Normalizing data</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kern="0" dirty="0">
                <a:solidFill>
                  <a:srgbClr val="000000"/>
                </a:solidFill>
              </a:rPr>
              <a:t>Normalization:</a:t>
            </a:r>
          </a:p>
          <a:p>
            <a:pPr lvl="0"/>
            <a:r>
              <a:rPr lang="en-US" sz="2400" kern="0" dirty="0">
                <a:solidFill>
                  <a:srgbClr val="000000"/>
                </a:solidFill>
              </a:rPr>
              <a:t>Transform data to a common scale</a:t>
            </a:r>
          </a:p>
          <a:p>
            <a:pPr lvl="0"/>
            <a:r>
              <a:rPr lang="en-US" sz="2400" kern="0" dirty="0">
                <a:solidFill>
                  <a:srgbClr val="000000"/>
                </a:solidFill>
              </a:rPr>
              <a:t>Create consistent scales across data sources</a:t>
            </a:r>
          </a:p>
          <a:p>
            <a:pPr lvl="0"/>
            <a:r>
              <a:rPr lang="en-US" sz="2400" kern="0" dirty="0">
                <a:solidFill>
                  <a:srgbClr val="000000"/>
                </a:solidFill>
              </a:rPr>
              <a:t>Change absolute values to a scale or percentage</a:t>
            </a:r>
          </a:p>
          <a:p>
            <a:pPr lvl="0"/>
            <a:endParaRPr lang="en-US" sz="2400" kern="0" dirty="0">
              <a:solidFill>
                <a:srgbClr val="000000"/>
              </a:solidFill>
            </a:endParaRPr>
          </a:p>
          <a:p>
            <a:pPr marL="0" lvl="0" indent="0">
              <a:buNone/>
            </a:pPr>
            <a:r>
              <a:rPr lang="en-US" sz="2400" kern="0" dirty="0">
                <a:solidFill>
                  <a:srgbClr val="000000"/>
                </a:solidFill>
              </a:rPr>
              <a:t>Normalize Data module methods:</a:t>
            </a:r>
          </a:p>
          <a:p>
            <a:pPr lvl="0"/>
            <a:r>
              <a:rPr lang="en-US" sz="2400" kern="0" dirty="0">
                <a:solidFill>
                  <a:srgbClr val="000000"/>
                </a:solidFill>
              </a:rPr>
              <a:t>Zscore</a:t>
            </a:r>
          </a:p>
          <a:p>
            <a:pPr lvl="0"/>
            <a:r>
              <a:rPr lang="en-US" sz="2400" kern="0" dirty="0">
                <a:solidFill>
                  <a:srgbClr val="000000"/>
                </a:solidFill>
              </a:rPr>
              <a:t>MinMax</a:t>
            </a:r>
          </a:p>
          <a:p>
            <a:pPr lvl="0"/>
            <a:r>
              <a:rPr lang="en-US" sz="2400" kern="0" dirty="0">
                <a:solidFill>
                  <a:srgbClr val="000000"/>
                </a:solidFill>
              </a:rPr>
              <a:t>Logistic</a:t>
            </a:r>
          </a:p>
          <a:p>
            <a:pPr lvl="0"/>
            <a:r>
              <a:rPr lang="en-US" sz="2400" kern="0" dirty="0">
                <a:solidFill>
                  <a:srgbClr val="000000"/>
                </a:solidFill>
              </a:rPr>
              <a:t>LogNormal</a:t>
            </a:r>
          </a:p>
          <a:p>
            <a:pPr lvl="0"/>
            <a:r>
              <a:rPr lang="en-US" sz="2400" kern="0" dirty="0">
                <a:solidFill>
                  <a:srgbClr val="000000"/>
                </a:solidFill>
              </a:rPr>
              <a:t>TanH</a:t>
            </a:r>
          </a:p>
        </p:txBody>
      </p:sp>
    </p:spTree>
    <p:extLst>
      <p:ext uri="{BB962C8B-B14F-4D97-AF65-F5344CB8AC3E}">
        <p14:creationId xmlns:p14="http://schemas.microsoft.com/office/powerpoint/2010/main" val="36371559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Reducing data complexity</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Grouping to reduce complexity</a:t>
            </a:r>
          </a:p>
          <a:p>
            <a:pPr lvl="0"/>
            <a:r>
              <a:rPr lang="en-US" sz="2400" kern="0" dirty="0">
                <a:solidFill>
                  <a:srgbClr val="000000"/>
                </a:solidFill>
              </a:rPr>
              <a:t>Quantization:</a:t>
            </a:r>
          </a:p>
          <a:p>
            <a:pPr lvl="1"/>
            <a:r>
              <a:rPr lang="en-US" sz="2000" kern="0" dirty="0">
                <a:solidFill>
                  <a:srgbClr val="000000"/>
                </a:solidFill>
              </a:rPr>
              <a:t>Continuous data to bins/buckets</a:t>
            </a:r>
          </a:p>
          <a:p>
            <a:pPr lvl="1"/>
            <a:r>
              <a:rPr lang="en-US" sz="2000" kern="0" dirty="0">
                <a:solidFill>
                  <a:srgbClr val="000000"/>
                </a:solidFill>
              </a:rPr>
              <a:t>For example:</a:t>
            </a:r>
          </a:p>
          <a:p>
            <a:pPr lvl="2"/>
            <a:r>
              <a:rPr lang="en-US" sz="1800" kern="0" dirty="0">
                <a:solidFill>
                  <a:srgbClr val="000000"/>
                </a:solidFill>
              </a:rPr>
              <a:t>Ages: 0-10, 11-20, 21-30, and so on</a:t>
            </a:r>
          </a:p>
          <a:p>
            <a:pPr lvl="1"/>
            <a:r>
              <a:rPr lang="en-US" sz="2000" kern="0" dirty="0">
                <a:solidFill>
                  <a:srgbClr val="000000"/>
                </a:solidFill>
              </a:rPr>
              <a:t>Group Data into Bins module </a:t>
            </a:r>
          </a:p>
          <a:p>
            <a:pPr lvl="0"/>
            <a:r>
              <a:rPr lang="en-US" sz="2400" kern="0" dirty="0">
                <a:solidFill>
                  <a:srgbClr val="000000"/>
                </a:solidFill>
              </a:rPr>
              <a:t>Lookup tables:</a:t>
            </a:r>
          </a:p>
          <a:p>
            <a:pPr lvl="1"/>
            <a:r>
              <a:rPr lang="en-US" sz="2000" kern="0" dirty="0">
                <a:solidFill>
                  <a:srgbClr val="000000"/>
                </a:solidFill>
              </a:rPr>
              <a:t>Category data to smaller set</a:t>
            </a:r>
          </a:p>
          <a:p>
            <a:pPr lvl="1"/>
            <a:r>
              <a:rPr lang="en-US" sz="2000" kern="0" dirty="0">
                <a:solidFill>
                  <a:srgbClr val="000000"/>
                </a:solidFill>
              </a:rPr>
              <a:t>For example:</a:t>
            </a:r>
          </a:p>
          <a:p>
            <a:pPr lvl="2"/>
            <a:r>
              <a:rPr lang="en-US" sz="1800" kern="0" dirty="0">
                <a:solidFill>
                  <a:srgbClr val="000000"/>
                </a:solidFill>
              </a:rPr>
              <a:t>Car models to type: SUV, sedan, station wagon, and so on</a:t>
            </a:r>
          </a:p>
          <a:p>
            <a:pPr lvl="1"/>
            <a:r>
              <a:rPr lang="en-US" sz="2000" kern="0" dirty="0">
                <a:solidFill>
                  <a:srgbClr val="000000"/>
                </a:solidFill>
              </a:rPr>
              <a:t>Group Categorical Values module</a:t>
            </a:r>
          </a:p>
          <a:p>
            <a:pPr lvl="1"/>
            <a:r>
              <a:rPr lang="en-US" sz="2000" kern="0" dirty="0">
                <a:solidFill>
                  <a:srgbClr val="000000"/>
                </a:solidFill>
              </a:rPr>
              <a:t>R script</a:t>
            </a:r>
          </a:p>
        </p:txBody>
      </p:sp>
    </p:spTree>
    <p:extLst>
      <p:ext uri="{BB962C8B-B14F-4D97-AF65-F5344CB8AC3E}">
        <p14:creationId xmlns:p14="http://schemas.microsoft.com/office/powerpoint/2010/main" val="39717654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Handling missing data</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Methods for handling missing data include:</a:t>
            </a:r>
          </a:p>
          <a:p>
            <a:pPr lvl="1"/>
            <a:r>
              <a:rPr lang="en-US" b="0" kern="0" dirty="0">
                <a:solidFill>
                  <a:srgbClr val="000000"/>
                </a:solidFill>
              </a:rPr>
              <a:t>Removing records that include missing values</a:t>
            </a:r>
          </a:p>
          <a:p>
            <a:pPr lvl="1"/>
            <a:r>
              <a:rPr lang="en-US" b="0" kern="0" dirty="0">
                <a:solidFill>
                  <a:srgbClr val="000000"/>
                </a:solidFill>
              </a:rPr>
              <a:t>Replacing missing data with an average value</a:t>
            </a:r>
          </a:p>
          <a:p>
            <a:pPr lvl="1"/>
            <a:r>
              <a:rPr lang="en-US" b="0" kern="0" dirty="0">
                <a:solidFill>
                  <a:srgbClr val="000000"/>
                </a:solidFill>
              </a:rPr>
              <a:t>Replacing missing values with the most likely value</a:t>
            </a:r>
          </a:p>
          <a:p>
            <a:pPr lvl="1"/>
            <a:r>
              <a:rPr lang="en-US" b="0" kern="0" dirty="0">
                <a:solidFill>
                  <a:srgbClr val="000000"/>
                </a:solidFill>
              </a:rPr>
              <a:t>Replacing missing values with a marker</a:t>
            </a:r>
          </a:p>
          <a:p>
            <a:pPr lvl="0"/>
            <a:endParaRPr lang="en-US" kern="0" dirty="0">
              <a:solidFill>
                <a:srgbClr val="000000"/>
              </a:solidFill>
            </a:endParaRPr>
          </a:p>
        </p:txBody>
      </p:sp>
    </p:spTree>
    <p:extLst>
      <p:ext uri="{BB962C8B-B14F-4D97-AF65-F5344CB8AC3E}">
        <p14:creationId xmlns:p14="http://schemas.microsoft.com/office/powerpoint/2010/main" val="9710120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Dealing with outliers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Outliers can negatively affect results</a:t>
            </a:r>
          </a:p>
          <a:p>
            <a:pPr lvl="0"/>
            <a:r>
              <a:rPr lang="en-GB" kern="0" dirty="0">
                <a:solidFill>
                  <a:srgbClr val="000000"/>
                </a:solidFill>
              </a:rPr>
              <a:t>In some situations outliers contain useful data</a:t>
            </a:r>
          </a:p>
          <a:p>
            <a:pPr lvl="0"/>
            <a:r>
              <a:rPr lang="en-GB" kern="0" dirty="0">
                <a:solidFill>
                  <a:srgbClr val="000000"/>
                </a:solidFill>
              </a:rPr>
              <a:t>The Clip Values module can remove outliers</a:t>
            </a:r>
          </a:p>
          <a:p>
            <a:pPr lvl="0"/>
            <a:endParaRPr lang="en-US" kern="0" dirty="0">
              <a:solidFill>
                <a:srgbClr val="000000"/>
              </a:solidFill>
            </a:endParaRPr>
          </a:p>
        </p:txBody>
      </p:sp>
    </p:spTree>
    <p:extLst>
      <p:ext uri="{BB962C8B-B14F-4D97-AF65-F5344CB8AC3E}">
        <p14:creationId xmlns:p14="http://schemas.microsoft.com/office/powerpoint/2010/main" val="14751323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Working with imbalanced data</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Imbalanced data can lead to some classes being underrepresented</a:t>
            </a:r>
          </a:p>
          <a:p>
            <a:pPr lvl="0"/>
            <a:r>
              <a:rPr lang="en-GB" kern="0" dirty="0">
                <a:solidFill>
                  <a:srgbClr val="000000"/>
                </a:solidFill>
              </a:rPr>
              <a:t>SMOTE can be used to rebalance data</a:t>
            </a:r>
          </a:p>
          <a:p>
            <a:pPr lvl="0"/>
            <a:r>
              <a:rPr lang="en-GB" kern="0" dirty="0">
                <a:solidFill>
                  <a:srgbClr val="000000"/>
                </a:solidFill>
              </a:rPr>
              <a:t>Care should be taken to ensure model accuracy</a:t>
            </a:r>
          </a:p>
          <a:p>
            <a:pPr lvl="0"/>
            <a:endParaRPr lang="en-US" kern="0" dirty="0">
              <a:solidFill>
                <a:srgbClr val="000000"/>
              </a:solidFill>
            </a:endParaRPr>
          </a:p>
        </p:txBody>
      </p:sp>
    </p:spTree>
    <p:extLst>
      <p:ext uri="{BB962C8B-B14F-4D97-AF65-F5344CB8AC3E}">
        <p14:creationId xmlns:p14="http://schemas.microsoft.com/office/powerpoint/2010/main" val="15909806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41813-6C99-4286-B4A6-93B513AF63E4}"/>
              </a:ext>
            </a:extLst>
          </p:cNvPr>
          <p:cNvSpPr>
            <a:spLocks noGrp="1"/>
          </p:cNvSpPr>
          <p:nvPr>
            <p:ph type="ctrTitle" sz="quarter"/>
          </p:nvPr>
        </p:nvSpPr>
        <p:spPr/>
        <p:txBody>
          <a:bodyPr/>
          <a:lstStyle/>
          <a:p>
            <a:r>
              <a:rPr lang="en-GB" sz="4000" dirty="0"/>
              <a:t>Pre-processing data using Machine Learning</a:t>
            </a:r>
            <a:endParaRPr lang="en-US" dirty="0"/>
          </a:p>
        </p:txBody>
      </p:sp>
      <p:sp>
        <p:nvSpPr>
          <p:cNvPr id="3" name="Subtitle 2">
            <a:extLst>
              <a:ext uri="{FF2B5EF4-FFF2-40B4-BE49-F238E27FC236}">
                <a16:creationId xmlns:a16="http://schemas.microsoft.com/office/drawing/2014/main" id="{6FA256C2-FE4F-49A2-9782-D2910930A96D}"/>
              </a:ext>
            </a:extLst>
          </p:cNvPr>
          <p:cNvSpPr>
            <a:spLocks noGrp="1"/>
          </p:cNvSpPr>
          <p:nvPr>
            <p:ph type="subTitle" sz="quarter" idx="1"/>
          </p:nvPr>
        </p:nvSpPr>
        <p:spPr/>
        <p:txBody>
          <a:bodyPr/>
          <a:lstStyle/>
          <a:p>
            <a:r>
              <a:rPr lang="en-US" dirty="0"/>
              <a:t>Use the Summarize module to identify issues with imported raw data</a:t>
            </a:r>
          </a:p>
          <a:p>
            <a:r>
              <a:rPr lang="en-US" dirty="0"/>
              <a:t>Clean the import to remove rows with missing data</a:t>
            </a:r>
          </a:p>
          <a:p>
            <a:r>
              <a:rPr lang="en-US" dirty="0"/>
              <a:t>Remove outliers from the imported data</a:t>
            </a:r>
          </a:p>
          <a:p>
            <a:endParaRPr lang="en-US" dirty="0"/>
          </a:p>
        </p:txBody>
      </p:sp>
      <p:sp>
        <p:nvSpPr>
          <p:cNvPr id="4" name="Text Placeholder 3">
            <a:extLst>
              <a:ext uri="{FF2B5EF4-FFF2-40B4-BE49-F238E27FC236}">
                <a16:creationId xmlns:a16="http://schemas.microsoft.com/office/drawing/2014/main" id="{55C888BB-ECF7-43FB-AB88-096282E5740F}"/>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9E579EAA-D527-4841-8680-2F70F8ACD4D3}"/>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1527430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596304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Machine Learning?</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kern="0" dirty="0">
                <a:solidFill>
                  <a:srgbClr val="000000"/>
                </a:solidFill>
              </a:rPr>
              <a:t>Components of Machine Learning:</a:t>
            </a:r>
          </a:p>
          <a:p>
            <a:pPr lvl="0"/>
            <a:r>
              <a:rPr lang="en-GB" kern="0" dirty="0">
                <a:solidFill>
                  <a:srgbClr val="000000"/>
                </a:solidFill>
              </a:rPr>
              <a:t>Machine Learning Studio, a graphical development environment </a:t>
            </a:r>
          </a:p>
          <a:p>
            <a:pPr lvl="0"/>
            <a:r>
              <a:rPr lang="en-GB" kern="0" dirty="0">
                <a:solidFill>
                  <a:srgbClr val="000000"/>
                </a:solidFill>
              </a:rPr>
              <a:t>Data preprocessing modules</a:t>
            </a:r>
          </a:p>
          <a:p>
            <a:pPr lvl="0"/>
            <a:r>
              <a:rPr lang="en-GB" kern="0" dirty="0">
                <a:solidFill>
                  <a:srgbClr val="000000"/>
                </a:solidFill>
              </a:rPr>
              <a:t>Machine learning algorithms</a:t>
            </a:r>
          </a:p>
          <a:p>
            <a:pPr lvl="0"/>
            <a:r>
              <a:rPr lang="en-GB" kern="0" dirty="0">
                <a:solidFill>
                  <a:srgbClr val="000000"/>
                </a:solidFill>
              </a:rPr>
              <a:t>APIs to expose a model to applications</a:t>
            </a:r>
          </a:p>
          <a:p>
            <a:pPr lvl="0"/>
            <a:endParaRPr lang="en-GB" kern="0" dirty="0">
              <a:solidFill>
                <a:srgbClr val="000000"/>
              </a:solidFill>
            </a:endParaRPr>
          </a:p>
          <a:p>
            <a:pPr marL="0" lvl="0" indent="0">
              <a:buNone/>
            </a:pPr>
            <a:r>
              <a:rPr lang="en-GB" kern="0" dirty="0">
                <a:solidFill>
                  <a:srgbClr val="000000"/>
                </a:solidFill>
              </a:rPr>
              <a:t>Pricing options for Machine Learning:</a:t>
            </a:r>
          </a:p>
          <a:p>
            <a:pPr lvl="0"/>
            <a:r>
              <a:rPr lang="en-GB" kern="0" dirty="0">
                <a:solidFill>
                  <a:srgbClr val="000000"/>
                </a:solidFill>
              </a:rPr>
              <a:t>Free</a:t>
            </a:r>
          </a:p>
          <a:p>
            <a:pPr lvl="0"/>
            <a:r>
              <a:rPr lang="en-GB" kern="0" dirty="0">
                <a:solidFill>
                  <a:srgbClr val="000000"/>
                </a:solidFill>
              </a:rPr>
              <a:t>Standard</a:t>
            </a:r>
            <a:endParaRPr lang="en-US" kern="0" dirty="0">
              <a:solidFill>
                <a:srgbClr val="000000"/>
              </a:solidFill>
            </a:endParaRPr>
          </a:p>
        </p:txBody>
      </p:sp>
    </p:spTree>
    <p:extLst>
      <p:ext uri="{BB962C8B-B14F-4D97-AF65-F5344CB8AC3E}">
        <p14:creationId xmlns:p14="http://schemas.microsoft.com/office/powerpoint/2010/main" val="6819772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Which module in Machine Learning deals with outliers?</a:t>
            </a:r>
          </a:p>
        </p:txBody>
      </p:sp>
      <p:sp>
        <p:nvSpPr>
          <p:cNvPr id="3" name="Content Placeholder 2"/>
          <p:cNvSpPr>
            <a:spLocks noGrp="1"/>
          </p:cNvSpPr>
          <p:nvPr>
            <p:ph idx="1"/>
          </p:nvPr>
        </p:nvSpPr>
        <p:spPr/>
        <p:txBody>
          <a:bodyPr/>
          <a:lstStyle/>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Remove Outliers Module</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Normalize Data Module</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Reduce Errors Module</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Clip Value Module</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Minimize Scatter Module</a:t>
            </a:r>
          </a:p>
          <a:p>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9155249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anose="020B0604020202020204" pitchFamily="34" charset="0"/>
                <a:ea typeface="Calibri" panose="020F0502020204030204" pitchFamily="34" charset="0"/>
                <a:cs typeface="Times New Roman" panose="02020603050405020304" pitchFamily="18" charset="0"/>
              </a:rPr>
              <a:t>Which module in Machine Learning deals with outliers?</a:t>
            </a:r>
            <a:endParaRPr lang="en-US" dirty="0"/>
          </a:p>
        </p:txBody>
      </p:sp>
      <p:sp>
        <p:nvSpPr>
          <p:cNvPr id="3" name="Content Placeholder 2"/>
          <p:cNvSpPr>
            <a:spLocks noGrp="1"/>
          </p:cNvSpPr>
          <p:nvPr>
            <p:ph idx="1"/>
          </p:nvPr>
        </p:nvSpPr>
        <p:spPr/>
        <p:txBody>
          <a:bodyPr/>
          <a:lstStyle/>
          <a:p>
            <a:pPr marL="514350" indent="-514350">
              <a:lnSpc>
                <a:spcPct val="107000"/>
              </a:lnSpc>
              <a:spcAft>
                <a:spcPts val="800"/>
              </a:spcAft>
              <a:buFont typeface="+mj-lt"/>
              <a:buAutoNum type="arabicPeriod" startAt="4"/>
            </a:pPr>
            <a:r>
              <a:rPr lang="en-GB" dirty="0">
                <a:latin typeface="Arial" panose="020B0604020202020204" pitchFamily="34" charset="0"/>
                <a:ea typeface="Calibri" panose="020F0502020204030204" pitchFamily="34" charset="0"/>
                <a:cs typeface="Times New Roman" panose="02020603050405020304" pitchFamily="18" charset="0"/>
              </a:rPr>
              <a:t>Clip Value Module</a:t>
            </a:r>
          </a:p>
          <a:p>
            <a:pPr marL="0" indent="0">
              <a:buNone/>
            </a:pP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9565158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Perform feature engineering </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000" dirty="0"/>
              <a:t>Merge multiple datasets by rows or columns into a single dataset by columns, merge multiple datasets by rows or columns into a single dataset by rows, add columns that are combinations of other columns, manually select and construct features for model estimation, automatically select and construct features for model estimation, reduce dimensions of data through principal component analysis (PCA), manage variable metadata, select standardized variables based on planned analysis</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583393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Feature engineering overview</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1" kern="0" dirty="0">
                <a:solidFill>
                  <a:srgbClr val="000000"/>
                </a:solidFill>
              </a:rPr>
              <a:t>Feature Engineering</a:t>
            </a:r>
            <a:endParaRPr lang="en-GB" kern="0" dirty="0">
              <a:solidFill>
                <a:srgbClr val="000000"/>
              </a:solidFill>
            </a:endParaRPr>
          </a:p>
          <a:p>
            <a:pPr lvl="0"/>
            <a:r>
              <a:rPr lang="en-GB" kern="0" dirty="0">
                <a:solidFill>
                  <a:srgbClr val="000000"/>
                </a:solidFill>
              </a:rPr>
              <a:t>Generates additional features</a:t>
            </a:r>
          </a:p>
          <a:p>
            <a:pPr lvl="0"/>
            <a:r>
              <a:rPr lang="en-GB" kern="0" dirty="0">
                <a:solidFill>
                  <a:srgbClr val="000000"/>
                </a:solidFill>
              </a:rPr>
              <a:t>Combines existing features</a:t>
            </a:r>
          </a:p>
          <a:p>
            <a:pPr lvl="0"/>
            <a:r>
              <a:rPr lang="en-GB" kern="0" dirty="0">
                <a:solidFill>
                  <a:srgbClr val="000000"/>
                </a:solidFill>
              </a:rPr>
              <a:t>Provides Data Transformation</a:t>
            </a:r>
          </a:p>
        </p:txBody>
      </p:sp>
    </p:spTree>
    <p:custDataLst>
      <p:tags r:id="rId1"/>
    </p:custDataLst>
    <p:extLst>
      <p:ext uri="{BB962C8B-B14F-4D97-AF65-F5344CB8AC3E}">
        <p14:creationId xmlns:p14="http://schemas.microsoft.com/office/powerpoint/2010/main" val="32579074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Merging datasets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Merging datasets:</a:t>
            </a:r>
          </a:p>
          <a:p>
            <a:pPr lvl="1"/>
            <a:r>
              <a:rPr lang="en-GB" kern="0" dirty="0">
                <a:solidFill>
                  <a:srgbClr val="000000"/>
                </a:solidFill>
              </a:rPr>
              <a:t>Main dataset plus update dataset to enrich the source data</a:t>
            </a:r>
          </a:p>
          <a:p>
            <a:pPr lvl="1"/>
            <a:r>
              <a:rPr lang="en-GB" kern="0" dirty="0">
                <a:solidFill>
                  <a:srgbClr val="000000"/>
                </a:solidFill>
              </a:rPr>
              <a:t>Datasets from two or more sources</a:t>
            </a:r>
          </a:p>
          <a:p>
            <a:pPr lvl="0"/>
            <a:endParaRPr lang="en-GB" kern="0" dirty="0">
              <a:solidFill>
                <a:srgbClr val="000000"/>
              </a:solidFill>
            </a:endParaRPr>
          </a:p>
          <a:p>
            <a:pPr lvl="0"/>
            <a:r>
              <a:rPr lang="en-GB" kern="0" dirty="0">
                <a:solidFill>
                  <a:srgbClr val="000000"/>
                </a:solidFill>
              </a:rPr>
              <a:t>Machine Learning modules:</a:t>
            </a:r>
          </a:p>
          <a:p>
            <a:pPr lvl="1"/>
            <a:r>
              <a:rPr lang="en-GB" kern="0" dirty="0">
                <a:solidFill>
                  <a:srgbClr val="000000"/>
                </a:solidFill>
              </a:rPr>
              <a:t>Join Data</a:t>
            </a:r>
          </a:p>
          <a:p>
            <a:pPr lvl="1"/>
            <a:r>
              <a:rPr lang="en-GB" kern="0" dirty="0">
                <a:solidFill>
                  <a:srgbClr val="000000"/>
                </a:solidFill>
              </a:rPr>
              <a:t>Add Rows</a:t>
            </a:r>
          </a:p>
          <a:p>
            <a:pPr lvl="1"/>
            <a:r>
              <a:rPr lang="en-GB" kern="0" dirty="0">
                <a:solidFill>
                  <a:srgbClr val="000000"/>
                </a:solidFill>
              </a:rPr>
              <a:t>Add Columns </a:t>
            </a:r>
            <a:endParaRPr lang="en-US" kern="0" dirty="0">
              <a:solidFill>
                <a:srgbClr val="000000"/>
              </a:solidFill>
            </a:endParaRPr>
          </a:p>
        </p:txBody>
      </p:sp>
    </p:spTree>
    <p:custDataLst>
      <p:tags r:id="rId1"/>
    </p:custDataLst>
    <p:extLst>
      <p:ext uri="{BB962C8B-B14F-4D97-AF65-F5344CB8AC3E}">
        <p14:creationId xmlns:p14="http://schemas.microsoft.com/office/powerpoint/2010/main" val="22715839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Merging and combining data</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Merging data:</a:t>
            </a:r>
          </a:p>
          <a:p>
            <a:pPr lvl="1"/>
            <a:r>
              <a:rPr lang="en-GB" kern="0" dirty="0">
                <a:solidFill>
                  <a:srgbClr val="000000"/>
                </a:solidFill>
              </a:rPr>
              <a:t>Combine columns into a single set of predictive data</a:t>
            </a:r>
          </a:p>
          <a:p>
            <a:pPr lvl="1"/>
            <a:r>
              <a:rPr lang="en-GB" kern="0" dirty="0">
                <a:solidFill>
                  <a:srgbClr val="000000"/>
                </a:solidFill>
              </a:rPr>
              <a:t>Rolling aggregates for time-series data</a:t>
            </a:r>
          </a:p>
          <a:p>
            <a:pPr lvl="1"/>
            <a:r>
              <a:rPr lang="en-GB" kern="0" dirty="0">
                <a:solidFill>
                  <a:srgbClr val="000000"/>
                </a:solidFill>
              </a:rPr>
              <a:t>Calculated features</a:t>
            </a:r>
          </a:p>
          <a:p>
            <a:pPr lvl="0"/>
            <a:endParaRPr lang="en-GB" kern="0" dirty="0">
              <a:solidFill>
                <a:srgbClr val="000000"/>
              </a:solidFill>
            </a:endParaRPr>
          </a:p>
          <a:p>
            <a:pPr lvl="0"/>
            <a:r>
              <a:rPr lang="en-GB" kern="0" dirty="0">
                <a:solidFill>
                  <a:srgbClr val="000000"/>
                </a:solidFill>
              </a:rPr>
              <a:t>Tools for merging and combining data:</a:t>
            </a:r>
          </a:p>
          <a:p>
            <a:pPr lvl="1"/>
            <a:r>
              <a:rPr lang="en-GB" kern="0" dirty="0">
                <a:solidFill>
                  <a:srgbClr val="000000"/>
                </a:solidFill>
              </a:rPr>
              <a:t>Custom R scripts</a:t>
            </a:r>
          </a:p>
          <a:p>
            <a:pPr lvl="1"/>
            <a:r>
              <a:rPr lang="en-GB" kern="0" dirty="0">
                <a:solidFill>
                  <a:srgbClr val="000000"/>
                </a:solidFill>
              </a:rPr>
              <a:t>SQL, Python, or Hive queries</a:t>
            </a:r>
          </a:p>
          <a:p>
            <a:pPr lvl="1"/>
            <a:r>
              <a:rPr lang="en-GB" kern="0" dirty="0">
                <a:solidFill>
                  <a:srgbClr val="000000"/>
                </a:solidFill>
              </a:rPr>
              <a:t>Machine Learning modules, such as Feature Hashing and Apply SQL Transformation</a:t>
            </a:r>
            <a:endParaRPr lang="en-US" kern="0" dirty="0">
              <a:solidFill>
                <a:srgbClr val="000000"/>
              </a:solidFill>
            </a:endParaRPr>
          </a:p>
        </p:txBody>
      </p:sp>
    </p:spTree>
    <p:custDataLst>
      <p:tags r:id="rId1"/>
    </p:custDataLst>
    <p:extLst>
      <p:ext uri="{BB962C8B-B14F-4D97-AF65-F5344CB8AC3E}">
        <p14:creationId xmlns:p14="http://schemas.microsoft.com/office/powerpoint/2010/main" val="29972575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96392-8E72-43D7-BDAF-59E4113FF182}"/>
              </a:ext>
            </a:extLst>
          </p:cNvPr>
          <p:cNvSpPr>
            <a:spLocks noGrp="1"/>
          </p:cNvSpPr>
          <p:nvPr>
            <p:ph type="ctrTitle" sz="quarter"/>
          </p:nvPr>
        </p:nvSpPr>
        <p:spPr/>
        <p:txBody>
          <a:bodyPr/>
          <a:lstStyle/>
          <a:p>
            <a:r>
              <a:rPr lang="en-GB" dirty="0"/>
              <a:t>Using Join to merge data</a:t>
            </a:r>
            <a:endParaRPr lang="en-US" dirty="0"/>
          </a:p>
        </p:txBody>
      </p:sp>
      <p:sp>
        <p:nvSpPr>
          <p:cNvPr id="3" name="Subtitle 2">
            <a:extLst>
              <a:ext uri="{FF2B5EF4-FFF2-40B4-BE49-F238E27FC236}">
                <a16:creationId xmlns:a16="http://schemas.microsoft.com/office/drawing/2014/main" id="{C3CAABED-27FB-4DBD-B6B7-1EE7375F4815}"/>
              </a:ext>
            </a:extLst>
          </p:cNvPr>
          <p:cNvSpPr>
            <a:spLocks noGrp="1"/>
          </p:cNvSpPr>
          <p:nvPr>
            <p:ph type="subTitle" sz="quarter" idx="1"/>
          </p:nvPr>
        </p:nvSpPr>
        <p:spPr/>
        <p:txBody>
          <a:bodyPr/>
          <a:lstStyle/>
          <a:p>
            <a:r>
              <a:rPr lang="en-US" dirty="0"/>
              <a:t>Create a transaction dataset by importing from Azure SQL Database</a:t>
            </a:r>
          </a:p>
          <a:p>
            <a:r>
              <a:rPr lang="en-US" dirty="0"/>
              <a:t>Upload a date dataset from a flat file</a:t>
            </a:r>
          </a:p>
          <a:p>
            <a:r>
              <a:rPr lang="en-US" dirty="0"/>
              <a:t>Add the second dataset to an experiment</a:t>
            </a:r>
          </a:p>
          <a:p>
            <a:r>
              <a:rPr lang="en-US" dirty="0"/>
              <a:t>Join the transaction and date datasets</a:t>
            </a:r>
          </a:p>
          <a:p>
            <a:endParaRPr lang="en-US" dirty="0"/>
          </a:p>
        </p:txBody>
      </p:sp>
      <p:sp>
        <p:nvSpPr>
          <p:cNvPr id="4" name="Text Placeholder 3">
            <a:extLst>
              <a:ext uri="{FF2B5EF4-FFF2-40B4-BE49-F238E27FC236}">
                <a16:creationId xmlns:a16="http://schemas.microsoft.com/office/drawing/2014/main" id="{CD19EB1A-B3AC-48E6-A06E-5C6BCEF71EC1}"/>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0E85C0A5-50DB-46FB-9A30-F6B0C17264BF}"/>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4742625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3606483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9178227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2940668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Import and export data to and from Azure Machine Learning </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Import and export data to and from Azure Blob storage, import and export data to and from Azure SQL Database, import and export data via Hive Queries, import data from a website, import data from on-premises SQL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989429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638515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9723816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5066560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Which function in Machine Learning should you call if you want to merge data horizontally by adding more columns to enrich your dataset?</a:t>
            </a:r>
          </a:p>
        </p:txBody>
      </p:sp>
      <p:sp>
        <p:nvSpPr>
          <p:cNvPr id="3" name="Content Placeholder 2"/>
          <p:cNvSpPr>
            <a:spLocks noGrp="1"/>
          </p:cNvSpPr>
          <p:nvPr>
            <p:ph idx="1"/>
          </p:nvPr>
        </p:nvSpPr>
        <p:spPr/>
        <p:txBody>
          <a:bodyPr/>
          <a:lstStyle/>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Merge Data</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Add Data</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Include Data</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Fill Data</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Join Data</a:t>
            </a:r>
          </a:p>
          <a:p>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0024262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anose="020B0604020202020204" pitchFamily="34" charset="0"/>
                <a:ea typeface="Calibri" panose="020F0502020204030204" pitchFamily="34" charset="0"/>
                <a:cs typeface="Times New Roman" panose="02020603050405020304" pitchFamily="18" charset="0"/>
              </a:rPr>
              <a:t>Which module in Machine Learning deals with outliers?</a:t>
            </a:r>
            <a:endParaRPr lang="en-US" dirty="0"/>
          </a:p>
        </p:txBody>
      </p:sp>
      <p:sp>
        <p:nvSpPr>
          <p:cNvPr id="3" name="Content Placeholder 2"/>
          <p:cNvSpPr>
            <a:spLocks noGrp="1"/>
          </p:cNvSpPr>
          <p:nvPr>
            <p:ph idx="1"/>
          </p:nvPr>
        </p:nvSpPr>
        <p:spPr/>
        <p:txBody>
          <a:bodyPr/>
          <a:lstStyle/>
          <a:p>
            <a:pPr marL="514350" indent="-514350">
              <a:lnSpc>
                <a:spcPct val="107000"/>
              </a:lnSpc>
              <a:spcAft>
                <a:spcPts val="800"/>
              </a:spcAft>
              <a:buFont typeface="+mj-lt"/>
              <a:buAutoNum type="arabicPeriod" startAt="5"/>
            </a:pPr>
            <a:r>
              <a:rPr lang="en-GB" dirty="0">
                <a:latin typeface="Arial" panose="020B0604020202020204" pitchFamily="34" charset="0"/>
                <a:ea typeface="Calibri" panose="020F0502020204030204" pitchFamily="34" charset="0"/>
                <a:cs typeface="Times New Roman" panose="02020603050405020304" pitchFamily="18" charset="0"/>
              </a:rPr>
              <a:t>Join Data</a:t>
            </a: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554781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Feature selection overview</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1" kern="0" dirty="0">
                <a:solidFill>
                  <a:srgbClr val="000000"/>
                </a:solidFill>
              </a:rPr>
              <a:t>Feature Selection</a:t>
            </a:r>
            <a:endParaRPr lang="en-GB" kern="0" dirty="0">
              <a:solidFill>
                <a:srgbClr val="000000"/>
              </a:solidFill>
            </a:endParaRPr>
          </a:p>
          <a:p>
            <a:pPr lvl="0"/>
            <a:r>
              <a:rPr lang="en-GB" b="0" kern="0" dirty="0">
                <a:solidFill>
                  <a:srgbClr val="000000"/>
                </a:solidFill>
              </a:rPr>
              <a:t>Filters out irrelevant features</a:t>
            </a:r>
          </a:p>
          <a:p>
            <a:pPr lvl="0"/>
            <a:r>
              <a:rPr lang="en-GB" b="0" kern="0" dirty="0">
                <a:solidFill>
                  <a:srgbClr val="000000"/>
                </a:solidFill>
              </a:rPr>
              <a:t>Distinguishes classes of objects dependent on their relationships</a:t>
            </a:r>
          </a:p>
        </p:txBody>
      </p:sp>
    </p:spTree>
    <p:custDataLst>
      <p:tags r:id="rId1"/>
    </p:custDataLst>
    <p:extLst>
      <p:ext uri="{BB962C8B-B14F-4D97-AF65-F5344CB8AC3E}">
        <p14:creationId xmlns:p14="http://schemas.microsoft.com/office/powerpoint/2010/main" val="37620245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Reducing data dimensions</a:t>
            </a:r>
          </a:p>
        </p:txBody>
      </p:sp>
      <p:sp>
        <p:nvSpPr>
          <p:cNvPr id="4" name="Content Placeholder 2"/>
          <p:cNvSpPr txBox="1">
            <a:spLocks/>
          </p:cNvSpPr>
          <p:nvPr/>
        </p:nvSpPr>
        <p:spPr>
          <a:xfrm>
            <a:off x="460375" y="826482"/>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Reducing data dimensions:</a:t>
            </a:r>
          </a:p>
          <a:p>
            <a:pPr lvl="1"/>
            <a:r>
              <a:rPr lang="en-GB" b="0" kern="0" dirty="0">
                <a:solidFill>
                  <a:srgbClr val="000000"/>
                </a:solidFill>
              </a:rPr>
              <a:t>Uses data transformation, and other methods, to modify the original features</a:t>
            </a:r>
          </a:p>
          <a:p>
            <a:pPr lvl="0"/>
            <a:r>
              <a:rPr lang="en-GB" kern="0" dirty="0">
                <a:solidFill>
                  <a:srgbClr val="000000"/>
                </a:solidFill>
              </a:rPr>
              <a:t>Examples:</a:t>
            </a:r>
          </a:p>
          <a:p>
            <a:pPr lvl="1"/>
            <a:r>
              <a:rPr lang="en-GB" b="0" kern="0" dirty="0">
                <a:solidFill>
                  <a:srgbClr val="000000"/>
                </a:solidFill>
              </a:rPr>
              <a:t>Principal Component Analysis (PCA)</a:t>
            </a:r>
          </a:p>
          <a:p>
            <a:pPr lvl="1"/>
            <a:r>
              <a:rPr lang="en-GB" b="0" kern="0" dirty="0">
                <a:solidFill>
                  <a:srgbClr val="000000"/>
                </a:solidFill>
              </a:rPr>
              <a:t>Canonical correlation analysis</a:t>
            </a:r>
          </a:p>
          <a:p>
            <a:pPr lvl="1"/>
            <a:r>
              <a:rPr lang="en-GB" b="0" kern="0" dirty="0">
                <a:solidFill>
                  <a:srgbClr val="000000"/>
                </a:solidFill>
              </a:rPr>
              <a:t>Singular Value Decomposition</a:t>
            </a:r>
          </a:p>
          <a:p>
            <a:pPr lvl="0"/>
            <a:r>
              <a:rPr lang="en-GB" kern="0" dirty="0">
                <a:solidFill>
                  <a:srgbClr val="000000"/>
                </a:solidFill>
              </a:rPr>
              <a:t>Learning with Counts modules:</a:t>
            </a:r>
          </a:p>
          <a:p>
            <a:pPr lvl="1"/>
            <a:r>
              <a:rPr lang="en-GB" b="0" kern="0" dirty="0">
                <a:solidFill>
                  <a:srgbClr val="000000"/>
                </a:solidFill>
              </a:rPr>
              <a:t>Build Counting Transform</a:t>
            </a:r>
          </a:p>
          <a:p>
            <a:pPr lvl="1"/>
            <a:r>
              <a:rPr lang="en-GB" b="0" kern="0" dirty="0">
                <a:solidFill>
                  <a:srgbClr val="000000"/>
                </a:solidFill>
              </a:rPr>
              <a:t>Export Count Table</a:t>
            </a:r>
          </a:p>
          <a:p>
            <a:pPr lvl="1"/>
            <a:r>
              <a:rPr lang="en-GB" b="0" kern="0" dirty="0">
                <a:solidFill>
                  <a:srgbClr val="000000"/>
                </a:solidFill>
              </a:rPr>
              <a:t>Import Count Table</a:t>
            </a:r>
          </a:p>
          <a:p>
            <a:pPr lvl="1"/>
            <a:r>
              <a:rPr lang="en-GB" b="0" kern="0" dirty="0">
                <a:solidFill>
                  <a:srgbClr val="000000"/>
                </a:solidFill>
              </a:rPr>
              <a:t>Merge Counting Transform</a:t>
            </a:r>
          </a:p>
          <a:p>
            <a:pPr lvl="1"/>
            <a:r>
              <a:rPr lang="en-GB" b="0" kern="0" dirty="0">
                <a:solidFill>
                  <a:srgbClr val="000000"/>
                </a:solidFill>
              </a:rPr>
              <a:t>Modify Count Table Parameters</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11149198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Selecting features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Selecting features</a:t>
            </a:r>
          </a:p>
          <a:p>
            <a:pPr lvl="0"/>
            <a:endParaRPr lang="en-GB" kern="0" dirty="0">
              <a:solidFill>
                <a:srgbClr val="000000"/>
              </a:solidFill>
            </a:endParaRPr>
          </a:p>
          <a:p>
            <a:pPr lvl="0"/>
            <a:r>
              <a:rPr lang="en-GB" kern="0" dirty="0">
                <a:solidFill>
                  <a:srgbClr val="000000"/>
                </a:solidFill>
              </a:rPr>
              <a:t>Tools:</a:t>
            </a:r>
          </a:p>
          <a:p>
            <a:pPr lvl="1"/>
            <a:r>
              <a:rPr lang="en-GB" kern="0" dirty="0">
                <a:solidFill>
                  <a:srgbClr val="000000"/>
                </a:solidFill>
              </a:rPr>
              <a:t>Filters</a:t>
            </a:r>
          </a:p>
          <a:p>
            <a:pPr lvl="2"/>
            <a:r>
              <a:rPr lang="en-GB" kern="0" dirty="0">
                <a:solidFill>
                  <a:srgbClr val="000000"/>
                </a:solidFill>
              </a:rPr>
              <a:t>For example, moving averages, moving medians, waveform decomposition </a:t>
            </a:r>
          </a:p>
          <a:p>
            <a:pPr lvl="1"/>
            <a:r>
              <a:rPr lang="en-GB" kern="0" dirty="0">
                <a:solidFill>
                  <a:srgbClr val="000000"/>
                </a:solidFill>
              </a:rPr>
              <a:t>Edit metadata</a:t>
            </a:r>
            <a:endParaRPr lang="en-US" kern="0" dirty="0">
              <a:solidFill>
                <a:srgbClr val="000000"/>
              </a:solidFill>
            </a:endParaRPr>
          </a:p>
        </p:txBody>
      </p:sp>
    </p:spTree>
    <p:custDataLst>
      <p:tags r:id="rId1"/>
    </p:custDataLst>
    <p:extLst>
      <p:ext uri="{BB962C8B-B14F-4D97-AF65-F5344CB8AC3E}">
        <p14:creationId xmlns:p14="http://schemas.microsoft.com/office/powerpoint/2010/main" val="36716603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Principal Component Analysis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dirty="0"/>
              <a:t>Many types of vector-space data are compressible, and that compression can be most efficiently achieved by sampling.</a:t>
            </a:r>
          </a:p>
          <a:p>
            <a:pPr lvl="0"/>
            <a:endParaRPr lang="en-GB" kern="0" dirty="0">
              <a:solidFill>
                <a:srgbClr val="000000"/>
              </a:solidFill>
            </a:endParaRPr>
          </a:p>
          <a:p>
            <a:pPr lvl="0"/>
            <a:r>
              <a:rPr lang="en-US" b="0" dirty="0"/>
              <a:t>Added benefits of PCA are improved data visualization, and optimization of resource use by the learning algorithm.</a:t>
            </a:r>
            <a:endParaRPr lang="en-US" kern="0" dirty="0">
              <a:solidFill>
                <a:srgbClr val="000000"/>
              </a:solidFill>
            </a:endParaRPr>
          </a:p>
        </p:txBody>
      </p:sp>
    </p:spTree>
    <p:custDataLst>
      <p:tags r:id="rId1"/>
    </p:custDataLst>
    <p:extLst>
      <p:ext uri="{BB962C8B-B14F-4D97-AF65-F5344CB8AC3E}">
        <p14:creationId xmlns:p14="http://schemas.microsoft.com/office/powerpoint/2010/main" val="4219076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structure</a:t>
            </a:r>
          </a:p>
        </p:txBody>
      </p:sp>
      <p:sp>
        <p:nvSpPr>
          <p:cNvPr id="4" name="Text Placeholder 3"/>
          <p:cNvSpPr>
            <a:spLocks noGrp="1"/>
          </p:cNvSpPr>
          <p:nvPr>
            <p:ph type="body" idx="1"/>
          </p:nvPr>
        </p:nvSpPr>
        <p:spPr/>
        <p:txBody>
          <a:bodyPr/>
          <a:lstStyle/>
          <a:p>
            <a:r>
              <a:rPr lang="en-US" dirty="0"/>
              <a:t>Growth of information storage capacity exceeds Moore’s Law</a:t>
            </a:r>
          </a:p>
          <a:p>
            <a:pPr lvl="1"/>
            <a:r>
              <a:rPr lang="en-US" dirty="0"/>
              <a:t>Businesses rarely throw data away</a:t>
            </a:r>
          </a:p>
          <a:p>
            <a:pPr lvl="1"/>
            <a:r>
              <a:rPr lang="en-US" dirty="0"/>
              <a:t>Growth of unstructured data much higher than growth of structured data</a:t>
            </a:r>
          </a:p>
          <a:p>
            <a:r>
              <a:rPr lang="en-US" dirty="0"/>
              <a:t>Essential to understand data structure types</a:t>
            </a:r>
          </a:p>
          <a:p>
            <a:pPr lvl="1"/>
            <a:r>
              <a:rPr lang="en-US" dirty="0"/>
              <a:t>Structured data:</a:t>
            </a:r>
          </a:p>
          <a:p>
            <a:pPr lvl="2"/>
            <a:r>
              <a:rPr lang="en-US" dirty="0"/>
              <a:t>RDMS, SQL Server, Excel</a:t>
            </a:r>
          </a:p>
          <a:p>
            <a:pPr lvl="1"/>
            <a:r>
              <a:rPr lang="en-GB" dirty="0"/>
              <a:t>Unstructured data:</a:t>
            </a:r>
          </a:p>
          <a:p>
            <a:pPr lvl="2"/>
            <a:r>
              <a:rPr lang="en-GB" dirty="0"/>
              <a:t>Text, blogs, images, audio, video</a:t>
            </a:r>
            <a:endParaRPr lang="en-US" dirty="0"/>
          </a:p>
          <a:p>
            <a:endParaRPr lang="en-GB" dirty="0"/>
          </a:p>
        </p:txBody>
      </p:sp>
    </p:spTree>
    <p:extLst>
      <p:ext uri="{BB962C8B-B14F-4D97-AF65-F5344CB8AC3E}">
        <p14:creationId xmlns:p14="http://schemas.microsoft.com/office/powerpoint/2010/main" val="20749881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 Metadata</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dirty="0"/>
              <a:t>The values and the data types in the dataset are not altered</a:t>
            </a:r>
            <a:endParaRPr lang="en-GB" kern="0" dirty="0">
              <a:solidFill>
                <a:srgbClr val="000000"/>
              </a:solidFill>
            </a:endParaRPr>
          </a:p>
          <a:p>
            <a:r>
              <a:rPr lang="en-US" b="0" dirty="0"/>
              <a:t>Typical metadata changes might include:</a:t>
            </a:r>
          </a:p>
          <a:p>
            <a:pPr lvl="1"/>
            <a:r>
              <a:rPr lang="en-US" b="0" dirty="0"/>
              <a:t>Treating Boolean or numeric columns as categorical values</a:t>
            </a:r>
          </a:p>
          <a:p>
            <a:pPr lvl="1"/>
            <a:r>
              <a:rPr lang="en-US" b="0" dirty="0"/>
              <a:t>Indicating which column contains the </a:t>
            </a:r>
            <a:r>
              <a:rPr lang="en-US" b="0" i="1" dirty="0"/>
              <a:t>class</a:t>
            </a:r>
            <a:r>
              <a:rPr lang="en-US" b="0" dirty="0"/>
              <a:t> label, or the values you want to categorize or predict</a:t>
            </a:r>
          </a:p>
          <a:p>
            <a:pPr lvl="1"/>
            <a:r>
              <a:rPr lang="en-US" b="0" dirty="0"/>
              <a:t>Marking columns as features</a:t>
            </a:r>
          </a:p>
          <a:p>
            <a:pPr lvl="1"/>
            <a:r>
              <a:rPr lang="en-US" b="0" dirty="0"/>
              <a:t>Changing date/time values to a numeric value, or vice versa</a:t>
            </a:r>
          </a:p>
          <a:p>
            <a:pPr lvl="1"/>
            <a:r>
              <a:rPr lang="en-US" b="0" dirty="0"/>
              <a:t>Renaming columns</a:t>
            </a:r>
          </a:p>
        </p:txBody>
      </p:sp>
    </p:spTree>
    <p:custDataLst>
      <p:tags r:id="rId1"/>
    </p:custDataLst>
    <p:extLst>
      <p:ext uri="{BB962C8B-B14F-4D97-AF65-F5344CB8AC3E}">
        <p14:creationId xmlns:p14="http://schemas.microsoft.com/office/powerpoint/2010/main" val="30663572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0C49E-FC5F-46F9-B862-7B47193315E0}"/>
              </a:ext>
            </a:extLst>
          </p:cNvPr>
          <p:cNvSpPr>
            <a:spLocks noGrp="1"/>
          </p:cNvSpPr>
          <p:nvPr>
            <p:ph type="title"/>
          </p:nvPr>
        </p:nvSpPr>
        <p:spPr/>
        <p:txBody>
          <a:bodyPr/>
          <a:lstStyle/>
          <a:p>
            <a:r>
              <a:rPr lang="en-US" dirty="0"/>
              <a:t>Standardized variables </a:t>
            </a:r>
          </a:p>
        </p:txBody>
      </p:sp>
      <p:pic>
        <p:nvPicPr>
          <p:cNvPr id="3" name="Picture 2">
            <a:extLst>
              <a:ext uri="{FF2B5EF4-FFF2-40B4-BE49-F238E27FC236}">
                <a16:creationId xmlns:a16="http://schemas.microsoft.com/office/drawing/2014/main" id="{9CF2DD23-65D5-454E-8E85-4D9E70DACC93}"/>
              </a:ext>
            </a:extLst>
          </p:cNvPr>
          <p:cNvPicPr>
            <a:picLocks noChangeAspect="1"/>
          </p:cNvPicPr>
          <p:nvPr/>
        </p:nvPicPr>
        <p:blipFill>
          <a:blip r:embed="rId3"/>
          <a:stretch>
            <a:fillRect/>
          </a:stretch>
        </p:blipFill>
        <p:spPr>
          <a:xfrm>
            <a:off x="460375" y="1063453"/>
            <a:ext cx="2637010" cy="2887237"/>
          </a:xfrm>
          <a:prstGeom prst="rect">
            <a:avLst/>
          </a:prstGeom>
        </p:spPr>
      </p:pic>
      <p:pic>
        <p:nvPicPr>
          <p:cNvPr id="4" name="Picture 3">
            <a:extLst>
              <a:ext uri="{FF2B5EF4-FFF2-40B4-BE49-F238E27FC236}">
                <a16:creationId xmlns:a16="http://schemas.microsoft.com/office/drawing/2014/main" id="{AB9AE116-869A-45CE-B597-E137874CD7F9}"/>
              </a:ext>
            </a:extLst>
          </p:cNvPr>
          <p:cNvPicPr>
            <a:picLocks noChangeAspect="1"/>
          </p:cNvPicPr>
          <p:nvPr/>
        </p:nvPicPr>
        <p:blipFill>
          <a:blip r:embed="rId4"/>
          <a:stretch>
            <a:fillRect/>
          </a:stretch>
        </p:blipFill>
        <p:spPr>
          <a:xfrm>
            <a:off x="3097385" y="1275578"/>
            <a:ext cx="3467100" cy="4133850"/>
          </a:xfrm>
          <a:prstGeom prst="rect">
            <a:avLst/>
          </a:prstGeom>
        </p:spPr>
      </p:pic>
    </p:spTree>
    <p:extLst>
      <p:ext uri="{BB962C8B-B14F-4D97-AF65-F5344CB8AC3E}">
        <p14:creationId xmlns:p14="http://schemas.microsoft.com/office/powerpoint/2010/main" val="2518831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What are the two most common reasons for using feature selection? </a:t>
            </a:r>
          </a:p>
        </p:txBody>
      </p:sp>
      <p:sp>
        <p:nvSpPr>
          <p:cNvPr id="3" name="Content Placeholder 2"/>
          <p:cNvSpPr>
            <a:spLocks noGrp="1"/>
          </p:cNvSpPr>
          <p:nvPr>
            <p:ph idx="1"/>
          </p:nvPr>
        </p:nvSpPr>
        <p:spPr/>
        <p:txBody>
          <a:bodyPr/>
          <a:lstStyle/>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To increase the accuracy of model predictions.</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To reduce the number of outliers in the source data.</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To minimize the variance within the source dataset.</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To improve the speed of the data analysis.</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To increase the efficiency of the model training process.</a:t>
            </a:r>
          </a:p>
          <a:p>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4695961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What are the two most common reasons for using feature selection? </a:t>
            </a:r>
          </a:p>
        </p:txBody>
      </p:sp>
      <p:sp>
        <p:nvSpPr>
          <p:cNvPr id="3" name="Content Placeholder 2"/>
          <p:cNvSpPr>
            <a:spLocks noGrp="1"/>
          </p:cNvSpPr>
          <p:nvPr>
            <p:ph idx="1"/>
          </p:nvPr>
        </p:nvSpPr>
        <p:spPr/>
        <p:txBody>
          <a:bodyPr/>
          <a:lstStyle/>
          <a:p>
            <a:pPr marL="514350" indent="-514350">
              <a:lnSpc>
                <a:spcPct val="107000"/>
              </a:lnSpc>
              <a:spcAft>
                <a:spcPts val="800"/>
              </a:spcAft>
              <a:buFont typeface="+mj-lt"/>
              <a:buAutoNum type="arabicPeriod" startAt="5"/>
            </a:pPr>
            <a:r>
              <a:rPr lang="en-GB" dirty="0">
                <a:latin typeface="Arial" panose="020B0604020202020204" pitchFamily="34" charset="0"/>
                <a:ea typeface="Calibri" panose="020F0502020204030204" pitchFamily="34" charset="0"/>
                <a:cs typeface="Times New Roman" panose="02020603050405020304" pitchFamily="18" charset="0"/>
              </a:rPr>
              <a:t>To increase the efficiency of the model training process.</a:t>
            </a: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081498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Managing datasets</a:t>
            </a:r>
            <a:endParaRPr lang="en-US" dirty="0"/>
          </a:p>
        </p:txBody>
      </p:sp>
      <p:sp>
        <p:nvSpPr>
          <p:cNvPr id="3" name="Content Placeholder 2"/>
          <p:cNvSpPr>
            <a:spLocks noGrp="1"/>
          </p:cNvSpPr>
          <p:nvPr>
            <p:ph idx="1"/>
          </p:nvPr>
        </p:nvSpPr>
        <p:spPr/>
        <p:txBody>
          <a:bodyPr/>
          <a:lstStyle/>
          <a:p>
            <a:r>
              <a:rPr lang="en-GB" dirty="0"/>
              <a:t>Exercise 1: Preparing the lab
Exercise 2: Importing data into Machine Learning
Exercise 3: Converting imported data into separate datasets</a:t>
            </a:r>
          </a:p>
          <a:p>
            <a:endParaRPr lang="en-US" dirty="0"/>
          </a:p>
        </p:txBody>
      </p:sp>
      <p:sp>
        <p:nvSpPr>
          <p:cNvPr id="4" name="Text Placeholder 3"/>
          <p:cNvSpPr>
            <a:spLocks noGrp="1"/>
          </p:cNvSpPr>
          <p:nvPr>
            <p:ph type="body" sz="quarter" idx="10"/>
          </p:nvPr>
        </p:nvSpPr>
        <p:spPr/>
        <p:txBody>
          <a:bodyPr/>
          <a:lstStyle/>
          <a:p>
            <a:r>
              <a:rPr lang="en-US" dirty="0">
                <a:hlinkClick r:id="rId3"/>
              </a:rPr>
              <a:t>https://github.com/MicrosoftLearning/20774_Perform-Cloud-Data-Science-with-Azure-Machine-Learning/blob/master/Instructions/20774A_LAB_AK_03.md</a:t>
            </a:r>
            <a:endParaRPr lang="en-US" dirty="0"/>
          </a:p>
          <a:p>
            <a:endParaRPr lang="en-US" dirty="0"/>
          </a:p>
        </p:txBody>
      </p:sp>
      <p:sp>
        <p:nvSpPr>
          <p:cNvPr id="5" name="TextBox 4"/>
          <p:cNvSpPr txBox="1"/>
          <p:nvPr/>
        </p:nvSpPr>
        <p:spPr>
          <a:xfrm>
            <a:off x="151194" y="4712928"/>
            <a:ext cx="4542397" cy="523220"/>
          </a:xfrm>
          <a:prstGeom prst="rect">
            <a:avLst/>
          </a:prstGeom>
          <a:noFill/>
        </p:spPr>
        <p:txBody>
          <a:bodyPr vert="horz" wrap="none" rtlCol="0">
            <a:spAutoFit/>
          </a:bodyPr>
          <a:lstStyle/>
          <a:p>
            <a:pPr fontAlgn="auto">
              <a:spcBef>
                <a:spcPts val="0"/>
              </a:spcBef>
              <a:spcAft>
                <a:spcPts val="0"/>
              </a:spcAft>
            </a:pPr>
            <a:r>
              <a:rPr lang="en-GB" sz="2800" b="0" dirty="0">
                <a:solidFill>
                  <a:srgbClr val="000000"/>
                </a:solidFill>
                <a:latin typeface="Segoe UI" panose="020B0502040204020203" pitchFamily="34" charset="0"/>
                <a:cs typeface="+mn-cs"/>
              </a:rPr>
              <a:t>Estimated Time: 60 Minutes</a:t>
            </a:r>
          </a:p>
        </p:txBody>
      </p:sp>
    </p:spTree>
    <p:extLst>
      <p:ext uri="{BB962C8B-B14F-4D97-AF65-F5344CB8AC3E}">
        <p14:creationId xmlns:p14="http://schemas.microsoft.com/office/powerpoint/2010/main" val="2757957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structure</a:t>
            </a:r>
          </a:p>
        </p:txBody>
      </p:sp>
      <p:pic>
        <p:nvPicPr>
          <p:cNvPr id="1028" name="Picture 4" descr="Image result for structured data vs unstructured data microsoft"/>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00418" y="1057360"/>
            <a:ext cx="7433945" cy="40077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00418" y="6537960"/>
            <a:ext cx="4903470" cy="430887"/>
          </a:xfrm>
          <a:prstGeom prst="rect">
            <a:avLst/>
          </a:prstGeom>
          <a:noFill/>
        </p:spPr>
        <p:txBody>
          <a:bodyPr wrap="square" rtlCol="0">
            <a:spAutoFit/>
          </a:bodyPr>
          <a:lstStyle/>
          <a:p>
            <a:r>
              <a:rPr lang="en-US" sz="1100" dirty="0">
                <a:hlinkClick r:id="rId4"/>
              </a:rPr>
              <a:t>http://upxacademy.com/beginners-guide-to-big-data/</a:t>
            </a:r>
            <a:endParaRPr lang="en-US" sz="1100" dirty="0"/>
          </a:p>
          <a:p>
            <a:endParaRPr lang="en-US" sz="1100" dirty="0"/>
          </a:p>
        </p:txBody>
      </p:sp>
    </p:spTree>
    <p:extLst>
      <p:ext uri="{BB962C8B-B14F-4D97-AF65-F5344CB8AC3E}">
        <p14:creationId xmlns:p14="http://schemas.microsoft.com/office/powerpoint/2010/main" val="3335494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Dataset size and big data</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Big data is challenging because:</a:t>
            </a:r>
          </a:p>
          <a:p>
            <a:pPr lvl="1"/>
            <a:r>
              <a:rPr lang="en-US" kern="0" dirty="0">
                <a:solidFill>
                  <a:srgbClr val="000000"/>
                </a:solidFill>
              </a:rPr>
              <a:t>It can have complex structures </a:t>
            </a:r>
          </a:p>
          <a:p>
            <a:pPr lvl="1"/>
            <a:r>
              <a:rPr lang="en-US" kern="0" dirty="0">
                <a:solidFill>
                  <a:srgbClr val="000000"/>
                </a:solidFill>
              </a:rPr>
              <a:t>It might have no structure at all</a:t>
            </a:r>
          </a:p>
          <a:p>
            <a:pPr lvl="1"/>
            <a:r>
              <a:rPr lang="en-US" kern="0" dirty="0">
                <a:solidFill>
                  <a:srgbClr val="000000"/>
                </a:solidFill>
              </a:rPr>
              <a:t>The data source might not be static</a:t>
            </a:r>
          </a:p>
          <a:p>
            <a:pPr lvl="0"/>
            <a:endParaRPr lang="en-US" kern="0" dirty="0">
              <a:solidFill>
                <a:srgbClr val="000000"/>
              </a:solidFill>
            </a:endParaRPr>
          </a:p>
          <a:p>
            <a:pPr lvl="0"/>
            <a:r>
              <a:rPr lang="en-US" kern="0" dirty="0">
                <a:solidFill>
                  <a:srgbClr val="000000"/>
                </a:solidFill>
              </a:rPr>
              <a:t>The three Vs:</a:t>
            </a:r>
          </a:p>
          <a:p>
            <a:pPr lvl="1"/>
            <a:r>
              <a:rPr lang="en-GB" kern="0" dirty="0">
                <a:solidFill>
                  <a:srgbClr val="000000"/>
                </a:solidFill>
              </a:rPr>
              <a:t>Volume</a:t>
            </a:r>
          </a:p>
          <a:p>
            <a:pPr lvl="1"/>
            <a:r>
              <a:rPr lang="en-GB" kern="0" dirty="0">
                <a:solidFill>
                  <a:srgbClr val="000000"/>
                </a:solidFill>
              </a:rPr>
              <a:t>Variety</a:t>
            </a:r>
          </a:p>
          <a:p>
            <a:pPr lvl="1"/>
            <a:r>
              <a:rPr lang="en-GB" kern="0" dirty="0">
                <a:solidFill>
                  <a:srgbClr val="000000"/>
                </a:solidFill>
              </a:rPr>
              <a:t>Velocity</a:t>
            </a:r>
            <a:endParaRPr lang="en-US" kern="0" dirty="0">
              <a:solidFill>
                <a:srgbClr val="000000"/>
              </a:solidFill>
            </a:endParaRPr>
          </a:p>
          <a:p>
            <a:pPr lvl="1"/>
            <a:endParaRPr lang="en-GB" kern="0" dirty="0">
              <a:solidFill>
                <a:srgbClr val="000000"/>
              </a:solidFill>
            </a:endParaRPr>
          </a:p>
          <a:p>
            <a:pPr lvl="0"/>
            <a:r>
              <a:rPr lang="en-GB" kern="0" dirty="0">
                <a:solidFill>
                  <a:srgbClr val="000000"/>
                </a:solidFill>
              </a:rPr>
              <a:t>Big data technologies: Hadoop/HDInsight</a:t>
            </a:r>
            <a:endParaRPr lang="en-US" kern="0" dirty="0">
              <a:solidFill>
                <a:srgbClr val="000000"/>
              </a:solidFill>
            </a:endParaRPr>
          </a:p>
          <a:p>
            <a:pPr lvl="1"/>
            <a:endParaRPr lang="en-US" kern="0" dirty="0">
              <a:solidFill>
                <a:srgbClr val="000000"/>
              </a:solidFill>
            </a:endParaRPr>
          </a:p>
        </p:txBody>
      </p:sp>
    </p:spTree>
    <p:extLst>
      <p:ext uri="{BB962C8B-B14F-4D97-AF65-F5344CB8AC3E}">
        <p14:creationId xmlns:p14="http://schemas.microsoft.com/office/powerpoint/2010/main" val="17381150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9642</Words>
  <Application>Microsoft Office PowerPoint</Application>
  <PresentationFormat>On-screen Show (4:3)</PresentationFormat>
  <Paragraphs>1050</Paragraphs>
  <Slides>74</Slides>
  <Notes>64</Notes>
  <HiddenSlides>13</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74</vt:i4>
      </vt:variant>
    </vt:vector>
  </HeadingPairs>
  <TitlesOfParts>
    <vt:vector size="86" baseType="lpstr">
      <vt:lpstr>Wingdings</vt:lpstr>
      <vt:lpstr>Consolas</vt:lpstr>
      <vt:lpstr>Times New Roman</vt:lpstr>
      <vt:lpstr>Segoe UI</vt:lpstr>
      <vt:lpstr>Verdana</vt:lpstr>
      <vt:lpstr>Segoe UI Light</vt:lpstr>
      <vt:lpstr>Arial</vt:lpstr>
      <vt:lpstr>Courier New</vt:lpstr>
      <vt:lpstr>Symbol</vt:lpstr>
      <vt:lpstr>Calibri</vt:lpstr>
      <vt:lpstr>NG_MOC_Core_ModuleNew2</vt:lpstr>
      <vt:lpstr>16_NG_MOC_Core_ModuleNew2</vt:lpstr>
      <vt:lpstr>Exam 70-774 Perform Cloud Data Science with Azure Machine Learning</vt:lpstr>
      <vt:lpstr>Prepare Data for Analysis in Azure Machine Learning and Export from Azure Machine Learning</vt:lpstr>
      <vt:lpstr>Prepare Data for Analysis in Azure Machine Learning and Export from Azure Machine Learning</vt:lpstr>
      <vt:lpstr>PowerPoint Presentation</vt:lpstr>
      <vt:lpstr>What is Machine Learning?</vt:lpstr>
      <vt:lpstr>Import and export data to and from Azure Machine Learning </vt:lpstr>
      <vt:lpstr>Data structure</vt:lpstr>
      <vt:lpstr>Data structure</vt:lpstr>
      <vt:lpstr>Dataset size and big data</vt:lpstr>
      <vt:lpstr>Data purpose</vt:lpstr>
      <vt:lpstr>Importing data—Overview</vt:lpstr>
      <vt:lpstr>Using online data sources</vt:lpstr>
      <vt:lpstr>Using offline data sources</vt:lpstr>
      <vt:lpstr>Import/Export from/to Azure Blob Storage</vt:lpstr>
      <vt:lpstr>Import/export data from/to Azure SQL Database</vt:lpstr>
      <vt:lpstr>Import and export data via Hive Queries</vt:lpstr>
      <vt:lpstr>Import data from a website</vt:lpstr>
      <vt:lpstr>Import data from on-premises SQL</vt:lpstr>
      <vt:lpstr>Load data from Hadoop using Hive</vt:lpstr>
      <vt:lpstr>PowerPoint Presentation</vt:lpstr>
      <vt:lpstr>PowerPoint Presentation</vt:lpstr>
      <vt:lpstr>PowerPoint Presentation</vt:lpstr>
      <vt:lpstr>Load data from a website by using HTTP</vt:lpstr>
      <vt:lpstr>PowerPoint Presentation</vt:lpstr>
      <vt:lpstr>PowerPoint Presentation</vt:lpstr>
      <vt:lpstr>True or False: If you define a dataset using the Dataset module, this data is only available during the run of that experiment.</vt:lpstr>
      <vt:lpstr>True or False: If you define a dataset using the Dataset module, this data is only available during the run of that experiment.</vt:lpstr>
      <vt:lpstr>Explore and summarize data </vt:lpstr>
      <vt:lpstr>Exploring data</vt:lpstr>
      <vt:lpstr>Visualization</vt:lpstr>
      <vt:lpstr>Visualization</vt:lpstr>
      <vt:lpstr>Summarize Data</vt:lpstr>
      <vt:lpstr>Univariate summaries</vt:lpstr>
      <vt:lpstr>Group Categorical Values</vt:lpstr>
      <vt:lpstr>Group Data into Bins</vt:lpstr>
      <vt:lpstr>Transforming data</vt:lpstr>
      <vt:lpstr>Visualize data</vt:lpstr>
      <vt:lpstr>If you want to return just the top 1,000 rows of a dataset, which Machine Learning modules would you use?</vt:lpstr>
      <vt:lpstr>If you want to return just the top 1,000 rows of a dataset, which Machine Learning modules would you use?.</vt:lpstr>
      <vt:lpstr>Cleanse data for Azure Machine Learning </vt:lpstr>
      <vt:lpstr>Introduction to data preprocessing</vt:lpstr>
      <vt:lpstr>Cleaning data</vt:lpstr>
      <vt:lpstr>Normalizing data</vt:lpstr>
      <vt:lpstr>Reducing data complexity</vt:lpstr>
      <vt:lpstr>Handling missing data</vt:lpstr>
      <vt:lpstr>Dealing with outliers</vt:lpstr>
      <vt:lpstr>Working with imbalanced data</vt:lpstr>
      <vt:lpstr>Pre-processing data using Machine Learning</vt:lpstr>
      <vt:lpstr>PowerPoint Presentation</vt:lpstr>
      <vt:lpstr>Which module in Machine Learning deals with outliers?</vt:lpstr>
      <vt:lpstr>Which module in Machine Learning deals with outliers?</vt:lpstr>
      <vt:lpstr>Perform feature engineering </vt:lpstr>
      <vt:lpstr>Feature engineering overview</vt:lpstr>
      <vt:lpstr>Merging datasets</vt:lpstr>
      <vt:lpstr>Merging and combining data</vt:lpstr>
      <vt:lpstr>Using Join to merge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Which function in Machine Learning should you call if you want to merge data horizontally by adding more columns to enrich your dataset?</vt:lpstr>
      <vt:lpstr>Which module in Machine Learning deals with outliers?</vt:lpstr>
      <vt:lpstr>Feature selection overview</vt:lpstr>
      <vt:lpstr>Reducing data dimensions</vt:lpstr>
      <vt:lpstr>Selecting features</vt:lpstr>
      <vt:lpstr>Principal Component Analysis</vt:lpstr>
      <vt:lpstr>Edit Metadata</vt:lpstr>
      <vt:lpstr>Standardized variables </vt:lpstr>
      <vt:lpstr>What are the two most common reasons for using feature selection? </vt:lpstr>
      <vt:lpstr>What are the two most common reasons for using feature selection? </vt:lpstr>
      <vt:lpstr>Managing datasets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2018-04-05T15:48:47Z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