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notesSlides/notesSlide33.xml" ContentType="application/vnd.openxmlformats-officedocument.presentationml.notesSlide+xml"/>
  <Override PartName="/ppt/tags/tag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6.xml" ContentType="application/vnd.openxmlformats-officedocument.presentationml.tags+xml"/>
  <Override PartName="/ppt/notesSlides/notesSlide36.xml" ContentType="application/vnd.openxmlformats-officedocument.presentationml.notesSlide+xml"/>
  <Override PartName="/ppt/tags/tag7.xml" ContentType="application/vnd.openxmlformats-officedocument.presentationml.tags+xml"/>
  <Override PartName="/ppt/notesSlides/notesSlide37.xml" ContentType="application/vnd.openxmlformats-officedocument.presentationml.notesSlide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ppt/tags/tag9.xml" ContentType="application/vnd.openxmlformats-officedocument.presentationml.tags+xml"/>
  <Override PartName="/ppt/notesSlides/notesSlide39.xml" ContentType="application/vnd.openxmlformats-officedocument.presentationml.notesSlide+xml"/>
  <Override PartName="/ppt/tags/tag10.xml" ContentType="application/vnd.openxmlformats-officedocument.presentationml.tags+xml"/>
  <Override PartName="/ppt/notesSlides/notesSlide40.xml" ContentType="application/vnd.openxmlformats-officedocument.presentationml.notesSlide+xml"/>
  <Override PartName="/ppt/tags/tag11.xml" ContentType="application/vnd.openxmlformats-officedocument.presentationml.tags+xml"/>
  <Override PartName="/ppt/notesSlides/notesSlide41.xml" ContentType="application/vnd.openxmlformats-officedocument.presentationml.notesSlide+xml"/>
  <Override PartName="/ppt/tags/tag12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98" r:id="rId2"/>
    <p:sldId id="429" r:id="rId3"/>
    <p:sldId id="430" r:id="rId4"/>
    <p:sldId id="428" r:id="rId5"/>
    <p:sldId id="440" r:id="rId6"/>
    <p:sldId id="441" r:id="rId7"/>
    <p:sldId id="487" r:id="rId8"/>
    <p:sldId id="444" r:id="rId9"/>
    <p:sldId id="445" r:id="rId10"/>
    <p:sldId id="493" r:id="rId11"/>
    <p:sldId id="494" r:id="rId12"/>
    <p:sldId id="495" r:id="rId13"/>
    <p:sldId id="485" r:id="rId14"/>
    <p:sldId id="486" r:id="rId15"/>
    <p:sldId id="427" r:id="rId16"/>
    <p:sldId id="433" r:id="rId17"/>
    <p:sldId id="434" r:id="rId18"/>
    <p:sldId id="484" r:id="rId19"/>
    <p:sldId id="435" r:id="rId20"/>
    <p:sldId id="436" r:id="rId21"/>
    <p:sldId id="481" r:id="rId22"/>
    <p:sldId id="483" r:id="rId23"/>
    <p:sldId id="315" r:id="rId24"/>
    <p:sldId id="446" r:id="rId25"/>
    <p:sldId id="447" r:id="rId26"/>
    <p:sldId id="448" r:id="rId27"/>
    <p:sldId id="449" r:id="rId28"/>
    <p:sldId id="490" r:id="rId29"/>
    <p:sldId id="451" r:id="rId30"/>
    <p:sldId id="452" r:id="rId31"/>
    <p:sldId id="488" r:id="rId32"/>
    <p:sldId id="489" r:id="rId33"/>
    <p:sldId id="431" r:id="rId34"/>
    <p:sldId id="454" r:id="rId35"/>
    <p:sldId id="455" r:id="rId36"/>
    <p:sldId id="457" r:id="rId37"/>
    <p:sldId id="458" r:id="rId38"/>
    <p:sldId id="459" r:id="rId39"/>
    <p:sldId id="491" r:id="rId40"/>
    <p:sldId id="467" r:id="rId41"/>
    <p:sldId id="468" r:id="rId42"/>
    <p:sldId id="469" r:id="rId43"/>
    <p:sldId id="470" r:id="rId44"/>
    <p:sldId id="471" r:id="rId45"/>
    <p:sldId id="475" r:id="rId46"/>
    <p:sldId id="476" r:id="rId47"/>
    <p:sldId id="492" r:id="rId4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  <p:embeddedFont>
      <p:font typeface="Segoe UI Light" panose="020B0502040204020203" pitchFamily="34" charset="0"/>
      <p:regular r:id="rId63"/>
      <p: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02174B-784A-434E-834A-4FC2579EC5AD}">
          <p14:sldIdLst>
            <p14:sldId id="398"/>
            <p14:sldId id="429"/>
            <p14:sldId id="430"/>
          </p14:sldIdLst>
        </p14:section>
        <p14:section name="Deploy models using Azure Machine Learning" id="{EE7F45B0-A6AD-411D-A512-DBBFEC401377}">
          <p14:sldIdLst>
            <p14:sldId id="428"/>
            <p14:sldId id="440"/>
            <p14:sldId id="441"/>
            <p14:sldId id="487"/>
            <p14:sldId id="444"/>
            <p14:sldId id="445"/>
            <p14:sldId id="493"/>
            <p14:sldId id="494"/>
            <p14:sldId id="495"/>
            <p14:sldId id="485"/>
            <p14:sldId id="486"/>
          </p14:sldIdLst>
        </p14:section>
        <p14:section name="Manage Azure Machine Learning projects and workspaces" id="{C6B6578B-F5CF-418D-991A-F24A0340D180}">
          <p14:sldIdLst>
            <p14:sldId id="427"/>
            <p14:sldId id="433"/>
            <p14:sldId id="434"/>
            <p14:sldId id="484"/>
            <p14:sldId id="435"/>
            <p14:sldId id="436"/>
            <p14:sldId id="481"/>
            <p14:sldId id="483"/>
          </p14:sldIdLst>
        </p14:section>
        <p14:section name="Consume Azure Machine Learning models" id="{B92904DA-AD65-48A7-82FB-BA4D438E899A}">
          <p14:sldIdLst>
            <p14:sldId id="315"/>
            <p14:sldId id="446"/>
            <p14:sldId id="447"/>
            <p14:sldId id="448"/>
            <p14:sldId id="449"/>
            <p14:sldId id="490"/>
            <p14:sldId id="451"/>
            <p14:sldId id="452"/>
            <p14:sldId id="488"/>
            <p14:sldId id="489"/>
          </p14:sldIdLst>
        </p14:section>
        <p14:section name="Consume exemplar Cognitive Services APIs" id="{534F0C1A-9224-4384-AC1C-464F235E7FA5}">
          <p14:sldIdLst>
            <p14:sldId id="431"/>
            <p14:sldId id="454"/>
            <p14:sldId id="455"/>
            <p14:sldId id="457"/>
            <p14:sldId id="458"/>
            <p14:sldId id="459"/>
            <p14:sldId id="491"/>
            <p14:sldId id="467"/>
            <p14:sldId id="468"/>
            <p14:sldId id="469"/>
            <p14:sldId id="470"/>
            <p14:sldId id="471"/>
            <p14:sldId id="475"/>
            <p14:sldId id="476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70C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48474" autoAdjust="0"/>
  </p:normalViewPr>
  <p:slideViewPr>
    <p:cSldViewPr snapToGrid="0">
      <p:cViewPr varScale="1">
        <p:scale>
          <a:sx n="48" d="100"/>
          <a:sy n="48" d="100"/>
        </p:scale>
        <p:origin x="2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0CA56-E1F1-4304-993E-F3428D50E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495E-08B6-4F59-A3F3-9FD12300E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4404-57E5-4341-9230-5EC072B8C3C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874D-4F40-4590-AD0F-D9901998A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182F-5CBD-4D85-8594-DD19B01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D361-57B1-4BF7-8791-79A35145D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EFA3-31EF-403B-8080-9776000D59FF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9337-0361-41F3-9C17-1F4FFD12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b="0" smtClean="0">
                <a:latin typeface="+mn-lt"/>
              </a:rPr>
              <a:t>1</a:t>
            </a:fld>
            <a:endParaRPr lang="en-US" b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9625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000" dirty="0"/>
              <a:t>A recommendation system is used to solve this problem prioritizing and delivering information relevant to users based on their characteristics, either historical data or attributes related to the final recommendation.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/>
              <a:t>Matchbox recommender, a Microsoft Research implementation for recommenders that combines collaborative filtering with a content-based approach. It is a hybrid recommendation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803338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/>
              <a:t>■ Number Of Traits The number of characteristics that should be learned for each user and item.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/>
              <a:t>■ Number Of Recommendation Algorithm Iterations This is the number of times the algorithm processes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/>
              <a:t>■ Number Of Training Batches This is the number of batches for dividing the data during training because the Train Matchbox Recommender runs batches in parallel.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13386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70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Machine Learning Studio interface, you drag datasets, data preprocessing modules, machine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algorithms, and other functions onto an experiment canvas.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possible, therefore, to build and test a machine learning model without writing any program code,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DDB9AEC6-2727-4095-917C-D2BF42CE732F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2842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Workspaces are associated with an Azure region, and everything in the workspace is local to that region.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Workspace users can create, open, modify, and delete experiments, datasets, and 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Workspace owners have all the same abilities as a regular user, but can also add and remove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in the workspace. The account used to create the workspace is automatically a workspace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owner.</a:t>
            </a:r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DDB9AEC6-2727-4095-917C-D2BF42CE732F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54287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Workspaces are associated with an Azure region, and everything in the workspace is local to that region.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Workspace users can create, open, modify, and delete experiments, datasets, and other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Workspace owners have all the same abilities as a regular user, but can also add and remove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in the workspace. The account used to create the workspace is automatically a workspace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owner.</a:t>
            </a:r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DDB9AEC6-2727-4095-917C-D2BF42CE732F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869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experiment represents the execution of one or more machine learning algorithms against all or some of a prepared dataset.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Studio maintains full run history, which includes the dataset(s) used, and details of all modules, together with their port connections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also save a local copy of the experiment in JSON format.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DDB9AEC6-2727-4095-917C-D2BF42CE732F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57769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libraries and APIs in Machine Learning modules are derived from sources such as Microsoft Research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modules provide a range of machine learning functions, including: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Data import and export.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Data normalization, grouping, and scaling.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Statistical analysis and distributional plots.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Data conversions to other formats.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Feature selection.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Text analytics.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Dimensionality reduction.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DDB9AEC6-2727-4095-917C-D2BF42CE732F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Azure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32190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 Steps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MT17B-WS2016-NAT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20774A-LON-DC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20774A-LON-DEV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machines are running, and that you are logged on to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20774A-LON-DEV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ADATUM\</a:t>
            </a:r>
            <a:r>
              <a:rPr lang="en-GB" sz="1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AdatumAdmin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into your Microsoft Azure Machine Learning Studio account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Start menu, start to type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Explorer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then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Explorer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Internet Explorer®, in the address bar, type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https://studio.azureml.net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press Enter.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Machine Learning Studio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page,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 using the Microsoft account that is associated with your Azure Learning Pass subscription. </a:t>
            </a:r>
          </a:p>
          <a:p>
            <a:pPr lvl="0">
              <a:lnSpc>
                <a:spcPct val="115000"/>
              </a:lnSpc>
              <a:spcAft>
                <a:spcPts val="995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 a sample experiment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Machine Learning Studio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workspace, in the left-hand pane,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page,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list of samples,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Recommender: Movie recommendation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bottom of the workspace, click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AS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GB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AS</a:t>
            </a: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dialog box, type </a:t>
            </a:r>
            <a:r>
              <a:rPr lang="en-GB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Movie Recommender</a:t>
            </a: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then click </a:t>
            </a:r>
            <a:r>
              <a:rPr lang="en-GB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 tick).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the modules in the experiment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Zoom in, so that the names of the modules are visible.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out that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 Ratings 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 Movie Titles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datasets.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Briefly explain the purpose of the following modules: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Metadata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Data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"/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Briefly explain the purpose of the following modules: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Metadata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Data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Columns in Dataset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 Rows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Partition and Sample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Matchbox Recommender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Matchbox Recommender</a:t>
            </a: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Matchbox Recommender</a:t>
            </a: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3"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Internet Explorer.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8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2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4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can’t the </a:t>
            </a: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Data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 export?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1: Azure SQL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2: Azure Cosmos DB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3: Azure Blob storage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  )Option 4: Azure Table storage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(√ ) Option 2: Azure Cosmos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0047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https://docs.microsoft.com/en-us/azure/machine-learning/studio/consume-web-services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40753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36460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669445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source data refers to “alfa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romero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which is why this value is used in the demo.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API testing console to send test requests to an experiment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20774A-LON-DEV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virtual machine, ensure that you are in Machine Learning Studio.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left-pane,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web services list,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6: Train, Test, Evaluate for Regression: Auto Imports Dataset (Predictive Exp.)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REQUEST/RESPONSE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row, click the second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Web Services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page, input the following values into the input area: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symbolling: 3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normalized-losses: 147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make: alfa-</a:t>
            </a:r>
            <a:r>
              <a:rPr lang="en-US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romero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fuel-type: gas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aspiration: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body-style: convertible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drive-wheels: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engine-location: front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wheel-base: 88.6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length: 168.8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64.1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48.8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29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curb-weight: 2548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engine-type: dohc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num-of-cylinders: four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engine-size: 130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fuel-system: mpfi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bore: 3.47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stroke: 2.68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compression-ratio: 9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horsepower: 111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peak-rpm: 5000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city-mpg: 21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highway-mpg: 27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123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95"/>
              </a:spcAft>
              <a:buFont typeface="+mj-lt"/>
              <a:buAutoNum type="alphaLcPeriod" startAt="13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Blobpath: container1/blob123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the test results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Request-Response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Scored Label Mean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Scored Label Standard Deviation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columns will be returned in the output pane.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Internet Explorer, switch to the Azure Portal.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resources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storage account associated with your Machine Learning workspace.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302" y="8867698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</a:rPr>
              <a:t>(More notes on the next slide)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789127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6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 SERVICE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6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container1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then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 123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Download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6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 123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open in a new page; point out that it has stored the features along with the predicted values.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6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the blob data tab.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433001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following topics are not included in this presentations due to time constrains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publish an externally developed scoring function using an Azure Machine Learning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 dirty="0" err="1"/>
              <a:t>Jupyter</a:t>
            </a:r>
            <a:r>
              <a:rPr lang="en-US" sz="1200" dirty="0"/>
              <a:t> notebook that references an intermediate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publish models to the marketplace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25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34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379789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35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553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36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150444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37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1432984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38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152728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104914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1107315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3055873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37888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235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382204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3064740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A3C43-DDFB-4C72-9E1E-29C5A63D3BEB}" type="slidenum">
              <a:rPr lang="en-GB" smtClean="0"/>
              <a:t>46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36699"/>
                </a:solidFill>
                <a:latin typeface="Arial" panose="020B0604020202020204" pitchFamily="34" charset="0"/>
              </a:rPr>
              <a:t>11: Using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4563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60402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https://docs.microsoft.com/en-us/azure/machine-learning/studio/web-service-parameters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99316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standard Machine Learning Workspace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20774A-LON-DEV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virtual machine, in Microsoft Internet Explorer®, in the address bar, type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http://azure.microsoft.com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sign in using the Microsoft account that is associated with your Azure Learning Pass subscription.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Azure Portal,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+New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+ Analytics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all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Workspace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following workspace information: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 name: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&lt;your name&gt;-workspace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Subscription: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Pass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group: (create new) </a:t>
            </a:r>
            <a:r>
              <a:rPr lang="en-US" sz="1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workspacerg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Location: choose the nearest location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 account: (create new) accept default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&lt;unique&gt;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 pricing tier: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plan: (create new) accept default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web service plan pricing tier, 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DevTest Standard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until the workspace has been deployed.</a:t>
            </a:r>
          </a:p>
          <a:p>
            <a:pPr lvl="0">
              <a:lnSpc>
                <a:spcPct val="115000"/>
              </a:lnSpc>
              <a:spcAft>
                <a:spcPts val="995"/>
              </a:spcAft>
            </a:pPr>
            <a:r>
              <a:rPr lang="en-GB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 sample experiment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resources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 the workspace.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Machine Learning Studio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4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 Studio,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NEW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then in the search box, type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 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6: Train, Test, Evaluate for Regression: Auto Imports Dataset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</a:t>
            </a:r>
            <a:r>
              <a:rPr lang="en-US" sz="1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 IN</a:t>
            </a:r>
            <a:r>
              <a:rPr lang="en-GB" sz="1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sample takes raw automobile details and attempts to predict the price of an automobile. It trains two machine learning models,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Poisson Regression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Forest Regression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compares the results. 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out the key features in the model; use the descriptions given for the main modules to help you with this.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experiment, by clicking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the bottom of the page.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 the experiment as a web service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experiment has finished running, click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Forest Regression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at the bottom of the page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WEB SERVICE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Web Service (Recommended)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predictive experiment, connect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input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to the right-hand input port of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experiment items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box, start to type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from the module list, drag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to the experiment canvas, below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Model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to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Data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export path as a web service parameter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the Azure Portal, and on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for your workspace, click the storage account.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keys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click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to copy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icon for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Machine Learning Studio, and click the Export Data module.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302" y="8867698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</a:rPr>
              <a:t>(More notes on the next slide)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12924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4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pane, enter the following information: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account name: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&lt;your storage account&gt;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account key: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paste key1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99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to Blob beginning with container: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container1/output1.csv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the path to Blob beginning,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hamburger menu,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as Web Service Parameter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service parameter is now listed at the bottom of the properties box; click the web service parameter, and then change its name to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blobpath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 startAt="5"/>
            </a:pPr>
            <a:r>
              <a:rPr lang="en-GB" sz="1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bottom of the page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</a:t>
            </a: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run the predictive experiment.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the web service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experiment has finished running, at the bottom of the page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WEB SERVICE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select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Web Services Experience Preview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get a pop-up dialog box,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Services Management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page, if you get an option to select a price plan, in the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Plan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 select your price plan, and then click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 this service running and continue to the next lesson.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62311" y="8662911"/>
            <a:ext cx="2971800" cy="458787"/>
          </a:xfrm>
        </p:spPr>
        <p:txBody>
          <a:bodyPr/>
          <a:lstStyle/>
          <a:p>
            <a:fld id="{F590F2A5-E422-491B-98FA-790903F7B09A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302" y="8867698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</a:rPr>
              <a:t>(More notes on the next slide)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20774A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Azure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6421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#70-774 @ITProGuru</a:t>
            </a:r>
          </a:p>
        </p:txBody>
      </p:sp>
    </p:spTree>
    <p:extLst>
      <p:ext uri="{BB962C8B-B14F-4D97-AF65-F5344CB8AC3E}">
        <p14:creationId xmlns:p14="http://schemas.microsoft.com/office/powerpoint/2010/main" val="3414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06" y="811763"/>
            <a:ext cx="8929396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1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9637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169906" y="2054745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496546"/>
              </p:ext>
            </p:extLst>
          </p:nvPr>
        </p:nvGraphicFramePr>
        <p:xfrm>
          <a:off x="177800" y="987548"/>
          <a:ext cx="879933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4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241057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21605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4669826" y="2026752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169906" y="5243163"/>
            <a:ext cx="156535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169904" y="794128"/>
            <a:ext cx="1568244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035632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5726" y="1016750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1077" y="1031847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194" y="5514817"/>
            <a:ext cx="879933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8319" y="2265437"/>
            <a:ext cx="4295775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301875"/>
            <a:ext cx="4263572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2927137" y="814018"/>
            <a:ext cx="470385" cy="285413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436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2115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289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315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3248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5660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6941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1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238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7911" y="770219"/>
            <a:ext cx="8379200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#70-774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158449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4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63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060" y="639601"/>
            <a:ext cx="874187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060" y="1441794"/>
            <a:ext cx="874188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01060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354" y="5987143"/>
            <a:ext cx="8784586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3907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21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9144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0755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-3"/>
            <a:ext cx="7773988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7" y="1482871"/>
            <a:ext cx="8574837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573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33" y="1"/>
            <a:ext cx="7511614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194" y="1371600"/>
            <a:ext cx="8833654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158449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b="1" kern="1200" dirty="0">
                <a:solidFill>
                  <a:srgbClr val="00B0F0"/>
                </a:solidFill>
                <a:latin typeface="Verdana" pitchFamily="34" charset="0"/>
                <a:ea typeface="+mn-ea"/>
                <a:cs typeface="Arial" charset="0"/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254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94" y="0"/>
            <a:ext cx="8833654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4" y="1231902"/>
            <a:ext cx="8833654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33849" y="3653108"/>
            <a:ext cx="9020275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1194" y="3795486"/>
            <a:ext cx="8833654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9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253" y="1021215"/>
            <a:ext cx="8574837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6750596" y="6566714"/>
            <a:ext cx="23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#70-774 @ITProGuru</a:t>
            </a:r>
          </a:p>
        </p:txBody>
      </p:sp>
    </p:spTree>
    <p:extLst>
      <p:ext uri="{BB962C8B-B14F-4D97-AF65-F5344CB8AC3E}">
        <p14:creationId xmlns:p14="http://schemas.microsoft.com/office/powerpoint/2010/main" val="26425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701" r:id="rId4"/>
    <p:sldLayoutId id="2147483662" r:id="rId5"/>
    <p:sldLayoutId id="2147483709" r:id="rId6"/>
    <p:sldLayoutId id="2147483699" r:id="rId7"/>
    <p:sldLayoutId id="2147483702" r:id="rId8"/>
    <p:sldLayoutId id="2147483700" r:id="rId9"/>
    <p:sldLayoutId id="2147483705" r:id="rId10"/>
    <p:sldLayoutId id="2147483703" r:id="rId11"/>
    <p:sldLayoutId id="2147483706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710" r:id="rId21"/>
    <p:sldLayoutId id="2147483711" r:id="rId22"/>
    <p:sldLayoutId id="2147483712" r:id="rId2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luis/luis-get-started-create-a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Learning/20774_Perform-Cloud-Data-Science-with-Azure-Machine-Learning/blob/master/Instructions/20774A_LAB_AK_01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Learning/20774_Perform-Cloud-Data-Science-with-Azure-Machine-Learning/blob/master/Instructions/20774A_LAB_AK_11.md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Exam 70-774 Perform Cloud Data Science with Azure Machine Learning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/>
              <a:t>Prepare Data for Analysis in Azure Machine Learning and Export from Azure Machine Learning</a:t>
            </a:r>
          </a:p>
          <a:p>
            <a:r>
              <a:rPr lang="en-US" sz="1600" dirty="0"/>
              <a:t>Develop Machine Learning Models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Operationalize and Manage Azure Machine Learning Services</a:t>
            </a:r>
          </a:p>
          <a:p>
            <a:r>
              <a:rPr lang="en-US" sz="1600" dirty="0"/>
              <a:t>Use Other Services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https://www.microsoft.com/en-ie/learning/exam-70-774.aspx</a:t>
            </a:r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publish a recommendation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Content-based</a:t>
            </a:r>
          </a:p>
          <a:p>
            <a:pPr lvl="0"/>
            <a:r>
              <a:rPr lang="en-US" dirty="0"/>
              <a:t>Collaborative filtering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Matchbox recommender</a:t>
            </a:r>
          </a:p>
          <a:p>
            <a:pPr lvl="1"/>
            <a:r>
              <a:rPr lang="en-US" dirty="0"/>
              <a:t>The first dataset: user-item-rating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The second data: user features</a:t>
            </a:r>
          </a:p>
          <a:p>
            <a:pPr lvl="1"/>
            <a:r>
              <a:rPr lang="en-US" dirty="0"/>
              <a:t>The third data: item features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EAFE7-4BF8-435E-9D83-0B738CA1F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9" y="3930582"/>
            <a:ext cx="3749740" cy="26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publish a recommendation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Train Matchbox recommender</a:t>
            </a:r>
          </a:p>
          <a:p>
            <a:pPr lvl="0"/>
            <a:r>
              <a:rPr lang="en-US" dirty="0"/>
              <a:t>Score Matchbox recommender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3D89B-965B-4FEB-A460-FDF7C815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7" y="2685480"/>
            <a:ext cx="3470231" cy="202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24BD7-F329-44EB-8374-BDDA2E41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36" y="3364700"/>
            <a:ext cx="3810414" cy="26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B8883-A51E-423A-B82F-72C3D38FBF8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lvl="1"/>
            <a:br>
              <a:rPr lang="en-US" sz="1800" dirty="0"/>
            </a:br>
            <a:r>
              <a:rPr lang="en-US" sz="32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Create and publish a language understanding model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68A5B9-860A-4DA9-98C4-6B225D682E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7A092-84BF-4E71-A82E-FE2370C56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1567FB-8471-44EE-8076-DAFFADC5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https://docs.microsoft.com/en-us/azure/cognitive-services/luis/luis-get-started-create-app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F499-25FA-4A1E-B19C-DDAB1D1C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stage of the Machine Learning deployment process can score input data through an HTTP endpoint?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AD48-FC8D-4AB1-ABEE-B7679625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experiment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experiment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deployed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BE28-47E5-44CC-BD70-3EFA0193C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2019-EEEC-4010-A1C3-91834BBD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stage of the Machine Learning deployment process can score input data through an HTTP endpoint?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64C3-33B6-41FA-82EF-30420706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C95B-0E7F-4D83-8658-4B139937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Manage Azure Machine Learning projects and workspaces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Create projects and experiments, add assets to a project, create new workspaces, invite users to a workspace, switch between different workspaces, create a </a:t>
            </a:r>
            <a:r>
              <a:rPr lang="en-US" sz="2400" dirty="0" err="1"/>
              <a:t>Jupyter</a:t>
            </a:r>
            <a:r>
              <a:rPr lang="en-US" sz="2400" dirty="0"/>
              <a:t> notebook that references an intermediate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Machine Learning Studio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kern="0" dirty="0">
                <a:solidFill>
                  <a:srgbClr val="000000"/>
                </a:solidFill>
              </a:rPr>
              <a:t>Machine Learning Studio graphical tool used throughout the machine learning development life cycle: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Data import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Data preprocessing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Feature selection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Algorithm selection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Model testing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Model deployment</a:t>
            </a:r>
          </a:p>
          <a:p>
            <a:pPr lvl="1"/>
            <a:r>
              <a:rPr lang="en-GB" kern="0" dirty="0">
                <a:solidFill>
                  <a:srgbClr val="000000"/>
                </a:solidFill>
              </a:rPr>
              <a:t>Model retraining and redeployment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4764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Machine Learning workspace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Container for projects, experiments, and models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Linked to Microsoft account—can be shared</a:t>
            </a:r>
          </a:p>
          <a:p>
            <a:pPr lvl="0"/>
            <a:endParaRPr lang="en-GB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Storage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Free: uses default storage account (10 GB maximum)  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Standard: requires storage account</a:t>
            </a:r>
          </a:p>
          <a:p>
            <a:pPr lvl="0"/>
            <a:endParaRPr lang="en-GB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Roles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User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Owner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0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Workspaces</a:t>
            </a:r>
          </a:p>
        </p:txBody>
      </p:sp>
      <p:pic>
        <p:nvPicPr>
          <p:cNvPr id="1026" name="Picture 2" descr="Image result for azure work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75" y="962729"/>
            <a:ext cx="8274529" cy="48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3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projects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Machine Learning experiments: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Comprise at least one dataset and one module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Datasets can only be connected to modules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Modules connect to datasets or to other modules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Input ports on all modules must be connected to the data flow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Mandatory parameters on modules must be configured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2400" kern="0" dirty="0">
                <a:solidFill>
                  <a:srgbClr val="000000"/>
                </a:solidFill>
              </a:rPr>
              <a:t>Machine Learning projects: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Experiments, datasets, notebooks</a:t>
            </a:r>
          </a:p>
        </p:txBody>
      </p:sp>
    </p:spTree>
    <p:extLst>
      <p:ext uri="{BB962C8B-B14F-4D97-AF65-F5344CB8AC3E}">
        <p14:creationId xmlns:p14="http://schemas.microsoft.com/office/powerpoint/2010/main" val="7470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Operationalize and Manage Azure Machine Learning Services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Deploy models using Azure Machine Learning </a:t>
            </a:r>
          </a:p>
          <a:p>
            <a:r>
              <a:rPr lang="en-US" sz="2400" dirty="0"/>
              <a:t>Manage Azure Machine Learning projects and workspaces </a:t>
            </a:r>
          </a:p>
          <a:p>
            <a:r>
              <a:rPr lang="en-US" sz="2400" dirty="0"/>
              <a:t>Consume Azure Machine Learning models </a:t>
            </a:r>
          </a:p>
          <a:p>
            <a:r>
              <a:rPr lang="en-US" sz="2400" dirty="0"/>
              <a:t>Consume exemplar Cognitive Services APIs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https://www.microsoft.com/en-ie/learning/exam-70-774.aspx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0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Modules: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Execute a specific machine learning algorithm, function, or other code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Perform actions on data, or as part of working with other modules 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Can operate independently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Can be connected with other modules as part of a machine learning workflow</a:t>
            </a:r>
          </a:p>
          <a:p>
            <a:pPr lvl="0"/>
            <a:r>
              <a:rPr lang="en-GB" sz="2400" kern="0" dirty="0">
                <a:solidFill>
                  <a:srgbClr val="000000"/>
                </a:solidFill>
              </a:rPr>
              <a:t>Can be configured using parameters</a:t>
            </a:r>
          </a:p>
          <a:p>
            <a:pPr lvl="0"/>
            <a:endParaRPr lang="en-GB" sz="24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GB" sz="2400" kern="0" dirty="0">
                <a:solidFill>
                  <a:srgbClr val="000000"/>
                </a:solidFill>
              </a:rPr>
              <a:t>Custom modules can be built using R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Using Machine Learning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Sign in to a Machine Learning Studio account</a:t>
            </a:r>
          </a:p>
          <a:p>
            <a:r>
              <a:rPr lang="en-US" dirty="0"/>
              <a:t>Clone a sample experiment</a:t>
            </a:r>
          </a:p>
          <a:p>
            <a:r>
              <a:rPr lang="en-US" dirty="0"/>
              <a:t>View the modules in an experiment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 Using Machine Learning Studio
Exercise 2: Clone and run a simple experiment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https://github.com/MicrosoftLearning/20774_Perform-Cloud-Data-Science-with-Azure-Machine-Learning/blob/master/Instructions/20774A_LAB_AK_01.md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194" y="3668350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dirty="0">
                <a:latin typeface="Segoe UI" panose="020B0502040204020203" pitchFamily="34" charset="0"/>
              </a:rPr>
              <a:t>Estimated Time: 45 minutes</a:t>
            </a:r>
          </a:p>
        </p:txBody>
      </p:sp>
    </p:spTree>
    <p:extLst>
      <p:ext uri="{BB962C8B-B14F-4D97-AF65-F5344CB8AC3E}">
        <p14:creationId xmlns:p14="http://schemas.microsoft.com/office/powerpoint/2010/main" val="3642506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Consume Azure Machine Learning models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Connect to a published Machine Learning web service, consume a published Machine Learning model programmatically using a batch execution service, consume a published Machine Learning model programmatically using a request response service, interact with a published Machine Learning model using Microsoft Excel, publish models to the marketplace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2: Consuming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a published experiment
Using Excel with a published model
Using the Export Data module
Demonstration: Consuming Machine Learning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95539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a published experiment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Request-Response Service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Batch Execution Service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Batch Pool</a:t>
            </a:r>
          </a:p>
        </p:txBody>
      </p:sp>
    </p:spTree>
    <p:extLst>
      <p:ext uri="{BB962C8B-B14F-4D97-AF65-F5344CB8AC3E}">
        <p14:creationId xmlns:p14="http://schemas.microsoft.com/office/powerpoint/2010/main" val="68185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Excel with a published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Excel add-in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Macro version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New and classic web services </a:t>
            </a:r>
          </a:p>
        </p:txBody>
      </p:sp>
    </p:spTree>
    <p:extLst>
      <p:ext uri="{BB962C8B-B14F-4D97-AF65-F5344CB8AC3E}">
        <p14:creationId xmlns:p14="http://schemas.microsoft.com/office/powerpoint/2010/main" val="314166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Export Data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Export Data module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Hive query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Azure SQL Database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Azure Table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Azure Blob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52613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23EF-C620-4438-A768-17245140F87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sz="4000" dirty="0"/>
              <a:t>Consuming Machine Learning experiments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1BAFE-3FD3-43E3-8CED-F6665AFA1CF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Use the API testing console to send test requests to an experiment</a:t>
            </a:r>
          </a:p>
          <a:p>
            <a:r>
              <a:rPr lang="en-US" dirty="0"/>
              <a:t>View the test results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DB4CB-5644-460E-BCF3-F58938410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EB41-96A2-46D9-8079-94DA2E4F01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0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52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 and Manage Azure Machine Learning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Deploy models using Azure Machine Learning  </a:t>
            </a:r>
          </a:p>
          <a:p>
            <a:pPr lvl="1"/>
            <a:r>
              <a:rPr lang="en-US" sz="1400" dirty="0"/>
              <a:t>Publish a model developed inside Azure Machine Learning, publish an externally developed scoring function using an Azure Machine Learning package, use web service parameters, create and publish a recommendation model, create and publish a language understanding model  </a:t>
            </a:r>
          </a:p>
          <a:p>
            <a:r>
              <a:rPr lang="en-US" sz="2400" dirty="0"/>
              <a:t>Manage Azure Machine Learning projects and workspaces </a:t>
            </a:r>
          </a:p>
          <a:p>
            <a:pPr lvl="1"/>
            <a:r>
              <a:rPr lang="en-US" sz="1400" dirty="0"/>
              <a:t>Create projects and experiments, add assets to a project, create new workspaces, invite users to a workspace, switch between different workspaces, create a </a:t>
            </a:r>
            <a:r>
              <a:rPr lang="en-US" sz="1400" dirty="0" err="1"/>
              <a:t>Jupyter</a:t>
            </a:r>
            <a:r>
              <a:rPr lang="en-US" sz="1400" dirty="0"/>
              <a:t> notebook that references an intermediate dataset   </a:t>
            </a:r>
          </a:p>
          <a:p>
            <a:r>
              <a:rPr lang="en-US" sz="2400" dirty="0"/>
              <a:t>Consume Azure Machine Learning models  </a:t>
            </a:r>
          </a:p>
          <a:p>
            <a:pPr lvl="1"/>
            <a:r>
              <a:rPr lang="en-US" sz="1400" dirty="0"/>
              <a:t>Connect to a published Machine Learning web service, consume a published Machine Learning model programmatically using a batch execution service, consume a published Machine Learning model programmatically using a request response service, interact with a published Machine Learning model using Microsoft Excel, publish models to the marketplace</a:t>
            </a:r>
          </a:p>
          <a:p>
            <a:r>
              <a:rPr lang="en-US" sz="2400" dirty="0"/>
              <a:t>Consume exemplar Cognitive Services APIs </a:t>
            </a:r>
          </a:p>
          <a:p>
            <a:pPr lvl="1"/>
            <a:r>
              <a:rPr lang="en-US" sz="1400" dirty="0"/>
              <a:t>Consume Vision APIs to process images, consume Language APIs to process text, consume Knowledge APIs to create 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https://www.microsoft.com/en-us/learning/exam-70-774.aspx</a:t>
            </a:r>
          </a:p>
        </p:txBody>
      </p:sp>
    </p:spTree>
    <p:extLst>
      <p:ext uri="{BB962C8B-B14F-4D97-AF65-F5344CB8AC3E}">
        <p14:creationId xmlns:p14="http://schemas.microsoft.com/office/powerpoint/2010/main" val="64971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4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6B684-7854-4F3C-AE8D-58D9AA7D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can’t the </a:t>
            </a: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Data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 export?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DB9FA-5783-4CC5-A51F-B59C40DC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SQL Database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Cosmos DB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Blob storage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Table storage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2D8780-3555-476B-8FE2-4644D31D6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9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6B684-7854-4F3C-AE8D-58D9AA7D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can’t the </a:t>
            </a: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Data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 export?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DB9FA-5783-4CC5-A51F-B59C40DC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Cosmos DB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4F770-918C-4158-87A4-AD4865D62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3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Consume exemplar Cognitive Services APIs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Consume Vision APIs to process images, consume Language APIs to process text, consume Knowledge APIs to create 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cognitive service?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 dirty="0">
                <a:solidFill>
                  <a:srgbClr val="000000"/>
                </a:solidFill>
              </a:rPr>
              <a:t>Cognitive Services: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Vision</a:t>
            </a:r>
            <a:r>
              <a:rPr lang="en-US" sz="2400" b="0" kern="0" dirty="0">
                <a:solidFill>
                  <a:srgbClr val="000000"/>
                </a:solidFill>
              </a:rPr>
              <a:t>. Analyze photos and videos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Speech</a:t>
            </a:r>
            <a:r>
              <a:rPr lang="en-US" sz="2400" b="0" kern="0" dirty="0">
                <a:solidFill>
                  <a:srgbClr val="000000"/>
                </a:solidFill>
              </a:rPr>
              <a:t>. Convert speech to text and text to speech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Language</a:t>
            </a:r>
            <a:r>
              <a:rPr lang="en-US" sz="2400" b="0" kern="0" dirty="0">
                <a:solidFill>
                  <a:srgbClr val="000000"/>
                </a:solidFill>
              </a:rPr>
              <a:t>. Understand intent from language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Knowledge</a:t>
            </a:r>
            <a:r>
              <a:rPr lang="en-US" sz="2400" b="0" kern="0" dirty="0">
                <a:solidFill>
                  <a:srgbClr val="000000"/>
                </a:solidFill>
              </a:rPr>
              <a:t>. Find academic papers and make recommendations </a:t>
            </a: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Search</a:t>
            </a:r>
            <a:r>
              <a:rPr lang="en-US" sz="2400" b="0" kern="0" dirty="0">
                <a:solidFill>
                  <a:srgbClr val="000000"/>
                </a:solidFill>
              </a:rPr>
              <a:t>. Find information on the web using Bing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00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scenarios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Uber driver identification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Wingtip Toys recommendations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Starship Commander voice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108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Natural Language Processing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Part of speech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Nouns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Adjectives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Verbs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Tokens</a:t>
            </a:r>
          </a:p>
          <a:p>
            <a:pPr lvl="1"/>
            <a:r>
              <a:rPr lang="en-US" b="0" kern="0" dirty="0">
                <a:solidFill>
                  <a:srgbClr val="000000"/>
                </a:solidFill>
              </a:rPr>
              <a:t>The yellow fox can’t jump = The – yellow – fox – can –’t –jump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719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to talk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Bing Spell Check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Linguistic analysis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Text analysis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Translator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WebLM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70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language to make decisions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Utterances are translated to intents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Intents drive app decisions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Entities describe information about the intent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Features help identify intents and entities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1099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C24-39F1-46A8-98D9-0DE3D9BB15F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Cognitive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AA35-7E22-4C89-88C7-A652136A24D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Explore Cognitive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3643A-32A0-47C4-97AB-D8C6BE103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367C-9306-4CCE-9D32-3A59A5134A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https://azure.microsoft.com/en-us/services/cognitive-services/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315609-FC13-472A-9FB3-89F532D2A0E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/>
              <a:t>Deploy models using Azure Machine Learning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407592-27A8-4419-BCCA-7A8F3E71409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/>
              <a:t>Publish a model developed inside Azure Machine Learning, publish an externally developed scoring function using an Azure Machine Learning package, use web service parameters, create and publish a recommendation model, create and publish a language understanding model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AAE66-DFBD-48F8-91D2-C28D9BAAE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680E8C-1308-49E5-93AE-D1B0C22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0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07663-AFD4-4410-9E07-7F8204D8FFD4}"/>
              </a:ext>
            </a:extLst>
          </p:cNvPr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Person and person groups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Face detection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Face verification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Face identification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Similar face searching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Face grouping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51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3354455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"faceRectangle": {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"left": 488,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"top": 263,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"width": 148,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"height": 148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},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"scores": {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"anger": 9.075572e-13,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"contempt": 7.048959e-9,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"disgust": 1.02152783e-11,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"fear": 1.778957e-14,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"happiness": 0.9999999,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"neutral": 1.31694478e-7,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"sadness": 6.04054263e-12,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  "surprise": 3.92249462e-11</a:t>
            </a:r>
          </a:p>
          <a:p>
            <a:pPr marL="0" lvl="0" indent="0">
              <a:buNone/>
            </a:pPr>
            <a:r>
              <a:rPr lang="en-US" sz="1800" b="0" kern="0" dirty="0">
                <a:solidFill>
                  <a:srgbClr val="000000"/>
                </a:solidFill>
              </a:rPr>
              <a:t>    }</a:t>
            </a:r>
            <a:endParaRPr lang="en-US" sz="1800" b="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B0A0-3849-43DA-8651-9A1D981DBC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914" y="1483360"/>
            <a:ext cx="5143086" cy="34312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71D95-8774-411E-AA9A-2F8514C384BE}"/>
              </a:ext>
            </a:extLst>
          </p:cNvPr>
          <p:cNvSpPr/>
          <p:nvPr/>
        </p:nvSpPr>
        <p:spPr bwMode="auto">
          <a:xfrm>
            <a:off x="5669280" y="2011680"/>
            <a:ext cx="1056640" cy="1280160"/>
          </a:xfrm>
          <a:prstGeom prst="rect">
            <a:avLst/>
          </a:prstGeom>
          <a:noFill/>
          <a:ln w="41275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324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moderator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F436C-4BFA-49FE-99C0-A06A8C705029}"/>
              </a:ext>
            </a:extLst>
          </p:cNvPr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b="0" kern="0" dirty="0">
                <a:solidFill>
                  <a:srgbClr val="000000"/>
                </a:solidFill>
              </a:rPr>
              <a:t>Automated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Human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Hybrid</a:t>
            </a:r>
          </a:p>
          <a:p>
            <a:pPr lvl="0"/>
            <a:r>
              <a:rPr lang="en-GB" b="0" kern="0" dirty="0">
                <a:solidFill>
                  <a:srgbClr val="000000"/>
                </a:solidFill>
              </a:rPr>
              <a:t>Content Moderator UI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Image moderation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Text Moderation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651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Face detection and tracking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Motion detection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Stabilization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Video thumbnail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80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248FE-ABBC-4B04-BDFF-4F02ECE6D4E6}"/>
              </a:ext>
            </a:extLst>
          </p:cNvPr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Computer Vision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Tagging images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Categorizing images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Generating descriptions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049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D4E2D-6B91-4C33-974B-6F69A614873D}"/>
              </a:ext>
            </a:extLst>
          </p:cNvPr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Frequently bought together recommendations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Item-to-item recommendations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Customer-to-item recommendations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593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Cognitive Services Recommendations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Create a model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Import catalog data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Import usage data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Build a recommendation model</a:t>
            </a:r>
          </a:p>
          <a:p>
            <a:pPr lvl="0"/>
            <a:r>
              <a:rPr lang="en-US" b="0" kern="0" dirty="0">
                <a:solidFill>
                  <a:srgbClr val="000000"/>
                </a:solidFill>
              </a:rPr>
              <a:t>Consume recommendations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977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9DF6-3A4E-4B67-A6D8-E6A50F1F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Cognitive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B6E4-CD2A-4C7B-AD7F-A95ADA0B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 Build a language application
Exercise 2: Build a face detection application
Exercise 3: Build a recommendation application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1605-AF51-4E61-9208-56C254908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https://github.com/MicrosoftLearning/20774_Perform-Cloud-Data-Science-with-Azure-Machine-Learning/blob/master/Instructions/20774A_LAB_AK_11.md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10DE-C43D-4A0C-BA15-42CBFF3F3D86}"/>
              </a:ext>
            </a:extLst>
          </p:cNvPr>
          <p:cNvSpPr txBox="1"/>
          <p:nvPr/>
        </p:nvSpPr>
        <p:spPr>
          <a:xfrm>
            <a:off x="159152" y="3671947"/>
            <a:ext cx="48562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2800" dirty="0">
                <a:latin typeface="Segoe UI" panose="020B0502040204020203" pitchFamily="34" charset="0"/>
              </a:rPr>
              <a:t>Estimated Time: 60 minutes</a:t>
            </a:r>
          </a:p>
        </p:txBody>
      </p:sp>
    </p:spTree>
    <p:extLst>
      <p:ext uri="{BB962C8B-B14F-4D97-AF65-F5344CB8AC3E}">
        <p14:creationId xmlns:p14="http://schemas.microsoft.com/office/powerpoint/2010/main" val="56256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Training experiment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Predictive experiment</a:t>
            </a: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Web service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New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Classic</a:t>
            </a:r>
          </a:p>
        </p:txBody>
      </p:sp>
    </p:spTree>
    <p:extLst>
      <p:ext uri="{BB962C8B-B14F-4D97-AF65-F5344CB8AC3E}">
        <p14:creationId xmlns:p14="http://schemas.microsoft.com/office/powerpoint/2010/main" val="125346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 service parameters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Web service parameters can: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Increase the number of features</a:t>
            </a:r>
          </a:p>
          <a:p>
            <a:pPr lvl="1"/>
            <a:r>
              <a:rPr lang="en-US" kern="0" dirty="0">
                <a:solidFill>
                  <a:srgbClr val="000000"/>
                </a:solidFill>
              </a:rPr>
              <a:t>Change the export destination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6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8171-D45E-4686-9EA1-D429D713636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Deploying and publishing experiments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FFE8-10C6-4C6E-81EF-01A485F2D2F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Create a new standard Machine Learning Workspace</a:t>
            </a:r>
          </a:p>
          <a:p>
            <a:r>
              <a:rPr lang="en-US" dirty="0"/>
              <a:t>Open a sample experiment</a:t>
            </a:r>
          </a:p>
          <a:p>
            <a:r>
              <a:rPr lang="en-US" dirty="0"/>
              <a:t>Publish the experiment as a web service</a:t>
            </a:r>
          </a:p>
          <a:p>
            <a:r>
              <a:rPr lang="en-US" dirty="0"/>
              <a:t>Add export path as a web service parameter</a:t>
            </a:r>
          </a:p>
          <a:p>
            <a:r>
              <a:rPr lang="en-US" dirty="0"/>
              <a:t>Deploy the web service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2B5B6-B411-4757-9057-22668DA5F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C9AAA-09C2-4475-986F-9DE01DF78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96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592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3270</Words>
  <Application>Microsoft Office PowerPoint</Application>
  <PresentationFormat>On-screen Show (4:3)</PresentationFormat>
  <Paragraphs>522</Paragraphs>
  <Slides>47</Slides>
  <Notes>42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Courier New</vt:lpstr>
      <vt:lpstr>Wingdings</vt:lpstr>
      <vt:lpstr>Consolas</vt:lpstr>
      <vt:lpstr>Times New Roman</vt:lpstr>
      <vt:lpstr>Segoe UI</vt:lpstr>
      <vt:lpstr>Arial</vt:lpstr>
      <vt:lpstr>Verdana</vt:lpstr>
      <vt:lpstr>Segoe UI Light</vt:lpstr>
      <vt:lpstr>Calibri</vt:lpstr>
      <vt:lpstr>Symbol</vt:lpstr>
      <vt:lpstr>NG_MOC_Core_ModuleNew2</vt:lpstr>
      <vt:lpstr>Exam 70-774 Perform Cloud Data Science with Azure Machine Learning</vt:lpstr>
      <vt:lpstr>Operationalize and Manage Azure Machine Learning Services</vt:lpstr>
      <vt:lpstr>Operationalize and Manage Azure Machine Learning Services</vt:lpstr>
      <vt:lpstr>Deploy models using Azure Machine Learning </vt:lpstr>
      <vt:lpstr>Deployment overview</vt:lpstr>
      <vt:lpstr>Using web service parameters</vt:lpstr>
      <vt:lpstr>Deploying and publishing experiments</vt:lpstr>
      <vt:lpstr>PowerPoint Presentation</vt:lpstr>
      <vt:lpstr>PowerPoint Presentation</vt:lpstr>
      <vt:lpstr>Create and publish a recommendation model</vt:lpstr>
      <vt:lpstr>Create and publish a recommendation model</vt:lpstr>
      <vt:lpstr> Create and publish a language understanding model</vt:lpstr>
      <vt:lpstr>Which stage of the Machine Learning deployment process can score input data through an HTTP endpoint?</vt:lpstr>
      <vt:lpstr>Which stage of the Machine Learning deployment process can score input data through an HTTP endpoint?</vt:lpstr>
      <vt:lpstr>Manage Azure Machine Learning projects and workspaces </vt:lpstr>
      <vt:lpstr>Introduction to Machine Learning Studio</vt:lpstr>
      <vt:lpstr>Workspaces</vt:lpstr>
      <vt:lpstr>Workspaces</vt:lpstr>
      <vt:lpstr>Experiments and projects</vt:lpstr>
      <vt:lpstr>Modules</vt:lpstr>
      <vt:lpstr>Using Machine Learning Studio</vt:lpstr>
      <vt:lpstr>Introduction to Machine Learning</vt:lpstr>
      <vt:lpstr>Consume Azure Machine Learning models </vt:lpstr>
      <vt:lpstr>Lesson 2: Consuming experiments</vt:lpstr>
      <vt:lpstr>Consuming a published experiment</vt:lpstr>
      <vt:lpstr>Using Excel with a published model</vt:lpstr>
      <vt:lpstr>Using the Export Data module</vt:lpstr>
      <vt:lpstr>Consuming Machine Learning experiments</vt:lpstr>
      <vt:lpstr>PowerPoint Presentation</vt:lpstr>
      <vt:lpstr>PowerPoint Presentation</vt:lpstr>
      <vt:lpstr>Where can’t the Export Data module export?</vt:lpstr>
      <vt:lpstr>Where can’t the Export Data module export?</vt:lpstr>
      <vt:lpstr>Consume exemplar Cognitive Services APIs </vt:lpstr>
      <vt:lpstr>What is a cognitive service?</vt:lpstr>
      <vt:lpstr>Customer scenarios</vt:lpstr>
      <vt:lpstr>Language</vt:lpstr>
      <vt:lpstr>Learning to talk</vt:lpstr>
      <vt:lpstr>Using language to make decisions</vt:lpstr>
      <vt:lpstr>Cognitive Services</vt:lpstr>
      <vt:lpstr>Face</vt:lpstr>
      <vt:lpstr>Emotion</vt:lpstr>
      <vt:lpstr>Content moderator</vt:lpstr>
      <vt:lpstr>Video</vt:lpstr>
      <vt:lpstr>Computer Vision</vt:lpstr>
      <vt:lpstr>Product recommendations</vt:lpstr>
      <vt:lpstr>Using the Cognitive Services Recommendations API</vt:lpstr>
      <vt:lpstr>Using Cognitive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2017-09-15T19:14:02Z</dcterms:created>
  <dcterms:modified xsi:type="dcterms:W3CDTF">2018-04-11T19:23:44Z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2018-01-19T07:33:26.9972805Z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