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Lst>
  <p:notesMasterIdLst>
    <p:notesMasterId r:id="rId77"/>
  </p:notesMasterIdLst>
  <p:handoutMasterIdLst>
    <p:handoutMasterId r:id="rId78"/>
  </p:handoutMasterIdLst>
  <p:sldIdLst>
    <p:sldId id="398" r:id="rId3"/>
    <p:sldId id="432" r:id="rId4"/>
    <p:sldId id="433" r:id="rId5"/>
    <p:sldId id="428" r:id="rId6"/>
    <p:sldId id="435" r:id="rId7"/>
    <p:sldId id="436" r:id="rId8"/>
    <p:sldId id="437" r:id="rId9"/>
    <p:sldId id="438" r:id="rId10"/>
    <p:sldId id="493" r:id="rId11"/>
    <p:sldId id="494" r:id="rId12"/>
    <p:sldId id="509" r:id="rId13"/>
    <p:sldId id="496" r:id="rId14"/>
    <p:sldId id="497" r:id="rId15"/>
    <p:sldId id="499" r:id="rId16"/>
    <p:sldId id="505" r:id="rId17"/>
    <p:sldId id="506" r:id="rId18"/>
    <p:sldId id="507" r:id="rId19"/>
    <p:sldId id="508" r:id="rId20"/>
    <p:sldId id="511" r:id="rId21"/>
    <p:sldId id="427" r:id="rId22"/>
    <p:sldId id="503" r:id="rId23"/>
    <p:sldId id="504" r:id="rId24"/>
    <p:sldId id="502" r:id="rId25"/>
    <p:sldId id="315" r:id="rId26"/>
    <p:sldId id="440" r:id="rId27"/>
    <p:sldId id="441" r:id="rId28"/>
    <p:sldId id="442" r:id="rId29"/>
    <p:sldId id="443" r:id="rId30"/>
    <p:sldId id="512" r:id="rId31"/>
    <p:sldId id="445" r:id="rId32"/>
    <p:sldId id="446" r:id="rId33"/>
    <p:sldId id="513" r:id="rId34"/>
    <p:sldId id="514" r:id="rId35"/>
    <p:sldId id="448" r:id="rId36"/>
    <p:sldId id="449" r:id="rId37"/>
    <p:sldId id="450" r:id="rId38"/>
    <p:sldId id="451" r:id="rId39"/>
    <p:sldId id="517" r:id="rId40"/>
    <p:sldId id="453" r:id="rId41"/>
    <p:sldId id="515" r:id="rId42"/>
    <p:sldId id="516" r:id="rId43"/>
    <p:sldId id="455" r:id="rId44"/>
    <p:sldId id="456" r:id="rId45"/>
    <p:sldId id="457" r:id="rId46"/>
    <p:sldId id="458" r:id="rId47"/>
    <p:sldId id="459" r:id="rId48"/>
    <p:sldId id="518" r:id="rId49"/>
    <p:sldId id="461" r:id="rId50"/>
    <p:sldId id="462" r:id="rId51"/>
    <p:sldId id="519" r:id="rId52"/>
    <p:sldId id="431" r:id="rId53"/>
    <p:sldId id="465" r:id="rId54"/>
    <p:sldId id="466" r:id="rId55"/>
    <p:sldId id="467" r:id="rId56"/>
    <p:sldId id="468" r:id="rId57"/>
    <p:sldId id="470" r:id="rId58"/>
    <p:sldId id="472" r:id="rId59"/>
    <p:sldId id="520" r:id="rId60"/>
    <p:sldId id="474" r:id="rId61"/>
    <p:sldId id="475" r:id="rId62"/>
    <p:sldId id="476" r:id="rId63"/>
    <p:sldId id="477" r:id="rId64"/>
    <p:sldId id="478" r:id="rId65"/>
    <p:sldId id="480" r:id="rId66"/>
    <p:sldId id="481" r:id="rId67"/>
    <p:sldId id="482" r:id="rId68"/>
    <p:sldId id="483" r:id="rId69"/>
    <p:sldId id="484" r:id="rId70"/>
    <p:sldId id="521" r:id="rId71"/>
    <p:sldId id="486" r:id="rId72"/>
    <p:sldId id="487" r:id="rId73"/>
    <p:sldId id="488" r:id="rId74"/>
    <p:sldId id="489" r:id="rId75"/>
    <p:sldId id="490" r:id="rId76"/>
  </p:sldIdLst>
  <p:sldSz cx="9144000" cy="6858000" type="screen4x3"/>
  <p:notesSz cx="6858000" cy="9144000"/>
  <p:embeddedFontLst>
    <p:embeddedFont>
      <p:font typeface="Consolas" panose="020B0609020204030204" pitchFamily="49" charset="0"/>
      <p:regular r:id="rId79"/>
      <p:bold r:id="rId80"/>
      <p:italic r:id="rId81"/>
      <p:boldItalic r:id="rId82"/>
    </p:embeddedFont>
    <p:embeddedFont>
      <p:font typeface="Segoe" panose="020B0604020202020204" charset="0"/>
      <p:regular r:id="rId83"/>
      <p:bold r:id="rId84"/>
      <p:italic r:id="rId85"/>
      <p:boldItalic r:id="rId86"/>
    </p:embeddedFont>
    <p:embeddedFont>
      <p:font typeface="Segoe UI" panose="020B0502040204020203" pitchFamily="34" charset="0"/>
      <p:regular r:id="rId87"/>
      <p:bold r:id="rId88"/>
      <p:italic r:id="rId89"/>
      <p:boldItalic r:id="rId90"/>
    </p:embeddedFont>
    <p:embeddedFont>
      <p:font typeface="Segoe UI Light" panose="020B0502040204020203" pitchFamily="34" charset="0"/>
      <p:regular r:id="rId91"/>
      <p:italic r:id="rId92"/>
    </p:embeddedFont>
    <p:embeddedFont>
      <p:font typeface="Verdana" panose="020B0604030504040204" pitchFamily="34" charset="0"/>
      <p:regular r:id="rId93"/>
      <p:bold r:id="rId94"/>
      <p:italic r:id="rId95"/>
      <p:boldItalic r:id="rId96"/>
    </p:embeddedFont>
    <p:embeddedFont>
      <p:font typeface="Calibri" panose="020F0502020204030204" pitchFamily="34" charset="0"/>
      <p:regular r:id="rId97"/>
      <p:bold r:id="rId98"/>
      <p:italic r:id="rId99"/>
      <p:boldItalic r:id="rId10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432"/>
            <p14:sldId id="433"/>
          </p14:sldIdLst>
        </p14:section>
        <p14:section name="Build and use neural networks with the Microsoft Cognitive Toolkit" id="{EE7F45B0-A6AD-411D-A512-DBBFEC401377}">
          <p14:sldIdLst>
            <p14:sldId id="428"/>
            <p14:sldId id="435"/>
            <p14:sldId id="436"/>
            <p14:sldId id="437"/>
            <p14:sldId id="438"/>
            <p14:sldId id="493"/>
            <p14:sldId id="494"/>
            <p14:sldId id="509"/>
            <p14:sldId id="496"/>
            <p14:sldId id="497"/>
            <p14:sldId id="499"/>
            <p14:sldId id="505"/>
            <p14:sldId id="506"/>
            <p14:sldId id="507"/>
            <p14:sldId id="508"/>
            <p14:sldId id="511"/>
          </p14:sldIdLst>
        </p14:section>
        <p14:section name="Streamline development by using existing resources" id="{C6B6578B-F5CF-418D-991A-F24A0340D180}">
          <p14:sldIdLst>
            <p14:sldId id="427"/>
            <p14:sldId id="503"/>
            <p14:sldId id="504"/>
            <p14:sldId id="502"/>
          </p14:sldIdLst>
        </p14:section>
        <p14:section name="Perform data sciences at scale by using HDInsights" id="{B92904DA-AD65-48A7-82FB-BA4D438E899A}">
          <p14:sldIdLst>
            <p14:sldId id="315"/>
            <p14:sldId id="440"/>
            <p14:sldId id="441"/>
            <p14:sldId id="442"/>
            <p14:sldId id="443"/>
            <p14:sldId id="512"/>
            <p14:sldId id="445"/>
            <p14:sldId id="446"/>
            <p14:sldId id="513"/>
            <p14:sldId id="514"/>
            <p14:sldId id="448"/>
            <p14:sldId id="449"/>
            <p14:sldId id="450"/>
            <p14:sldId id="451"/>
            <p14:sldId id="517"/>
            <p14:sldId id="453"/>
            <p14:sldId id="515"/>
            <p14:sldId id="516"/>
            <p14:sldId id="455"/>
            <p14:sldId id="456"/>
            <p14:sldId id="457"/>
            <p14:sldId id="458"/>
            <p14:sldId id="459"/>
            <p14:sldId id="518"/>
            <p14:sldId id="461"/>
            <p14:sldId id="462"/>
            <p14:sldId id="519"/>
          </p14:sldIdLst>
        </p14:section>
        <p14:section name="Perform database analytics by using SQL Server R Services on Azure" id="{534F0C1A-9224-4384-AC1C-464F235E7FA5}">
          <p14:sldIdLst>
            <p14:sldId id="431"/>
            <p14:sldId id="465"/>
            <p14:sldId id="466"/>
            <p14:sldId id="467"/>
            <p14:sldId id="468"/>
            <p14:sldId id="470"/>
            <p14:sldId id="472"/>
            <p14:sldId id="520"/>
            <p14:sldId id="474"/>
            <p14:sldId id="475"/>
            <p14:sldId id="476"/>
            <p14:sldId id="477"/>
            <p14:sldId id="478"/>
            <p14:sldId id="480"/>
            <p14:sldId id="481"/>
            <p14:sldId id="482"/>
            <p14:sldId id="483"/>
            <p14:sldId id="484"/>
            <p14:sldId id="521"/>
            <p14:sldId id="486"/>
            <p14:sldId id="487"/>
            <p14:sldId id="488"/>
            <p14:sldId id="489"/>
            <p14:sldId id="4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91645" autoAdjust="0"/>
  </p:normalViewPr>
  <p:slideViewPr>
    <p:cSldViewPr snapToGrid="0">
      <p:cViewPr varScale="1">
        <p:scale>
          <a:sx n="62" d="100"/>
          <a:sy n="62" d="100"/>
        </p:scale>
        <p:origin x="1264" y="4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6.fntdata"/><Relationship Id="rId89" Type="http://schemas.openxmlformats.org/officeDocument/2006/relationships/font" Target="fonts/font1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font" Target="fonts/font1.fntdata"/><Relationship Id="rId87" Type="http://schemas.openxmlformats.org/officeDocument/2006/relationships/font" Target="fonts/font9.fntdata"/><Relationship Id="rId102"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4.fntdata"/><Relationship Id="rId90" Type="http://schemas.openxmlformats.org/officeDocument/2006/relationships/font" Target="fonts/font12.fntdata"/><Relationship Id="rId95"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100"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2.fntdata"/><Relationship Id="rId85" Type="http://schemas.openxmlformats.org/officeDocument/2006/relationships/font" Target="fonts/font7.fntdata"/><Relationship Id="rId93" Type="http://schemas.openxmlformats.org/officeDocument/2006/relationships/font" Target="fonts/font15.fntdata"/><Relationship Id="rId98"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font" Target="fonts/font13.fntdata"/><Relationship Id="rId96"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font" Target="fonts/font16.fntdata"/><Relationship Id="rId99" Type="http://schemas.openxmlformats.org/officeDocument/2006/relationships/font" Target="fonts/font21.fntdata"/><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9.fntdata"/><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4/5/2018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4/5/2018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In real life, neural networks are good in a range of domains, such as speech and object recognition, where there is a high likelihood of noise in the data. Neural networks are also good at </a:t>
            </a:r>
            <a:r>
              <a:rPr lang="en-US" sz="1000" dirty="0" err="1"/>
              <a:t>creditscoring</a:t>
            </a:r>
            <a:r>
              <a:rPr lang="en-US" sz="1000" dirty="0"/>
              <a:t> because they are good at identifying outliers. </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1599716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Demonstration Steps No Setup Needed</a:t>
            </a:r>
          </a:p>
          <a:p>
            <a:pPr>
              <a:lnSpc>
                <a:spcPct val="107000"/>
              </a:lnSpc>
              <a:spcAft>
                <a:spcPts val="800"/>
              </a:spcAft>
            </a:pPr>
            <a:r>
              <a:rPr lang="en-US" sz="1200" b="1" dirty="0">
                <a:latin typeface="Arial" panose="020B0604020202020204" pitchFamily="34" charset="0"/>
                <a:ea typeface="Times New Roman" panose="02020603050405020304" pitchFamily="18" charset="0"/>
                <a:cs typeface="Times New Roman" panose="02020603050405020304" pitchFamily="18" charset="0"/>
              </a:rPr>
              <a:t>Open an income dataset and select metadata</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Arial" panose="020B0604020202020204" pitchFamily="34" charset="0"/>
                <a:ea typeface="Times New Roman" panose="02020603050405020304" pitchFamily="18" charset="0"/>
                <a:cs typeface="Times New Roman" panose="02020603050405020304" pitchFamily="18" charset="0"/>
              </a:rPr>
              <a:t>In </a:t>
            </a:r>
            <a:r>
              <a:rPr lang="en-US" sz="12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latin typeface="Arial" panose="020B0604020202020204" pitchFamily="34" charset="0"/>
                <a:ea typeface="Times New Roman" panose="02020603050405020304" pitchFamily="18" charset="0"/>
                <a:cs typeface="Times New Roman" panose="02020603050405020304" pitchFamily="18" charset="0"/>
              </a:rPr>
              <a:t>, ensure that </a:t>
            </a:r>
            <a:r>
              <a:rPr lang="en-US" sz="12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200" b="1" dirty="0">
                <a:latin typeface="Arial" panose="020B0604020202020204" pitchFamily="34" charset="0"/>
                <a:ea typeface="Times New Roman" panose="02020603050405020304" pitchFamily="18" charset="0"/>
                <a:cs typeface="Calibri" panose="020F0502020204030204" pitchFamily="34" charset="0"/>
              </a:rPr>
              <a:t>+ NEW</a:t>
            </a:r>
            <a:r>
              <a:rPr lang="en-US" sz="1200" dirty="0">
                <a:latin typeface="Arial" panose="020B0604020202020204" pitchFamily="34" charset="0"/>
                <a:ea typeface="Times New Roman" panose="02020603050405020304" pitchFamily="18" charset="0"/>
                <a:cs typeface="Calibri" panose="020F0502020204030204" pitchFamily="34" charset="0"/>
              </a:rPr>
              <a:t>, and then click </a:t>
            </a:r>
            <a:r>
              <a:rPr lang="en-US" sz="1200" b="1" dirty="0">
                <a:latin typeface="Arial" panose="020B0604020202020204" pitchFamily="34" charset="0"/>
                <a:ea typeface="Times New Roman" panose="02020603050405020304" pitchFamily="18" charset="0"/>
                <a:cs typeface="Calibri" panose="020F0502020204030204" pitchFamily="34" charset="0"/>
              </a:rPr>
              <a:t>Blank Experiment</a:t>
            </a:r>
            <a:r>
              <a:rPr lang="en-US" sz="1200" dirty="0">
                <a:latin typeface="Arial" panose="020B0604020202020204" pitchFamily="34" charset="0"/>
                <a:ea typeface="Times New Roman" panose="02020603050405020304" pitchFamily="18" charset="0"/>
                <a:cs typeface="Calibri" panose="020F0502020204030204" pitchFamily="34" charset="0"/>
              </a:rPr>
              <a:t> to create a new blank experiment.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the search box, search </a:t>
            </a:r>
            <a:r>
              <a:rPr lang="en-US" sz="1200" dirty="0">
                <a:latin typeface="Arial" panose="020B0604020202020204" pitchFamily="34" charset="0"/>
                <a:ea typeface="Times New Roman" panose="02020603050405020304" pitchFamily="18" charset="0"/>
                <a:cs typeface="Calibri" panose="020F0502020204030204" pitchFamily="34" charset="0"/>
              </a:rPr>
              <a:t>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Calibri" panose="020F0502020204030204" pitchFamily="34" charset="0"/>
              </a:rPr>
              <a:t>, and then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Calibri" panose="020F0502020204030204" pitchFamily="34" charset="0"/>
              </a:rPr>
              <a:t> dataset module onto the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the search box, s</a:t>
            </a:r>
            <a:r>
              <a:rPr lang="en-US" sz="1200" dirty="0">
                <a:latin typeface="Arial" panose="020B0604020202020204" pitchFamily="34" charset="0"/>
                <a:ea typeface="Times New Roman" panose="02020603050405020304" pitchFamily="18" charset="0"/>
                <a:cs typeface="Calibri" panose="020F0502020204030204" pitchFamily="34" charset="0"/>
              </a:rPr>
              <a:t>earch 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latin typeface="Arial" panose="020B0604020202020204" pitchFamily="34" charset="0"/>
                <a:ea typeface="Times New Roman" panose="02020603050405020304" pitchFamily="18" charset="0"/>
                <a:cs typeface="Calibri" panose="020F0502020204030204" pitchFamily="34" charset="0"/>
              </a:rPr>
              <a:t>, and then d</a:t>
            </a:r>
            <a:r>
              <a:rPr lang="en-US" sz="1200" dirty="0">
                <a:latin typeface="Arial" panose="020B0604020202020204" pitchFamily="34" charset="0"/>
                <a:ea typeface="Times New Roman" panose="02020603050405020304" pitchFamily="18" charset="0"/>
                <a:cs typeface="Segoe UI" panose="020B0502040204020203" pitchFamily="34" charset="0"/>
              </a:rPr>
              <a:t>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Segoe UI" panose="020B0502040204020203" pitchFamily="34" charset="0"/>
              </a:rPr>
              <a:t>Connect the input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Segoe UI" panose="020B0502040204020203" pitchFamily="34" charset="0"/>
              </a:rPr>
              <a:t> dataset module.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and 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Remove the </a:t>
            </a:r>
            <a:r>
              <a:rPr lang="en-US" sz="1200" b="1" dirty="0" err="1">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from the analysis by moving all the column names from the left side to the right side, except for the </a:t>
            </a:r>
            <a:r>
              <a:rPr lang="en-US" sz="1200" b="1" dirty="0" err="1">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name.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tick to save and close the window.</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Summarize Data</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Summarize Data </a:t>
            </a:r>
            <a:r>
              <a:rPr lang="en-US" sz="1200" dirty="0">
                <a:latin typeface="Arial" panose="020B0604020202020204" pitchFamily="34" charset="0"/>
                <a:ea typeface="Times New Roman" panose="02020603050405020304" pitchFamily="18" charset="0"/>
                <a:cs typeface="Segoe UI" panose="020B0502040204020203" pitchFamily="34" charset="0"/>
              </a:rPr>
              <a:t>module</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onto the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Segoe UI" panose="020B0502040204020203" pitchFamily="34" charset="0"/>
              </a:rPr>
              <a:t>Connect the input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Summarize Data </a:t>
            </a:r>
            <a:r>
              <a:rPr lang="en-US" sz="1200" dirty="0">
                <a:latin typeface="Arial" panose="020B0604020202020204" pitchFamily="34" charset="0"/>
                <a:ea typeface="Times New Roman" panose="02020603050405020304" pitchFamily="18" charset="0"/>
                <a:cs typeface="Segoe UI" panose="020B0502040204020203" pitchFamily="34" charset="0"/>
              </a:rPr>
              <a:t>module to the output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Segoe UI" panose="020B0502040204020203" pitchFamily="34" charset="0"/>
              </a:rPr>
              <a:t> dataset module.</a:t>
            </a:r>
          </a:p>
          <a:p>
            <a:pPr marL="342900" lvl="0" indent="-342900">
              <a:lnSpc>
                <a:spcPct val="115000"/>
              </a:lnSpc>
              <a:spcAft>
                <a:spcPts val="995"/>
              </a:spcAft>
              <a:buFont typeface="+mj-lt"/>
              <a:buAutoNum type="arabicPeriod"/>
            </a:pPr>
            <a:endParaRPr lang="en-US" sz="1200"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Remove duplicate rows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latin typeface="Arial" panose="020B0604020202020204" pitchFamily="34" charset="0"/>
                <a:ea typeface="Times New Roman" panose="02020603050405020304" pitchFamily="18" charset="0"/>
                <a:cs typeface="Calibri" panose="020F0502020204030204" pitchFamily="34" charset="0"/>
              </a:rPr>
              <a:t>, and then d</a:t>
            </a:r>
            <a:r>
              <a:rPr lang="en-US" sz="1200" dirty="0">
                <a:latin typeface="Arial" panose="020B0604020202020204" pitchFamily="34" charset="0"/>
                <a:ea typeface="Times New Roman" panose="02020603050405020304" pitchFamily="18" charset="0"/>
                <a:cs typeface="Segoe UI" panose="020B0502040204020203" pitchFamily="34" charset="0"/>
              </a:rPr>
              <a:t>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latin typeface="Arial" panose="020B0604020202020204" pitchFamily="34" charset="0"/>
                <a:ea typeface="Times New Roman" panose="02020603050405020304" pitchFamily="18" charset="0"/>
                <a:cs typeface="Segoe UI" panose="020B0502040204020203" pitchFamily="34" charset="0"/>
              </a:rPr>
              <a:t> module onto the canvas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module </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the output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and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box, select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Rules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on the left side.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With</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COLUMNS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Select </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Include</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and then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in the box next to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all of the column names apart from the </a:t>
            </a:r>
            <a:r>
              <a:rPr lang="en-US" sz="12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which is not part of our analysis.</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8"/>
            </a:pPr>
            <a:r>
              <a:rPr lang="en-GB"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p>
          <a:p>
            <a:pPr marL="342900" lvl="0" indent="-342900">
              <a:lnSpc>
                <a:spcPct val="115000"/>
              </a:lnSpc>
              <a:spcAft>
                <a:spcPts val="995"/>
              </a:spcAft>
              <a:buFont typeface="+mj-lt"/>
              <a:buAutoNum type="arabicPeriod"/>
            </a:pP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3918021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Clip values for an upper age threshold of 75</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of thresholds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ClipPeaks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Constant value for upper threshold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option,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75</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Rules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With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 COLUMNS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Include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p>
          <a:p>
            <a:pPr marL="228600" lvl="0" indent="-2286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in the box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9"/>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Run the experiment.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Verify the data clipping</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and then review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Statistics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section on the right. Note that the maximum age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90</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visualization.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and then review the Statistics section on the right. Note that the maximum age is now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75</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visualization.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12</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308863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data into training and test datasets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split the data into a training dataset and a test dataset,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Fraction of rows in the first output dataset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option,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0.7</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p>
          <a:p>
            <a:pPr marL="342900" lvl="0" indent="-342900">
              <a:lnSpc>
                <a:spcPct val="115000"/>
              </a:lnSpc>
              <a:spcAft>
                <a:spcPts val="995"/>
              </a:spcAft>
              <a:buFont typeface="+mj-lt"/>
              <a:buAutoNum type="arabicPeriod"/>
            </a:pPr>
            <a:endPar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 the Two-Class Neural Network module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 placing it to the left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 to the left input node of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score the model,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left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left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right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in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in the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right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right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add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left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To save the experiment,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Neural Network Demo</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run the experiment,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13</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03066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000" lvl="0" indent="-34200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Evaluate the model</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Evaluate Model</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Visualize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receiver operating characteristic (ROC) curve is not that close to the upper-left corner of the ROC chart, so the model could be improved.</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F1 score, which denotes accuracy, is approximately 0.657, which also suggests room for improvement.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Close the visualization, and then close Internet Explorer.</a:t>
            </a:r>
            <a:endParaRPr lang="en-GB" sz="1000" dirty="0">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14</a:t>
            </a:fld>
            <a:endParaRPr lang="en-GB" b="0" dirty="0">
              <a:latin typeface="+mn-lt"/>
            </a:endParaRPr>
          </a:p>
        </p:txBody>
      </p:sp>
    </p:spTree>
    <p:extLst>
      <p:ext uri="{BB962C8B-B14F-4D97-AF65-F5344CB8AC3E}">
        <p14:creationId xmlns:p14="http://schemas.microsoft.com/office/powerpoint/2010/main" val="362307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3463915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3187919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045390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2398170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190257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3925938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Data scientists and developers use the Azure AI Gallery to share solutions that have been created using components of the CIS.</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Experiments</a:t>
            </a:r>
            <a:r>
              <a:rPr lang="en-US" sz="1200" b="0" i="0" u="none" strike="noStrike" kern="1200" baseline="0" dirty="0">
                <a:solidFill>
                  <a:schemeClr val="tx1"/>
                </a:solidFill>
                <a:latin typeface="+mn-lt"/>
                <a:ea typeface="+mn-ea"/>
                <a:cs typeface="+mn-cs"/>
              </a:rPr>
              <a:t>. These are sample experiments that have been developed in Machine Learning Studio</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err="1">
                <a:solidFill>
                  <a:schemeClr val="tx1"/>
                </a:solidFill>
                <a:latin typeface="+mn-lt"/>
                <a:ea typeface="+mn-ea"/>
                <a:cs typeface="+mn-cs"/>
              </a:rPr>
              <a:t>Jupyter</a:t>
            </a:r>
            <a:r>
              <a:rPr lang="en-US" sz="1200" b="1" i="0" u="none" strike="noStrike" kern="1200" baseline="0" dirty="0">
                <a:solidFill>
                  <a:schemeClr val="tx1"/>
                </a:solidFill>
                <a:latin typeface="+mn-lt"/>
                <a:ea typeface="+mn-ea"/>
                <a:cs typeface="+mn-cs"/>
              </a:rPr>
              <a:t> Notebooks</a:t>
            </a:r>
            <a:r>
              <a:rPr lang="en-US" sz="1200" b="0" i="0" u="none" strike="noStrike" kern="1200" baseline="0" dirty="0">
                <a:solidFill>
                  <a:schemeClr val="tx1"/>
                </a:solidFill>
                <a:latin typeface="+mn-lt"/>
                <a:ea typeface="+mn-ea"/>
                <a:cs typeface="+mn-cs"/>
              </a:rPr>
              <a:t>. These notebooks contain code, data visualizations, and documentation within a</a:t>
            </a:r>
          </a:p>
          <a:p>
            <a:r>
              <a:rPr lang="en-US" sz="1200" b="0" i="0" u="none" strike="noStrike" kern="1200" baseline="0" dirty="0">
                <a:solidFill>
                  <a:schemeClr val="tx1"/>
                </a:solidFill>
                <a:latin typeface="+mn-lt"/>
                <a:ea typeface="+mn-ea"/>
                <a:cs typeface="+mn-cs"/>
              </a:rPr>
              <a:t>single, interactive canvas.</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Solutions</a:t>
            </a:r>
            <a:r>
              <a:rPr lang="en-US" sz="1200" b="0" i="0" u="none" strike="noStrike" kern="1200" baseline="0" dirty="0">
                <a:solidFill>
                  <a:schemeClr val="tx1"/>
                </a:solidFill>
                <a:latin typeface="+mn-lt"/>
                <a:ea typeface="+mn-ea"/>
                <a:cs typeface="+mn-cs"/>
              </a:rPr>
              <a:t>. Preconfigured solutions, reference architectures, and design patterns can be used as the</a:t>
            </a:r>
          </a:p>
          <a:p>
            <a:r>
              <a:rPr lang="en-US" sz="1200" b="0" i="0" u="none" strike="noStrike" kern="1200" baseline="0" dirty="0">
                <a:solidFill>
                  <a:schemeClr val="tx1"/>
                </a:solidFill>
                <a:latin typeface="+mn-lt"/>
                <a:ea typeface="+mn-ea"/>
                <a:cs typeface="+mn-cs"/>
              </a:rPr>
              <a:t>basis of your machine learning project.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Tutorials</a:t>
            </a:r>
            <a:r>
              <a:rPr lang="en-US" sz="1200" b="0" i="0" u="none" strike="noStrike" kern="1200" baseline="0" dirty="0">
                <a:solidFill>
                  <a:schemeClr val="tx1"/>
                </a:solidFill>
                <a:latin typeface="+mn-lt"/>
                <a:ea typeface="+mn-ea"/>
                <a:cs typeface="+mn-cs"/>
              </a:rPr>
              <a:t>. Machine learning tutorials cover a range of technologies, concepts, and methods.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1765333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3927153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One way to think of it is datasets that are larger, acquired faster, or are structured very differently from traditional data sources.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Three Vs of volume, variety, and velocity:</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Volume describes the amount of data that you need to process, for example, large web server logs or clickstream data from your app.</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Variety describes the different sorts of data that you need to process, which can be a mixture of semi-structured and structured information. Structured data generally fits into standard columns, but you may encounter data such as free-format text, images, or videos that does not fit into the structured columns of a traditional relational database.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Velocity is the rate at which data is arriving into your product or platform. Typical scenarios to consider are when the data is provided by a sensor, an Internet of Things (IoT) platform, or even an IoT stream, where you may need to analyze and process incoming data in real time.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Another use case is predictive analytics, where you want to apply machine learning models and methods to classify data, or apply regression models to the data to predict results based on past behavior.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For real-time processing of data, you typically capture and filter data that is of no particular use before it is cleansed.</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Another scenario for capturing and processing data in real time is when you need to filter data or events in real time and perform aggregation over time periods.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3787032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To process big data loads, Hadoop uses clusters of multiple cheap computers and divides the workload across those PCs. </a:t>
            </a:r>
          </a:p>
          <a:p>
            <a:pPr>
              <a:lnSpc>
                <a:spcPct val="107000"/>
              </a:lnSpc>
              <a:spcAft>
                <a:spcPts val="800"/>
              </a:spcAft>
            </a:pPr>
            <a:r>
              <a:rPr lang="en-US" sz="1000" dirty="0"/>
              <a:t>You can use Azure to create the cluster and all virtual machines, and then use Hadoop to run it. You can also use Azure to manage the servers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Azure does not implement Hadoop Distributed File System (HDFS) in the same way as a typical </a:t>
            </a:r>
            <a:r>
              <a:rPr lang="en-US" sz="1000" dirty="0" err="1"/>
              <a:t>onpremises</a:t>
            </a:r>
            <a:r>
              <a:rPr lang="en-US" sz="1000" dirty="0"/>
              <a:t> installation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Azure stores the data in Azure Storage or Azure Data Lake, but you interact with the data as if it were stored in HDFS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930384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A student will sit multiple exams and generate scores for each subject in the exam. It’s important to remember that not all students will take all of the exams; likewise, students will not take exams on all subjects offered. To address this scenario, HBase offers the flexibility to create columns within column families dynamically for each row.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57538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Storm is often used to detect outliers and anomalies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Storm can handle this data very efficiently and can even handle 1 million transactions per second,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Furthermore, Storm:</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Has inbuilt fault tolerance.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Is transactional, to ensure that each update is applied only once.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Is easily customizable.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Is scalable.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Storm works with a wide range of Azure technologies, including Azure Event Hubs, Azure Virtual Network,</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Azure SQL Database, Azure Storage, Azure Data Lake, and Azure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DocumentDB</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548880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Start a cluster configuration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menu, start to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http://azure.microsoft.com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Portal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sign in using the Microsoft account that is associated with your Azure Learning Pass subscription.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verify that there are no existing HDInsight clusters in your subscription.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Azure Portal, in the left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 Analytics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Configure basic cluster details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type the following details,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Cluster type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name: &lt;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date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&gt;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Enter the following details,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Hadoop</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Operating system: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Linux</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Version: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Leave at default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tier: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STANDARD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584333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68288" indent="-268288">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Enter the following details,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login username: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login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Shell (SSH) username: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hadooprg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your region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cluster storage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Storage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new Storage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Default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replace the suggested name with the name of your cluster (for example,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all other settings at their defaults,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cluster size and create the cluster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Number of Worker nodes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Worker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your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A3 General Purpose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Head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your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A3 General Purpose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866547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note the estimated cost per hour of this cluster; to avoid using up your Azure Pass allowance, it is important that you remove the cluster when you are not using 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deployment might take 20–30 minutes to complete. Do not wait for the cluster to be provisioned; instead, explain that you will return to this deployment during the next module. Do not continue with this exercise until the status shows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Running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That concludes this demonstration.</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414628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664703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It’s an important concept to imagine data being striped across all the data nodes in the cluster</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To process big data efficiently, the cluster resources that Hadoop uses are managed by another piece of technology called YARN. This coordinates all the work that gets done on the cluster, which includes collating and communicating results data across the cluster data nodes.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3592403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4224455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The Nimbus node is responsible for assigning tasks to worker nodes through Apache Zookeeper. Although Storm typically has one Nimbus node, Storm on HDInsight deploys two Nimbus nodes to provide high availability in case one node fails.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Zookeeper nodes are responsible for the communication between the active Nimbus node and the worker threads.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1315078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3194579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View the cluster dashboard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ensure that you are logged in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AdatumAdmin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Microsoft Azure Portal,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check that the status shows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Running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your cluster, and then,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view the summary information for your cluster.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Scale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note that you can dynamically scale the number of worker nodes to meet processing demand.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Dashboard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you are prompted, log in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hadmin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a password of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Explore the dashboard for your cluster. The dashboard is an Apache Ambari web application in which you can view and configure settings for the Hadoop services running in the cluster.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you are finished, close its tab and return to the Azure Portal tab.</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Connect to the cluster using SSH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Microsoft Azure Portal,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for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for your HDInsight cluster,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Secure Shell (SSH)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users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copy the host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&gt;-ssh.azurehdinsight.net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clipboard.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822666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 Windows command prompt.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Command Prompt window,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tabLst>
                <a:tab pos="104648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putty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PuTTY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paste the host name from step 2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Host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a security warning that the host certificate cannot be verified is displayed,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continue.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you are prompted,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credentials.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SSH to browse HDFS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SSH console window, type the following command to view the contents of the root folder in the HDFS file system: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view the contents of the /example folder in the HDFS file system. This folder contains subfolders for sample apps, data, and JAR components: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view the contents of the /example/data/gutenberg folder, which contains sample text files: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/example/data/gutenberg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on one line to view the text in the ulysses.txt 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-text /example/data/gutenberg/ulysses.txt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file contains large volumes of unstructured text.</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780212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1973157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Apache Spark is designed as a general-purpose computation engine that supports in-memory operations. It is designed to be fast in comparison to Hadoop</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Spark also provides very fast query performance.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 lazy evaluation model and does not immediately trigger transformation operations on the dataset. Instead, it optimizes the set of transformations requested and performs only when the results are requested.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808665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RDDs are the building blocks of Spark: When you use Spark to work with datasets, you are typically writing code or scripts to manipulate these RDD structures.</a:t>
            </a:r>
          </a:p>
          <a:p>
            <a:pPr>
              <a:lnSpc>
                <a:spcPct val="107000"/>
              </a:lnSpc>
              <a:spcAft>
                <a:spcPts val="800"/>
              </a:spcAft>
            </a:pPr>
            <a:endParaRPr lang="en-US" sz="1000" dirty="0">
              <a:effectLst/>
              <a:latin typeface="Arial" panose="020B0604020202020204" pitchFamily="34" charset="0"/>
              <a:cs typeface="Times New Roman" panose="02020603050405020304" pitchFamily="18" charset="0"/>
            </a:endParaRPr>
          </a:p>
          <a:p>
            <a:pPr>
              <a:lnSpc>
                <a:spcPct val="107000"/>
              </a:lnSpc>
              <a:spcAft>
                <a:spcPts val="800"/>
              </a:spcAft>
            </a:pPr>
            <a:r>
              <a:rPr lang="en-US" sz="1000" dirty="0"/>
              <a:t>RDDs can be distributed across compute nodes, so the items in the RDD are scalable and flexible to provide fast performance. There are various APIs for working with RDDs, which are needed to be able to create, query, or transform RDDs. Java, Python, and Scala APIs are all supported.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8545" y="8664522"/>
            <a:ext cx="2971800" cy="458787"/>
          </a:xfrm>
        </p:spPr>
        <p:txBody>
          <a:bodyPr/>
          <a:lstStyle/>
          <a:p>
            <a:fld id="{02AA5E25-F9EE-4D31-8B11-E16EB90BCA40}"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721154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Spark SQL is a Spark module that works with </a:t>
            </a:r>
            <a:r>
              <a:rPr lang="en-US" sz="1000" dirty="0" err="1"/>
              <a:t>dataframes</a:t>
            </a:r>
            <a:r>
              <a:rPr lang="en-US" sz="1000" dirty="0"/>
              <a:t> and enables you to query data using standard SQL.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err="1"/>
              <a:t>Dataframes</a:t>
            </a:r>
            <a:r>
              <a:rPr lang="en-US" sz="1000" dirty="0"/>
              <a:t> are a way of working with structured data. You can load data from a file directly into a </a:t>
            </a:r>
            <a:r>
              <a:rPr lang="en-US" sz="1000" dirty="0" err="1"/>
              <a:t>dataframe</a:t>
            </a:r>
            <a:r>
              <a:rPr lang="en-US" sz="1000" dirty="0"/>
              <a:t>, but you can also convert existing RDDs into </a:t>
            </a:r>
            <a:r>
              <a:rPr lang="en-US" sz="1000" dirty="0" err="1"/>
              <a:t>dataframes</a:t>
            </a:r>
            <a:r>
              <a:rPr lang="en-US" sz="1000" dirty="0"/>
              <a:t> to add some structure to the RDD.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410290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7632235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err="1">
                <a:latin typeface="Arial" panose="020B0604020202020204" pitchFamily="34" charset="0"/>
              </a:rPr>
              <a:t>MLlib</a:t>
            </a:r>
            <a:r>
              <a:rPr lang="en-GB" sz="1000" dirty="0">
                <a:latin typeface="Arial" panose="020B0604020202020204" pitchFamily="34" charset="0"/>
              </a:rPr>
              <a:t> provides tools such as:</a:t>
            </a:r>
          </a:p>
          <a:p>
            <a:r>
              <a:rPr lang="en-GB" sz="1000" dirty="0">
                <a:latin typeface="Arial" panose="020B0604020202020204" pitchFamily="34" charset="0"/>
              </a:rPr>
              <a:t> Machine learning algorithms including classification, regression, decision trees, and clustering algorithms.</a:t>
            </a:r>
          </a:p>
          <a:p>
            <a:r>
              <a:rPr lang="en-GB" sz="1000" dirty="0">
                <a:latin typeface="Arial" panose="020B0604020202020204" pitchFamily="34" charset="0"/>
              </a:rPr>
              <a:t> Workflow utilities including pipelines.</a:t>
            </a:r>
          </a:p>
          <a:p>
            <a:r>
              <a:rPr lang="en-GB" sz="1000" dirty="0">
                <a:latin typeface="Arial" panose="020B0604020202020204" pitchFamily="34" charset="0"/>
              </a:rPr>
              <a:t> Linear algebra</a:t>
            </a:r>
          </a:p>
          <a:p>
            <a:endParaRPr lang="en-GB" sz="1000" dirty="0">
              <a:latin typeface="Arial" panose="020B0604020202020204" pitchFamily="34" charset="0"/>
            </a:endParaRPr>
          </a:p>
          <a:p>
            <a:r>
              <a:rPr lang="en-US" sz="1000" dirty="0">
                <a:latin typeface="Arial" panose="020B0604020202020204" pitchFamily="34" charset="0"/>
              </a:rPr>
              <a:t>Spark </a:t>
            </a:r>
            <a:r>
              <a:rPr lang="en-US" sz="1000" dirty="0" err="1">
                <a:latin typeface="Arial" panose="020B0604020202020204" pitchFamily="34" charset="0"/>
              </a:rPr>
              <a:t>MLlib</a:t>
            </a:r>
            <a:r>
              <a:rPr lang="en-US" sz="1000" dirty="0">
                <a:latin typeface="Arial" panose="020B0604020202020204" pitchFamily="34" charset="0"/>
              </a:rPr>
              <a:t> has many applications. These could include:</a:t>
            </a:r>
          </a:p>
          <a:p>
            <a:r>
              <a:rPr lang="en-US" sz="1000" dirty="0">
                <a:latin typeface="Arial" panose="020B0604020202020204" pitchFamily="34" charset="0"/>
              </a:rPr>
              <a:t> Targeting new products to customers.</a:t>
            </a:r>
          </a:p>
          <a:p>
            <a:r>
              <a:rPr lang="en-US" sz="1000" dirty="0">
                <a:latin typeface="Arial" panose="020B0604020202020204" pitchFamily="34" charset="0"/>
              </a:rPr>
              <a:t> Analyzing the likely effectiveness of marketing campaigns.</a:t>
            </a:r>
          </a:p>
          <a:p>
            <a:r>
              <a:rPr lang="en-US" sz="1000" dirty="0">
                <a:latin typeface="Arial" panose="020B0604020202020204" pitchFamily="34" charset="0"/>
              </a:rPr>
              <a:t> Detecting likely attacks on your systems.</a:t>
            </a:r>
          </a:p>
          <a:p>
            <a:r>
              <a:rPr lang="en-US" sz="1000" dirty="0">
                <a:latin typeface="Arial" panose="020B0604020202020204" pitchFamily="34" charset="0"/>
              </a:rPr>
              <a:t> Detecting fraudulent transactions.</a:t>
            </a:r>
          </a:p>
          <a:p>
            <a:r>
              <a:rPr lang="en-US" sz="1000" dirty="0">
                <a:latin typeface="Arial" panose="020B0604020202020204" pitchFamily="34" charset="0"/>
              </a:rPr>
              <a:t> Website optimization. </a:t>
            </a:r>
            <a:r>
              <a:rPr lang="en-GB" sz="1000" dirty="0">
                <a:latin typeface="Arial" panose="020B0604020202020204" pitchFamily="34" charset="0"/>
              </a:rPr>
              <a:t> and statistics for hypothesis testing and summarization. </a:t>
            </a:r>
          </a:p>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13373559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rPr>
              <a:t>To explain what Map and Reduce does, imagine you have a nicely structured table of invoice data that contains the invoice number, the date, and</a:t>
            </a:r>
          </a:p>
          <a:p>
            <a:r>
              <a:rPr lang="en-US" sz="1000" dirty="0">
                <a:latin typeface="Arial" panose="020B0604020202020204" pitchFamily="34" charset="0"/>
              </a:rPr>
              <a:t>the amount of the invoice. What you want to do is to calculate the total amount of money that was invoiced on a specified date. To distribute that processing across multiple nodes, you need to use mapping to reduce the dataset. This two-phase operation processes the data in the following way.</a:t>
            </a:r>
          </a:p>
          <a:p>
            <a:r>
              <a:rPr lang="en-US" sz="1000" b="1" dirty="0">
                <a:latin typeface="Arial" panose="020B0604020202020204" pitchFamily="34" charset="0"/>
              </a:rPr>
              <a:t>Map phase</a:t>
            </a:r>
          </a:p>
          <a:p>
            <a:r>
              <a:rPr lang="en-US" sz="1000" dirty="0">
                <a:latin typeface="Arial" panose="020B0604020202020204" pitchFamily="34" charset="0"/>
              </a:rPr>
              <a:t>During the Map phase, you split the data into key and value pairs by using the Map operation. In this</a:t>
            </a:r>
          </a:p>
          <a:p>
            <a:r>
              <a:rPr lang="en-US" sz="1000" dirty="0">
                <a:latin typeface="Arial" panose="020B0604020202020204" pitchFamily="34" charset="0"/>
              </a:rPr>
              <a:t>case, we have identified each date, such as 01/01, 01/02, and 01/03. Those values become keys, so you</a:t>
            </a:r>
          </a:p>
          <a:p>
            <a:r>
              <a:rPr lang="en-US" sz="1000" dirty="0">
                <a:latin typeface="Arial" panose="020B0604020202020204" pitchFamily="34" charset="0"/>
              </a:rPr>
              <a:t>now have unique keys that identify the different objects that you might want to process. For each key,</a:t>
            </a:r>
          </a:p>
          <a:p>
            <a:r>
              <a:rPr lang="en-US" sz="1000" dirty="0">
                <a:latin typeface="Arial" panose="020B0604020202020204" pitchFamily="34" charset="0"/>
              </a:rPr>
              <a:t>one or more values are associated with it, so for 01/01, there could be two or more values on that day.</a:t>
            </a:r>
          </a:p>
          <a:p>
            <a:r>
              <a:rPr lang="en-US" sz="1000" b="1" dirty="0">
                <a:latin typeface="Arial" panose="020B0604020202020204" pitchFamily="34" charset="0"/>
              </a:rPr>
              <a:t>Reduce phase</a:t>
            </a:r>
          </a:p>
          <a:p>
            <a:r>
              <a:rPr lang="en-US" sz="1000" dirty="0">
                <a:latin typeface="Arial" panose="020B0604020202020204" pitchFamily="34" charset="0"/>
              </a:rPr>
              <a:t>The Reduce phase is when you take each of these unique keys and operate only on the values for each</a:t>
            </a:r>
          </a:p>
          <a:p>
            <a:r>
              <a:rPr lang="en-US" sz="1000" dirty="0">
                <a:latin typeface="Arial" panose="020B0604020202020204" pitchFamily="34" charset="0"/>
              </a:rPr>
              <a:t>key. The data that links to a specific key is sent to a different data node to run the Reduce phase. In the</a:t>
            </a:r>
          </a:p>
          <a:p>
            <a:r>
              <a:rPr lang="en-US" sz="1000" dirty="0">
                <a:latin typeface="Arial" panose="020B0604020202020204" pitchFamily="34" charset="0"/>
              </a:rPr>
              <a:t>invoice example above, there would be three Reduce operations going on simultaneously, one for each</a:t>
            </a:r>
          </a:p>
          <a:p>
            <a:r>
              <a:rPr lang="en-US" sz="1000" dirty="0">
                <a:latin typeface="Arial" panose="020B0604020202020204" pitchFamily="34" charset="0"/>
              </a:rPr>
              <a:t>key. For each unique key, we are simply going to sum the values for that key. The sum of the values for</a:t>
            </a:r>
          </a:p>
          <a:p>
            <a:r>
              <a:rPr lang="en-US" sz="1000" dirty="0">
                <a:latin typeface="Arial" panose="020B0604020202020204" pitchFamily="34" charset="0"/>
              </a:rPr>
              <a:t>each key then generates our output.</a:t>
            </a:r>
            <a:endParaRPr lang="en-GB" sz="1000" dirty="0">
              <a:latin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82459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The commands in this demo are case-sensitive. They can be copied from </a:t>
            </a:r>
            <a:r>
              <a:rPr lang="en-GB" sz="1200" b="1" dirty="0">
                <a:effectLst/>
                <a:latin typeface="Arial" panose="020B0604020202020204" pitchFamily="34" charset="0"/>
                <a:ea typeface="Calibri" panose="020F0502020204030204" pitchFamily="34" charset="0"/>
                <a:cs typeface="Times New Roman" panose="02020603050405020304" pitchFamily="18" charset="0"/>
              </a:rPr>
              <a:t>E:\Demofiles\Mod12\Demo3Cmds.txt</a:t>
            </a:r>
            <a:r>
              <a:rPr lang="en-GB" sz="1200" dirty="0">
                <a:effectLst/>
                <a:latin typeface="Arial" panose="020B0604020202020204" pitchFamily="34" charset="0"/>
                <a:ea typeface="Calibri" panose="020F0502020204030204" pitchFamily="34" charset="0"/>
                <a:cs typeface="Times New Roman" panose="02020603050405020304" pitchFamily="18" charset="0"/>
              </a:rPr>
              <a:t> and pasted by right-clicking the SSH console window.</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2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200" dirty="0">
                <a:effectLst/>
                <a:latin typeface="Arial" panose="020B0604020202020204" pitchFamily="34" charset="0"/>
                <a:ea typeface="Calibri" panose="020F0502020204030204" pitchFamily="34" charset="0"/>
                <a:cs typeface="Times New Roman" panose="02020603050405020304" pitchFamily="18" charset="0"/>
              </a:rPr>
              <a:t>,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200" dirty="0">
                <a:effectLst/>
                <a:latin typeface="Arial" panose="020B0604020202020204" pitchFamily="34" charset="0"/>
                <a:ea typeface="Calibri" panose="020F0502020204030204" pitchFamily="34" charset="0"/>
                <a:cs typeface="Times New Roman" panose="02020603050405020304" pitchFamily="18" charset="0"/>
              </a:rPr>
              <a:t>, and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as </a:t>
            </a:r>
            <a:r>
              <a:rPr lang="en-GB" sz="12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2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2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Use the Python Spark shell</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SSH console window, launch the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pyspark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shell by typing the following command, and then press Enter: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tabLst>
                <a:tab pos="1046480" algn="l"/>
              </a:tabLst>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pyspark</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Point out the Spark log appearing with a &gt;&gt;&gt; prompt.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The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pyspark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shell will give you the Spark context by default.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Explain that you will now create an RDD for a text file.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sc.textFile</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(‘/example/data/</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gutenberg</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/ulysses.txt’)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Explain that you will now call an action method on the RDD to count the number of records in the RDD by calling the following function:</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txtRdd.count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Point out that you can do simple transformations, such as filtering lines that have the word ‘good’ in the lines, by calling a transformation API such as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filter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before you call an Action API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count()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txtRdd.filter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(lambda x: ‘good’ in x)</a:t>
            </a:r>
          </a:p>
          <a:p>
            <a:pPr marL="539750" marR="73025">
              <a:lnSpc>
                <a:spcPct val="115000"/>
              </a:lnSpc>
              <a:spcBef>
                <a:spcPts val="600"/>
              </a:spcBef>
            </a:pPr>
            <a:r>
              <a:rPr lang="en-US" sz="12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txtRdd.count</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217018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 again to return to the command line.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 a MapReduce job</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SSH console window,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ls /usr/hdp/current/hadoop-mapreduce-client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sample JAR files stored in the cluster head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list of MapReduce functions in the hadoop-mapreduce-examples.jar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wordcount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help text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wordcount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function.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wordcount /example/data/gutenberg/ulysses.txt /example/results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this command runs a MapReduce job to process a text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ulysses.txt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store the results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/example/results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MapReduce job has completed, type the following command, and then press Enter:</a:t>
            </a:r>
          </a:p>
          <a:p>
            <a:pPr marL="534988">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48</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50577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a file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part-r-00000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been created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-text /example/results/part-r-00000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type of data in the output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SSH console window.</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1057328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32528634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True or False: R Services is the “enterprise” version of R. It offers you the facility to create, run, and deploy parallel and distributed workloads of R processes.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595888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 R Server is the “enterprise” version of R. It offers you the facility to create, run, and deploy parallel and distributed workloads of R processes. You can use R Server for analytics with relational data sources and big data sources. </a:t>
            </a:r>
          </a:p>
          <a:p>
            <a:pPr>
              <a:lnSpc>
                <a:spcPct val="107000"/>
              </a:lnSpc>
              <a:spcAft>
                <a:spcPts val="800"/>
              </a:spcAft>
            </a:pPr>
            <a:r>
              <a:rPr lang="en-US" sz="1000" dirty="0"/>
              <a:t> R Server (standalone) is a distribution of open-source R combined with proprietary packages that support parallel processing and other performance improvements. </a:t>
            </a:r>
          </a:p>
          <a:p>
            <a:pPr>
              <a:lnSpc>
                <a:spcPct val="107000"/>
              </a:lnSpc>
              <a:spcAft>
                <a:spcPts val="800"/>
              </a:spcAft>
            </a:pPr>
            <a:r>
              <a:rPr lang="en-US" sz="1000" dirty="0"/>
              <a:t> R Services is an in-database version of R Server, optimized for use with SQL Server. It enables the secure execution of R scripts on the SQL Server computer.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You can use R Server to analyze big datasets that can span multiple computers. </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1561073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Factors will include business requirements, support, cost, and skill set. If you need to use SQL Server data in your applications, you can install by using the regular SQL Server setup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1446562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R Client is a free data science tool that contains </a:t>
            </a:r>
            <a:r>
              <a:rPr lang="en-US" sz="1000" dirty="0" err="1"/>
              <a:t>ScaleR</a:t>
            </a:r>
            <a:r>
              <a:rPr lang="en-US" sz="1000" dirty="0"/>
              <a:t> technology to enable high-performance analytics with parallelization and remote computing. R Client is used to develop solutions that can be deployed to R Services running on SQL Server, or to R Server running on Windows, Teradata, or Hadoop.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To enable high performance analytics, you can use any open-source R package to build your analytics.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As part of your testing process, you can also run your code remotely on R Server to push the processing load onto the server.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This connection can be achieved by using the following commands:  </a:t>
            </a:r>
            <a:r>
              <a:rPr lang="en-US" sz="1000" dirty="0" err="1"/>
              <a:t>remoteLogin</a:t>
            </a:r>
            <a:r>
              <a:rPr lang="en-US" sz="1000" dirty="0"/>
              <a:t>  </a:t>
            </a:r>
            <a:r>
              <a:rPr lang="en-US" sz="1000" dirty="0" err="1"/>
              <a:t>remoteLoginAAD</a:t>
            </a:r>
            <a:r>
              <a:rPr lang="en-US" sz="1000" dirty="0"/>
              <a:t>  </a:t>
            </a:r>
            <a:r>
              <a:rPr lang="en-US" sz="1000" dirty="0" err="1"/>
              <a:t>remoteExecute</a:t>
            </a:r>
            <a:r>
              <a:rPr lang="en-US" sz="1000" dirty="0"/>
              <a:t>  </a:t>
            </a:r>
            <a:r>
              <a:rPr lang="en-US" sz="1000" dirty="0" err="1"/>
              <a:t>remoteCommandLine</a:t>
            </a:r>
            <a:r>
              <a:rPr lang="en-US" sz="1000" dirty="0"/>
              <a:t>  </a:t>
            </a:r>
            <a:r>
              <a:rPr lang="en-US" sz="1000" dirty="0" err="1"/>
              <a:t>remoteLogout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50354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training experiment </a:t>
            </a:r>
            <a:r>
              <a:rPr lang="en-US" sz="1200" b="0" i="0" u="none" strike="noStrike" kern="1200" baseline="0" dirty="0">
                <a:solidFill>
                  <a:schemeClr val="tx1"/>
                </a:solidFill>
                <a:latin typeface="+mn-lt"/>
                <a:ea typeface="+mn-ea"/>
                <a:cs typeface="+mn-cs"/>
              </a:rPr>
              <a:t>is where the training, scoring, and editing of the model takes place. Your work continues here until you are satisfied</a:t>
            </a:r>
          </a:p>
          <a:p>
            <a:r>
              <a:rPr lang="en-US" sz="1200" b="0" i="0" u="none" strike="noStrike" kern="1200" baseline="0" dirty="0">
                <a:solidFill>
                  <a:schemeClr val="tx1"/>
                </a:solidFill>
                <a:latin typeface="+mn-lt"/>
                <a:ea typeface="+mn-ea"/>
                <a:cs typeface="+mn-cs"/>
              </a:rPr>
              <a:t>with the results.</a:t>
            </a:r>
          </a:p>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predictive experiment </a:t>
            </a:r>
            <a:r>
              <a:rPr lang="en-US" sz="1200" b="0" i="0" u="none" strike="noStrike" kern="1200" baseline="0" dirty="0">
                <a:solidFill>
                  <a:schemeClr val="tx1"/>
                </a:solidFill>
                <a:latin typeface="+mn-lt"/>
                <a:ea typeface="+mn-ea"/>
                <a:cs typeface="+mn-cs"/>
              </a:rPr>
              <a:t>is built by converting the training experiment, and reconfiguring it to accept and score user data.</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you click </a:t>
            </a:r>
            <a:r>
              <a:rPr lang="en-US" sz="1200" b="1" i="0" u="none" strike="noStrike" kern="1200" baseline="0" dirty="0">
                <a:solidFill>
                  <a:schemeClr val="tx1"/>
                </a:solidFill>
                <a:latin typeface="+mn-lt"/>
                <a:ea typeface="+mn-ea"/>
                <a:cs typeface="+mn-cs"/>
              </a:rPr>
              <a:t>Set Up Web Service</a:t>
            </a:r>
            <a:r>
              <a:rPr lang="en-US" sz="1200" b="0" i="0" u="none" strike="noStrike" kern="1200" baseline="0" dirty="0">
                <a:solidFill>
                  <a:schemeClr val="tx1"/>
                </a:solidFill>
                <a:latin typeface="+mn-lt"/>
                <a:ea typeface="+mn-ea"/>
                <a:cs typeface="+mn-cs"/>
              </a:rPr>
              <a:t>, and then select the </a:t>
            </a:r>
            <a:r>
              <a:rPr lang="en-US" sz="1200" b="1" i="0" u="none" strike="noStrike" kern="1200" baseline="0" dirty="0">
                <a:solidFill>
                  <a:schemeClr val="tx1"/>
                </a:solidFill>
                <a:latin typeface="+mn-lt"/>
                <a:ea typeface="+mn-ea"/>
                <a:cs typeface="+mn-cs"/>
              </a:rPr>
              <a:t>Predictive Web Service </a:t>
            </a:r>
            <a:r>
              <a:rPr lang="en-US" sz="1200" b="0" i="0" u="none" strike="noStrike" kern="1200" baseline="0" dirty="0">
                <a:solidFill>
                  <a:schemeClr val="tx1"/>
                </a:solidFill>
                <a:latin typeface="+mn-lt"/>
                <a:ea typeface="+mn-ea"/>
                <a:cs typeface="+mn-cs"/>
              </a:rPr>
              <a:t>option.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51760"/>
            <a:ext cx="2971800" cy="458787"/>
          </a:xfrm>
        </p:spPr>
        <p:txBody>
          <a:bodyPr/>
          <a:lstStyle/>
          <a:p>
            <a:fld id="{DDB9AEC6-2727-4095-917C-D2BF42CE732F}"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444465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t>RxHadoopMR</a:t>
            </a:r>
            <a:r>
              <a:rPr lang="en-US" sz="1000" dirty="0"/>
              <a:t> is a </a:t>
            </a:r>
            <a:r>
              <a:rPr lang="en-US" sz="1000" dirty="0" err="1"/>
              <a:t>ScaleR</a:t>
            </a:r>
            <a:r>
              <a:rPr lang="en-US" sz="1000" dirty="0"/>
              <a:t> function that is used to set the compute context to ensure that the functions run as you require.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err="1"/>
              <a:t>RxHadoopMR</a:t>
            </a:r>
            <a:r>
              <a:rPr lang="en-US" sz="1000" dirty="0"/>
              <a:t> is only available to work with the following data sources:</a:t>
            </a:r>
          </a:p>
          <a:p>
            <a:pPr>
              <a:lnSpc>
                <a:spcPct val="107000"/>
              </a:lnSpc>
              <a:spcAft>
                <a:spcPts val="800"/>
              </a:spcAft>
            </a:pPr>
            <a:r>
              <a:rPr lang="en-US" sz="1000" dirty="0"/>
              <a:t>  For delimited text, you can use </a:t>
            </a:r>
            <a:r>
              <a:rPr lang="en-US" sz="1000" dirty="0" err="1"/>
              <a:t>RxTextData</a:t>
            </a:r>
            <a:r>
              <a:rPr lang="en-US" sz="1000" dirty="0"/>
              <a:t>. </a:t>
            </a:r>
          </a:p>
          <a:p>
            <a:pPr>
              <a:lnSpc>
                <a:spcPct val="107000"/>
              </a:lnSpc>
              <a:spcAft>
                <a:spcPts val="800"/>
              </a:spcAft>
            </a:pPr>
            <a:r>
              <a:rPr lang="en-US" sz="1000" dirty="0"/>
              <a:t> For .</a:t>
            </a:r>
            <a:r>
              <a:rPr lang="en-US" sz="1000" dirty="0" err="1"/>
              <a:t>xdf</a:t>
            </a:r>
            <a:r>
              <a:rPr lang="en-US" sz="1000" dirty="0"/>
              <a:t> data files, you can use </a:t>
            </a:r>
            <a:r>
              <a:rPr lang="en-US" sz="1000" dirty="0" err="1"/>
              <a:t>RxXdfData</a:t>
            </a:r>
            <a:r>
              <a:rPr lang="en-US" sz="1000" dirty="0"/>
              <a:t>.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For the creation of the Hadoop cluster, you need to specify settings such as: </a:t>
            </a:r>
          </a:p>
          <a:p>
            <a:pPr>
              <a:lnSpc>
                <a:spcPct val="107000"/>
              </a:lnSpc>
              <a:spcAft>
                <a:spcPts val="800"/>
              </a:spcAft>
            </a:pPr>
            <a:r>
              <a:rPr lang="en-US" sz="1000" dirty="0"/>
              <a:t> </a:t>
            </a:r>
            <a:r>
              <a:rPr lang="en-US" sz="1000" dirty="0" err="1"/>
              <a:t>hdfsShareDir</a:t>
            </a:r>
            <a:r>
              <a:rPr lang="en-US" sz="1000" dirty="0"/>
              <a:t>. This is the default location for writing various files on the cluster’s local file system and Hadoop Distributed File System (HDFS). Note that this should be writable, or the cluster job will fail. </a:t>
            </a:r>
          </a:p>
          <a:p>
            <a:pPr>
              <a:lnSpc>
                <a:spcPct val="107000"/>
              </a:lnSpc>
              <a:spcAft>
                <a:spcPts val="800"/>
              </a:spcAft>
            </a:pPr>
            <a:r>
              <a:rPr lang="en-US" sz="1000" dirty="0"/>
              <a:t> </a:t>
            </a:r>
            <a:r>
              <a:rPr lang="en-US" sz="1000" dirty="0" err="1"/>
              <a:t>distch</a:t>
            </a:r>
            <a:r>
              <a:rPr lang="en-US" sz="1000" dirty="0"/>
              <a:t>. There are several Hadoop switches to help you to run any generic Hadoop command-line switches during the execution of your code, such as configuration of performance.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compute contexts are listed here: </a:t>
            </a:r>
          </a:p>
          <a:p>
            <a:pPr>
              <a:lnSpc>
                <a:spcPct val="107000"/>
              </a:lnSpc>
              <a:spcAft>
                <a:spcPts val="800"/>
              </a:spcAft>
            </a:pPr>
            <a:r>
              <a:rPr lang="en-US" sz="1000" dirty="0"/>
              <a:t> </a:t>
            </a:r>
            <a:r>
              <a:rPr lang="en-US" sz="1000" dirty="0" err="1"/>
              <a:t>rxSetComputeContext</a:t>
            </a:r>
            <a:r>
              <a:rPr lang="en-US" sz="1000" dirty="0"/>
              <a:t>(“local”)—local sequential. This provides parallelized execution across the cores of the edge node server. Note: </a:t>
            </a:r>
            <a:r>
              <a:rPr lang="en-US" sz="1000" dirty="0" err="1"/>
              <a:t>rxExec</a:t>
            </a:r>
            <a:r>
              <a:rPr lang="en-US" sz="1000" dirty="0"/>
              <a:t> calls are executed serially.</a:t>
            </a:r>
          </a:p>
          <a:p>
            <a:pPr>
              <a:lnSpc>
                <a:spcPct val="107000"/>
              </a:lnSpc>
              <a:spcAft>
                <a:spcPts val="800"/>
              </a:spcAft>
            </a:pPr>
            <a:r>
              <a:rPr lang="en-US" sz="1000" dirty="0"/>
              <a:t> </a:t>
            </a:r>
            <a:r>
              <a:rPr lang="en-US" sz="1000" dirty="0" err="1"/>
              <a:t>rxSetComputeContext</a:t>
            </a:r>
            <a:r>
              <a:rPr lang="en-US" sz="1000" dirty="0"/>
              <a:t>(“</a:t>
            </a:r>
            <a:r>
              <a:rPr lang="en-US" sz="1000" dirty="0" err="1"/>
              <a:t>localpar</a:t>
            </a:r>
            <a:r>
              <a:rPr lang="en-US" sz="1000" dirty="0"/>
              <a:t>”)—local parallel. This provides parallelized execution across the cores of the edge node server.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772577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The remote server must meet one of two conditions: </a:t>
            </a:r>
          </a:p>
          <a:p>
            <a:pPr>
              <a:lnSpc>
                <a:spcPct val="107000"/>
              </a:lnSpc>
              <a:spcAft>
                <a:spcPts val="800"/>
              </a:spcAft>
            </a:pPr>
            <a:r>
              <a:rPr lang="en-US" sz="1000" dirty="0"/>
              <a:t> Two machines running the same version of R Server (version 9 or later). It is possible to have one Linux machine and one Windows machine. There is no requirement to match the operating system between the local system and the remote system.</a:t>
            </a:r>
          </a:p>
          <a:p>
            <a:pPr>
              <a:lnSpc>
                <a:spcPct val="107000"/>
              </a:lnSpc>
              <a:spcAft>
                <a:spcPts val="800"/>
              </a:spcAft>
            </a:pPr>
            <a:r>
              <a:rPr lang="en-US" sz="1000" dirty="0"/>
              <a:t>  One machine running R Client 3.3.2 and one machine running R Server (version 9 or later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9063700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Note that the Data Science virtual machine incurs costs, so you should check that your Azure Pass still has sufficient credits. The exercise specifies the A2 Standard size; this is because a lack of RAM can cause the database restore to fail.</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Deploy the Data Science virtual machine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sign into the Azure Portal, and then in the left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Compute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See all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images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Science Virtual Machine for Windows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Basics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enter the following information,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dsvm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(this name cannot be longer than 15 characters)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Virtual machine disk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dsadmin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Confirm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Azure Pass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dsvmrg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Location: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Your location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Choose a size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A2 Standard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leave all settings at their defaults,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Purchase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select the permission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Purchase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deployment has successfully completed before continuing with this exercise.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39335162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R Server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the Data Science virtual machine has been deployed,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should be displayed in the Azure Portal. If you do not see this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your Data Science virtual machine.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Don’t ask me again for connections to this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More choices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 different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following credentials,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Don’t ask me again for connections to this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Data Science virtual machine, on the desktop,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Microsoft-R-Admin-Util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R Server for Operationalization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One-box (web + compute nodes)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the admin 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this 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configuration process may take several minutes to complete.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main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37351562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Diagnostic Tests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Overall Health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main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exit.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remote access to R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R Server is running on the Data Science virtual machine and listening on port 12800, so you need to configure the virtual machine to accept inbound requests on this port.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network security group associated with the Data Science virtual machine; it will be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dsvm&lt;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&gt;-nsg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dsvm&lt;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&gt;-nsg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Inbound security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8575504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following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Priority: &lt;default&gt;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Protocol: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TCP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Port range: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12800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Data Science virtual machine.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make a note of the value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Public IP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Microsoft Internet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Start menu,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RGui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(replacing &lt;IP address&gt; with the address of your Data Science virtual machine),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remoteLogin("&lt;IP address&gt;:12800", username = "admin", password = "Pa55w.rd", diff = TRUE, session = TRUE, commandline = TRUE)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E:\Demofiles\Mod13\Demo1Cmds.txt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this command is successful, you will have connected to the remote instance of R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8109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 Client to execute R commands in a remote session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you will now demonstrate using R commands in a remote session by accessing the sample iris dataset, which contains petal and sepal measurements from three species of iris flowers.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of the following commands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E:\Demofiles\Mod13\Demo1Cmds.txt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raw iris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iris$Petal.Width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only the petal width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loads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head(iris)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top results in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a summary of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62</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6337828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539750" marR="73025" lvl="0">
              <a:lnSpc>
                <a:spcPct val="115000"/>
              </a:lnSpc>
              <a:spcBef>
                <a:spcPts val="600"/>
              </a:spcBef>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commands,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library(scatterplot3d)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scatterplot3d(iris[,1:3], color=as.integer(iris$Species))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dataset as a scatter plot.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hist(iris$Petal.Width, breaks=20, col="green")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data in a colored histogram.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plot(x=iris$Petal.Length, y=iris$Petal.Width, col=iris$Species)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plots the principal components in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R console without saving any changes.</a:t>
            </a: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63</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3997309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8007114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Remember to switch off the virtual machine when you are not using it!</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428200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DSVM provides a ready-to-use image for provisioning on Azure, and includes many of the commonly used tools already preinstalled and configured.</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 DSVM is configured to work with many Azure services.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9663833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3734347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2792794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9995460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2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200" dirty="0">
                <a:effectLst/>
                <a:latin typeface="Arial" panose="020B0604020202020204" pitchFamily="34" charset="0"/>
                <a:ea typeface="Calibri" panose="020F0502020204030204" pitchFamily="34" charset="0"/>
                <a:cs typeface="Times New Roman" panose="02020603050405020304" pitchFamily="18" charset="0"/>
              </a:rPr>
              <a:t>,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200" dirty="0">
                <a:effectLst/>
                <a:latin typeface="Arial" panose="020B0604020202020204" pitchFamily="34" charset="0"/>
                <a:ea typeface="Calibri" panose="020F0502020204030204" pitchFamily="34" charset="0"/>
                <a:cs typeface="Times New Roman" panose="02020603050405020304" pitchFamily="18" charset="0"/>
              </a:rPr>
              <a:t>, and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as </a:t>
            </a:r>
            <a:r>
              <a:rPr lang="en-GB" sz="12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2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2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Ensure that you have completed the preparation steps for the previous demonstration.</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Configure the source database</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on the taskbar,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File Explorer, navigate to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E:\Demofiles\Mod13</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200" b="1" dirty="0" err="1">
                <a:effectLst/>
                <a:latin typeface="Arial" panose="020B0604020202020204" pitchFamily="34" charset="0"/>
                <a:ea typeface="Times New Roman" panose="02020603050405020304" pitchFamily="18" charset="0"/>
                <a:cs typeface="Times New Roman" panose="02020603050405020304" pitchFamily="18" charset="0"/>
              </a:rPr>
              <a:t>WideWorldImportersDW-Full.bak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Copy</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Switch to the Remote Desktop Protocol (RDP) session on the Data Science virtual machine.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Data Science virtual machine, on the taskbar,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File Explorer, navigate to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Paste</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Wait until the file has copied successfully before continuing.</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Data Science virtual machine, on the desktop, double-click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Connect to Server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Object Explorer, right-click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Databases</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Restore Database</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Restore Database</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dialog box, click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Device</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the ellipsis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00"/>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Locate Backup File</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dialog box, navigate to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200" b="1" dirty="0" err="1">
                <a:effectLst/>
                <a:latin typeface="Arial" panose="020B0604020202020204" pitchFamily="34" charset="0"/>
                <a:ea typeface="Times New Roman" panose="02020603050405020304" pitchFamily="18" charset="0"/>
                <a:cs typeface="Times New Roman" panose="02020603050405020304" pitchFamily="18" charset="0"/>
              </a:rPr>
              <a:t>WideWorldImportersDW-Full.bak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a:t>
            </a:r>
          </a:p>
          <a:p>
            <a:pPr marL="342900" indent="-342900">
              <a:lnSpc>
                <a:spcPct val="115000"/>
              </a:lnSpc>
              <a:spcAft>
                <a:spcPts val="995"/>
              </a:spcAf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Database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page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69</a:t>
            </a:fld>
            <a:endParaRPr lang="en-US" dirty="0"/>
          </a:p>
        </p:txBody>
      </p:sp>
    </p:spTree>
    <p:extLst>
      <p:ext uri="{BB962C8B-B14F-4D97-AF65-F5344CB8AC3E}">
        <p14:creationId xmlns:p14="http://schemas.microsoft.com/office/powerpoint/2010/main" val="34871076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Relocate all files to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restore will take several minutes to complete.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indent="-357188">
              <a:lnSpc>
                <a:spcPct val="107000"/>
              </a:lnSpc>
              <a:spcAft>
                <a:spcPts val="800"/>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it is finished,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Microsoft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SQL Server Management Studio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stored procedure to run R code and extract useful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first step is to create a stored procedure to run R code and extract useful data. In this example, the aim is to identify the amount of time taken to pick a product after it has been ordered.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228600" lvl="0" indent="-2286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[WideWorldImportersDW];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 get_pick_length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   sp_execute_external_script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@language = N'R'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@script = N'res &lt;-quantile(InputDataSet$TimeToPick);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df &lt;- data.frame(res);'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@input_data_1 = N'SELECT datediff(DAY, [Order Date Key], [Picked Date Key]) as TimeToPick FROM [Fact].[Order]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WHERE DATEDIFF(DAY, [Order Date Key], [Picked Date Key]) &gt; 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@output_data_1_name = N'df'</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RESULT SETS (("TimeToPick" float not null));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marL="342900" lvl="0" indent="-342900">
              <a:lnSpc>
                <a:spcPct val="115000"/>
              </a:lnSpc>
              <a:spcBef>
                <a:spcPts val="500"/>
              </a:spcBef>
              <a:spcAft>
                <a:spcPts val="995"/>
              </a:spcAft>
              <a:buFont typeface="+mj-lt"/>
              <a:buAutoNum type="arabicPeriod"/>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426681C-E629-4398-9B29-48D6269261E4}" type="slidenum">
              <a:rPr lang="en-GB" smtClean="0"/>
              <a:t>70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7580290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get_pick_length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Bef>
                <a:spcPts val="500"/>
              </a:spcBef>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results in the SQL Server Management Studio response window.</a:t>
            </a:r>
          </a:p>
          <a:p>
            <a:pPr lvl="0">
              <a:lnSpc>
                <a:spcPct val="115000"/>
              </a:lnSpc>
              <a:spcBef>
                <a:spcPts val="500"/>
              </a:spcBef>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stored procedure to run R code and plot extracted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Bef>
                <a:spcPts val="500"/>
              </a:spcBef>
              <a:spcAft>
                <a:spcPts val="995"/>
              </a:spcAft>
              <a:buFont typeface="+mj-lt"/>
              <a:buAutoNum type="arabicPeriod" startAt="9"/>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9"/>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4488581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PROCEDURE [dbo].[TimetoPickHistogram]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NOCOUNT 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DECLARE @query nvarchar(max)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N'SELECT datediff(DAY, [Order Date Key], [Picked Date Key]) as TimeToPick FROM [Fact].[Order]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WHERE DATEDIFF(DAY, [Order Date Key], [Picked Date Key]) &gt; 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EXECUTE sp_execute_external_script @language = N'R',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 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image_file = tempfile();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jpeg(filename = image_file);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#Plot histogram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rxHistogram(~TimeToPick, data=InputDataSet, col=''lightblue'',  </a:t>
            </a: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title = ''Time to Pick Histogram'', xlab =''Time to Pick'', ylab =''Counts'');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dev.off();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OutputDataSet &lt;- data.frame(data=readBin(file(image_file, "rb"), what=raw(), n=1e6));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@input_data_1 = @query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RESULT SETS ((plot varbinary(max)));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marL="539750" marR="73025" lvl="0">
              <a:lnSpc>
                <a:spcPct val="45000"/>
              </a:lnSpc>
              <a:spcBef>
                <a:spcPts val="600"/>
              </a:spcBef>
              <a:spcAft>
                <a:spcPts val="500"/>
              </a:spcAf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72</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9073278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EXEC [dbo].[TimetoPickHistogram]</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Execute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lvl="0">
              <a:lnSpc>
                <a:spcPct val="115000"/>
              </a:lnSpc>
            </a:pP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Use Windows PowerShell to deploy a stored procedure and create a graphic from data</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On the taskbar, 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Windows PowerShell</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the Windows PowerShell prompt, type the following command (replacing &lt;</a:t>
            </a:r>
            <a:r>
              <a:rPr lang="en-US" sz="1000" i="1" dirty="0">
                <a:solidFill>
                  <a:prstClr val="black"/>
                </a:solidFill>
                <a:latin typeface="Arial" panose="020B0604020202020204" pitchFamily="34" charset="0"/>
                <a:ea typeface="Times New Roman" panose="02020603050405020304" pitchFamily="18" charset="0"/>
                <a:cs typeface="Arial" panose="020B0604020202020204" pitchFamily="34" charset="0"/>
              </a:rPr>
              <a:t>server</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&gt; with the name of your Data Science virtual machine, such as dsvm&lt;</a:t>
            </a:r>
            <a:r>
              <a:rPr lang="en-US" sz="1000" i="1" dirty="0">
                <a:solidFill>
                  <a:prstClr val="black"/>
                </a:solidFill>
                <a:latin typeface="Arial" panose="020B0604020202020204" pitchFamily="34" charset="0"/>
                <a:ea typeface="Times New Roman" panose="02020603050405020304" pitchFamily="18" charset="0"/>
                <a:cs typeface="Arial" panose="020B0604020202020204" pitchFamily="34" charset="0"/>
              </a:rPr>
              <a:t>date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&gt;), and then press Enter.</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bcp "exec TimetoPickHistogram" queryout "plot.jpg" -S &lt;server&gt; -d  WideWorldImportersDW  -T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After the command executes, press Enter at each prompt to accept the defaults, except for this change: </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prefix-length of field plot: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0</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 </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3"/>
            </a:pP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73</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6667236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the format information, using a suitable name.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C:\Users\dsadmin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plot.jpg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show the output.</a:t>
            </a: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74</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97028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some uses of the DSVM include:</a:t>
            </a:r>
          </a:p>
          <a:p>
            <a:r>
              <a:rPr lang="en-US" sz="1200" b="0" i="0" u="none" strike="noStrike" kern="1200" baseline="0" dirty="0">
                <a:solidFill>
                  <a:schemeClr val="tx1"/>
                </a:solidFill>
                <a:latin typeface="+mn-lt"/>
                <a:ea typeface="+mn-ea"/>
                <a:cs typeface="+mn-cs"/>
              </a:rPr>
              <a:t> Exploring data and developing models on the DSVM by using Microsoft R Server, and Python.</a:t>
            </a:r>
          </a:p>
          <a:p>
            <a:r>
              <a:rPr lang="en-US" sz="1200" b="0" i="0" u="none" strike="noStrike" kern="1200" baseline="0" dirty="0">
                <a:solidFill>
                  <a:schemeClr val="tx1"/>
                </a:solidFill>
                <a:latin typeface="+mn-lt"/>
                <a:ea typeface="+mn-ea"/>
                <a:cs typeface="+mn-cs"/>
              </a:rPr>
              <a:t> Using </a:t>
            </a:r>
            <a:r>
              <a:rPr lang="en-US" sz="1200" b="0" i="0" u="none" strike="noStrike" kern="1200" baseline="0" dirty="0" err="1">
                <a:solidFill>
                  <a:schemeClr val="tx1"/>
                </a:solidFill>
                <a:latin typeface="+mn-lt"/>
                <a:ea typeface="+mn-ea"/>
                <a:cs typeface="+mn-cs"/>
              </a:rPr>
              <a:t>Jupyter</a:t>
            </a:r>
            <a:r>
              <a:rPr lang="en-US" sz="1200" b="0" i="0" u="none" strike="noStrike" kern="1200" baseline="0" dirty="0">
                <a:solidFill>
                  <a:schemeClr val="tx1"/>
                </a:solidFill>
                <a:latin typeface="+mn-lt"/>
                <a:ea typeface="+mn-ea"/>
                <a:cs typeface="+mn-cs"/>
              </a:rPr>
              <a:t> notebooks to experiment with your data on a browser, by using Python 2, Python 3, and Microsoft R.</a:t>
            </a:r>
          </a:p>
          <a:p>
            <a:r>
              <a:rPr lang="en-US" sz="1200" b="0" i="0" u="none" strike="noStrike" kern="1200" baseline="0" dirty="0">
                <a:solidFill>
                  <a:schemeClr val="tx1"/>
                </a:solidFill>
                <a:latin typeface="+mn-lt"/>
                <a:ea typeface="+mn-ea"/>
                <a:cs typeface="+mn-cs"/>
              </a:rPr>
              <a:t> Operationalizing Machine Learning models, built using R and Python, to provide client applications with access using a simple web services interface.</a:t>
            </a:r>
          </a:p>
          <a:p>
            <a:r>
              <a:rPr lang="en-US" sz="1200" b="0" i="0" u="none" strike="noStrike" kern="1200" baseline="0" dirty="0">
                <a:solidFill>
                  <a:schemeClr val="tx1"/>
                </a:solidFill>
                <a:latin typeface="+mn-lt"/>
                <a:ea typeface="+mn-ea"/>
                <a:cs typeface="+mn-cs"/>
              </a:rPr>
              <a:t> Accessing Azure data and analytics services, such as Azure Blob storage, Azure Data Lake, Azure</a:t>
            </a:r>
          </a:p>
          <a:p>
            <a:r>
              <a:rPr lang="en-US" sz="1200" b="0" i="0" u="none" strike="noStrike" kern="1200" baseline="0" dirty="0">
                <a:solidFill>
                  <a:schemeClr val="tx1"/>
                </a:solidFill>
                <a:latin typeface="+mn-lt"/>
                <a:ea typeface="+mn-ea"/>
                <a:cs typeface="+mn-cs"/>
              </a:rPr>
              <a:t>HDInsight (Hadoop), Azure </a:t>
            </a:r>
            <a:r>
              <a:rPr lang="en-US" sz="1200" b="0" i="0" u="none" strike="noStrike" kern="1200" baseline="0" dirty="0" err="1">
                <a:solidFill>
                  <a:schemeClr val="tx1"/>
                </a:solidFill>
                <a:latin typeface="+mn-lt"/>
                <a:ea typeface="+mn-ea"/>
                <a:cs typeface="+mn-cs"/>
              </a:rPr>
              <a:t>DocumentDB</a:t>
            </a:r>
            <a:r>
              <a:rPr lang="en-US" sz="1200" b="0" i="0" u="none" strike="noStrike" kern="1200" baseline="0" dirty="0">
                <a:solidFill>
                  <a:schemeClr val="tx1"/>
                </a:solidFill>
                <a:latin typeface="+mn-lt"/>
                <a:ea typeface="+mn-ea"/>
                <a:cs typeface="+mn-cs"/>
              </a:rPr>
              <a:t>, Azure SQL Database, and Azure SQL Data Warehouse.</a:t>
            </a:r>
          </a:p>
          <a:p>
            <a:r>
              <a:rPr lang="en-US" sz="1200" b="0" i="0" u="none" strike="noStrike" kern="1200" baseline="0" dirty="0">
                <a:solidFill>
                  <a:schemeClr val="tx1"/>
                </a:solidFill>
                <a:latin typeface="+mn-lt"/>
                <a:ea typeface="+mn-ea"/>
                <a:cs typeface="+mn-cs"/>
              </a:rPr>
              <a:t> Building reports and dashboards in Power BI Desktop, and deploying these for cloud access.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3109207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Azure NC VMs are designed for applications such as neural networks, real-time data analytics, artificial intelligence (AI), 3D visualization and interactivity, and highly computational medical research.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285722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Neural networks are inspired by the structures of the brain, and they are best used for regression or classification business problems.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Neural networks are complex because they contain many hidden layers. They are unsupervised algorithms, which means that you do not always know what the outputs should be. The middle function maps the input to the outputs. To achieve this function, the neural network needs to undergo a lot of training.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35337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70379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8808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947863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2802125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2535953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53623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820345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666649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5576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7970065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67904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74665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71794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832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61146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797007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0609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7360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52307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5507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388055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118943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94412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32562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7715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594353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 id="2147483712"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86186311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6.md" TargetMode="External"/><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MicrosoftLearning/20774_Perform-Cloud-Data-Science-with-Azure-Machine-Learning/blob/master/Instructions/20774A_LAB_AK_12.md" TargetMode="External"/><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Prepare Data for Analysis in Azure Machine Learning and Export from Azure Machine Learning</a:t>
            </a:r>
          </a:p>
          <a:p>
            <a:r>
              <a:rPr lang="en-US" sz="1600" dirty="0"/>
              <a:t>Develop Machine Learning Models</a:t>
            </a:r>
          </a:p>
          <a:p>
            <a:r>
              <a:rPr lang="en-US" sz="1600" dirty="0"/>
              <a:t>Operationalize and Manage Azure Machine Learning Services</a:t>
            </a:r>
          </a:p>
          <a:p>
            <a:r>
              <a:rPr lang="en-US" sz="1600" dirty="0">
                <a:solidFill>
                  <a:srgbClr val="FFC000"/>
                </a:solidFill>
              </a:rPr>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Use cases for neural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Useful for making business decisions</a:t>
            </a:r>
          </a:p>
          <a:p>
            <a:pPr lvl="0"/>
            <a:r>
              <a:rPr lang="en-US" b="0" kern="0">
                <a:solidFill>
                  <a:srgbClr val="000000"/>
                </a:solidFill>
              </a:rPr>
              <a:t>Excellent for regression and classification </a:t>
            </a:r>
          </a:p>
          <a:p>
            <a:pPr lvl="0"/>
            <a:r>
              <a:rPr lang="en-US" b="0" kern="0">
                <a:solidFill>
                  <a:srgbClr val="000000"/>
                </a:solidFill>
              </a:rPr>
              <a:t>Good at assessing likelihood and credit-scoring</a:t>
            </a:r>
            <a:endParaRPr lang="en-US" b="0" kern="0" dirty="0">
              <a:solidFill>
                <a:srgbClr val="000000"/>
              </a:solidFill>
            </a:endParaRPr>
          </a:p>
        </p:txBody>
      </p:sp>
    </p:spTree>
    <p:extLst>
      <p:ext uri="{BB962C8B-B14F-4D97-AF65-F5344CB8AC3E}">
        <p14:creationId xmlns:p14="http://schemas.microsoft.com/office/powerpoint/2010/main" val="215571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4E7E-3A8E-4DC7-BC26-03A0457E9219}"/>
              </a:ext>
            </a:extLst>
          </p:cNvPr>
          <p:cNvSpPr>
            <a:spLocks noGrp="1"/>
          </p:cNvSpPr>
          <p:nvPr>
            <p:ph type="ctrTitle" sz="quarter"/>
          </p:nvPr>
        </p:nvSpPr>
        <p:spPr/>
        <p:txBody>
          <a:bodyPr/>
          <a:lstStyle/>
          <a:p>
            <a:r>
              <a:rPr lang="en-GB" dirty="0"/>
              <a:t>Using a sample application based on a neural network</a:t>
            </a:r>
            <a:endParaRPr lang="en-US" dirty="0"/>
          </a:p>
        </p:txBody>
      </p:sp>
      <p:sp>
        <p:nvSpPr>
          <p:cNvPr id="3" name="Subtitle 2">
            <a:extLst>
              <a:ext uri="{FF2B5EF4-FFF2-40B4-BE49-F238E27FC236}">
                <a16:creationId xmlns:a16="http://schemas.microsoft.com/office/drawing/2014/main" id="{1D359079-5F78-40C3-8B32-C6AA6C8AC7BC}"/>
              </a:ext>
            </a:extLst>
          </p:cNvPr>
          <p:cNvSpPr>
            <a:spLocks noGrp="1"/>
          </p:cNvSpPr>
          <p:nvPr>
            <p:ph type="subTitle" sz="quarter" idx="1"/>
          </p:nvPr>
        </p:nvSpPr>
        <p:spPr/>
        <p:txBody>
          <a:bodyPr/>
          <a:lstStyle/>
          <a:p>
            <a:r>
              <a:rPr lang="en-US" dirty="0"/>
              <a:t>Open an income dataset and select metadata</a:t>
            </a:r>
          </a:p>
          <a:p>
            <a:r>
              <a:rPr lang="en-US" dirty="0"/>
              <a:t>Remove duplicate rows</a:t>
            </a:r>
          </a:p>
          <a:p>
            <a:r>
              <a:rPr lang="en-US" dirty="0"/>
              <a:t>Clip values for an upper age threshold of 75</a:t>
            </a:r>
          </a:p>
          <a:p>
            <a:r>
              <a:rPr lang="en-US" dirty="0"/>
              <a:t>Verify the data clipping</a:t>
            </a:r>
          </a:p>
          <a:p>
            <a:r>
              <a:rPr lang="en-US" dirty="0"/>
              <a:t>Split data into training and test datasets</a:t>
            </a:r>
          </a:p>
          <a:p>
            <a:r>
              <a:rPr lang="en-US" dirty="0"/>
              <a:t>Add the Two-Class Neural Network module</a:t>
            </a:r>
          </a:p>
          <a:p>
            <a:r>
              <a:rPr lang="en-US" dirty="0"/>
              <a:t>Evaluate the model</a:t>
            </a:r>
          </a:p>
          <a:p>
            <a:endParaRPr lang="en-US" dirty="0"/>
          </a:p>
        </p:txBody>
      </p:sp>
      <p:sp>
        <p:nvSpPr>
          <p:cNvPr id="4" name="Text Placeholder 3">
            <a:extLst>
              <a:ext uri="{FF2B5EF4-FFF2-40B4-BE49-F238E27FC236}">
                <a16:creationId xmlns:a16="http://schemas.microsoft.com/office/drawing/2014/main" id="{3A529625-EE67-40F9-B120-FFF34C579F9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01F9C12-7A9C-43D2-940F-DE9BDED74C6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7779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963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7830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2501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Arial" panose="020B0604020202020204" pitchFamily="34" charset="0"/>
                <a:ea typeface="Calibri" panose="020F0502020204030204" pitchFamily="34" charset="0"/>
                <a:cs typeface="Times New Roman" panose="02020603050405020304" pitchFamily="18" charset="0"/>
              </a:rPr>
              <a:t>If you want to make a predictive analytics model available as an application, what two key processes in Machine Learning Studio does this process involve?</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Create a predictive experiment</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Convert the training experiment to a predictive experiment</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Create a training experiment</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Convert the predictive experiment to a training experiment</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Create a predictive experiment that converts the results of the training experiment</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885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Arial" panose="020B0604020202020204" pitchFamily="34" charset="0"/>
                <a:ea typeface="Calibri" panose="020F0502020204030204" pitchFamily="34" charset="0"/>
                <a:cs typeface="Times New Roman" panose="02020603050405020304" pitchFamily="18" charset="0"/>
              </a:rPr>
              <a:t>If you want to make a predictive analytics model available as an application, what two key processes in Machine Learning Studio does this process involve?</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2"/>
            </a:pPr>
            <a:r>
              <a:rPr lang="en-GB" dirty="0">
                <a:latin typeface="Arial" panose="020B0604020202020204" pitchFamily="34" charset="0"/>
                <a:ea typeface="Calibri" panose="020F0502020204030204" pitchFamily="34" charset="0"/>
                <a:cs typeface="Times New Roman" panose="02020603050405020304" pitchFamily="18" charset="0"/>
              </a:rPr>
              <a:t>Convert the training experiment to a predictive experiment</a:t>
            </a:r>
          </a:p>
          <a:p>
            <a:pPr marL="514350" indent="-514350">
              <a:lnSpc>
                <a:spcPct val="107000"/>
              </a:lnSpc>
              <a:spcAft>
                <a:spcPts val="800"/>
              </a:spcAft>
              <a:buFont typeface="+mj-lt"/>
              <a:buAutoNum type="arabicPeriod" startAt="2"/>
            </a:pPr>
            <a:r>
              <a:rPr lang="en-GB" dirty="0">
                <a:latin typeface="Arial" panose="020B0604020202020204" pitchFamily="34" charset="0"/>
                <a:ea typeface="Calibri" panose="020F0502020204030204" pitchFamily="34" charset="0"/>
                <a:cs typeface="Times New Roman" panose="02020603050405020304" pitchFamily="18" charset="0"/>
              </a:rPr>
              <a:t>Create a training experiment</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7566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True or false: Speech and object recognition models often use neural networks.</a:t>
            </a:r>
          </a:p>
        </p:txBody>
      </p:sp>
      <p:sp>
        <p:nvSpPr>
          <p:cNvPr id="3" name="Content Placeholder 2"/>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)True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7994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True or false: Speech and object recognition models often use neural networks.</a:t>
            </a:r>
          </a:p>
        </p:txBody>
      </p:sp>
      <p:sp>
        <p:nvSpPr>
          <p:cNvPr id="3" name="Content Placeholder 2"/>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(√)True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7724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50E8-8D39-4F1C-B6A3-0B40BC9CF61C}"/>
              </a:ext>
            </a:extLst>
          </p:cNvPr>
          <p:cNvSpPr>
            <a:spLocks noGrp="1"/>
          </p:cNvSpPr>
          <p:nvPr>
            <p:ph type="title"/>
          </p:nvPr>
        </p:nvSpPr>
        <p:spPr/>
        <p:txBody>
          <a:bodyPr/>
          <a:lstStyle/>
          <a:p>
            <a:r>
              <a:rPr lang="en-GB" dirty="0"/>
              <a:t>Building Machine Learning models</a:t>
            </a:r>
            <a:endParaRPr lang="en-US" dirty="0"/>
          </a:p>
        </p:txBody>
      </p:sp>
      <p:sp>
        <p:nvSpPr>
          <p:cNvPr id="3" name="Content Placeholder 2">
            <a:extLst>
              <a:ext uri="{FF2B5EF4-FFF2-40B4-BE49-F238E27FC236}">
                <a16:creationId xmlns:a16="http://schemas.microsoft.com/office/drawing/2014/main" id="{7728479B-7DD6-4DF7-B938-4F422C914BB3}"/>
              </a:ext>
            </a:extLst>
          </p:cNvPr>
          <p:cNvSpPr>
            <a:spLocks noGrp="1"/>
          </p:cNvSpPr>
          <p:nvPr>
            <p:ph idx="1"/>
          </p:nvPr>
        </p:nvSpPr>
        <p:spPr/>
        <p:txBody>
          <a:bodyPr/>
          <a:lstStyle/>
          <a:p>
            <a:r>
              <a:rPr lang="en-GB" dirty="0"/>
              <a:t>Exercise 2: Use neural networks in Machine Learning Studio</a:t>
            </a:r>
          </a:p>
          <a:p>
            <a:r>
              <a:rPr lang="en-GB" dirty="0"/>
              <a:t>No Setup Needed</a:t>
            </a:r>
            <a:endParaRPr lang="en-US" dirty="0"/>
          </a:p>
        </p:txBody>
      </p:sp>
      <p:sp>
        <p:nvSpPr>
          <p:cNvPr id="4" name="Text Placeholder 3">
            <a:extLst>
              <a:ext uri="{FF2B5EF4-FFF2-40B4-BE49-F238E27FC236}">
                <a16:creationId xmlns:a16="http://schemas.microsoft.com/office/drawing/2014/main" id="{4BB0520C-4E7C-45EC-B3EC-F44CCBCE0E2E}"/>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https://github.com/MicrosoftLearning/20774_Perform-Cloud-Data-Science-with-Azure-Machine-Learning/blob/master/Instructions/20774A_LAB_AK_06.md</a:t>
            </a:r>
            <a:endParaRPr lang="en-US" dirty="0"/>
          </a:p>
          <a:p>
            <a:endParaRPr lang="en-US" dirty="0"/>
          </a:p>
        </p:txBody>
      </p:sp>
    </p:spTree>
    <p:extLst>
      <p:ext uri="{BB962C8B-B14F-4D97-AF65-F5344CB8AC3E}">
        <p14:creationId xmlns:p14="http://schemas.microsoft.com/office/powerpoint/2010/main" val="348334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Use Other Services for Machine Learning</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1" y="1931438"/>
            <a:ext cx="5290768" cy="3722293"/>
          </a:xfrm>
        </p:spPr>
        <p:txBody>
          <a:bodyPr/>
          <a:lstStyle/>
          <a:p>
            <a:r>
              <a:rPr lang="en-US" sz="2400" dirty="0"/>
              <a:t>Build and use neural networks with the Microsoft Cognitive Toolkit </a:t>
            </a:r>
          </a:p>
          <a:p>
            <a:r>
              <a:rPr lang="en-US" sz="2400" dirty="0"/>
              <a:t>Streamline development by using existing resources </a:t>
            </a:r>
          </a:p>
          <a:p>
            <a:r>
              <a:rPr lang="en-US" sz="2400" dirty="0"/>
              <a:t>Perform data sciences at scale by using </a:t>
            </a:r>
            <a:r>
              <a:rPr lang="en-US" sz="2400" dirty="0" err="1"/>
              <a:t>HDInsights</a:t>
            </a:r>
            <a:r>
              <a:rPr lang="en-US" sz="2400" dirty="0"/>
              <a:t> </a:t>
            </a:r>
          </a:p>
          <a:p>
            <a:r>
              <a:rPr lang="en-US" sz="2400" dirty="0"/>
              <a:t>Perform database analytics by using SQL Server R Services on Azure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r>
              <a:rPr lang="en-US" dirty="0"/>
              <a:t>https://www.microsoft.com/en-ie/learning/exam-70-774.aspx</a:t>
            </a:r>
          </a:p>
          <a:p>
            <a:endParaRPr lang="en-US" dirty="0"/>
          </a:p>
        </p:txBody>
      </p:sp>
    </p:spTree>
    <p:extLst>
      <p:ext uri="{BB962C8B-B14F-4D97-AF65-F5344CB8AC3E}">
        <p14:creationId xmlns:p14="http://schemas.microsoft.com/office/powerpoint/2010/main" val="1648903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Streamline development by using existing resources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Clone template experiments from Cortana Intelligence Gallery, use Cortana Intelligence Quick Start to deploy resources, use a data science VM for streamlined development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962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4029" cy="740664"/>
          </a:xfrm>
        </p:spPr>
        <p:txBody>
          <a:bodyPr/>
          <a:lstStyle/>
          <a:p>
            <a:r>
              <a:rPr lang="en-GB" dirty="0"/>
              <a:t>Machine Learning and the Azure AI Gallery</a:t>
            </a:r>
          </a:p>
        </p:txBody>
      </p:sp>
      <p:pic>
        <p:nvPicPr>
          <p:cNvPr id="1026" name="Picture 2" descr="Image result for cortana intelligence suit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6"/>
          <a:stretch/>
        </p:blipFill>
        <p:spPr bwMode="auto">
          <a:xfrm>
            <a:off x="544044" y="1170878"/>
            <a:ext cx="8196688" cy="4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24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44433" cy="740664"/>
          </a:xfrm>
        </p:spPr>
        <p:txBody>
          <a:bodyPr/>
          <a:lstStyle/>
          <a:p>
            <a:r>
              <a:rPr lang="en-GB" dirty="0"/>
              <a:t>Using Machine Learning with other Azure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fr-FR" kern="0" dirty="0">
                <a:solidFill>
                  <a:srgbClr val="000000"/>
                </a:solidFill>
              </a:rPr>
              <a:t>Azure AI Suite</a:t>
            </a:r>
          </a:p>
          <a:p>
            <a:pPr lvl="0"/>
            <a:r>
              <a:rPr lang="fr-FR" kern="0" dirty="0">
                <a:solidFill>
                  <a:srgbClr val="000000"/>
                </a:solidFill>
              </a:rPr>
              <a:t>Experiments</a:t>
            </a:r>
          </a:p>
          <a:p>
            <a:pPr lvl="0"/>
            <a:r>
              <a:rPr lang="fr-FR" kern="0" dirty="0">
                <a:solidFill>
                  <a:srgbClr val="000000"/>
                </a:solidFill>
              </a:rPr>
              <a:t>Jupyter Notebooks</a:t>
            </a:r>
          </a:p>
          <a:p>
            <a:pPr lvl="0"/>
            <a:r>
              <a:rPr lang="fr-FR" kern="0" dirty="0">
                <a:solidFill>
                  <a:srgbClr val="000000"/>
                </a:solidFill>
              </a:rPr>
              <a:t>Solutions</a:t>
            </a:r>
          </a:p>
          <a:p>
            <a:pPr lvl="0"/>
            <a:r>
              <a:rPr lang="fr-FR" kern="0" dirty="0">
                <a:solidFill>
                  <a:srgbClr val="000000"/>
                </a:solidFill>
              </a:rPr>
              <a:t>Tutorials</a:t>
            </a:r>
            <a:endParaRPr lang="en-US" kern="0" dirty="0">
              <a:solidFill>
                <a:srgbClr val="000000"/>
              </a:solidFill>
            </a:endParaRPr>
          </a:p>
        </p:txBody>
      </p:sp>
      <p:pic>
        <p:nvPicPr>
          <p:cNvPr id="2050" name="Picture 2" descr="Image result for cortana intelligence su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108" y="2667699"/>
            <a:ext cx="51625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250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AI Gallery</a:t>
            </a:r>
          </a:p>
        </p:txBody>
      </p:sp>
      <p:pic>
        <p:nvPicPr>
          <p:cNvPr id="1026" name="Picture 2" descr="Image result for azure ai gallery">
            <a:extLst>
              <a:ext uri="{FF2B5EF4-FFF2-40B4-BE49-F238E27FC236}">
                <a16:creationId xmlns:a16="http://schemas.microsoft.com/office/drawing/2014/main" id="{5F70C4F0-A028-4599-9976-40A129431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842963"/>
            <a:ext cx="742950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987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data sciences at scale by using </a:t>
            </a:r>
            <a:r>
              <a:rPr lang="en-US" sz="4000" dirty="0" err="1"/>
              <a:t>HDInsights</a:t>
            </a:r>
            <a:r>
              <a:rPr lang="en-US" sz="4000" dirty="0"/>
              <a: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Deploy the appropriate type of HDI cluster, perform exploratory data analysis by using Spark SQL, build and use Machine Learning models with Spark on HDI, build and use Machine Learning models using MapReduce, build and use Machine Learning models using Microsoft R Server</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HDInsight and big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Big data:</a:t>
            </a:r>
          </a:p>
          <a:p>
            <a:pPr lvl="1"/>
            <a:r>
              <a:rPr lang="en-GB" kern="0" dirty="0">
                <a:solidFill>
                  <a:srgbClr val="000000"/>
                </a:solidFill>
              </a:rPr>
              <a:t>Volume</a:t>
            </a:r>
          </a:p>
          <a:p>
            <a:pPr lvl="1"/>
            <a:r>
              <a:rPr lang="en-GB" kern="0" dirty="0">
                <a:solidFill>
                  <a:srgbClr val="000000"/>
                </a:solidFill>
              </a:rPr>
              <a:t>Variety</a:t>
            </a:r>
          </a:p>
          <a:p>
            <a:pPr lvl="1"/>
            <a:r>
              <a:rPr lang="en-GB" kern="0" dirty="0">
                <a:solidFill>
                  <a:srgbClr val="000000"/>
                </a:solidFill>
              </a:rPr>
              <a:t>Velocity </a:t>
            </a:r>
          </a:p>
          <a:p>
            <a:pPr lvl="0"/>
            <a:endParaRPr lang="en-GB" kern="0" dirty="0">
              <a:solidFill>
                <a:srgbClr val="000000"/>
              </a:solidFill>
            </a:endParaRPr>
          </a:p>
          <a:p>
            <a:pPr lvl="0"/>
            <a:r>
              <a:rPr lang="en-GB" kern="0" dirty="0">
                <a:solidFill>
                  <a:srgbClr val="000000"/>
                </a:solidFill>
              </a:rPr>
              <a:t>Processing big data:</a:t>
            </a:r>
          </a:p>
          <a:p>
            <a:pPr lvl="1"/>
            <a:r>
              <a:rPr lang="en-GB" kern="0" dirty="0">
                <a:solidFill>
                  <a:srgbClr val="000000"/>
                </a:solidFill>
              </a:rPr>
              <a:t>Batch processing</a:t>
            </a:r>
          </a:p>
          <a:p>
            <a:pPr lvl="1"/>
            <a:r>
              <a:rPr lang="en-GB" kern="0" dirty="0">
                <a:solidFill>
                  <a:srgbClr val="000000"/>
                </a:solidFill>
              </a:rPr>
              <a:t>Batch processing and machine learning</a:t>
            </a:r>
          </a:p>
          <a:p>
            <a:pPr lvl="1"/>
            <a:r>
              <a:rPr lang="en-GB" kern="0" dirty="0">
                <a:solidFill>
                  <a:srgbClr val="000000"/>
                </a:solidFill>
              </a:rPr>
              <a:t>Real-time streaming</a:t>
            </a:r>
          </a:p>
          <a:p>
            <a:pPr lvl="1"/>
            <a:r>
              <a:rPr lang="en-GB" kern="0" dirty="0">
                <a:solidFill>
                  <a:srgbClr val="000000"/>
                </a:solidFill>
              </a:rPr>
              <a:t>Real-time streaming and machine learning</a:t>
            </a:r>
          </a:p>
          <a:p>
            <a:pPr lvl="1"/>
            <a:r>
              <a:rPr lang="en-GB" kern="0" dirty="0">
                <a:solidFill>
                  <a:srgbClr val="000000"/>
                </a:solidFill>
              </a:rPr>
              <a:t>Simple statistical analysis and visualizations</a:t>
            </a:r>
            <a:endParaRPr lang="en-US" kern="0" dirty="0">
              <a:solidFill>
                <a:srgbClr val="000000"/>
              </a:solidFill>
            </a:endParaRPr>
          </a:p>
        </p:txBody>
      </p:sp>
    </p:spTree>
    <p:extLst>
      <p:ext uri="{BB962C8B-B14F-4D97-AF65-F5344CB8AC3E}">
        <p14:creationId xmlns:p14="http://schemas.microsoft.com/office/powerpoint/2010/main" val="3630314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Introducing Azure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Azure HDInsight:</a:t>
            </a:r>
          </a:p>
          <a:p>
            <a:pPr lvl="1"/>
            <a:r>
              <a:rPr lang="en-US" kern="0" dirty="0">
                <a:solidFill>
                  <a:srgbClr val="000000"/>
                </a:solidFill>
              </a:rPr>
              <a:t>Apache Hadoop running on Microsoft Azure</a:t>
            </a:r>
          </a:p>
          <a:p>
            <a:pPr lvl="1"/>
            <a:r>
              <a:rPr lang="en-US" kern="0" dirty="0">
                <a:solidFill>
                  <a:srgbClr val="000000"/>
                </a:solidFill>
              </a:rPr>
              <a:t>HDP Hadoop instances running on Azure virtual machines</a:t>
            </a:r>
          </a:p>
          <a:p>
            <a:pPr lvl="0"/>
            <a:endParaRPr lang="en-US" kern="0" dirty="0">
              <a:solidFill>
                <a:srgbClr val="000000"/>
              </a:solidFill>
            </a:endParaRPr>
          </a:p>
          <a:p>
            <a:pPr lvl="0"/>
            <a:r>
              <a:rPr lang="en-US" kern="0" dirty="0">
                <a:solidFill>
                  <a:srgbClr val="000000"/>
                </a:solidFill>
              </a:rPr>
              <a:t>HDFS in Azure:</a:t>
            </a:r>
          </a:p>
          <a:p>
            <a:pPr lvl="1"/>
            <a:r>
              <a:rPr lang="en-US" kern="0" dirty="0">
                <a:solidFill>
                  <a:srgbClr val="000000"/>
                </a:solidFill>
              </a:rPr>
              <a:t>Azure storage account</a:t>
            </a:r>
          </a:p>
          <a:p>
            <a:pPr lvl="1"/>
            <a:r>
              <a:rPr lang="en-US" kern="0" dirty="0">
                <a:solidFill>
                  <a:srgbClr val="000000"/>
                </a:solidFill>
              </a:rPr>
              <a:t>Azure Data Lake</a:t>
            </a:r>
          </a:p>
        </p:txBody>
      </p:sp>
    </p:spTree>
    <p:extLst>
      <p:ext uri="{BB962C8B-B14F-4D97-AF65-F5344CB8AC3E}">
        <p14:creationId xmlns:p14="http://schemas.microsoft.com/office/powerpoint/2010/main" val="416845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HBase on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Apache HBase:</a:t>
            </a:r>
          </a:p>
          <a:p>
            <a:pPr lvl="1"/>
            <a:r>
              <a:rPr lang="en-GB" sz="2000" kern="0" dirty="0">
                <a:solidFill>
                  <a:srgbClr val="000000"/>
                </a:solidFill>
              </a:rPr>
              <a:t>Nonrelational table store built on Hadoop technologies</a:t>
            </a:r>
          </a:p>
          <a:p>
            <a:pPr lvl="1"/>
            <a:r>
              <a:rPr lang="en-GB" sz="2000" kern="0" dirty="0">
                <a:solidFill>
                  <a:srgbClr val="000000"/>
                </a:solidFill>
              </a:rPr>
              <a:t>Distributes workload across Hadoop cluster nodes</a:t>
            </a:r>
          </a:p>
          <a:p>
            <a:pPr lvl="1"/>
            <a:r>
              <a:rPr lang="en-GB" sz="2000" kern="0" dirty="0">
                <a:solidFill>
                  <a:srgbClr val="000000"/>
                </a:solidFill>
              </a:rPr>
              <a:t>Typically used to store large databases of unstructured and semi-structured data that needs random read/write</a:t>
            </a:r>
          </a:p>
          <a:p>
            <a:pPr marL="288925" lvl="1" indent="0">
              <a:buNone/>
            </a:pPr>
            <a:endParaRPr lang="en-GB" sz="2000" kern="0" dirty="0">
              <a:solidFill>
                <a:srgbClr val="000000"/>
              </a:solidFill>
            </a:endParaRPr>
          </a:p>
          <a:p>
            <a:pPr lvl="0"/>
            <a:r>
              <a:rPr lang="en-GB" sz="2400" kern="0" dirty="0">
                <a:solidFill>
                  <a:srgbClr val="000000"/>
                </a:solidFill>
              </a:rPr>
              <a:t>Uses NoSQL:</a:t>
            </a:r>
          </a:p>
          <a:p>
            <a:pPr lvl="1"/>
            <a:r>
              <a:rPr lang="en-GB" sz="2000" kern="0" dirty="0">
                <a:solidFill>
                  <a:srgbClr val="000000"/>
                </a:solidFill>
              </a:rPr>
              <a:t>Cannot use regular queries</a:t>
            </a:r>
          </a:p>
          <a:p>
            <a:pPr lvl="1"/>
            <a:r>
              <a:rPr lang="en-GB" sz="2000" kern="0" dirty="0">
                <a:solidFill>
                  <a:srgbClr val="000000"/>
                </a:solidFill>
              </a:rPr>
              <a:t>Stores data in tables as key-value pairs</a:t>
            </a:r>
          </a:p>
          <a:p>
            <a:pPr lvl="1"/>
            <a:r>
              <a:rPr lang="en-GB" sz="2000" kern="0" dirty="0">
                <a:solidFill>
                  <a:srgbClr val="000000"/>
                </a:solidFill>
              </a:rPr>
              <a:t>Each key can have multiple columns</a:t>
            </a:r>
          </a:p>
          <a:p>
            <a:pPr lvl="1"/>
            <a:r>
              <a:rPr lang="en-GB" sz="2000" kern="0" dirty="0">
                <a:solidFill>
                  <a:srgbClr val="000000"/>
                </a:solidFill>
              </a:rPr>
              <a:t>Each column can contain multiple updates</a:t>
            </a:r>
          </a:p>
          <a:p>
            <a:pPr lvl="1"/>
            <a:r>
              <a:rPr lang="en-GB" sz="2000" kern="0" dirty="0">
                <a:solidFill>
                  <a:srgbClr val="000000"/>
                </a:solidFill>
              </a:rPr>
              <a:t>Values of a key are arranged into column families </a:t>
            </a:r>
            <a:endParaRPr lang="en-US" sz="2000" kern="0" dirty="0">
              <a:solidFill>
                <a:srgbClr val="000000"/>
              </a:solidFill>
            </a:endParaRPr>
          </a:p>
        </p:txBody>
      </p:sp>
    </p:spTree>
    <p:extLst>
      <p:ext uri="{BB962C8B-B14F-4D97-AF65-F5344CB8AC3E}">
        <p14:creationId xmlns:p14="http://schemas.microsoft.com/office/powerpoint/2010/main" val="600663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Storm on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Apache Storm is designed for working with a live feed of streaming data </a:t>
            </a:r>
          </a:p>
          <a:p>
            <a:pPr lvl="0"/>
            <a:endParaRPr lang="en-GB" kern="0" dirty="0">
              <a:solidFill>
                <a:srgbClr val="000000"/>
              </a:solidFill>
            </a:endParaRPr>
          </a:p>
          <a:p>
            <a:pPr lvl="0"/>
            <a:r>
              <a:rPr lang="en-GB" kern="0" dirty="0">
                <a:solidFill>
                  <a:srgbClr val="000000"/>
                </a:solidFill>
              </a:rPr>
              <a:t>Typical scenarios include: </a:t>
            </a:r>
          </a:p>
          <a:p>
            <a:pPr lvl="1"/>
            <a:r>
              <a:rPr lang="en-GB" kern="0" dirty="0">
                <a:solidFill>
                  <a:srgbClr val="000000"/>
                </a:solidFill>
              </a:rPr>
              <a:t>The Internet of Things </a:t>
            </a:r>
          </a:p>
          <a:p>
            <a:pPr lvl="1"/>
            <a:r>
              <a:rPr lang="en-GB" kern="0" dirty="0">
                <a:solidFill>
                  <a:srgbClr val="000000"/>
                </a:solidFill>
              </a:rPr>
              <a:t>Fraud detection</a:t>
            </a:r>
          </a:p>
          <a:p>
            <a:pPr lvl="1"/>
            <a:r>
              <a:rPr lang="en-GB" kern="0" dirty="0">
                <a:solidFill>
                  <a:srgbClr val="000000"/>
                </a:solidFill>
              </a:rPr>
              <a:t>Social analytics</a:t>
            </a:r>
          </a:p>
          <a:p>
            <a:pPr lvl="1"/>
            <a:r>
              <a:rPr lang="en-GB" kern="0" dirty="0">
                <a:solidFill>
                  <a:srgbClr val="000000"/>
                </a:solidFill>
              </a:rPr>
              <a:t>Extract, transform, and load (ETL)</a:t>
            </a:r>
          </a:p>
          <a:p>
            <a:pPr lvl="1"/>
            <a:r>
              <a:rPr lang="en-GB" kern="0" dirty="0">
                <a:solidFill>
                  <a:srgbClr val="000000"/>
                </a:solidFill>
              </a:rPr>
              <a:t>Network monitoring</a:t>
            </a:r>
          </a:p>
          <a:p>
            <a:pPr lvl="1"/>
            <a:r>
              <a:rPr lang="en-GB" kern="0" dirty="0">
                <a:solidFill>
                  <a:srgbClr val="000000"/>
                </a:solidFill>
              </a:rPr>
              <a:t>Search</a:t>
            </a:r>
          </a:p>
          <a:p>
            <a:pPr lvl="1"/>
            <a:r>
              <a:rPr lang="en-GB" kern="0" dirty="0">
                <a:solidFill>
                  <a:srgbClr val="000000"/>
                </a:solidFill>
              </a:rPr>
              <a:t>Mobile engagement</a:t>
            </a:r>
            <a:endParaRPr lang="en-US" kern="0" dirty="0">
              <a:solidFill>
                <a:srgbClr val="000000"/>
              </a:solidFill>
            </a:endParaRPr>
          </a:p>
        </p:txBody>
      </p:sp>
    </p:spTree>
    <p:extLst>
      <p:ext uri="{BB962C8B-B14F-4D97-AF65-F5344CB8AC3E}">
        <p14:creationId xmlns:p14="http://schemas.microsoft.com/office/powerpoint/2010/main" val="22997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62-6563-4742-AB85-37278B185491}"/>
              </a:ext>
            </a:extLst>
          </p:cNvPr>
          <p:cNvSpPr>
            <a:spLocks noGrp="1"/>
          </p:cNvSpPr>
          <p:nvPr>
            <p:ph type="ctrTitle" sz="quarter"/>
          </p:nvPr>
        </p:nvSpPr>
        <p:spPr/>
        <p:txBody>
          <a:bodyPr/>
          <a:lstStyle/>
          <a:p>
            <a:r>
              <a:rPr lang="en-GB" sz="4000" dirty="0"/>
              <a:t>Provisioning a Hadoop cluster on HDInsight</a:t>
            </a:r>
            <a:endParaRPr lang="en-US" dirty="0"/>
          </a:p>
        </p:txBody>
      </p:sp>
      <p:sp>
        <p:nvSpPr>
          <p:cNvPr id="3" name="Subtitle 2">
            <a:extLst>
              <a:ext uri="{FF2B5EF4-FFF2-40B4-BE49-F238E27FC236}">
                <a16:creationId xmlns:a16="http://schemas.microsoft.com/office/drawing/2014/main" id="{E90B6ECF-91EF-4A8B-92BB-B2CA2A3B4A73}"/>
              </a:ext>
            </a:extLst>
          </p:cNvPr>
          <p:cNvSpPr>
            <a:spLocks noGrp="1"/>
          </p:cNvSpPr>
          <p:nvPr>
            <p:ph type="subTitle" sz="quarter" idx="1"/>
          </p:nvPr>
        </p:nvSpPr>
        <p:spPr/>
        <p:txBody>
          <a:bodyPr/>
          <a:lstStyle/>
          <a:p>
            <a:r>
              <a:rPr lang="en-US" dirty="0"/>
              <a:t>Start a cluster configuration</a:t>
            </a:r>
          </a:p>
          <a:p>
            <a:r>
              <a:rPr lang="en-US" dirty="0"/>
              <a:t>Configure basic cluster details</a:t>
            </a:r>
          </a:p>
          <a:p>
            <a:r>
              <a:rPr lang="en-US" dirty="0"/>
              <a:t>Configure cluster storage</a:t>
            </a:r>
          </a:p>
          <a:p>
            <a:r>
              <a:rPr lang="en-US" dirty="0"/>
              <a:t>Configure cluster size and create the cluster</a:t>
            </a:r>
          </a:p>
          <a:p>
            <a:endParaRPr lang="en-US" dirty="0"/>
          </a:p>
        </p:txBody>
      </p:sp>
      <p:sp>
        <p:nvSpPr>
          <p:cNvPr id="4" name="Text Placeholder 3">
            <a:extLst>
              <a:ext uri="{FF2B5EF4-FFF2-40B4-BE49-F238E27FC236}">
                <a16:creationId xmlns:a16="http://schemas.microsoft.com/office/drawing/2014/main" id="{C89549A6-F0C2-4E0C-B208-0D804E0945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F52DB5F-4067-45F0-AFDF-0527F3093B1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2303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Operationalize and Manage Azure Machine Learning Services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Build and use neural networks with the Microsoft Cognitive Toolkit   </a:t>
            </a:r>
          </a:p>
          <a:p>
            <a:pPr lvl="1"/>
            <a:r>
              <a:rPr lang="en-US" sz="1400" dirty="0"/>
              <a:t>Use N-series VMs for GPU acceleration, build and train a three-layer feed forward neural network, determine when to implement a neural network  </a:t>
            </a:r>
          </a:p>
          <a:p>
            <a:r>
              <a:rPr lang="en-US" sz="2400" dirty="0"/>
              <a:t>Streamline development by using existing resources  </a:t>
            </a:r>
          </a:p>
          <a:p>
            <a:pPr lvl="1"/>
            <a:r>
              <a:rPr lang="en-US" sz="1400" dirty="0"/>
              <a:t>Clone template experiments from Cortana Intelligence Gallery, use Cortana Intelligence Quick Start to deploy resources, use a data science VM for streamlined development   </a:t>
            </a:r>
          </a:p>
          <a:p>
            <a:r>
              <a:rPr lang="en-US" sz="2400" dirty="0"/>
              <a:t>Perform data sciences at scale by using </a:t>
            </a:r>
            <a:r>
              <a:rPr lang="en-US" sz="2400" dirty="0" err="1"/>
              <a:t>HDInsights</a:t>
            </a:r>
            <a:r>
              <a:rPr lang="en-US" sz="2400" dirty="0"/>
              <a:t>   </a:t>
            </a:r>
          </a:p>
          <a:p>
            <a:pPr lvl="1"/>
            <a:r>
              <a:rPr lang="en-US" sz="1400" dirty="0"/>
              <a:t>Deploy the appropriate type of HDI cluster, perform exploratory data analysis by using Spark SQL, build and use Machine Learning models with Spark on HDI, build and use Machine Learning models using MapReduce, build and use Machine Learning models using Microsoft R Server</a:t>
            </a:r>
          </a:p>
          <a:p>
            <a:r>
              <a:rPr lang="en-US" sz="2400" dirty="0"/>
              <a:t>Perform database analytics by using SQL Server R Services on Azure  </a:t>
            </a:r>
          </a:p>
          <a:p>
            <a:pPr lvl="1"/>
            <a:r>
              <a:rPr lang="en-US" sz="1400" dirty="0"/>
              <a:t>Deploy a SQL Server 2016 Azure VM, configure SQL Server to allow execution of R scripts, execute R scripts inside T-SQL statements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2050540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097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77430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A670-1123-4EEC-BB7E-5C5A80B9D4AB}"/>
              </a:ext>
            </a:extLst>
          </p:cNvPr>
          <p:cNvSpPr>
            <a:spLocks noGrp="1"/>
          </p:cNvSpPr>
          <p:nvPr>
            <p:ph type="title"/>
          </p:nvPr>
        </p:nvSpPr>
        <p:spPr/>
        <p:txBody>
          <a:bodyPr/>
          <a:lstStyle/>
          <a:p>
            <a:r>
              <a:rPr lang="en-GB" sz="3200" dirty="0">
                <a:latin typeface="Arial" panose="020B0604020202020204" pitchFamily="34" charset="0"/>
                <a:ea typeface="Calibri" panose="020F0502020204030204" pitchFamily="34" charset="0"/>
                <a:cs typeface="Times New Roman" panose="02020603050405020304" pitchFamily="18" charset="0"/>
              </a:rPr>
              <a:t>Which of the following are valid storage locations for Azure HDInsight data?</a:t>
            </a:r>
            <a:endParaRPr lang="en-US" sz="3200" dirty="0"/>
          </a:p>
        </p:txBody>
      </p:sp>
      <p:sp>
        <p:nvSpPr>
          <p:cNvPr id="3" name="Content Placeholder 2">
            <a:extLst>
              <a:ext uri="{FF2B5EF4-FFF2-40B4-BE49-F238E27FC236}">
                <a16:creationId xmlns:a16="http://schemas.microsoft.com/office/drawing/2014/main" id="{F26F1933-34EA-4F28-9EE5-8DF7BD799709}"/>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HDFS</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Azure Storage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Azure Data Lake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HBase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Hortonworks Data Platform</a:t>
            </a:r>
          </a:p>
          <a:p>
            <a:endParaRPr lang="en-US" dirty="0"/>
          </a:p>
        </p:txBody>
      </p:sp>
      <p:sp>
        <p:nvSpPr>
          <p:cNvPr id="4" name="Text Placeholder 3">
            <a:extLst>
              <a:ext uri="{FF2B5EF4-FFF2-40B4-BE49-F238E27FC236}">
                <a16:creationId xmlns:a16="http://schemas.microsoft.com/office/drawing/2014/main" id="{7A137827-588F-4405-8FA9-4622F7FB8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4118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A7CE-A1F3-4E33-83F0-7A6DCD4E2A22}"/>
              </a:ext>
            </a:extLst>
          </p:cNvPr>
          <p:cNvSpPr>
            <a:spLocks noGrp="1"/>
          </p:cNvSpPr>
          <p:nvPr>
            <p:ph type="title"/>
          </p:nvPr>
        </p:nvSpPr>
        <p:spPr/>
        <p:txBody>
          <a:bodyPr/>
          <a:lstStyle/>
          <a:p>
            <a:r>
              <a:rPr lang="en-GB" sz="3200" dirty="0">
                <a:solidFill>
                  <a:srgbClr val="FFFFFF"/>
                </a:solidFill>
                <a:latin typeface="Arial" panose="020B0604020202020204" pitchFamily="34" charset="0"/>
                <a:ea typeface="Calibri" panose="020F0502020204030204" pitchFamily="34" charset="0"/>
                <a:cs typeface="Times New Roman" panose="02020603050405020304" pitchFamily="18" charset="0"/>
              </a:rPr>
              <a:t>Which of the following are valid storage locations for Azure HDInsight data?</a:t>
            </a:r>
            <a:endParaRPr lang="en-US" sz="2000" dirty="0"/>
          </a:p>
        </p:txBody>
      </p:sp>
      <p:sp>
        <p:nvSpPr>
          <p:cNvPr id="3" name="Content Placeholder 2">
            <a:extLst>
              <a:ext uri="{FF2B5EF4-FFF2-40B4-BE49-F238E27FC236}">
                <a16:creationId xmlns:a16="http://schemas.microsoft.com/office/drawing/2014/main" id="{742463A3-A8DA-4012-AE1F-83B295A40DA2}"/>
              </a:ext>
            </a:extLst>
          </p:cNvPr>
          <p:cNvSpPr>
            <a:spLocks noGrp="1"/>
          </p:cNvSpPr>
          <p:nvPr>
            <p:ph idx="1"/>
          </p:nvPr>
        </p:nvSpPr>
        <p:spPr/>
        <p:txBody>
          <a:bodyPr/>
          <a:lstStyle/>
          <a:p>
            <a:pPr marL="514350" indent="-514350">
              <a:lnSpc>
                <a:spcPct val="107000"/>
              </a:lnSpc>
              <a:spcAft>
                <a:spcPts val="800"/>
              </a:spcAft>
              <a:buFont typeface="+mj-lt"/>
              <a:buAutoNum type="arabicPeriod" startAt="2"/>
            </a:pPr>
            <a:r>
              <a:rPr lang="en-GB" dirty="0">
                <a:latin typeface="Arial" panose="020B0604020202020204" pitchFamily="34" charset="0"/>
                <a:ea typeface="Calibri" panose="020F0502020204030204" pitchFamily="34" charset="0"/>
                <a:cs typeface="Times New Roman" panose="02020603050405020304" pitchFamily="18" charset="0"/>
              </a:rPr>
              <a:t>Azure Storage</a:t>
            </a:r>
          </a:p>
          <a:p>
            <a:pPr>
              <a:lnSpc>
                <a:spcPct val="107000"/>
              </a:lnSpc>
              <a:spcAft>
                <a:spcPts val="800"/>
              </a:spcAft>
              <a:buAutoNum type="arabicPeriod" startAt="2"/>
            </a:pPr>
            <a:r>
              <a:rPr lang="en-GB" dirty="0">
                <a:latin typeface="Arial" panose="020B0604020202020204" pitchFamily="34" charset="0"/>
                <a:ea typeface="Calibri" panose="020F0502020204030204" pitchFamily="34" charset="0"/>
                <a:cs typeface="Times New Roman" panose="02020603050405020304" pitchFamily="18" charset="0"/>
              </a:rPr>
              <a:t>  Azure Data Lake</a:t>
            </a:r>
          </a:p>
          <a:p>
            <a:pPr>
              <a:buAutoNum type="arabicPeriod" startAt="2"/>
            </a:pPr>
            <a:endParaRPr lang="en-US" dirty="0"/>
          </a:p>
        </p:txBody>
      </p:sp>
      <p:sp>
        <p:nvSpPr>
          <p:cNvPr id="4" name="Text Placeholder 3">
            <a:extLst>
              <a:ext uri="{FF2B5EF4-FFF2-40B4-BE49-F238E27FC236}">
                <a16:creationId xmlns:a16="http://schemas.microsoft.com/office/drawing/2014/main" id="{76381541-5CEC-45C8-AAFB-A5DA3FF3528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2834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Hadoop clusters in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Hadoop cluster</a:t>
            </a:r>
          </a:p>
          <a:p>
            <a:pPr lvl="1"/>
            <a:r>
              <a:rPr lang="en-GB" kern="0" dirty="0">
                <a:solidFill>
                  <a:srgbClr val="000000"/>
                </a:solidFill>
              </a:rPr>
              <a:t>Name nodes—usually two for redundancy</a:t>
            </a:r>
          </a:p>
          <a:p>
            <a:pPr lvl="1"/>
            <a:r>
              <a:rPr lang="en-GB" kern="0" dirty="0">
                <a:solidFill>
                  <a:srgbClr val="000000"/>
                </a:solidFill>
              </a:rPr>
              <a:t>Data nodes—as many data nodes as required for the volume of data</a:t>
            </a:r>
          </a:p>
          <a:p>
            <a:pPr lvl="0"/>
            <a:endParaRPr lang="en-GB" kern="0" dirty="0">
              <a:solidFill>
                <a:srgbClr val="000000"/>
              </a:solidFill>
            </a:endParaRPr>
          </a:p>
          <a:p>
            <a:pPr lvl="0"/>
            <a:r>
              <a:rPr lang="en-GB" kern="0" dirty="0">
                <a:solidFill>
                  <a:srgbClr val="000000"/>
                </a:solidFill>
              </a:rPr>
              <a:t>Hadoop Distributed File System (HDFS)</a:t>
            </a:r>
          </a:p>
          <a:p>
            <a:pPr lvl="1"/>
            <a:r>
              <a:rPr lang="en-GB" kern="0" dirty="0">
                <a:solidFill>
                  <a:srgbClr val="000000"/>
                </a:solidFill>
              </a:rPr>
              <a:t>Common shared file system striped across the data nodes</a:t>
            </a:r>
          </a:p>
          <a:p>
            <a:pPr lvl="0"/>
            <a:endParaRPr lang="en-GB" kern="0" dirty="0">
              <a:solidFill>
                <a:srgbClr val="000000"/>
              </a:solidFill>
            </a:endParaRPr>
          </a:p>
          <a:p>
            <a:pPr lvl="0"/>
            <a:r>
              <a:rPr lang="en-GB" kern="0" dirty="0">
                <a:solidFill>
                  <a:srgbClr val="000000"/>
                </a:solidFill>
              </a:rPr>
              <a:t>YARN</a:t>
            </a:r>
          </a:p>
          <a:p>
            <a:pPr lvl="1"/>
            <a:r>
              <a:rPr lang="en-GB" kern="0" dirty="0">
                <a:solidFill>
                  <a:srgbClr val="000000"/>
                </a:solidFill>
              </a:rPr>
              <a:t>Coordinates all the work performed on the cluster</a:t>
            </a:r>
            <a:endParaRPr lang="en-US" kern="0" dirty="0">
              <a:solidFill>
                <a:srgbClr val="000000"/>
              </a:solidFill>
            </a:endParaRPr>
          </a:p>
        </p:txBody>
      </p:sp>
    </p:spTree>
    <p:extLst>
      <p:ext uri="{BB962C8B-B14F-4D97-AF65-F5344CB8AC3E}">
        <p14:creationId xmlns:p14="http://schemas.microsoft.com/office/powerpoint/2010/main" val="2839083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HBase clusters in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HBase Storage</a:t>
            </a:r>
          </a:p>
          <a:p>
            <a:pPr lvl="1"/>
            <a:r>
              <a:rPr lang="en-GB" sz="2000" kern="0" dirty="0">
                <a:solidFill>
                  <a:srgbClr val="000000"/>
                </a:solidFill>
              </a:rPr>
              <a:t>Data is stored on HDFS in Azure storage</a:t>
            </a:r>
          </a:p>
          <a:p>
            <a:pPr lvl="1"/>
            <a:r>
              <a:rPr lang="en-GB" sz="2000" kern="0" dirty="0">
                <a:solidFill>
                  <a:srgbClr val="000000"/>
                </a:solidFill>
              </a:rPr>
              <a:t>Do not use an HBase storage account for other services</a:t>
            </a:r>
          </a:p>
          <a:p>
            <a:pPr lvl="0"/>
            <a:endParaRPr lang="en-GB" sz="2400" kern="0" dirty="0">
              <a:solidFill>
                <a:srgbClr val="000000"/>
              </a:solidFill>
            </a:endParaRPr>
          </a:p>
          <a:p>
            <a:pPr lvl="0"/>
            <a:r>
              <a:rPr lang="en-GB" sz="2400" kern="0" dirty="0">
                <a:solidFill>
                  <a:srgbClr val="000000"/>
                </a:solidFill>
              </a:rPr>
              <a:t>HBase compute</a:t>
            </a:r>
          </a:p>
          <a:p>
            <a:pPr lvl="1"/>
            <a:r>
              <a:rPr lang="en-GB" sz="2000" kern="0" dirty="0">
                <a:solidFill>
                  <a:srgbClr val="000000"/>
                </a:solidFill>
              </a:rPr>
              <a:t>HBase uses a lot of CPU and memory </a:t>
            </a:r>
          </a:p>
          <a:p>
            <a:pPr lvl="1"/>
            <a:r>
              <a:rPr lang="en-GB" sz="2000" kern="0" dirty="0">
                <a:solidFill>
                  <a:srgbClr val="000000"/>
                </a:solidFill>
              </a:rPr>
              <a:t>Do not use an HBase cluster for other Hadoop applications such as Hive and Spark</a:t>
            </a:r>
          </a:p>
          <a:p>
            <a:pPr lvl="0"/>
            <a:endParaRPr lang="en-GB" sz="2400" kern="0" dirty="0">
              <a:solidFill>
                <a:srgbClr val="000000"/>
              </a:solidFill>
            </a:endParaRPr>
          </a:p>
          <a:p>
            <a:pPr lvl="0"/>
            <a:r>
              <a:rPr lang="en-GB" sz="2400" kern="0" dirty="0">
                <a:solidFill>
                  <a:srgbClr val="000000"/>
                </a:solidFill>
              </a:rPr>
              <a:t>Use a VPN on an HBase cluster for on-premises applications to connect directly to a cloud instance of HBase</a:t>
            </a:r>
            <a:endParaRPr lang="en-US" sz="2400" kern="0" dirty="0">
              <a:solidFill>
                <a:srgbClr val="000000"/>
              </a:solidFill>
            </a:endParaRPr>
          </a:p>
        </p:txBody>
      </p:sp>
    </p:spTree>
    <p:extLst>
      <p:ext uri="{BB962C8B-B14F-4D97-AF65-F5344CB8AC3E}">
        <p14:creationId xmlns:p14="http://schemas.microsoft.com/office/powerpoint/2010/main" val="1841183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Storm clusters in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kern="0" dirty="0"/>
              <a:t>Storm on HDInsight</a:t>
            </a:r>
          </a:p>
          <a:p>
            <a:pPr lvl="1"/>
            <a:r>
              <a:rPr lang="en-GB" sz="2000" kern="0" dirty="0"/>
              <a:t>SLA of 99.9%</a:t>
            </a:r>
          </a:p>
          <a:p>
            <a:endParaRPr lang="en-GB" sz="2400" kern="0" dirty="0"/>
          </a:p>
          <a:p>
            <a:r>
              <a:rPr lang="en-GB" sz="2400" kern="0" dirty="0"/>
              <a:t>Reliability</a:t>
            </a:r>
          </a:p>
          <a:p>
            <a:pPr lvl="1"/>
            <a:r>
              <a:rPr lang="en-GB" sz="2000" kern="0" dirty="0"/>
              <a:t>Nimbus node is responsible for assigning tasks to worker nodes through Zookeeper</a:t>
            </a:r>
          </a:p>
          <a:p>
            <a:pPr lvl="1"/>
            <a:r>
              <a:rPr lang="en-GB" sz="2000" kern="0" dirty="0"/>
              <a:t>Storm on HDInsight deploys two Nimbus nodes for high availability</a:t>
            </a:r>
          </a:p>
          <a:p>
            <a:pPr lvl="1"/>
            <a:r>
              <a:rPr lang="en-GB" sz="2000" kern="0" dirty="0"/>
              <a:t>Zookeeper nodes manage communication between the active Nimbus node and worker threads</a:t>
            </a:r>
          </a:p>
          <a:p>
            <a:endParaRPr lang="en-GB" sz="2400" kern="0" dirty="0"/>
          </a:p>
          <a:p>
            <a:r>
              <a:rPr lang="en-GB" sz="2400" kern="0" dirty="0"/>
              <a:t>Scalability</a:t>
            </a:r>
          </a:p>
          <a:p>
            <a:pPr lvl="1"/>
            <a:r>
              <a:rPr lang="en-GB" sz="2000" kern="0" dirty="0"/>
              <a:t>Change the number of nodes in a cluster at any time</a:t>
            </a:r>
            <a:endParaRPr lang="en-US" sz="2000" kern="0" dirty="0"/>
          </a:p>
        </p:txBody>
      </p:sp>
    </p:spTree>
    <p:extLst>
      <p:ext uri="{BB962C8B-B14F-4D97-AF65-F5344CB8AC3E}">
        <p14:creationId xmlns:p14="http://schemas.microsoft.com/office/powerpoint/2010/main" val="3756412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Deploying HDInsight clusters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Cluster configuration:</a:t>
            </a:r>
          </a:p>
          <a:p>
            <a:pPr lvl="1"/>
            <a:r>
              <a:rPr lang="en-GB" kern="0" dirty="0">
                <a:solidFill>
                  <a:srgbClr val="000000"/>
                </a:solidFill>
              </a:rPr>
              <a:t>Cluster type</a:t>
            </a:r>
          </a:p>
          <a:p>
            <a:pPr lvl="1"/>
            <a:r>
              <a:rPr lang="en-GB" kern="0" dirty="0">
                <a:solidFill>
                  <a:srgbClr val="000000"/>
                </a:solidFill>
              </a:rPr>
              <a:t>Operating system</a:t>
            </a:r>
          </a:p>
          <a:p>
            <a:pPr lvl="1"/>
            <a:r>
              <a:rPr lang="en-GB" kern="0" dirty="0">
                <a:solidFill>
                  <a:srgbClr val="000000"/>
                </a:solidFill>
              </a:rPr>
              <a:t>HDInsight version</a:t>
            </a:r>
          </a:p>
          <a:p>
            <a:pPr lvl="1"/>
            <a:r>
              <a:rPr lang="en-GB" kern="0" dirty="0">
                <a:solidFill>
                  <a:srgbClr val="000000"/>
                </a:solidFill>
              </a:rPr>
              <a:t>Cluster tier</a:t>
            </a:r>
          </a:p>
          <a:p>
            <a:pPr lvl="1"/>
            <a:r>
              <a:rPr lang="en-GB" kern="0" dirty="0">
                <a:solidFill>
                  <a:srgbClr val="000000"/>
                </a:solidFill>
              </a:rPr>
              <a:t>Resource group</a:t>
            </a:r>
          </a:p>
          <a:p>
            <a:pPr lvl="1"/>
            <a:r>
              <a:rPr lang="en-GB" kern="0" dirty="0">
                <a:solidFill>
                  <a:srgbClr val="000000"/>
                </a:solidFill>
              </a:rPr>
              <a:t>Login user</a:t>
            </a:r>
          </a:p>
          <a:p>
            <a:pPr lvl="1"/>
            <a:r>
              <a:rPr lang="en-GB" kern="0" dirty="0">
                <a:solidFill>
                  <a:srgbClr val="000000"/>
                </a:solidFill>
              </a:rPr>
              <a:t>Storage</a:t>
            </a:r>
          </a:p>
          <a:p>
            <a:pPr lvl="1"/>
            <a:r>
              <a:rPr lang="en-GB" kern="0" dirty="0">
                <a:solidFill>
                  <a:srgbClr val="000000"/>
                </a:solidFill>
              </a:rPr>
              <a:t>Cluster location</a:t>
            </a:r>
            <a:endParaRPr lang="en-US" kern="0" dirty="0">
              <a:solidFill>
                <a:srgbClr val="000000"/>
              </a:solidFill>
            </a:endParaRPr>
          </a:p>
        </p:txBody>
      </p:sp>
    </p:spTree>
    <p:extLst>
      <p:ext uri="{BB962C8B-B14F-4D97-AF65-F5344CB8AC3E}">
        <p14:creationId xmlns:p14="http://schemas.microsoft.com/office/powerpoint/2010/main" val="1532828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62-6563-4742-AB85-37278B185491}"/>
              </a:ext>
            </a:extLst>
          </p:cNvPr>
          <p:cNvSpPr>
            <a:spLocks noGrp="1"/>
          </p:cNvSpPr>
          <p:nvPr>
            <p:ph type="ctrTitle" sz="quarter"/>
          </p:nvPr>
        </p:nvSpPr>
        <p:spPr/>
        <p:txBody>
          <a:bodyPr/>
          <a:lstStyle/>
          <a:p>
            <a:r>
              <a:rPr lang="en-GB" sz="4000" dirty="0"/>
              <a:t>Managing a Hadoop cluster on HDInsight</a:t>
            </a:r>
            <a:endParaRPr lang="en-US" dirty="0"/>
          </a:p>
        </p:txBody>
      </p:sp>
      <p:sp>
        <p:nvSpPr>
          <p:cNvPr id="3" name="Subtitle 2">
            <a:extLst>
              <a:ext uri="{FF2B5EF4-FFF2-40B4-BE49-F238E27FC236}">
                <a16:creationId xmlns:a16="http://schemas.microsoft.com/office/drawing/2014/main" id="{E90B6ECF-91EF-4A8B-92BB-B2CA2A3B4A73}"/>
              </a:ext>
            </a:extLst>
          </p:cNvPr>
          <p:cNvSpPr>
            <a:spLocks noGrp="1"/>
          </p:cNvSpPr>
          <p:nvPr>
            <p:ph type="subTitle" sz="quarter" idx="1"/>
          </p:nvPr>
        </p:nvSpPr>
        <p:spPr/>
        <p:txBody>
          <a:bodyPr/>
          <a:lstStyle/>
          <a:p>
            <a:r>
              <a:rPr lang="en-US" dirty="0"/>
              <a:t>View the cluster dashboard</a:t>
            </a:r>
          </a:p>
          <a:p>
            <a:r>
              <a:rPr lang="en-US" dirty="0"/>
              <a:t>Connect to the cluster using SSH</a:t>
            </a:r>
          </a:p>
          <a:p>
            <a:r>
              <a:rPr lang="en-US" dirty="0"/>
              <a:t>Use SSH to browse HDFS</a:t>
            </a:r>
          </a:p>
          <a:p>
            <a:endParaRPr lang="en-US" dirty="0"/>
          </a:p>
        </p:txBody>
      </p:sp>
      <p:sp>
        <p:nvSpPr>
          <p:cNvPr id="4" name="Text Placeholder 3">
            <a:extLst>
              <a:ext uri="{FF2B5EF4-FFF2-40B4-BE49-F238E27FC236}">
                <a16:creationId xmlns:a16="http://schemas.microsoft.com/office/drawing/2014/main" id="{C89549A6-F0C2-4E0C-B208-0D804E0945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F52DB5F-4067-45F0-AFDF-0527F3093B1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90146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5723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Build and use neural networks with the Microsoft Cognitive Toolkit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Use N-series VMs for GPU acceleration, build and train a three-layer feed forward neural network, determine when to implement a neural network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689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A670-1123-4EEC-BB7E-5C5A80B9D4AB}"/>
              </a:ext>
            </a:extLst>
          </p:cNvPr>
          <p:cNvSpPr>
            <a:spLocks noGrp="1"/>
          </p:cNvSpPr>
          <p:nvPr>
            <p:ph type="title"/>
          </p:nvPr>
        </p:nvSpPr>
        <p:spPr/>
        <p:txBody>
          <a:bodyPr>
            <a:noAutofit/>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Which of the following Azure HDInsight cluster types are best suited for processing streaming data in real-time?</a:t>
            </a:r>
          </a:p>
        </p:txBody>
      </p:sp>
      <p:sp>
        <p:nvSpPr>
          <p:cNvPr id="3" name="Content Placeholder 2">
            <a:extLst>
              <a:ext uri="{FF2B5EF4-FFF2-40B4-BE49-F238E27FC236}">
                <a16:creationId xmlns:a16="http://schemas.microsoft.com/office/drawing/2014/main" id="{F26F1933-34EA-4F28-9EE5-8DF7BD799709}"/>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Hadoop</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Spark</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Storm</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HBase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R Server</a:t>
            </a:r>
          </a:p>
          <a:p>
            <a:endParaRPr lang="en-US" dirty="0"/>
          </a:p>
        </p:txBody>
      </p:sp>
      <p:sp>
        <p:nvSpPr>
          <p:cNvPr id="4" name="Text Placeholder 3">
            <a:extLst>
              <a:ext uri="{FF2B5EF4-FFF2-40B4-BE49-F238E27FC236}">
                <a16:creationId xmlns:a16="http://schemas.microsoft.com/office/drawing/2014/main" id="{7A137827-588F-4405-8FA9-4622F7FB8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4836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A7CE-A1F3-4E33-83F0-7A6DCD4E2A22}"/>
              </a:ext>
            </a:extLst>
          </p:cNvPr>
          <p:cNvSpPr>
            <a:spLocks noGrp="1"/>
          </p:cNvSpPr>
          <p:nvPr>
            <p:ph type="title"/>
          </p:nvPr>
        </p:nvSpPr>
        <p:spPr/>
        <p:txBody>
          <a:bodyPr/>
          <a:lstStyle/>
          <a:p>
            <a:r>
              <a:rPr lang="en-GB" sz="3200" dirty="0">
                <a:latin typeface="Arial" panose="020B0604020202020204" pitchFamily="34" charset="0"/>
                <a:ea typeface="Calibri" panose="020F0502020204030204" pitchFamily="34" charset="0"/>
                <a:cs typeface="Times New Roman" panose="02020603050405020304" pitchFamily="18" charset="0"/>
              </a:rPr>
              <a:t>Which of the following Azure HDInsight cluster types are best suited for processing streaming data in real-time?</a:t>
            </a:r>
            <a:endParaRPr lang="en-US" sz="2000" dirty="0"/>
          </a:p>
        </p:txBody>
      </p:sp>
      <p:sp>
        <p:nvSpPr>
          <p:cNvPr id="3" name="Content Placeholder 2">
            <a:extLst>
              <a:ext uri="{FF2B5EF4-FFF2-40B4-BE49-F238E27FC236}">
                <a16:creationId xmlns:a16="http://schemas.microsoft.com/office/drawing/2014/main" id="{742463A3-A8DA-4012-AE1F-83B295A40DA2}"/>
              </a:ext>
            </a:extLst>
          </p:cNvPr>
          <p:cNvSpPr>
            <a:spLocks noGrp="1"/>
          </p:cNvSpPr>
          <p:nvPr>
            <p:ph idx="1"/>
          </p:nvPr>
        </p:nvSpPr>
        <p:spPr/>
        <p:txBody>
          <a:bodyPr/>
          <a:lstStyle/>
          <a:p>
            <a:pPr marL="0" indent="0">
              <a:lnSpc>
                <a:spcPct val="107000"/>
              </a:lnSpc>
              <a:spcAft>
                <a:spcPts val="800"/>
              </a:spcAft>
              <a:buNone/>
            </a:pPr>
            <a:endParaRPr lang="en-GB" dirty="0">
              <a:latin typeface="Arial" panose="020B0604020202020204" pitchFamily="34" charset="0"/>
              <a:ea typeface="Calibri" panose="020F0502020204030204" pitchFamily="34" charset="0"/>
              <a:cs typeface="Times New Roman" panose="02020603050405020304" pitchFamily="18" charset="0"/>
            </a:endParaRPr>
          </a:p>
          <a:p>
            <a:pPr marL="514350" indent="-514350">
              <a:lnSpc>
                <a:spcPct val="107000"/>
              </a:lnSpc>
              <a:spcAft>
                <a:spcPts val="800"/>
              </a:spcAft>
              <a:buFont typeface="+mj-lt"/>
              <a:buAutoNum type="arabicParenR" startAt="3"/>
            </a:pPr>
            <a:r>
              <a:rPr lang="en-GB" dirty="0">
                <a:latin typeface="Arial" panose="020B0604020202020204" pitchFamily="34" charset="0"/>
                <a:ea typeface="Calibri" panose="020F0502020204030204" pitchFamily="34" charset="0"/>
                <a:cs typeface="Times New Roman" panose="02020603050405020304" pitchFamily="18" charset="0"/>
              </a:rPr>
              <a:t> Storm</a:t>
            </a:r>
            <a:endParaRPr lang="en-US" dirty="0"/>
          </a:p>
        </p:txBody>
      </p:sp>
      <p:sp>
        <p:nvSpPr>
          <p:cNvPr id="4" name="Text Placeholder 3">
            <a:extLst>
              <a:ext uri="{FF2B5EF4-FFF2-40B4-BE49-F238E27FC236}">
                <a16:creationId xmlns:a16="http://schemas.microsoft.com/office/drawing/2014/main" id="{76381541-5CEC-45C8-AAFB-A5DA3FF3528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4331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Spark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Apache Spark</a:t>
            </a:r>
          </a:p>
          <a:p>
            <a:pPr lvl="1"/>
            <a:r>
              <a:rPr lang="en-GB" kern="0" dirty="0">
                <a:solidFill>
                  <a:srgbClr val="000000"/>
                </a:solidFill>
              </a:rPr>
              <a:t>Fast, general-purpose computation engine that supports in-memory operations</a:t>
            </a:r>
          </a:p>
          <a:p>
            <a:pPr lvl="1"/>
            <a:r>
              <a:rPr lang="en-GB" kern="0" dirty="0">
                <a:solidFill>
                  <a:srgbClr val="000000"/>
                </a:solidFill>
              </a:rPr>
              <a:t>Lazy evaluation model</a:t>
            </a:r>
          </a:p>
          <a:p>
            <a:pPr lvl="1"/>
            <a:r>
              <a:rPr lang="en-GB" kern="0" dirty="0">
                <a:solidFill>
                  <a:srgbClr val="000000"/>
                </a:solidFill>
              </a:rPr>
              <a:t>Adapts to large volumes of data and multiple cores, including on hyperthreaded CPUs</a:t>
            </a:r>
          </a:p>
          <a:p>
            <a:pPr lvl="1"/>
            <a:r>
              <a:rPr lang="en-GB" kern="0" dirty="0">
                <a:solidFill>
                  <a:srgbClr val="000000"/>
                </a:solidFill>
              </a:rPr>
              <a:t>Manages cluster and jobs with its own cluster manager and does not depend on YARN</a:t>
            </a:r>
          </a:p>
          <a:p>
            <a:pPr lvl="0"/>
            <a:endParaRPr lang="en-GB" kern="0" dirty="0">
              <a:solidFill>
                <a:srgbClr val="000000"/>
              </a:solidFill>
            </a:endParaRPr>
          </a:p>
        </p:txBody>
      </p:sp>
    </p:spTree>
    <p:extLst>
      <p:ext uri="{BB962C8B-B14F-4D97-AF65-F5344CB8AC3E}">
        <p14:creationId xmlns:p14="http://schemas.microsoft.com/office/powerpoint/2010/main" val="1263448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data in Spark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Resilient distributed dataset (RDD)</a:t>
            </a:r>
          </a:p>
          <a:p>
            <a:pPr lvl="1"/>
            <a:r>
              <a:rPr lang="en-GB" kern="0" dirty="0">
                <a:solidFill>
                  <a:srgbClr val="000000"/>
                </a:solidFill>
              </a:rPr>
              <a:t>Collection of items with own data properties</a:t>
            </a:r>
          </a:p>
          <a:p>
            <a:pPr lvl="0"/>
            <a:endParaRPr lang="en-GB" kern="0" dirty="0">
              <a:solidFill>
                <a:srgbClr val="000000"/>
              </a:solidFill>
            </a:endParaRPr>
          </a:p>
          <a:p>
            <a:pPr lvl="0"/>
            <a:r>
              <a:rPr lang="en-GB" kern="0" dirty="0">
                <a:solidFill>
                  <a:srgbClr val="000000"/>
                </a:solidFill>
              </a:rPr>
              <a:t>Working with Spark</a:t>
            </a:r>
          </a:p>
          <a:p>
            <a:pPr lvl="1"/>
            <a:r>
              <a:rPr lang="en-GB" kern="0" dirty="0">
                <a:solidFill>
                  <a:srgbClr val="000000"/>
                </a:solidFill>
              </a:rPr>
              <a:t>Java, Python, and Scala APIs</a:t>
            </a:r>
          </a:p>
          <a:p>
            <a:pPr lvl="1"/>
            <a:r>
              <a:rPr lang="en-GB" kern="0" dirty="0">
                <a:solidFill>
                  <a:srgbClr val="000000"/>
                </a:solidFill>
              </a:rPr>
              <a:t>Jupyter notebooks for Spark</a:t>
            </a:r>
            <a:endParaRPr lang="en-US" kern="0" dirty="0">
              <a:solidFill>
                <a:srgbClr val="000000"/>
              </a:solidFill>
            </a:endParaRPr>
          </a:p>
          <a:p>
            <a:pPr lvl="0"/>
            <a:endParaRPr lang="en-GB" kern="0" dirty="0">
              <a:solidFill>
                <a:srgbClr val="000000"/>
              </a:solidFill>
            </a:endParaRPr>
          </a:p>
          <a:p>
            <a:pPr lvl="0"/>
            <a:r>
              <a:rPr lang="en-GB" kern="0" dirty="0">
                <a:solidFill>
                  <a:srgbClr val="000000"/>
                </a:solidFill>
              </a:rPr>
              <a:t>Working with RDDs</a:t>
            </a:r>
          </a:p>
          <a:p>
            <a:pPr lvl="1"/>
            <a:r>
              <a:rPr lang="en-GB" kern="0" dirty="0">
                <a:solidFill>
                  <a:srgbClr val="000000"/>
                </a:solidFill>
              </a:rPr>
              <a:t>Spark context</a:t>
            </a:r>
          </a:p>
          <a:p>
            <a:pPr lvl="1"/>
            <a:r>
              <a:rPr lang="en-GB" kern="0" dirty="0">
                <a:solidFill>
                  <a:srgbClr val="000000"/>
                </a:solidFill>
              </a:rPr>
              <a:t>Transformations</a:t>
            </a:r>
          </a:p>
          <a:p>
            <a:pPr lvl="1"/>
            <a:r>
              <a:rPr lang="en-GB" kern="0" dirty="0">
                <a:solidFill>
                  <a:srgbClr val="000000"/>
                </a:solidFill>
              </a:rPr>
              <a:t>Actions</a:t>
            </a:r>
            <a:endParaRPr lang="en-US" kern="0" dirty="0">
              <a:solidFill>
                <a:srgbClr val="000000"/>
              </a:solidFill>
            </a:endParaRPr>
          </a:p>
        </p:txBody>
      </p:sp>
    </p:spTree>
    <p:extLst>
      <p:ext uri="{BB962C8B-B14F-4D97-AF65-F5344CB8AC3E}">
        <p14:creationId xmlns:p14="http://schemas.microsoft.com/office/powerpoint/2010/main" val="3112186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Exploring data with Spark SQL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Dataframes</a:t>
            </a:r>
          </a:p>
          <a:p>
            <a:pPr lvl="1"/>
            <a:r>
              <a:rPr lang="en-GB" kern="0" dirty="0">
                <a:solidFill>
                  <a:srgbClr val="000000"/>
                </a:solidFill>
              </a:rPr>
              <a:t>Load data directly</a:t>
            </a:r>
          </a:p>
          <a:p>
            <a:pPr lvl="1"/>
            <a:r>
              <a:rPr lang="en-GB" kern="0" dirty="0">
                <a:solidFill>
                  <a:srgbClr val="000000"/>
                </a:solidFill>
              </a:rPr>
              <a:t>Convert existing RDDs</a:t>
            </a:r>
          </a:p>
          <a:p>
            <a:pPr lvl="0"/>
            <a:endParaRPr lang="en-GB" kern="0" dirty="0">
              <a:solidFill>
                <a:srgbClr val="000000"/>
              </a:solidFill>
            </a:endParaRPr>
          </a:p>
          <a:p>
            <a:pPr lvl="0"/>
            <a:r>
              <a:rPr lang="en-GB" kern="0" dirty="0">
                <a:solidFill>
                  <a:srgbClr val="000000"/>
                </a:solidFill>
              </a:rPr>
              <a:t>Querying dataframes</a:t>
            </a:r>
          </a:p>
          <a:p>
            <a:pPr lvl="1"/>
            <a:r>
              <a:rPr lang="en-GB" kern="0" dirty="0">
                <a:solidFill>
                  <a:srgbClr val="000000"/>
                </a:solidFill>
              </a:rPr>
              <a:t>Use standard SQL</a:t>
            </a:r>
          </a:p>
          <a:p>
            <a:pPr lvl="1"/>
            <a:r>
              <a:rPr lang="en-GB" kern="0" dirty="0">
                <a:solidFill>
                  <a:srgbClr val="000000"/>
                </a:solidFill>
              </a:rPr>
              <a:t>Specify or infer the schema</a:t>
            </a:r>
          </a:p>
        </p:txBody>
      </p:sp>
    </p:spTree>
    <p:extLst>
      <p:ext uri="{BB962C8B-B14F-4D97-AF65-F5344CB8AC3E}">
        <p14:creationId xmlns:p14="http://schemas.microsoft.com/office/powerpoint/2010/main" val="712885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Spark with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Spark includes the MLlib machine learning library, which is:</a:t>
            </a:r>
          </a:p>
          <a:p>
            <a:pPr lvl="0"/>
            <a:r>
              <a:rPr lang="en-US" kern="0" dirty="0">
                <a:solidFill>
                  <a:srgbClr val="000000"/>
                </a:solidFill>
              </a:rPr>
              <a:t>Built on Spark and will use existing Spark infrastructure and projects</a:t>
            </a:r>
          </a:p>
          <a:p>
            <a:pPr lvl="0"/>
            <a:r>
              <a:rPr lang="en-US" kern="0" dirty="0">
                <a:solidFill>
                  <a:srgbClr val="000000"/>
                </a:solidFill>
              </a:rPr>
              <a:t>Straightforward, but powerful</a:t>
            </a:r>
          </a:p>
          <a:p>
            <a:pPr lvl="0"/>
            <a:r>
              <a:rPr lang="en-US" kern="0" dirty="0">
                <a:solidFill>
                  <a:srgbClr val="000000"/>
                </a:solidFill>
              </a:rPr>
              <a:t>Compatible with many tools and languages</a:t>
            </a:r>
          </a:p>
        </p:txBody>
      </p:sp>
    </p:spTree>
    <p:extLst>
      <p:ext uri="{BB962C8B-B14F-4D97-AF65-F5344CB8AC3E}">
        <p14:creationId xmlns:p14="http://schemas.microsoft.com/office/powerpoint/2010/main" val="2752396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MapReduce with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Map phase</a:t>
            </a:r>
          </a:p>
          <a:p>
            <a:pPr lvl="1"/>
            <a:r>
              <a:rPr lang="en-GB" kern="0" dirty="0">
                <a:solidFill>
                  <a:srgbClr val="000000"/>
                </a:solidFill>
              </a:rPr>
              <a:t>Split the data into key and value pairs</a:t>
            </a:r>
          </a:p>
          <a:p>
            <a:pPr lvl="0"/>
            <a:endParaRPr lang="en-GB" kern="0" dirty="0">
              <a:solidFill>
                <a:srgbClr val="000000"/>
              </a:solidFill>
            </a:endParaRPr>
          </a:p>
          <a:p>
            <a:pPr lvl="0"/>
            <a:r>
              <a:rPr lang="en-GB" kern="0" dirty="0">
                <a:solidFill>
                  <a:srgbClr val="000000"/>
                </a:solidFill>
              </a:rPr>
              <a:t>Reduce phase</a:t>
            </a:r>
          </a:p>
          <a:p>
            <a:pPr lvl="1"/>
            <a:r>
              <a:rPr lang="en-GB" kern="0" dirty="0">
                <a:solidFill>
                  <a:srgbClr val="000000"/>
                </a:solidFill>
              </a:rPr>
              <a:t>Take each unique key and operate only on its values</a:t>
            </a:r>
          </a:p>
          <a:p>
            <a:pPr lvl="0"/>
            <a:endParaRPr lang="en-GB" kern="0" dirty="0">
              <a:solidFill>
                <a:srgbClr val="000000"/>
              </a:solidFill>
            </a:endParaRPr>
          </a:p>
          <a:p>
            <a:pPr lvl="0"/>
            <a:r>
              <a:rPr lang="en-GB" kern="0" dirty="0">
                <a:solidFill>
                  <a:srgbClr val="000000"/>
                </a:solidFill>
              </a:rPr>
              <a:t>MapReduce engine</a:t>
            </a:r>
          </a:p>
          <a:p>
            <a:pPr lvl="1"/>
            <a:r>
              <a:rPr lang="en-GB" kern="0" dirty="0">
                <a:solidFill>
                  <a:srgbClr val="000000"/>
                </a:solidFill>
              </a:rPr>
              <a:t>Original Hadoop engine</a:t>
            </a:r>
          </a:p>
          <a:p>
            <a:pPr lvl="1"/>
            <a:r>
              <a:rPr lang="en-GB" kern="0" dirty="0">
                <a:solidFill>
                  <a:srgbClr val="000000"/>
                </a:solidFill>
              </a:rPr>
              <a:t>Hive and Pig include the Tez engine</a:t>
            </a:r>
            <a:endParaRPr lang="en-US" kern="0" dirty="0">
              <a:solidFill>
                <a:srgbClr val="000000"/>
              </a:solidFill>
            </a:endParaRPr>
          </a:p>
        </p:txBody>
      </p:sp>
    </p:spTree>
    <p:extLst>
      <p:ext uri="{BB962C8B-B14F-4D97-AF65-F5344CB8AC3E}">
        <p14:creationId xmlns:p14="http://schemas.microsoft.com/office/powerpoint/2010/main" val="2024212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66E-A478-4D6F-8FFF-9E5280256E3D}"/>
              </a:ext>
            </a:extLst>
          </p:cNvPr>
          <p:cNvSpPr>
            <a:spLocks noGrp="1"/>
          </p:cNvSpPr>
          <p:nvPr>
            <p:ph type="ctrTitle" sz="quarter"/>
          </p:nvPr>
        </p:nvSpPr>
        <p:spPr/>
        <p:txBody>
          <a:bodyPr/>
          <a:lstStyle/>
          <a:p>
            <a:r>
              <a:rPr lang="en-GB" dirty="0"/>
              <a:t>Working with HDInsight</a:t>
            </a:r>
            <a:endParaRPr lang="en-US" dirty="0"/>
          </a:p>
        </p:txBody>
      </p:sp>
      <p:sp>
        <p:nvSpPr>
          <p:cNvPr id="3" name="Subtitle 2">
            <a:extLst>
              <a:ext uri="{FF2B5EF4-FFF2-40B4-BE49-F238E27FC236}">
                <a16:creationId xmlns:a16="http://schemas.microsoft.com/office/drawing/2014/main" id="{78CD31D2-4D9D-4468-9D91-96421A866CED}"/>
              </a:ext>
            </a:extLst>
          </p:cNvPr>
          <p:cNvSpPr>
            <a:spLocks noGrp="1"/>
          </p:cNvSpPr>
          <p:nvPr>
            <p:ph type="subTitle" sz="quarter" idx="1"/>
          </p:nvPr>
        </p:nvSpPr>
        <p:spPr/>
        <p:txBody>
          <a:bodyPr/>
          <a:lstStyle/>
          <a:p>
            <a:r>
              <a:rPr lang="en-US" dirty="0"/>
              <a:t>Use the Python Spark shell</a:t>
            </a:r>
          </a:p>
          <a:p>
            <a:r>
              <a:rPr lang="en-US" dirty="0"/>
              <a:t>Run a MapReduce job</a:t>
            </a:r>
          </a:p>
          <a:p>
            <a:endParaRPr lang="en-US" dirty="0"/>
          </a:p>
        </p:txBody>
      </p:sp>
      <p:sp>
        <p:nvSpPr>
          <p:cNvPr id="4" name="Text Placeholder 3">
            <a:extLst>
              <a:ext uri="{FF2B5EF4-FFF2-40B4-BE49-F238E27FC236}">
                <a16:creationId xmlns:a16="http://schemas.microsoft.com/office/drawing/2014/main" id="{950E64D2-53E3-4C08-8F24-E7B64A0FBE68}"/>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7A231E0-1122-4433-829A-2F7E189F8B3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02992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89730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5847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Machine Learning applications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To make a model available as an application:</a:t>
            </a:r>
          </a:p>
          <a:p>
            <a:pPr marL="514350" lvl="0" indent="-514350">
              <a:buFont typeface="+mj-lt"/>
              <a:buAutoNum type="arabicPeriod"/>
            </a:pPr>
            <a:r>
              <a:rPr lang="en-GB" sz="2400" b="0" kern="0" dirty="0">
                <a:solidFill>
                  <a:srgbClr val="000000"/>
                </a:solidFill>
              </a:rPr>
              <a:t>Create a training experiment </a:t>
            </a:r>
          </a:p>
          <a:p>
            <a:pPr marL="514350" lvl="0" indent="-514350">
              <a:buFont typeface="+mj-lt"/>
              <a:buAutoNum type="arabicPeriod"/>
            </a:pPr>
            <a:r>
              <a:rPr lang="en-GB" sz="2400" b="0" kern="0" dirty="0">
                <a:solidFill>
                  <a:srgbClr val="000000"/>
                </a:solidFill>
              </a:rPr>
              <a:t>Convert the training experiment to a predictive experiment</a:t>
            </a:r>
          </a:p>
          <a:p>
            <a:pPr lvl="0"/>
            <a:endParaRPr lang="en-GB" sz="2400" kern="0" dirty="0">
              <a:solidFill>
                <a:srgbClr val="000000"/>
              </a:solidFill>
            </a:endParaRPr>
          </a:p>
          <a:p>
            <a:pPr marL="0" lvl="0" indent="0">
              <a:buNone/>
            </a:pPr>
            <a:r>
              <a:rPr lang="en-GB" sz="2400" kern="0" dirty="0">
                <a:solidFill>
                  <a:srgbClr val="000000"/>
                </a:solidFill>
              </a:rPr>
              <a:t>To convert a training experiment to a predictive experiment:</a:t>
            </a:r>
          </a:p>
          <a:p>
            <a:pPr marL="514350" lvl="0" indent="-514350">
              <a:buFont typeface="+mj-lt"/>
              <a:buAutoNum type="arabicPeriod"/>
            </a:pPr>
            <a:r>
              <a:rPr lang="en-GB" sz="2400" b="0" kern="0" dirty="0">
                <a:solidFill>
                  <a:srgbClr val="000000"/>
                </a:solidFill>
              </a:rPr>
              <a:t>Replace Machine Learning algorithm modules with code from the trained model</a:t>
            </a:r>
          </a:p>
          <a:p>
            <a:pPr marL="514350" lvl="0" indent="-514350">
              <a:buFont typeface="+mj-lt"/>
              <a:buAutoNum type="arabicPeriod"/>
            </a:pPr>
            <a:r>
              <a:rPr lang="en-GB" sz="2400" b="0" kern="0" dirty="0">
                <a:solidFill>
                  <a:srgbClr val="000000"/>
                </a:solidFill>
              </a:rPr>
              <a:t>Remove unnecessary modules</a:t>
            </a:r>
          </a:p>
          <a:p>
            <a:pPr marL="514350" lvl="0" indent="-514350">
              <a:buFont typeface="+mj-lt"/>
              <a:buAutoNum type="arabicPeriod"/>
            </a:pPr>
            <a:r>
              <a:rPr lang="en-GB" sz="2400" b="0" kern="0" dirty="0">
                <a:solidFill>
                  <a:srgbClr val="000000"/>
                </a:solidFill>
              </a:rPr>
              <a:t>Specify how the model will accept/return data</a:t>
            </a:r>
            <a:endParaRPr lang="en-US" sz="2400" b="0" kern="0" dirty="0">
              <a:solidFill>
                <a:srgbClr val="000000"/>
              </a:solidFill>
            </a:endParaRPr>
          </a:p>
        </p:txBody>
      </p:sp>
    </p:spTree>
    <p:extLst>
      <p:ext uri="{BB962C8B-B14F-4D97-AF65-F5344CB8AC3E}">
        <p14:creationId xmlns:p14="http://schemas.microsoft.com/office/powerpoint/2010/main" val="1808616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BD97-86C4-4B32-9B3E-0956C99841ED}"/>
              </a:ext>
            </a:extLst>
          </p:cNvPr>
          <p:cNvSpPr>
            <a:spLocks noGrp="1"/>
          </p:cNvSpPr>
          <p:nvPr>
            <p:ph type="title"/>
          </p:nvPr>
        </p:nvSpPr>
        <p:spPr/>
        <p:txBody>
          <a:bodyPr/>
          <a:lstStyle/>
          <a:p>
            <a:r>
              <a:rPr lang="en-GB" dirty="0"/>
              <a:t>Using machine learning with HDInsight</a:t>
            </a:r>
            <a:endParaRPr lang="en-US" dirty="0"/>
          </a:p>
        </p:txBody>
      </p:sp>
      <p:sp>
        <p:nvSpPr>
          <p:cNvPr id="3" name="Content Placeholder 2">
            <a:extLst>
              <a:ext uri="{FF2B5EF4-FFF2-40B4-BE49-F238E27FC236}">
                <a16:creationId xmlns:a16="http://schemas.microsoft.com/office/drawing/2014/main" id="{F5E137FE-1AA0-4242-BF2A-AEF543E7E596}"/>
              </a:ext>
            </a:extLst>
          </p:cNvPr>
          <p:cNvSpPr>
            <a:spLocks noGrp="1"/>
          </p:cNvSpPr>
          <p:nvPr>
            <p:ph idx="1"/>
          </p:nvPr>
        </p:nvSpPr>
        <p:spPr/>
        <p:txBody>
          <a:bodyPr/>
          <a:lstStyle/>
          <a:p>
            <a:r>
              <a:rPr lang="en-GB" dirty="0"/>
              <a:t>Exercise 1: Provision an HDInsight cluster
Exercise 2: Use HDInsight for MapReduce and Spark jobs</a:t>
            </a:r>
          </a:p>
          <a:p>
            <a:endParaRPr lang="en-US" dirty="0"/>
          </a:p>
        </p:txBody>
      </p:sp>
      <p:sp>
        <p:nvSpPr>
          <p:cNvPr id="4" name="Text Placeholder 3">
            <a:extLst>
              <a:ext uri="{FF2B5EF4-FFF2-40B4-BE49-F238E27FC236}">
                <a16:creationId xmlns:a16="http://schemas.microsoft.com/office/drawing/2014/main" id="{295052CB-F656-4C3D-A726-102202AF77FC}"/>
              </a:ext>
            </a:extLst>
          </p:cNvPr>
          <p:cNvSpPr>
            <a:spLocks noGrp="1"/>
          </p:cNvSpPr>
          <p:nvPr>
            <p:ph type="body" sz="quarter" idx="10"/>
          </p:nvPr>
        </p:nvSpPr>
        <p:spPr/>
        <p:txBody>
          <a:bodyPr/>
          <a:lstStyle/>
          <a:p>
            <a:r>
              <a:rPr lang="en-US" dirty="0">
                <a:hlinkClick r:id="rId2"/>
              </a:rPr>
              <a:t>https://github.com/MicrosoftLearning/20774_Perform-Cloud-Data-Science-with-Azure-Machine-Learning/blob/master/Instructions/20774A_LAB_AK_12.md</a:t>
            </a:r>
            <a:endParaRPr lang="en-US" dirty="0"/>
          </a:p>
          <a:p>
            <a:endParaRPr lang="en-US" dirty="0"/>
          </a:p>
        </p:txBody>
      </p:sp>
      <p:sp>
        <p:nvSpPr>
          <p:cNvPr id="5" name="TextBox 4">
            <a:extLst>
              <a:ext uri="{FF2B5EF4-FFF2-40B4-BE49-F238E27FC236}">
                <a16:creationId xmlns:a16="http://schemas.microsoft.com/office/drawing/2014/main" id="{A9CC717D-4C63-4CAD-AF23-C6F0188F8BDA}"/>
              </a:ext>
            </a:extLst>
          </p:cNvPr>
          <p:cNvSpPr txBox="1"/>
          <p:nvPr/>
        </p:nvSpPr>
        <p:spPr>
          <a:xfrm>
            <a:off x="430213" y="5642169"/>
            <a:ext cx="4529573" cy="523220"/>
          </a:xfrm>
          <a:prstGeom prst="rect">
            <a:avLst/>
          </a:prstGeom>
          <a:noFill/>
        </p:spPr>
        <p:txBody>
          <a:bodyPr vert="horz" wrap="none" rtlCol="0">
            <a:spAutoFit/>
          </a:bodyPr>
          <a:lstStyle/>
          <a:p>
            <a:r>
              <a:rPr lang="en-GB" sz="2800" b="0" dirty="0">
                <a:latin typeface="Segoe UI" panose="020B0502040204020203" pitchFamily="34" charset="0"/>
              </a:rPr>
              <a:t>Estimated Time: 75 minutes</a:t>
            </a:r>
          </a:p>
        </p:txBody>
      </p:sp>
    </p:spTree>
    <p:extLst>
      <p:ext uri="{BB962C8B-B14F-4D97-AF65-F5344CB8AC3E}">
        <p14:creationId xmlns:p14="http://schemas.microsoft.com/office/powerpoint/2010/main" val="1059241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database analytics by using SQL Server R Services on Azure</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Deploy a SQL Server 2016 Azure VM, configure SQL Server to allow execution of R scripts, execute R scripts inside T-SQL statements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334653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Overview of R and R Server</a:t>
            </a:r>
          </a:p>
        </p:txBody>
      </p:sp>
      <p:sp>
        <p:nvSpPr>
          <p:cNvPr id="3" name="Text Placeholder 2"/>
          <p:cNvSpPr>
            <a:spLocks noGrp="1"/>
          </p:cNvSpPr>
          <p:nvPr>
            <p:ph type="body" idx="1"/>
          </p:nvPr>
        </p:nvSpPr>
        <p:spPr/>
        <p:txBody>
          <a:bodyPr/>
          <a:lstStyle/>
          <a:p>
            <a:r>
              <a:rPr lang="en-GB" dirty="0"/>
              <a:t>Overview of R Server
Environments for running R Server
R Client</a:t>
            </a:r>
          </a:p>
        </p:txBody>
      </p:sp>
    </p:spTree>
    <p:extLst>
      <p:ext uri="{BB962C8B-B14F-4D97-AF65-F5344CB8AC3E}">
        <p14:creationId xmlns:p14="http://schemas.microsoft.com/office/powerpoint/2010/main" val="826621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R </a:t>
            </a:r>
            <a:r>
              <a:rPr lang="en-GB"/>
              <a:t>Server (Machine learning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 Server is the “enterprise” version of R:</a:t>
            </a:r>
          </a:p>
          <a:p>
            <a:pPr lvl="1"/>
            <a:r>
              <a:rPr lang="en-GB" kern="0" dirty="0">
                <a:solidFill>
                  <a:srgbClr val="000000"/>
                </a:solidFill>
              </a:rPr>
              <a:t>RevoScaleR provides robustness</a:t>
            </a:r>
          </a:p>
          <a:p>
            <a:pPr lvl="0"/>
            <a:r>
              <a:rPr lang="en-GB" kern="0" dirty="0">
                <a:solidFill>
                  <a:srgbClr val="000000"/>
                </a:solidFill>
              </a:rPr>
              <a:t>R Server can be installed on Linux or Windows</a:t>
            </a:r>
          </a:p>
          <a:p>
            <a:pPr lvl="0"/>
            <a:r>
              <a:rPr lang="en-GB" kern="0" dirty="0">
                <a:solidFill>
                  <a:srgbClr val="000000"/>
                </a:solidFill>
              </a:rPr>
              <a:t>For big data, R Server can be installed on Hadoop or Spark clusters</a:t>
            </a:r>
          </a:p>
          <a:p>
            <a:pPr lvl="0"/>
            <a:endParaRPr lang="en-US" kern="0" dirty="0">
              <a:solidFill>
                <a:srgbClr val="000000"/>
              </a:solidFill>
            </a:endParaRPr>
          </a:p>
        </p:txBody>
      </p:sp>
    </p:spTree>
    <p:extLst>
      <p:ext uri="{BB962C8B-B14F-4D97-AF65-F5344CB8AC3E}">
        <p14:creationId xmlns:p14="http://schemas.microsoft.com/office/powerpoint/2010/main" val="988885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Environments for running R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 Server can run on servers:</a:t>
            </a:r>
          </a:p>
          <a:p>
            <a:pPr lvl="1"/>
            <a:r>
              <a:rPr lang="en-US" kern="0" dirty="0">
                <a:solidFill>
                  <a:srgbClr val="000000"/>
                </a:solidFill>
              </a:rPr>
              <a:t>Windows</a:t>
            </a:r>
          </a:p>
          <a:p>
            <a:pPr lvl="1"/>
            <a:r>
              <a:rPr lang="en-US" kern="0" dirty="0">
                <a:solidFill>
                  <a:srgbClr val="000000"/>
                </a:solidFill>
              </a:rPr>
              <a:t>Linux</a:t>
            </a:r>
          </a:p>
          <a:p>
            <a:pPr lvl="0"/>
            <a:r>
              <a:rPr lang="en-US" kern="0" dirty="0">
                <a:solidFill>
                  <a:srgbClr val="000000"/>
                </a:solidFill>
              </a:rPr>
              <a:t>R Server can run on clusters:</a:t>
            </a:r>
          </a:p>
          <a:p>
            <a:pPr lvl="1"/>
            <a:r>
              <a:rPr lang="en-US" kern="0" dirty="0">
                <a:solidFill>
                  <a:srgbClr val="000000"/>
                </a:solidFill>
              </a:rPr>
              <a:t>Hadoop</a:t>
            </a:r>
          </a:p>
          <a:p>
            <a:pPr lvl="1"/>
            <a:r>
              <a:rPr lang="en-US" kern="0" dirty="0">
                <a:solidFill>
                  <a:srgbClr val="000000"/>
                </a:solidFill>
              </a:rPr>
              <a:t>Spark</a:t>
            </a:r>
          </a:p>
          <a:p>
            <a:pPr lvl="0"/>
            <a:r>
              <a:rPr lang="en-US" kern="0" dirty="0">
                <a:solidFill>
                  <a:srgbClr val="000000"/>
                </a:solidFill>
              </a:rPr>
              <a:t>Install through regular SQL Server setup or standalone installer</a:t>
            </a:r>
          </a:p>
          <a:p>
            <a:pPr lvl="0"/>
            <a:r>
              <a:rPr lang="en-US" kern="0" dirty="0">
                <a:solidFill>
                  <a:srgbClr val="000000"/>
                </a:solidFill>
              </a:rPr>
              <a:t>Install R packages for Linux server</a:t>
            </a:r>
          </a:p>
          <a:p>
            <a:pPr lvl="0"/>
            <a:endParaRPr lang="en-US" kern="0" dirty="0">
              <a:solidFill>
                <a:srgbClr val="000000"/>
              </a:solidFill>
            </a:endParaRPr>
          </a:p>
        </p:txBody>
      </p:sp>
    </p:spTree>
    <p:extLst>
      <p:ext uri="{BB962C8B-B14F-4D97-AF65-F5344CB8AC3E}">
        <p14:creationId xmlns:p14="http://schemas.microsoft.com/office/powerpoint/2010/main" val="878017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 Client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Environments for running R Client</a:t>
            </a:r>
          </a:p>
          <a:p>
            <a:pPr lvl="0"/>
            <a:r>
              <a:rPr lang="en-GB" kern="0" dirty="0">
                <a:solidFill>
                  <a:srgbClr val="000000"/>
                </a:solidFill>
              </a:rPr>
              <a:t>How do you install R Client?</a:t>
            </a:r>
          </a:p>
          <a:p>
            <a:pPr lvl="1"/>
            <a:r>
              <a:rPr lang="en-GB" kern="0" dirty="0">
                <a:solidFill>
                  <a:srgbClr val="000000"/>
                </a:solidFill>
              </a:rPr>
              <a:t>Download R Client for your operating system and follow the installation sequence for Windows or Linux</a:t>
            </a:r>
          </a:p>
          <a:p>
            <a:pPr lvl="1"/>
            <a:r>
              <a:rPr lang="en-GB" kern="0" dirty="0">
                <a:solidFill>
                  <a:srgbClr val="000000"/>
                </a:solidFill>
              </a:rPr>
              <a:t>Configure the IDE to point at your R executable file</a:t>
            </a:r>
          </a:p>
          <a:p>
            <a:pPr lvl="0"/>
            <a:r>
              <a:rPr lang="en-US" kern="0" dirty="0">
                <a:solidFill>
                  <a:srgbClr val="000000"/>
                </a:solidFill>
              </a:rPr>
              <a:t>How do you connect to a remote server by using R Client?</a:t>
            </a:r>
          </a:p>
        </p:txBody>
      </p:sp>
    </p:spTree>
    <p:extLst>
      <p:ext uri="{BB962C8B-B14F-4D97-AF65-F5344CB8AC3E}">
        <p14:creationId xmlns:p14="http://schemas.microsoft.com/office/powerpoint/2010/main" val="945015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Getting started with R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Perform analytics with R by using R Server on HDInsight</a:t>
            </a:r>
          </a:p>
          <a:p>
            <a:pPr lvl="0"/>
            <a:r>
              <a:rPr lang="en-GB" kern="0" dirty="0">
                <a:solidFill>
                  <a:srgbClr val="000000"/>
                </a:solidFill>
              </a:rPr>
              <a:t>ScaleR provides functions to distribute and parallelize the data</a:t>
            </a:r>
          </a:p>
          <a:p>
            <a:pPr lvl="0"/>
            <a:r>
              <a:rPr lang="en-GB" kern="0" dirty="0">
                <a:solidFill>
                  <a:srgbClr val="000000"/>
                </a:solidFill>
              </a:rPr>
              <a:t>Compute contexts</a:t>
            </a:r>
          </a:p>
          <a:p>
            <a:pPr lvl="1"/>
            <a:r>
              <a:rPr lang="en-GB" b="1" kern="0" dirty="0">
                <a:solidFill>
                  <a:srgbClr val="000000"/>
                </a:solidFill>
              </a:rPr>
              <a:t>rxSetComputeContext(“local”)</a:t>
            </a:r>
          </a:p>
          <a:p>
            <a:pPr lvl="1"/>
            <a:r>
              <a:rPr lang="en-GB" b="1" kern="0" dirty="0">
                <a:solidFill>
                  <a:srgbClr val="000000"/>
                </a:solidFill>
              </a:rPr>
              <a:t>rxSetComputeContext(“localpar”)</a:t>
            </a:r>
          </a:p>
          <a:p>
            <a:pPr lvl="1"/>
            <a:r>
              <a:rPr lang="en-GB" b="1" kern="0" dirty="0">
                <a:solidFill>
                  <a:srgbClr val="000000"/>
                </a:solidFill>
              </a:rPr>
              <a:t>RxSpark</a:t>
            </a:r>
          </a:p>
          <a:p>
            <a:pPr lvl="1"/>
            <a:r>
              <a:rPr lang="en-GB" b="1" kern="0" dirty="0">
                <a:solidFill>
                  <a:srgbClr val="000000"/>
                </a:solidFill>
              </a:rPr>
              <a:t>RxHadoopMR</a:t>
            </a:r>
          </a:p>
          <a:p>
            <a:pPr lvl="0"/>
            <a:endParaRPr lang="en-US" kern="0" dirty="0">
              <a:solidFill>
                <a:srgbClr val="000000"/>
              </a:solidFill>
            </a:endParaRPr>
          </a:p>
        </p:txBody>
      </p:sp>
    </p:spTree>
    <p:extLst>
      <p:ext uri="{BB962C8B-B14F-4D97-AF65-F5344CB8AC3E}">
        <p14:creationId xmlns:p14="http://schemas.microsoft.com/office/powerpoint/2010/main" val="41305949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Remote execution on R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1" kern="0" dirty="0"/>
              <a:t>mrsdeploy</a:t>
            </a:r>
            <a:r>
              <a:rPr lang="en-GB" kern="0" dirty="0"/>
              <a:t> login functions</a:t>
            </a:r>
          </a:p>
          <a:p>
            <a:pPr lvl="1"/>
            <a:r>
              <a:rPr lang="en-GB" b="1" kern="0" dirty="0"/>
              <a:t>remoteLogin()</a:t>
            </a:r>
          </a:p>
          <a:p>
            <a:pPr lvl="1"/>
            <a:r>
              <a:rPr lang="en-GB" b="1" kern="0" dirty="0"/>
              <a:t>remoteLoginAAD()</a:t>
            </a:r>
          </a:p>
          <a:p>
            <a:endParaRPr lang="en-GB" kern="0" dirty="0"/>
          </a:p>
          <a:p>
            <a:r>
              <a:rPr lang="en-GB" kern="0" dirty="0"/>
              <a:t>Switching compute contexts</a:t>
            </a:r>
          </a:p>
          <a:p>
            <a:pPr marL="0" indent="0">
              <a:buFont typeface="Arial" pitchFamily="34" charset="0"/>
              <a:buNone/>
            </a:pPr>
            <a:endParaRPr lang="en-GB" kern="0" dirty="0"/>
          </a:p>
          <a:p>
            <a:endParaRPr lang="en-US" kern="0" dirty="0"/>
          </a:p>
        </p:txBody>
      </p:sp>
    </p:spTree>
    <p:extLst>
      <p:ext uri="{BB962C8B-B14F-4D97-AF65-F5344CB8AC3E}">
        <p14:creationId xmlns:p14="http://schemas.microsoft.com/office/powerpoint/2010/main" val="3498764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D9B9-9FB1-4585-AC86-8FD515C4FBEF}"/>
              </a:ext>
            </a:extLst>
          </p:cNvPr>
          <p:cNvSpPr>
            <a:spLocks noGrp="1"/>
          </p:cNvSpPr>
          <p:nvPr>
            <p:ph type="ctrTitle" sz="quarter"/>
          </p:nvPr>
        </p:nvSpPr>
        <p:spPr/>
        <p:txBody>
          <a:bodyPr/>
          <a:lstStyle/>
          <a:p>
            <a:r>
              <a:rPr lang="en-GB" dirty="0"/>
              <a:t>Executing remote commands</a:t>
            </a:r>
            <a:endParaRPr lang="en-US" dirty="0"/>
          </a:p>
        </p:txBody>
      </p:sp>
      <p:sp>
        <p:nvSpPr>
          <p:cNvPr id="3" name="Subtitle 2">
            <a:extLst>
              <a:ext uri="{FF2B5EF4-FFF2-40B4-BE49-F238E27FC236}">
                <a16:creationId xmlns:a16="http://schemas.microsoft.com/office/drawing/2014/main" id="{6DEF2FFD-70F6-4762-805C-880E8EBD0450}"/>
              </a:ext>
            </a:extLst>
          </p:cNvPr>
          <p:cNvSpPr>
            <a:spLocks noGrp="1"/>
          </p:cNvSpPr>
          <p:nvPr>
            <p:ph type="subTitle" sz="quarter" idx="1"/>
          </p:nvPr>
        </p:nvSpPr>
        <p:spPr/>
        <p:txBody>
          <a:bodyPr/>
          <a:lstStyle/>
          <a:p>
            <a:r>
              <a:rPr lang="en-US" dirty="0"/>
              <a:t>Enable remote access to R Server</a:t>
            </a:r>
          </a:p>
          <a:p>
            <a:r>
              <a:rPr lang="en-US" dirty="0"/>
              <a:t>Use R Client to execute R commands in a remote session</a:t>
            </a:r>
          </a:p>
          <a:p>
            <a:endParaRPr lang="en-US" dirty="0"/>
          </a:p>
        </p:txBody>
      </p:sp>
      <p:sp>
        <p:nvSpPr>
          <p:cNvPr id="4" name="Text Placeholder 3">
            <a:extLst>
              <a:ext uri="{FF2B5EF4-FFF2-40B4-BE49-F238E27FC236}">
                <a16:creationId xmlns:a16="http://schemas.microsoft.com/office/drawing/2014/main" id="{33B1991A-986B-42D9-B3DE-EEA88B601ED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F5C4285C-C1F8-4FE6-90A7-56A00FCAD0B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75959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766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the Data Science Virtual Machine</a:t>
            </a:r>
          </a:p>
        </p:txBody>
      </p:sp>
      <p:sp>
        <p:nvSpPr>
          <p:cNvPr id="4" name="Text Placeholder 3"/>
          <p:cNvSpPr>
            <a:spLocks noGrp="1"/>
          </p:cNvSpPr>
          <p:nvPr>
            <p:ph type="body" idx="1"/>
          </p:nvPr>
        </p:nvSpPr>
        <p:spPr/>
        <p:txBody>
          <a:bodyPr/>
          <a:lstStyle/>
          <a:p>
            <a:pPr marL="0" indent="0">
              <a:buNone/>
            </a:pPr>
            <a:r>
              <a:rPr lang="en-US" sz="2400" b="1" dirty="0"/>
              <a:t>Data Science Virtual Machine:</a:t>
            </a:r>
          </a:p>
          <a:p>
            <a:r>
              <a:rPr lang="en-US" sz="2400" dirty="0"/>
              <a:t>Microsoft R </a:t>
            </a:r>
          </a:p>
          <a:p>
            <a:r>
              <a:rPr lang="en-US" sz="2400" dirty="0"/>
              <a:t>Python</a:t>
            </a:r>
          </a:p>
          <a:p>
            <a:r>
              <a:rPr lang="en-US" sz="2400" dirty="0"/>
              <a:t>Jupyter Notebook Server</a:t>
            </a:r>
          </a:p>
          <a:p>
            <a:r>
              <a:rPr lang="en-US" sz="2400" dirty="0"/>
              <a:t>SQL Server </a:t>
            </a:r>
          </a:p>
          <a:p>
            <a:r>
              <a:rPr lang="en-US" sz="2400" dirty="0"/>
              <a:t>Visual Studio </a:t>
            </a:r>
          </a:p>
          <a:p>
            <a:r>
              <a:rPr lang="en-US" sz="2400" dirty="0"/>
              <a:t>Azure HDInsight (Hadoop)</a:t>
            </a:r>
          </a:p>
          <a:p>
            <a:r>
              <a:rPr lang="en-US" sz="2400" dirty="0"/>
              <a:t>Data Lake</a:t>
            </a:r>
          </a:p>
          <a:p>
            <a:r>
              <a:rPr lang="en-US" sz="2400" dirty="0"/>
              <a:t>Power BI desktop</a:t>
            </a:r>
          </a:p>
          <a:p>
            <a:r>
              <a:rPr lang="en-US" sz="2400" dirty="0"/>
              <a:t>Azure Storage Explorer and AzCopy</a:t>
            </a:r>
          </a:p>
          <a:p>
            <a:r>
              <a:rPr lang="en-US" sz="2400" dirty="0"/>
              <a:t>Azure CLI and Azure PowerShell</a:t>
            </a:r>
          </a:p>
          <a:p>
            <a:endParaRPr lang="en-GB" sz="2400" dirty="0"/>
          </a:p>
        </p:txBody>
      </p:sp>
    </p:spTree>
    <p:extLst>
      <p:ext uri="{BB962C8B-B14F-4D97-AF65-F5344CB8AC3E}">
        <p14:creationId xmlns:p14="http://schemas.microsoft.com/office/powerpoint/2010/main" val="2693745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63004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21066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27101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12873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R with SQL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1" kern="0" dirty="0">
                <a:solidFill>
                  <a:srgbClr val="000000"/>
                </a:solidFill>
              </a:rPr>
              <a:t>R Services (in-database)</a:t>
            </a:r>
            <a:r>
              <a:rPr lang="en-GB" kern="0" dirty="0">
                <a:solidFill>
                  <a:srgbClr val="000000"/>
                </a:solidFill>
              </a:rPr>
              <a:t> enables the execution of R scripts on SQL Server </a:t>
            </a:r>
          </a:p>
          <a:p>
            <a:pPr lvl="0"/>
            <a:r>
              <a:rPr lang="en-GB" b="1" kern="0" dirty="0">
                <a:solidFill>
                  <a:srgbClr val="000000"/>
                </a:solidFill>
              </a:rPr>
              <a:t>R Server</a:t>
            </a:r>
            <a:r>
              <a:rPr lang="en-GB" kern="0" dirty="0">
                <a:solidFill>
                  <a:srgbClr val="000000"/>
                </a:solidFill>
              </a:rPr>
              <a:t> is enterprise-scale R for big data</a:t>
            </a:r>
          </a:p>
          <a:p>
            <a:pPr lvl="0"/>
            <a:endParaRPr lang="en-US" kern="0" dirty="0">
              <a:solidFill>
                <a:srgbClr val="000000"/>
              </a:solidFill>
            </a:endParaRPr>
          </a:p>
        </p:txBody>
      </p:sp>
    </p:spTree>
    <p:extLst>
      <p:ext uri="{BB962C8B-B14F-4D97-AF65-F5344CB8AC3E}">
        <p14:creationId xmlns:p14="http://schemas.microsoft.com/office/powerpoint/2010/main" val="2943648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 SQL Server 2016 on an Azure VM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Configure options in the Azure Portal</a:t>
            </a:r>
          </a:p>
          <a:p>
            <a:pPr lvl="0"/>
            <a:r>
              <a:rPr lang="en-GB" kern="0" dirty="0">
                <a:solidFill>
                  <a:srgbClr val="000000"/>
                </a:solidFill>
              </a:rPr>
              <a:t>Select SQL Server VM image</a:t>
            </a:r>
          </a:p>
          <a:p>
            <a:pPr lvl="0"/>
            <a:endParaRPr lang="en-US" kern="0" dirty="0">
              <a:solidFill>
                <a:srgbClr val="000000"/>
              </a:solidFill>
            </a:endParaRPr>
          </a:p>
        </p:txBody>
      </p:sp>
    </p:spTree>
    <p:extLst>
      <p:ext uri="{BB962C8B-B14F-4D97-AF65-F5344CB8AC3E}">
        <p14:creationId xmlns:p14="http://schemas.microsoft.com/office/powerpoint/2010/main" val="2444934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SQL Server to enable execution of 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run R code directly from SQL Server:</a:t>
            </a:r>
          </a:p>
          <a:p>
            <a:pPr lvl="0"/>
            <a:r>
              <a:rPr lang="en-US" kern="0" dirty="0">
                <a:solidFill>
                  <a:srgbClr val="000000"/>
                </a:solidFill>
              </a:rPr>
              <a:t>Use the </a:t>
            </a:r>
            <a:r>
              <a:rPr lang="en-US" b="1" kern="0" dirty="0">
                <a:solidFill>
                  <a:srgbClr val="000000"/>
                </a:solidFill>
              </a:rPr>
              <a:t>sp_execute_external_script</a:t>
            </a:r>
            <a:r>
              <a:rPr lang="en-US" kern="0" dirty="0">
                <a:solidFill>
                  <a:srgbClr val="000000"/>
                </a:solidFill>
              </a:rPr>
              <a:t> stored procedure</a:t>
            </a:r>
          </a:p>
          <a:p>
            <a:pPr lvl="0"/>
            <a:r>
              <a:rPr lang="en-US" kern="0" dirty="0">
                <a:solidFill>
                  <a:srgbClr val="000000"/>
                </a:solidFill>
              </a:rPr>
              <a:t>Enable this procedure using the </a:t>
            </a:r>
            <a:r>
              <a:rPr lang="en-US" b="1" kern="0" dirty="0">
                <a:solidFill>
                  <a:srgbClr val="000000"/>
                </a:solidFill>
              </a:rPr>
              <a:t>sp_configure</a:t>
            </a:r>
            <a:r>
              <a:rPr lang="en-US" kern="0" dirty="0">
                <a:solidFill>
                  <a:srgbClr val="000000"/>
                </a:solidFill>
              </a:rPr>
              <a:t> command</a:t>
            </a:r>
          </a:p>
          <a:p>
            <a:pPr lvl="0"/>
            <a:r>
              <a:rPr lang="en-US" kern="0" dirty="0">
                <a:solidFill>
                  <a:srgbClr val="000000"/>
                </a:solidFill>
              </a:rPr>
              <a:t>Restart SQL Server</a:t>
            </a:r>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758979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R scripts inside T-SQL statements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Specify the language extension to invoke</a:t>
            </a:r>
          </a:p>
          <a:p>
            <a:pPr lvl="0"/>
            <a:r>
              <a:rPr lang="en-US" kern="0" dirty="0">
                <a:solidFill>
                  <a:srgbClr val="000000"/>
                </a:solidFill>
              </a:rPr>
              <a:t>View active R scripts</a:t>
            </a:r>
          </a:p>
          <a:p>
            <a:pPr lvl="0"/>
            <a:r>
              <a:rPr lang="en-US" kern="0" dirty="0">
                <a:solidFill>
                  <a:srgbClr val="000000"/>
                </a:solidFill>
              </a:rPr>
              <a:t>Monitor usage of external script execution</a:t>
            </a:r>
          </a:p>
        </p:txBody>
      </p:sp>
    </p:spTree>
    <p:extLst>
      <p:ext uri="{BB962C8B-B14F-4D97-AF65-F5344CB8AC3E}">
        <p14:creationId xmlns:p14="http://schemas.microsoft.com/office/powerpoint/2010/main" val="31972441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Visualization with 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 Server can generate R graphics</a:t>
            </a:r>
          </a:p>
          <a:p>
            <a:pPr lvl="0"/>
            <a:r>
              <a:rPr lang="en-US" kern="0" dirty="0">
                <a:solidFill>
                  <a:srgbClr val="000000"/>
                </a:solidFill>
              </a:rPr>
              <a:t>The default location for graphic output is the current folder from which you executed the command</a:t>
            </a:r>
          </a:p>
        </p:txBody>
      </p:sp>
    </p:spTree>
    <p:extLst>
      <p:ext uri="{BB962C8B-B14F-4D97-AF65-F5344CB8AC3E}">
        <p14:creationId xmlns:p14="http://schemas.microsoft.com/office/powerpoint/2010/main" val="9911478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F72-74F7-45E7-9655-08658EADEB72}"/>
              </a:ext>
            </a:extLst>
          </p:cNvPr>
          <p:cNvSpPr>
            <a:spLocks noGrp="1"/>
          </p:cNvSpPr>
          <p:nvPr>
            <p:ph type="ctrTitle" sz="quarter"/>
          </p:nvPr>
        </p:nvSpPr>
        <p:spPr/>
        <p:txBody>
          <a:bodyPr/>
          <a:lstStyle/>
          <a:p>
            <a:r>
              <a:rPr lang="en-GB" dirty="0"/>
              <a:t>Creating R graphics from R Server</a:t>
            </a:r>
            <a:endParaRPr lang="en-US" dirty="0"/>
          </a:p>
        </p:txBody>
      </p:sp>
      <p:sp>
        <p:nvSpPr>
          <p:cNvPr id="3" name="Subtitle 2">
            <a:extLst>
              <a:ext uri="{FF2B5EF4-FFF2-40B4-BE49-F238E27FC236}">
                <a16:creationId xmlns:a16="http://schemas.microsoft.com/office/drawing/2014/main" id="{99F97418-5553-40FD-AD4F-DD7E886AEA83}"/>
              </a:ext>
            </a:extLst>
          </p:cNvPr>
          <p:cNvSpPr>
            <a:spLocks noGrp="1"/>
          </p:cNvSpPr>
          <p:nvPr>
            <p:ph type="subTitle" sz="quarter" idx="1"/>
          </p:nvPr>
        </p:nvSpPr>
        <p:spPr/>
        <p:txBody>
          <a:bodyPr/>
          <a:lstStyle/>
          <a:p>
            <a:r>
              <a:rPr lang="en-US" dirty="0"/>
              <a:t>Create a stored procedure to run R code and extract useful data</a:t>
            </a:r>
          </a:p>
          <a:p>
            <a:r>
              <a:rPr lang="en-US" dirty="0"/>
              <a:t>Create a stored procedure to run R code and plot extracted data</a:t>
            </a:r>
          </a:p>
          <a:p>
            <a:r>
              <a:rPr lang="en-US" dirty="0"/>
              <a:t>Use PowerShell to deploy a stored procedure and create a graphic from data</a:t>
            </a:r>
          </a:p>
          <a:p>
            <a:endParaRPr lang="en-US" dirty="0"/>
          </a:p>
        </p:txBody>
      </p:sp>
      <p:sp>
        <p:nvSpPr>
          <p:cNvPr id="4" name="Text Placeholder 3">
            <a:extLst>
              <a:ext uri="{FF2B5EF4-FFF2-40B4-BE49-F238E27FC236}">
                <a16:creationId xmlns:a16="http://schemas.microsoft.com/office/drawing/2014/main" id="{C00A8AA6-BD21-4F68-A435-1126AD6E9CDA}"/>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23229998-0F66-4B95-90C8-809E4621814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151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Data Science VM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DSVM requires:</a:t>
            </a:r>
          </a:p>
          <a:p>
            <a:pPr lvl="0"/>
            <a:r>
              <a:rPr lang="en-GB" b="0" kern="0" dirty="0">
                <a:solidFill>
                  <a:srgbClr val="000000"/>
                </a:solidFill>
              </a:rPr>
              <a:t>Azure subscription</a:t>
            </a:r>
          </a:p>
          <a:p>
            <a:pPr lvl="0"/>
            <a:r>
              <a:rPr lang="en-GB" b="0" kern="0" dirty="0">
                <a:solidFill>
                  <a:srgbClr val="000000"/>
                </a:solidFill>
              </a:rPr>
              <a:t>Azure storage account</a:t>
            </a:r>
          </a:p>
          <a:p>
            <a:pPr lvl="0"/>
            <a:endParaRPr lang="en-GB" kern="0" dirty="0">
              <a:solidFill>
                <a:srgbClr val="000000"/>
              </a:solidFill>
            </a:endParaRPr>
          </a:p>
          <a:p>
            <a:pPr marL="0" lvl="0" indent="0">
              <a:buNone/>
            </a:pPr>
            <a:r>
              <a:rPr lang="en-GB" kern="0" dirty="0">
                <a:solidFill>
                  <a:srgbClr val="000000"/>
                </a:solidFill>
              </a:rPr>
              <a:t>Usage costs:</a:t>
            </a:r>
          </a:p>
          <a:p>
            <a:pPr lvl="0"/>
            <a:r>
              <a:rPr lang="en-GB" b="0" kern="0" dirty="0">
                <a:solidFill>
                  <a:srgbClr val="000000"/>
                </a:solidFill>
              </a:rPr>
              <a:t>Azure compute charges</a:t>
            </a:r>
          </a:p>
          <a:p>
            <a:pPr lvl="0"/>
            <a:r>
              <a:rPr lang="en-GB" b="0" kern="0" dirty="0">
                <a:solidFill>
                  <a:srgbClr val="000000"/>
                </a:solidFill>
              </a:rPr>
              <a:t>No software charges</a:t>
            </a:r>
          </a:p>
          <a:p>
            <a:pPr lvl="0"/>
            <a:endParaRPr lang="en-US" kern="0" dirty="0">
              <a:solidFill>
                <a:srgbClr val="000000"/>
              </a:solidFill>
            </a:endParaRPr>
          </a:p>
        </p:txBody>
      </p:sp>
    </p:spTree>
    <p:extLst>
      <p:ext uri="{BB962C8B-B14F-4D97-AF65-F5344CB8AC3E}">
        <p14:creationId xmlns:p14="http://schemas.microsoft.com/office/powerpoint/2010/main" val="42537889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31722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024283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747024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07181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388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19" y="0"/>
            <a:ext cx="8577093" cy="740664"/>
          </a:xfrm>
        </p:spPr>
        <p:txBody>
          <a:bodyPr/>
          <a:lstStyle/>
          <a:p>
            <a:r>
              <a:rPr lang="en-GB" dirty="0"/>
              <a:t>Using N-series VMs for Machine Learning applications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a:t>N-series Azure NC VMs:</a:t>
            </a:r>
          </a:p>
          <a:p>
            <a:r>
              <a:rPr lang="en-US" b="0" kern="0" dirty="0"/>
              <a:t>Designed for compute-intensive applications </a:t>
            </a:r>
          </a:p>
          <a:p>
            <a:r>
              <a:rPr lang="en-US" b="0" kern="0" dirty="0"/>
              <a:t>Powered by NVIDIA Tesla® K80 GPUs</a:t>
            </a:r>
          </a:p>
          <a:p>
            <a:endParaRPr lang="en-US" kern="0" dirty="0"/>
          </a:p>
          <a:p>
            <a:pPr marL="0" indent="0">
              <a:buFont typeface="Arial" pitchFamily="34" charset="0"/>
              <a:buNone/>
            </a:pPr>
            <a:r>
              <a:rPr lang="en-US" kern="0" dirty="0"/>
              <a:t>DSVM Deep Learning Toolkit:</a:t>
            </a:r>
          </a:p>
          <a:p>
            <a:r>
              <a:rPr lang="en-GB" b="0" kern="0" dirty="0"/>
              <a:t>Available on Windows version of DSVM (preconfigured with GPU enabled)</a:t>
            </a:r>
          </a:p>
          <a:p>
            <a:r>
              <a:rPr lang="en-GB" b="0" kern="0" dirty="0"/>
              <a:t>Includes sample solutions that use GPU processing</a:t>
            </a:r>
            <a:endParaRPr lang="en-US" b="0" kern="0" dirty="0"/>
          </a:p>
        </p:txBody>
      </p:sp>
    </p:spTree>
    <p:extLst>
      <p:ext uri="{BB962C8B-B14F-4D97-AF65-F5344CB8AC3E}">
        <p14:creationId xmlns:p14="http://schemas.microsoft.com/office/powerpoint/2010/main" val="423290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neural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Interesting machine learning model</a:t>
            </a:r>
          </a:p>
          <a:p>
            <a:pPr lvl="0"/>
            <a:r>
              <a:rPr lang="en-US" b="0" kern="0">
                <a:solidFill>
                  <a:srgbClr val="000000"/>
                </a:solidFill>
              </a:rPr>
              <a:t>Inspired by the human brain</a:t>
            </a:r>
          </a:p>
          <a:p>
            <a:pPr lvl="0"/>
            <a:r>
              <a:rPr lang="en-US" b="0" kern="0">
                <a:solidFill>
                  <a:srgbClr val="000000"/>
                </a:solidFill>
              </a:rPr>
              <a:t>Used to make predictions from a dataset</a:t>
            </a:r>
          </a:p>
          <a:p>
            <a:pPr lvl="0"/>
            <a:r>
              <a:rPr lang="en-US" b="0" kern="0">
                <a:solidFill>
                  <a:srgbClr val="000000"/>
                </a:solidFill>
              </a:rPr>
              <a:t>Can be time-consuming to run</a:t>
            </a:r>
          </a:p>
          <a:p>
            <a:pPr lvl="0"/>
            <a:r>
              <a:rPr lang="en-US" b="0" kern="0">
                <a:solidFill>
                  <a:srgbClr val="000000"/>
                </a:solidFill>
              </a:rPr>
              <a:t>Easy to implement in Machine Learning, but can be difficult to analyze</a:t>
            </a:r>
          </a:p>
          <a:p>
            <a:pPr lvl="0"/>
            <a:r>
              <a:rPr lang="en-US" b="0" kern="0">
                <a:solidFill>
                  <a:srgbClr val="000000"/>
                </a:solidFill>
              </a:rPr>
              <a:t>Training is an iterative process</a:t>
            </a:r>
            <a:endParaRPr lang="en-US" b="0" kern="0" dirty="0">
              <a:solidFill>
                <a:srgbClr val="000000"/>
              </a:solidFill>
            </a:endParaRPr>
          </a:p>
        </p:txBody>
      </p:sp>
    </p:spTree>
    <p:extLst>
      <p:ext uri="{BB962C8B-B14F-4D97-AF65-F5344CB8AC3E}">
        <p14:creationId xmlns:p14="http://schemas.microsoft.com/office/powerpoint/2010/main" val="410117314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8258</Words>
  <Application>Microsoft Office PowerPoint</Application>
  <PresentationFormat>On-screen Show (4:3)</PresentationFormat>
  <Paragraphs>1035</Paragraphs>
  <Slides>74</Slides>
  <Notes>68</Notes>
  <HiddenSlides>18</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74</vt:i4>
      </vt:variant>
    </vt:vector>
  </HeadingPairs>
  <TitlesOfParts>
    <vt:vector size="87" baseType="lpstr">
      <vt:lpstr>Wingdings</vt:lpstr>
      <vt:lpstr>Consolas</vt:lpstr>
      <vt:lpstr>Times New Roman</vt:lpstr>
      <vt:lpstr>Segoe</vt:lpstr>
      <vt:lpstr>Segoe UI</vt:lpstr>
      <vt:lpstr>Segoe UI Light</vt:lpstr>
      <vt:lpstr>Verdana</vt:lpstr>
      <vt:lpstr>Arial</vt:lpstr>
      <vt:lpstr>Courier New</vt:lpstr>
      <vt:lpstr>Symbol</vt:lpstr>
      <vt:lpstr>Calibri</vt:lpstr>
      <vt:lpstr>NG_MOC_Core_ModuleNew2</vt:lpstr>
      <vt:lpstr>1_NG_MOC_Core_ModuleNew2</vt:lpstr>
      <vt:lpstr>Exam 70-774 Perform Cloud Data Science with Azure Machine Learning</vt:lpstr>
      <vt:lpstr>Use Other Services for Machine Learning</vt:lpstr>
      <vt:lpstr>Operationalize and Manage Azure Machine Learning Services</vt:lpstr>
      <vt:lpstr>Build and use neural networks with the Microsoft Cognitive Toolkit   </vt:lpstr>
      <vt:lpstr>Building Machine Learning applications</vt:lpstr>
      <vt:lpstr>Introduction to the Data Science Virtual Machine</vt:lpstr>
      <vt:lpstr>Using the Data Science VM</vt:lpstr>
      <vt:lpstr>Using N-series VMs for Machine Learning applications</vt:lpstr>
      <vt:lpstr>Introduction to neural networks</vt:lpstr>
      <vt:lpstr>Use cases for neural networks</vt:lpstr>
      <vt:lpstr>Using a sample application based on a neural network</vt:lpstr>
      <vt:lpstr>PowerPoint Presentation</vt:lpstr>
      <vt:lpstr>PowerPoint Presentation</vt:lpstr>
      <vt:lpstr>PowerPoint Presentation</vt:lpstr>
      <vt:lpstr>If you want to make a predictive analytics model available as an application, what two key processes in Machine Learning Studio does this process involve?</vt:lpstr>
      <vt:lpstr>If you want to make a predictive analytics model available as an application, what two key processes in Machine Learning Studio does this process involve?</vt:lpstr>
      <vt:lpstr>True or false: Speech and object recognition models often use neural networks.</vt:lpstr>
      <vt:lpstr>True or false: Speech and object recognition models often use neural networks.</vt:lpstr>
      <vt:lpstr>Building Machine Learning models</vt:lpstr>
      <vt:lpstr>Streamline development by using existing resources  </vt:lpstr>
      <vt:lpstr>Machine Learning and the Azure AI Gallery</vt:lpstr>
      <vt:lpstr>Using Machine Learning with other Azure services</vt:lpstr>
      <vt:lpstr>Azure AI Gallery</vt:lpstr>
      <vt:lpstr>Perform data sciences at scale by using HDInsights   </vt:lpstr>
      <vt:lpstr>HDInsight and big data</vt:lpstr>
      <vt:lpstr>Introducing Azure HDInsight</vt:lpstr>
      <vt:lpstr>HBase on HDInsight</vt:lpstr>
      <vt:lpstr>Storm on HDInsight</vt:lpstr>
      <vt:lpstr>Provisioning a Hadoop cluster on HDInsight</vt:lpstr>
      <vt:lpstr>PowerPoint Presentation</vt:lpstr>
      <vt:lpstr>PowerPoint Presentation</vt:lpstr>
      <vt:lpstr>Which of the following are valid storage locations for Azure HDInsight data?</vt:lpstr>
      <vt:lpstr>Which of the following are valid storage locations for Azure HDInsight data?</vt:lpstr>
      <vt:lpstr>Hadoop clusters in HDInsight</vt:lpstr>
      <vt:lpstr>HBase clusters in HDInsight</vt:lpstr>
      <vt:lpstr>Storm clusters in HDInsight</vt:lpstr>
      <vt:lpstr>Deploying HDInsight clusters</vt:lpstr>
      <vt:lpstr>Managing a Hadoop cluster on HDInsight</vt:lpstr>
      <vt:lpstr>PowerPoint Presentation</vt:lpstr>
      <vt:lpstr>Which of the following Azure HDInsight cluster types are best suited for processing streaming data in real-time?</vt:lpstr>
      <vt:lpstr>Which of the following Azure HDInsight cluster types are best suited for processing streaming data in real-time?</vt:lpstr>
      <vt:lpstr>Introduction to Spark</vt:lpstr>
      <vt:lpstr>Working with data in Spark</vt:lpstr>
      <vt:lpstr>Exploring data with Spark SQL</vt:lpstr>
      <vt:lpstr>Using Spark with machine learning</vt:lpstr>
      <vt:lpstr>Using MapReduce with machine learning</vt:lpstr>
      <vt:lpstr>Working with HDInsight</vt:lpstr>
      <vt:lpstr>PowerPoint Presentation</vt:lpstr>
      <vt:lpstr>PowerPoint Presentation</vt:lpstr>
      <vt:lpstr>Using machine learning with HDInsight</vt:lpstr>
      <vt:lpstr>Perform database analytics by using SQL Server R Services on Azure</vt:lpstr>
      <vt:lpstr>Lesson 1: Overview of R and R Server</vt:lpstr>
      <vt:lpstr>Overview of R Server (Machine learning Server)</vt:lpstr>
      <vt:lpstr>Environments for running R Server</vt:lpstr>
      <vt:lpstr>R Client</vt:lpstr>
      <vt:lpstr>Getting started with R Server</vt:lpstr>
      <vt:lpstr>Remote execution on R Server</vt:lpstr>
      <vt:lpstr>Executing remote commands</vt:lpstr>
      <vt:lpstr>PowerPoint Presentation</vt:lpstr>
      <vt:lpstr>PowerPoint Presentation</vt:lpstr>
      <vt:lpstr>PowerPoint Presentation</vt:lpstr>
      <vt:lpstr>PowerPoint Presentation</vt:lpstr>
      <vt:lpstr>PowerPoint Presentation</vt:lpstr>
      <vt:lpstr>Using R with SQL Server</vt:lpstr>
      <vt:lpstr>Deploy SQL Server 2016 on an Azure VM</vt:lpstr>
      <vt:lpstr>Configuring SQL Server to enable execution of R</vt:lpstr>
      <vt:lpstr>Executing R scripts inside T-SQL statements</vt:lpstr>
      <vt:lpstr>Data Visualization with R</vt:lpstr>
      <vt:lpstr>Creating R graphics from R Server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2018-04-05T16:29:34Z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