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36" r:id="rId3"/>
  </p:sldMasterIdLst>
  <p:notesMasterIdLst>
    <p:notesMasterId r:id="rId86"/>
  </p:notesMasterIdLst>
  <p:handoutMasterIdLst>
    <p:handoutMasterId r:id="rId87"/>
  </p:handoutMasterIdLst>
  <p:sldIdLst>
    <p:sldId id="398" r:id="rId4"/>
    <p:sldId id="425" r:id="rId5"/>
    <p:sldId id="426" r:id="rId6"/>
    <p:sldId id="505" r:id="rId7"/>
    <p:sldId id="515" r:id="rId8"/>
    <p:sldId id="516" r:id="rId9"/>
    <p:sldId id="428" r:id="rId10"/>
    <p:sldId id="435" r:id="rId11"/>
    <p:sldId id="436" r:id="rId12"/>
    <p:sldId id="437" r:id="rId13"/>
    <p:sldId id="438" r:id="rId14"/>
    <p:sldId id="439" r:id="rId15"/>
    <p:sldId id="440" r:id="rId16"/>
    <p:sldId id="441" r:id="rId17"/>
    <p:sldId id="442" r:id="rId18"/>
    <p:sldId id="443" r:id="rId19"/>
    <p:sldId id="444" r:id="rId20"/>
    <p:sldId id="445" r:id="rId21"/>
    <p:sldId id="464" r:id="rId22"/>
    <p:sldId id="465" r:id="rId23"/>
    <p:sldId id="466" r:id="rId24"/>
    <p:sldId id="527" r:id="rId25"/>
    <p:sldId id="468" r:id="rId26"/>
    <p:sldId id="528" r:id="rId27"/>
    <p:sldId id="530" r:id="rId28"/>
    <p:sldId id="456" r:id="rId29"/>
    <p:sldId id="457" r:id="rId30"/>
    <p:sldId id="522" r:id="rId31"/>
    <p:sldId id="523" r:id="rId32"/>
    <p:sldId id="458" r:id="rId33"/>
    <p:sldId id="459" r:id="rId34"/>
    <p:sldId id="524" r:id="rId35"/>
    <p:sldId id="462" r:id="rId36"/>
    <p:sldId id="525" r:id="rId37"/>
    <p:sldId id="526" r:id="rId38"/>
    <p:sldId id="470" r:id="rId39"/>
    <p:sldId id="471" r:id="rId40"/>
    <p:sldId id="531" r:id="rId41"/>
    <p:sldId id="473" r:id="rId42"/>
    <p:sldId id="549" r:id="rId43"/>
    <p:sldId id="550" r:id="rId44"/>
    <p:sldId id="539" r:id="rId45"/>
    <p:sldId id="540" r:id="rId46"/>
    <p:sldId id="541" r:id="rId47"/>
    <p:sldId id="542" r:id="rId48"/>
    <p:sldId id="543" r:id="rId49"/>
    <p:sldId id="544" r:id="rId50"/>
    <p:sldId id="545" r:id="rId51"/>
    <p:sldId id="551" r:id="rId52"/>
    <p:sldId id="547" r:id="rId53"/>
    <p:sldId id="548" r:id="rId54"/>
    <p:sldId id="520" r:id="rId55"/>
    <p:sldId id="532" r:id="rId56"/>
    <p:sldId id="427" r:id="rId57"/>
    <p:sldId id="476" r:id="rId58"/>
    <p:sldId id="535" r:id="rId59"/>
    <p:sldId id="477" r:id="rId60"/>
    <p:sldId id="478" r:id="rId61"/>
    <p:sldId id="479" r:id="rId62"/>
    <p:sldId id="536" r:id="rId63"/>
    <p:sldId id="482" r:id="rId64"/>
    <p:sldId id="484" r:id="rId65"/>
    <p:sldId id="485" r:id="rId66"/>
    <p:sldId id="486" r:id="rId67"/>
    <p:sldId id="537" r:id="rId68"/>
    <p:sldId id="489" r:id="rId69"/>
    <p:sldId id="533" r:id="rId70"/>
    <p:sldId id="534" r:id="rId71"/>
    <p:sldId id="508" r:id="rId72"/>
    <p:sldId id="509" r:id="rId73"/>
    <p:sldId id="511" r:id="rId74"/>
    <p:sldId id="512" r:id="rId75"/>
    <p:sldId id="315" r:id="rId76"/>
    <p:sldId id="430" r:id="rId77"/>
    <p:sldId id="431" r:id="rId78"/>
    <p:sldId id="554" r:id="rId79"/>
    <p:sldId id="517" r:id="rId80"/>
    <p:sldId id="518" r:id="rId81"/>
    <p:sldId id="502" r:id="rId82"/>
    <p:sldId id="503" r:id="rId83"/>
    <p:sldId id="504" r:id="rId84"/>
    <p:sldId id="553" r:id="rId85"/>
  </p:sldIdLst>
  <p:sldSz cx="9144000" cy="6858000" type="screen4x3"/>
  <p:notesSz cx="6858000" cy="9144000"/>
  <p:embeddedFontLst>
    <p:embeddedFont>
      <p:font typeface="Calibri" panose="020F0502020204030204" pitchFamily="34" charset="0"/>
      <p:regular r:id="rId88"/>
      <p:bold r:id="rId89"/>
      <p:italic r:id="rId90"/>
      <p:boldItalic r:id="rId91"/>
    </p:embeddedFont>
    <p:embeddedFont>
      <p:font typeface="Consolas" panose="020B0609020204030204" pitchFamily="49" charset="0"/>
      <p:regular r:id="rId92"/>
      <p:bold r:id="rId93"/>
      <p:italic r:id="rId94"/>
      <p:boldItalic r:id="rId95"/>
    </p:embeddedFont>
    <p:embeddedFont>
      <p:font typeface="Segoe" panose="020B0604020202020204" charset="0"/>
      <p:regular r:id="rId96"/>
      <p:bold r:id="rId97"/>
      <p:italic r:id="rId98"/>
      <p:boldItalic r:id="rId99"/>
    </p:embeddedFont>
    <p:embeddedFont>
      <p:font typeface="Segoe UI" panose="020B0502040204020203" pitchFamily="34" charset="0"/>
      <p:regular r:id="rId100"/>
      <p:bold r:id="rId101"/>
      <p:italic r:id="rId102"/>
      <p:boldItalic r:id="rId103"/>
    </p:embeddedFont>
    <p:embeddedFont>
      <p:font typeface="Segoe UI Light" panose="020B0502040204020203" pitchFamily="34" charset="0"/>
      <p:regular r:id="rId104"/>
      <p:italic r:id="rId105"/>
    </p:embeddedFont>
    <p:embeddedFont>
      <p:font typeface="Verdana" panose="020B0604030504040204" pitchFamily="34" charset="0"/>
      <p:regular r:id="rId106"/>
      <p:bold r:id="rId107"/>
      <p:italic r:id="rId108"/>
      <p:boldItalic r:id="rId10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25"/>
            <p14:sldId id="426"/>
            <p14:sldId id="505"/>
            <p14:sldId id="515"/>
            <p14:sldId id="516"/>
          </p14:sldIdLst>
        </p14:section>
        <p14:section name="Select an appropriate algorithm or method" id="{EE7F45B0-A6AD-411D-A512-DBBFEC401377}">
          <p14:sldIdLst>
            <p14:sldId id="428"/>
            <p14:sldId id="435"/>
            <p14:sldId id="436"/>
            <p14:sldId id="437"/>
            <p14:sldId id="438"/>
            <p14:sldId id="439"/>
            <p14:sldId id="440"/>
            <p14:sldId id="441"/>
            <p14:sldId id="442"/>
            <p14:sldId id="443"/>
            <p14:sldId id="444"/>
            <p14:sldId id="445"/>
            <p14:sldId id="464"/>
            <p14:sldId id="465"/>
            <p14:sldId id="466"/>
            <p14:sldId id="527"/>
            <p14:sldId id="468"/>
            <p14:sldId id="528"/>
            <p14:sldId id="530"/>
            <p14:sldId id="456"/>
            <p14:sldId id="457"/>
            <p14:sldId id="522"/>
            <p14:sldId id="523"/>
            <p14:sldId id="458"/>
            <p14:sldId id="459"/>
            <p14:sldId id="524"/>
            <p14:sldId id="462"/>
            <p14:sldId id="525"/>
            <p14:sldId id="526"/>
            <p14:sldId id="470"/>
            <p14:sldId id="471"/>
            <p14:sldId id="531"/>
            <p14:sldId id="473"/>
            <p14:sldId id="549"/>
            <p14:sldId id="550"/>
            <p14:sldId id="539"/>
            <p14:sldId id="540"/>
            <p14:sldId id="541"/>
            <p14:sldId id="542"/>
            <p14:sldId id="543"/>
            <p14:sldId id="544"/>
            <p14:sldId id="545"/>
            <p14:sldId id="551"/>
            <p14:sldId id="547"/>
            <p14:sldId id="548"/>
            <p14:sldId id="520"/>
            <p14:sldId id="532"/>
          </p14:sldIdLst>
        </p14:section>
        <p14:section name="Initialize and train appropriate models" id="{C6B6578B-F5CF-418D-991A-F24A0340D180}">
          <p14:sldIdLst>
            <p14:sldId id="427"/>
            <p14:sldId id="476"/>
            <p14:sldId id="535"/>
            <p14:sldId id="477"/>
            <p14:sldId id="478"/>
            <p14:sldId id="479"/>
            <p14:sldId id="536"/>
            <p14:sldId id="482"/>
            <p14:sldId id="484"/>
            <p14:sldId id="485"/>
            <p14:sldId id="486"/>
            <p14:sldId id="537"/>
            <p14:sldId id="489"/>
            <p14:sldId id="533"/>
            <p14:sldId id="534"/>
            <p14:sldId id="508"/>
            <p14:sldId id="509"/>
            <p14:sldId id="511"/>
            <p14:sldId id="512"/>
          </p14:sldIdLst>
        </p14:section>
        <p14:section name="Validate models" id="{B92904DA-AD65-48A7-82FB-BA4D438E899A}">
          <p14:sldIdLst>
            <p14:sldId id="315"/>
            <p14:sldId id="430"/>
            <p14:sldId id="431"/>
            <p14:sldId id="554"/>
            <p14:sldId id="517"/>
            <p14:sldId id="518"/>
            <p14:sldId id="502"/>
            <p14:sldId id="503"/>
            <p14:sldId id="504"/>
            <p14:sldId id="5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35278" autoAdjust="0"/>
  </p:normalViewPr>
  <p:slideViewPr>
    <p:cSldViewPr snapToGrid="0">
      <p:cViewPr varScale="1">
        <p:scale>
          <a:sx n="35" d="100"/>
          <a:sy n="35" d="100"/>
        </p:scale>
        <p:origin x="2432" y="36"/>
      </p:cViewPr>
      <p:guideLst/>
    </p:cSldViewPr>
  </p:slideViewPr>
  <p:notesTextViewPr>
    <p:cViewPr>
      <p:scale>
        <a:sx n="1" d="1"/>
        <a:sy n="1" d="1"/>
      </p:scale>
      <p:origin x="0" y="-756"/>
    </p:cViewPr>
  </p:notesTextViewPr>
  <p:sorterViewPr>
    <p:cViewPr varScale="1">
      <p:scale>
        <a:sx n="100" d="100"/>
        <a:sy n="100" d="100"/>
      </p:scale>
      <p:origin x="0" y="-21456"/>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font" Target="fonts/font2.fntdata"/><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font" Target="fonts/font20.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handoutMaster" Target="handoutMasters/handoutMaster1.xml"/><Relationship Id="rId102" Type="http://schemas.openxmlformats.org/officeDocument/2006/relationships/font" Target="fonts/font15.fntdata"/><Relationship Id="rId110"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font" Target="fonts/font3.fntdata"/><Relationship Id="rId95" Type="http://schemas.openxmlformats.org/officeDocument/2006/relationships/font" Target="fonts/font8.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font" Target="fonts/font13.fntdata"/><Relationship Id="rId105" Type="http://schemas.openxmlformats.org/officeDocument/2006/relationships/font" Target="fonts/font18.fntdata"/><Relationship Id="rId113"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font" Target="fonts/font16.fntdata"/><Relationship Id="rId108" Type="http://schemas.openxmlformats.org/officeDocument/2006/relationships/font" Target="fonts/font2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19.fntdata"/><Relationship Id="rId114"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22.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allery.cortanaintelligence.com/Experiment/Building-Ensemble-of-Classifiers-using-Stacking-2"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besdp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One example of linear regression is the relationship between height and weight. In general, the taller the individual, the more he or she weighs.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59429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Bayesian linear regression is like linear regression, but is considered a likelihood estimator. It is more flexible than traditional linear regression because it removes the assumption that the error must have a normal distribution. Instead, it regards regression coefficients and the disturbance variance as random variables, whereas linear regression treats them as fixed, but unknown quantities. In this way, Bayesian linear regression allows for some flexibility.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833986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err="1">
                <a:latin typeface="Arial" panose="020B0604020202020204" pitchFamily="34" charset="0"/>
                <a:ea typeface="Calibri" panose="020F0502020204030204" pitchFamily="34" charset="0"/>
                <a:cs typeface="Times New Roman" panose="02020603050405020304" pitchFamily="18" charset="0"/>
              </a:rPr>
              <a:t>SVMlight</a:t>
            </a:r>
            <a:r>
              <a:rPr lang="en-US" sz="1000" dirty="0">
                <a:latin typeface="Arial" panose="020B0604020202020204" pitchFamily="34" charset="0"/>
                <a:ea typeface="Calibri" panose="020F0502020204030204" pitchFamily="34" charset="0"/>
                <a:cs typeface="Times New Roman" panose="02020603050405020304" pitchFamily="18" charset="0"/>
              </a:rPr>
              <a:t> is an implementation of Support Vector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Machines (SVMs) in C, which is popular because it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hold a lot of data. It has the following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characteristics: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includes a fast optimization algorithm.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solves both classification and regression problems.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handles many thousands of support vectors.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It gives access to tens of thousands of training examples.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98291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Neural Network Regression module uses a customizable neural network for regression problems. Regression problems are essentially scoring problems. A neural network fits well into a scoring problem because it compares inputs and outputs. The data will require a labeled dataset, which includes a specific label column that is a numerical data type.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76134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Non-parametric statistics is a less robust set of tests, and it is used where the data does not follow a normal distribution A series of simple tests is conducted for each instance, working through the data in a binary tree data structure until a final point is reached. This final point is known as the leaf node, and it represents a decision. </a:t>
            </a:r>
          </a:p>
          <a:p>
            <a:pPr>
              <a:lnSpc>
                <a:spcPct val="107000"/>
              </a:lnSpc>
              <a:spcAft>
                <a:spcPts val="800"/>
              </a:spcAft>
            </a:pPr>
            <a:endParaRPr lang="en-US" sz="1000" dirty="0"/>
          </a:p>
          <a:p>
            <a:pPr>
              <a:lnSpc>
                <a:spcPct val="107000"/>
              </a:lnSpc>
              <a:spcAft>
                <a:spcPts val="800"/>
              </a:spcAft>
            </a:pPr>
            <a:r>
              <a:rPr lang="en-US" sz="1000" dirty="0"/>
              <a:t>Decision trees are efficient in both computation and memory usage during training and prediction. They are non-parametric, so they can represent non-linear decision boundaries. They are resilient in the presence of data that is noisy. The result is that an aggregation is performed over the set of trees that is closest to the combined distribution for all trees in the model.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883555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In regression problems, boosting builds a series of decision trees, and then selects the best tree, depending on a loss function. In Machine Learning Studio, boosted decision trees use a gradient boosting, which is a </a:t>
            </a:r>
            <a:r>
              <a:rPr lang="en-US" sz="1000" dirty="0" err="1"/>
              <a:t>wellknown</a:t>
            </a:r>
            <a:r>
              <a:rPr lang="en-US" sz="1000" dirty="0"/>
              <a:t> machine learning method for regression problems. It builds each regression tree, measures the error in each step, and corrects for it in the next. The prediction model is a set of weaker prediction models.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4231148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Poisson regression is used to model counts, such as the number of ratings associated with movie selections. The outcome of response variables has a Poisson distribution, so it must be interpreted differently from other regression models. This is because we are modeling counts rather than values. With counts, we are not analyzing the data itself, but the ratings. A movie rating of five stars might mean that it is a better movie, but we are interested in the number of times that the movie was rated five stars. Therefore, we are not working with the number “5”; instead, we are counting the number of times that “5” appears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929438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The Fast Forest Quantile Regression module is used to create a regression model that can predict values based on a distribution of a predicted value, rather than getting a single mean prediction value for a specified number of quantiles. For example, you may want to predict a range of prices, not just a single price. This form of regression method requires a tagged dataset, which includes a label column. The label column must contain numerical values.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050485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R2 is the coefficient of determination. If you want to know how successful the model is, you look at this value. The higher the R2 value, the better.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82731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Clustering is a system of grouping individual items into clusters. The members of the cluster tend to behave in a similar way to each other and, therefore, you assess members’ behavior based on the typical behavior of the cluster</a:t>
            </a:r>
          </a:p>
          <a:p>
            <a:endParaRPr lang="en-US" sz="1000" dirty="0">
              <a:latin typeface="Arial" panose="020B0604020202020204" pitchFamily="34" charset="0"/>
            </a:endParaRPr>
          </a:p>
          <a:p>
            <a:r>
              <a:rPr lang="en-US" sz="1000" dirty="0"/>
              <a:t>Machine Learning includes the K-Means clustering model that is discussed in the next topic, but you can create a custom clustering model using an R script. </a:t>
            </a:r>
          </a:p>
          <a:p>
            <a:endParaRPr lang="en-US" sz="1000" dirty="0">
              <a:latin typeface="Arial" panose="020B0604020202020204" pitchFamily="34" charset="0"/>
            </a:endParaRPr>
          </a:p>
          <a:p>
            <a:r>
              <a:rPr lang="en-US" sz="1000" dirty="0"/>
              <a:t>Train Model uses historical data in what is called a supervised learning algorithm but, because clustering is unsupervised, it needs another method to group, or cluster, members. With clustering, you should add the Train Clustering module to your experiment, connect your clustering module, and attach a training dataset before running the experiment. </a:t>
            </a:r>
          </a:p>
          <a:p>
            <a:endParaRPr lang="en-US" sz="1000" dirty="0">
              <a:latin typeface="Arial" panose="020B0604020202020204" pitchFamily="34" charset="0"/>
            </a:endParaRPr>
          </a:p>
          <a:p>
            <a:r>
              <a:rPr lang="en-US" sz="1000" dirty="0"/>
              <a:t>You can use the Sweep Clustering module to evaluate your data using parameters that you supply, then create the optimum configuration, and train the model all in one module. You configure the K-Means Clustering module to use the Sweep Clustering module and configure settings to your requirements</a:t>
            </a:r>
          </a:p>
          <a:p>
            <a:endParaRPr lang="en-US" sz="1000" dirty="0">
              <a:latin typeface="Arial" panose="020B0604020202020204" pitchFamily="34" charset="0"/>
            </a:endParaRPr>
          </a:p>
          <a:p>
            <a:r>
              <a:rPr lang="en-GB" sz="1000" dirty="0">
                <a:latin typeface="Arial" panose="020B0604020202020204" pitchFamily="34" charset="0"/>
              </a:rPr>
              <a:t>https://docs.microsoft.com/en-us/azure/machine-learning/studio-module-reference/k-means-clustering</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19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6774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27732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K-Means clustering takes the items (the number of items is n in the notation) and divides them into clusters (the number of clusters is k in the notation). It does this by assigning each As more members are added to a cluster, the mean is likely to move and cluster membership can change. The algorithm is unsupervised and chooses the cluster point arbitrarily. With each pass, the mean value of each cluster will change because the mean value defines the membership, but the membership will then define a new mean value. The algorithm will either run through a set number of iterations or run until the mean values have stabilized. When data has been through the K-Means algorithm, you must pass it through the Train Clustering Model module or the Sweep Clustering module. item to a cluster that has the closest mean value.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845058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cs typeface="Times New Roman" panose="02020603050405020304" pitchFamily="18" charset="0"/>
              </a:rPr>
              <a:t>T</a:t>
            </a:r>
            <a:r>
              <a:rPr lang="en-US" sz="1000" dirty="0"/>
              <a:t>he one-class SVM has only one class. Items are then assessed to determine whether they are a member of this class—if they are not a member, they are an anomaly.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One-class SVM anomaly detection has more features than PCA-based anomaly detection.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PCA-based anomaly detection uses a system that assesses items and assigns them a normalized reconstruction error value—this essentially scores how unusual that data item is. PCA-based anomaly detection has faster training than one-class SVM anomaly detection.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21</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46875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b="1"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open Internet Explorer and browse to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 here</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Saved Datasets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Samples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 dataset to the workspace near the top.</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Manipulation</a:t>
            </a:r>
            <a:r>
              <a:rPr lang="en-US" sz="1200" dirty="0">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beneath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200" b="1" dirty="0">
                <a:latin typeface="Arial" panose="020B0604020202020204" pitchFamily="34" charset="0"/>
                <a:ea typeface="Times New Roman" panose="02020603050405020304" pitchFamily="18" charset="0"/>
                <a:cs typeface="Times New Roman" panose="02020603050405020304" pitchFamily="18" charset="0"/>
              </a:rPr>
              <a:t>Forest fires data</a:t>
            </a:r>
            <a:r>
              <a:rPr lang="en-US" sz="1200" dirty="0">
                <a:latin typeface="Arial" panose="020B0604020202020204" pitchFamily="34" charset="0"/>
                <a:ea typeface="Times New Roman" panose="02020603050405020304" pitchFamily="18" charset="0"/>
                <a:cs typeface="Times New Roman" panose="02020603050405020304" pitchFamily="18" charset="0"/>
              </a:rPr>
              <a:t> to the input for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AVAILABLE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temp</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button to add this to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SELECTED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step 13 for </a:t>
            </a:r>
            <a:r>
              <a:rPr lang="en-US" sz="1200" b="1" dirty="0">
                <a:latin typeface="Arial" panose="020B0604020202020204" pitchFamily="34" charset="0"/>
                <a:ea typeface="Times New Roman" panose="02020603050405020304" pitchFamily="18" charset="0"/>
                <a:cs typeface="Times New Roman" panose="02020603050405020304" pitchFamily="18" charset="0"/>
              </a:rPr>
              <a:t>RH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wind</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200" b="1" dirty="0">
                <a:latin typeface="Arial" panose="020B0604020202020204" pitchFamily="34" charset="0"/>
                <a:ea typeface="Times New Roman" panose="02020603050405020304" pitchFamily="18" charset="0"/>
                <a:cs typeface="Times New Roman" panose="02020603050405020304" pitchFamily="18" charset="0"/>
              </a:rPr>
              <a:t>month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Clustering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K-Means Clustering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the workspace adjacent to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200" b="1" dirty="0">
                <a:latin typeface="Arial" panose="020B0604020202020204" pitchFamily="34" charset="0"/>
                <a:ea typeface="Times New Roman" panose="02020603050405020304" pitchFamily="18" charset="0"/>
                <a:cs typeface="Times New Roman" panose="02020603050405020304" pitchFamily="18" charset="0"/>
              </a:rPr>
              <a:t>Train Clustering</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4255609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K-Means Clustering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left-hand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right-hand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has been run, 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Manipulation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Data to Clusters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input for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arrow to add it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COLUMNS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Step 30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has run, right-click the lower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column and,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compare 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both groups increase in August and September, but to different degrees.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3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x at the top-right of the window.</a:t>
            </a:r>
          </a:p>
          <a:p>
            <a:pPr marL="342900" lvl="0" indent="-342900">
              <a:lnSpc>
                <a:spcPct val="115000"/>
              </a:lnSpc>
              <a:spcAft>
                <a:spcPts val="995"/>
              </a:spcAft>
              <a:buFont typeface="+mj-lt"/>
              <a:buAutoNum type="arabicPeriod" startAt="1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23</a:t>
            </a:fld>
            <a:endParaRPr lang="en-GB" b="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422157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classification uses training data and, therefore, the accuracy is based on the quality of that training data. </a:t>
            </a:r>
          </a:p>
          <a:p>
            <a:pPr>
              <a:lnSpc>
                <a:spcPct val="107000"/>
              </a:lnSpc>
              <a:spcAft>
                <a:spcPts val="800"/>
              </a:spcAft>
            </a:pPr>
            <a:endParaRPr lang="en-US" sz="1000" dirty="0"/>
          </a:p>
          <a:p>
            <a:pPr>
              <a:lnSpc>
                <a:spcPct val="107000"/>
              </a:lnSpc>
              <a:spcAft>
                <a:spcPts val="800"/>
              </a:spcAft>
            </a:pPr>
            <a:r>
              <a:rPr lang="en-US" sz="1000" dirty="0"/>
              <a:t>Will a customer buy a new product? Is an email malicious? These are both ways of classifying data, but they can be complex to assess correctly. You will need to use machine learning algorithms.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Two-class classification has two categories. A customer is either likely to buy a product or they are not likely to buy a product. Multiclass classification has many categories. An animal could be a mammal, an insect, a bird, a reptile, or a fish (there are many other categories).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After you have added the classification model, you should train the model. Training the model uses historic data and known results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https://docs.microsoft.com/en-us/azure/machine-learning/studio-module-reference/train-model</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26</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595706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27</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904192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362030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t>Two-class neural network </a:t>
            </a:r>
            <a:r>
              <a:rPr lang="en-US" sz="1000" dirty="0"/>
              <a:t>Neural networks can be very accurate and are highly customizable and nonlinear, but can be complex to create. They use a concept of hidden layers that take the values from parameters (up to nine) and pass them through a layer using weighted edges and nodes created from training data. Initially, the neural network has one hidden layer, but the layers can be increased and eventually perform tasks as complex as, for example, speech recognition. </a:t>
            </a:r>
          </a:p>
          <a:p>
            <a:endParaRPr lang="en-US" sz="1000" dirty="0"/>
          </a:p>
          <a:p>
            <a:r>
              <a:rPr lang="en-US" sz="1000" b="1" dirty="0"/>
              <a:t>Averaged perceptron </a:t>
            </a:r>
            <a:r>
              <a:rPr lang="en-US" sz="1000" dirty="0"/>
              <a:t>An averaged perceptron algorithm is a simplified neural network that is straightforward to create, but which has relatively low accuracy and long training times. Averaged perceptron algorithms accept up to four parameters.</a:t>
            </a:r>
          </a:p>
          <a:p>
            <a:endParaRPr lang="en-US" sz="1000" dirty="0"/>
          </a:p>
          <a:p>
            <a:r>
              <a:rPr lang="en-US" sz="1000" b="1" dirty="0"/>
              <a:t>Support vector machine </a:t>
            </a:r>
            <a:r>
              <a:rPr lang="en-US" sz="1000" dirty="0"/>
              <a:t>Support vector machine (SVM) algorithms are not the most accurate, but are straightforward to create, work well with simple datasets, and are efficient enough to handle very large datasets. SVM algorithms are linear and accept up to five parameters. </a:t>
            </a:r>
          </a:p>
          <a:p>
            <a:endParaRPr lang="en-US" sz="1000" b="1" dirty="0"/>
          </a:p>
          <a:p>
            <a:r>
              <a:rPr lang="en-US" sz="1000" b="1" dirty="0"/>
              <a:t>Locally deep support vector machine </a:t>
            </a:r>
            <a:r>
              <a:rPr lang="en-US" sz="1000" dirty="0"/>
              <a:t>The locally deep SVM algorithm used in Machine Learning is designed to reduce training time while maintaining as much accuracy as possible. SVMs are commonly used and well researched—they support large datasets and accept up to eight parameters.</a:t>
            </a:r>
          </a:p>
          <a:p>
            <a:endParaRPr lang="en-US" sz="1000" dirty="0"/>
          </a:p>
          <a:p>
            <a:r>
              <a:rPr lang="en-US" sz="1000" b="1" dirty="0"/>
              <a:t>Bayes’ point machine </a:t>
            </a:r>
            <a:r>
              <a:rPr lang="en-US" sz="1000" dirty="0"/>
              <a:t>Bayes’ point machine algorithms use Bayes’ Theorem to predict results. Bayes’ Theorem is hundreds of years old and is one of the earliest statistical theorems. This means that Bayes’ Theorem is very well understood, but might not perform as well as modern algorithms on some datasets. Bayes’ point machine algorithms are linear and accept up to three parameters. </a:t>
            </a: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392021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t>Multiclass logistic regression </a:t>
            </a:r>
            <a:r>
              <a:rPr lang="en-US" sz="1000" dirty="0"/>
              <a:t>Much like two-class logistic regression, multiclass logistic regression typically has fast training, but less accuracy, although this can be adjusted by specifying memory use. More memory results in more accuracy, but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forest </a:t>
            </a:r>
            <a:r>
              <a:rPr lang="en-US" sz="1000" dirty="0"/>
              <a:t>Much like two-class decision forests, multiclass decision forests have a high degree of accuracy and support nonlinear regression, but have long training times. Decision forests accept six parameters. Decision forests use multiple decision trees, and then choose a tree that has the highest confidence.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jungle </a:t>
            </a:r>
            <a:r>
              <a:rPr lang="en-US" sz="1000" dirty="0"/>
              <a:t>A decision jungle is similar to a decision forest, but uses decision directed acyclic graphs (DAGs). Decision jungles have lower memory footprints, and better generalization than a decision forest, but have longer training times.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neural network </a:t>
            </a:r>
            <a:r>
              <a:rPr lang="en-US" sz="1000" dirty="0"/>
              <a:t>Much like two-class neural networks, multiclass neural networks can be very accurate and are highly customizable and nonlinear—but they can be complex to create. They use a concept of hidden layers that take the values from parameters (up to nine) and pass them though a layer using weighted edges and nodes created from training data. Initially, the neural network has one hidden layer, but the layers can be increased and eventually perform tasks as complex as, for example, speech recognition.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One-vs-all </a:t>
            </a:r>
            <a:r>
              <a:rPr lang="en-US" sz="1000" dirty="0" err="1"/>
              <a:t>One-vs-all</a:t>
            </a:r>
            <a:r>
              <a:rPr lang="en-US" sz="1000" dirty="0"/>
              <a:t> classification models use multiple two-class classification models to generate a multiclass outcome. For example, if you wanted to know what type of animal a cat is, you could have a model to estimate if a cat is a fish, another to estimate if a cat is a reptile, and another to estimate if a cat is a mammal. All of these have two classes, but the final output has three possible outcomes.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362403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31</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40729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448201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Arial" panose="020B0604020202020204" pitchFamily="34" charset="0"/>
                <a:ea typeface="Calibri" panose="020F0502020204030204" pitchFamily="34" charset="0"/>
                <a:cs typeface="Times New Roman" panose="02020603050405020304" pitchFamily="18" charset="0"/>
              </a:rPr>
              <a:t>Demonstration Steps No Setup Needed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open Internet Explorer and browse to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On the Microsoft Azure Machine Learning Studio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 here</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Saved Datasets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Samples</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to the workspace near the top.</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latin typeface="Arial" panose="020B0604020202020204" pitchFamily="34" charset="0"/>
                <a:ea typeface="Times New Roman" panose="02020603050405020304" pitchFamily="18" charset="0"/>
                <a:cs typeface="Times New Roman" panose="02020603050405020304" pitchFamily="18" charset="0"/>
              </a:rPr>
              <a:t>Manipulation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below the saved dataset on the workspace.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the saved dataset to the input on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first column,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200" b="1" dirty="0">
                <a:latin typeface="Arial" panose="020B0604020202020204"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first column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Exclude</a:t>
            </a: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second column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in the third column and select </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capital-gain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capital-loss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on the bottom right of the dialog box.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Sample and Split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below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 the workspace.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change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0.75</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Classification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your workspace to the left of the</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your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first result dataset from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for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for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in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to enter a column name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select or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tick on the bottom-right of the dialog box.</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your workspace beneath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388003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37.     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the right-hand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right-hand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note that the chances of having a high salary increase with age up to a point and then dramatically decrease.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workspace beneath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Evaluation results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the true and false positives and negatives.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200"/>
              </a:spcAft>
              <a:buFont typeface="+mj-lt"/>
              <a:buAutoNum type="arabicPeriod" startAt="3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33</a:t>
            </a:fld>
            <a:endParaRPr lang="en-GB" b="0" dirty="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2984175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36</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788626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type of algorithm will depend on the type of machine learning. There are three main types: supervised, unsupervised, and reinforcement learning. All but one of the Machine Learning algorithms are supervised. A supervised algorithm will take items and classify them into known groups or predict a known value. An unsupervised algorithm groups the items with a method that has not previously been defined. The K-Means clustering algorithm is unsupervised.</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involves the algorithm learning from the success, or failure, of each run. By altering its behavior each time, the algorithm can eventually improve. Reinforcement learning is not currently supported in Machine Learning.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37</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1959558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If you are clustering data, you can the K-Means algorithm; if you are performing anomaly detection, you use the two algorithms discussed in the previous lesson. For these two tasks, the choice is not difficult—at worst, you will need to perform a limited amount of evaluation.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205900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Segoe UI" panose="020B0502040204020203" pitchFamily="34"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real world scenarios and use the Algorithm Cheat Sheet to choose a selection of algorithms that should be tested.</a:t>
            </a:r>
          </a:p>
          <a:p>
            <a:pPr>
              <a:lnSpc>
                <a:spcPct val="107000"/>
              </a:lnSpc>
              <a:spcAft>
                <a:spcPts val="800"/>
              </a:spcAft>
            </a:pPr>
            <a:r>
              <a:rPr lang="en-GB" sz="1000" b="1" dirty="0">
                <a:latin typeface="Arial" panose="020B0604020202020204" pitchFamily="34" charset="0"/>
                <a:ea typeface="Calibri" panose="020F0502020204030204" pitchFamily="34" charset="0"/>
                <a:cs typeface="Segoe UI" panose="020B0502040204020203" pitchFamily="34"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There is no correct answer for this discussion.</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07: Using Classification and Clustering with Azure Machine Learning Models</a:t>
            </a:r>
          </a:p>
        </p:txBody>
      </p:sp>
    </p:spTree>
    <p:extLst>
      <p:ext uri="{BB962C8B-B14F-4D97-AF65-F5344CB8AC3E}">
        <p14:creationId xmlns:p14="http://schemas.microsoft.com/office/powerpoint/2010/main" val="3266442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463091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Your choice of algorithm might also be affected by external factors such as how you intend to use the results, or the amount of time available.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386696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a:t>
            </a:r>
            <a:r>
              <a:rPr lang="en-US" sz="1000" dirty="0">
                <a:latin typeface="Arial" panose="020B0604020202020204" pitchFamily="34" charset="0"/>
                <a:ea typeface="Calibri" panose="020F0502020204030204" pitchFamily="34" charset="0"/>
                <a:cs typeface="Times New Roman" panose="02020603050405020304" pitchFamily="18" charset="0"/>
              </a:rPr>
              <a:t>n supervised learning, the algorithm takes existing data, numerical values or text labels, and uses these to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a target value that it is attempting to predict. In supervised learning, the target values are known; </a:t>
            </a:r>
            <a:r>
              <a:rPr lang="en-US" sz="1000" dirty="0"/>
              <a:t>Classification and regression are examples of supervised learning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unsupervised learning, there is no known target value: Unsupervised learning is largely all about the use of clustering algorithms.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 this case, the algorithm is used to select an action as a response to a particular item of data. very common with IoT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algorithm is self-learning in that, after having chosen an action, there is feedback to indicate how successful the action was, and the algorithm can modify itself to improve its chances of success. </a:t>
            </a:r>
            <a:r>
              <a:rPr lang="en-US" sz="1000" b="1" dirty="0"/>
              <a:t>Machine Learning does not currently include reinforcement algorithms.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43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313846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https://docs.microsoft.com/en-us/azure/machine-learning/studio/algorithm-choice</a:t>
            </a:r>
          </a:p>
          <a:p>
            <a:pPr>
              <a:lnSpc>
                <a:spcPct val="107000"/>
              </a:lnSpc>
              <a:spcAft>
                <a:spcPts val="800"/>
              </a:spcAft>
            </a:pPr>
            <a:r>
              <a:rPr lang="en-US" sz="1000" dirty="0"/>
              <a:t>Both accuracy and training time can be significantly influenced by the number of parameters in the model,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fields such as genetics, or the analysis of textual data, the number of features in the dataset can be large in comparison to the number of data points</a:t>
            </a:r>
          </a:p>
          <a:p>
            <a:pPr>
              <a:lnSpc>
                <a:spcPct val="107000"/>
              </a:lnSpc>
              <a:spcAft>
                <a:spcPts val="800"/>
              </a:spcAft>
            </a:pPr>
            <a:r>
              <a:rPr lang="en-US" sz="1000" dirty="0"/>
              <a:t>A decision tree starts with a root node, and then proceeds to the decision nodes and ultimately to the leaf (terminal) nodes where the decision rules are made.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40747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What is missing</a:t>
            </a:r>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52261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509221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slide shows an example of a decision tree used to evaluate whether members of a population are likely to attend a music festival. Those most likely to attend have an income of less than USD61,000 and are aged between 27 and 37.</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748980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Overfitting occurs when a model is </a:t>
            </a:r>
            <a:r>
              <a:rPr lang="en-US" sz="1000" dirty="0" err="1"/>
              <a:t>overcustomized</a:t>
            </a:r>
            <a:r>
              <a:rPr lang="en-US" sz="1000" dirty="0"/>
              <a:t> to produce the best possible results with the training dataset at the expense of lower accuracy on the full dataset. Decision trees are particularly prone to overfitting because there is no logical restriction on the depth of a tree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limit overfitting and improve the general accuracy of the algorithm, several types of decision tree use techniques referred to as ensemble methods to aggregate the results of multiple decision trees into a single result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Decision forests address the problem of overfitting by aggregating many different decision trees generated from the training 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Decision jungles take the same approach as decision forests, but do so in a way that consumes more time and less memory than a decision forest.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Boosted decision trees avoid overfitting by restricting both the depth of the tree (that is, the number of nodes between the root node and any leaf node in the tree) and the minimum number of data points in each region. This process is carried out iteratively for a sequence of trees to minimize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error. Boosted decision trees can be very accurate, but require large amounts of memory to train.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11914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Ensemble methods seek to combine the results of several algorithms, or multiple runs of a single algorithm, to make the model more accurate. Bagging, boosting, and stacking are the names given to general approaches to combining results.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Bagging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Bagging (abbreviated from Bootstrap Aggregation) decreases the variance of the prediction and reduces overfitting by combining results from additional datasets generated from the original dataset. Data points in each generated set are repeated so that the additional datasets are the same size as the original dataset.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Boosting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Boosting uses subsets of the original dataset to produce a series of models with average performance. The performance of these models is then combined (or “boosted”) by using a majority vote function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Stacking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Like boosting, stacking applies several models to your original dataset. In stacking, a learning algorithm is trained to combine the results from a group of other learning algorithms. After all of the base algorithms have been trained by using the available data, a combiner algorithm is trained to generate a final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prediction based on the decisions of the base algorithms. The aim of stacking is to improve the accuracy of prediction.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4164202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This demonstration shows how to build an ensemble of classifiers by using a stacking technique.</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Base classifiers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experiment uses four base classifiers:</a:t>
            </a: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Averaged Perceptron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Decision Forest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Decision Jungle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Two-Class Logistic Regression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Ensemble classifier</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In this experiment, the ensemble classifier is logistic regression.</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Datasets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datasets included in the Samples Gallery of Machine Learning Studio that are used in this experiment are:</a:t>
            </a: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CRM Dataset Shared</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CRM Upselling Labels Shared</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Objective</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Identify a classifier that optimizes AUC.</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Model</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The experiment is built of two main sections. On the right, four base classifiers are built. They are based on the full training dataset to obtain baseline performance. On the left, the same four classifiers are built into a stacked ensemble. Both the base classifiers and the ensemble of classifiers are tuned for optimal AUC.</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Results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At the final step, the experiment generates a result dataset with the </a:t>
            </a:r>
            <a:r>
              <a:rPr lang="en-GB" sz="1200" b="1" dirty="0">
                <a:latin typeface="Arial" panose="020B0604020202020204" pitchFamily="34" charset="0"/>
                <a:ea typeface="Calibri" panose="020F0502020204030204" pitchFamily="34" charset="0"/>
                <a:cs typeface="Times New Roman" panose="02020603050405020304" pitchFamily="18" charset="0"/>
              </a:rPr>
              <a:t>Execute R Script</a:t>
            </a:r>
            <a:r>
              <a:rPr lang="en-GB" sz="1200" i="1" dirty="0">
                <a:latin typeface="Arial" panose="020B0604020202020204" pitchFamily="34" charset="0"/>
                <a:ea typeface="Calibri" panose="020F0502020204030204" pitchFamily="34" charset="0"/>
                <a:cs typeface="Times New Roman" panose="02020603050405020304" pitchFamily="18" charset="0"/>
              </a:rPr>
              <a:t> </a:t>
            </a:r>
            <a:r>
              <a:rPr lang="en-GB" sz="1200" dirty="0">
                <a:latin typeface="Arial" panose="020B0604020202020204" pitchFamily="34" charset="0"/>
                <a:ea typeface="Calibri" panose="020F0502020204030204" pitchFamily="34" charset="0"/>
                <a:cs typeface="Times New Roman" panose="02020603050405020304" pitchFamily="18" charset="0"/>
              </a:rPr>
              <a:t>module</a:t>
            </a:r>
            <a:r>
              <a:rPr lang="en-GB" sz="1200" i="1" dirty="0">
                <a:latin typeface="Arial" panose="020B0604020202020204" pitchFamily="34" charset="0"/>
                <a:ea typeface="Calibri" panose="020F0502020204030204" pitchFamily="34" charset="0"/>
                <a:cs typeface="Times New Roman" panose="02020603050405020304" pitchFamily="18" charset="0"/>
              </a:rPr>
              <a:t>. </a:t>
            </a:r>
            <a:r>
              <a:rPr lang="en-GB" sz="1200" dirty="0">
                <a:latin typeface="Arial" panose="020B0604020202020204" pitchFamily="34" charset="0"/>
                <a:ea typeface="Calibri" panose="020F0502020204030204" pitchFamily="34" charset="0"/>
                <a:cs typeface="Times New Roman" panose="02020603050405020304" pitchFamily="18" charset="0"/>
              </a:rPr>
              <a:t>In the table of results, you can compare the AUC performance for each base classifier and the ensemble.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2728303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running the experiment may take over an hour to complete, so you should start the run at least an hour before you start teaching this lesson.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685800" lvl="0" indent="-228600">
              <a:lnSpc>
                <a:spcPts val="1300"/>
              </a:lnSpc>
              <a:spcAft>
                <a:spcPts val="600"/>
              </a:spcAft>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click + to create a new tab, and then navigate to </a:t>
            </a:r>
            <a:r>
              <a:rPr lang="en-US" sz="1000" u="sng" dirty="0">
                <a:solidFill>
                  <a:srgbClr val="0000FF"/>
                </a:solidFill>
                <a:latin typeface="Arial" panose="020B0604020202020204" pitchFamily="34" charset="0"/>
                <a:ea typeface="Times New Roman" panose="02020603050405020304" pitchFamily="18" charset="0"/>
                <a:cs typeface="Segoe UI" panose="020B0502040204020203" pitchFamily="34" charset="0"/>
                <a:hlinkClick r:id="rId3"/>
              </a:rPr>
              <a:t>https://gallery.cortanaintelligence.com/Experiment/Building-Ensemble-of-Classifiers-using-Stacking-2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in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experiment from Gallery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the region associated with your workspace, select your workspace,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the model has downloaded and saved, 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for the experiment to finish running. This may take over an hour.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 Gallery experiment that uses stacking to build an ensemble of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by explaining that you have downloaded an experiment from the Microsoft Cortana® Intelligence Gallery called “Building Ensemble of Classifiers using Stacking.” This is a complex experiment, so to save time, you have already run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50</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106599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Machine Learning Studio,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oom into the diagram and point out the initial datasets. Point out the data cleansing steps used in this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right part of the model is where the classifiers are run independently. Point out that this portion of the model consists of fewer modules than the left part of the model (this is most obvious if you zoom out).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each of the four classifiers in the right part of the model and show their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part of the model, show that the same four classifiers appear, and that they have the same parameters.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to the second instance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Logistic Regression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in the left side of the model. Explain that this is the ensemble classifier, which is used to generate a result based on the outputs of the four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the ensemble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left output of the final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at the bottom of the experiment,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metrics selected by each of the base classifiers.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optimal AUC metric selected by the ensemble classifier.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best configuration values of parameters for the two-class decision forest for maximum AUC: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Minimum number of samples per leaf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random splits per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Maximum depth of the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Number of decision trees.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there is enough time, change the parameters of one of the base classifiers, and then rerun the experiment. Remember to change both instances of the base classifier: one on the left and the other on the right side of the model.</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51</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004812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794047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1401088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Highlight the fact that data doesn’t just exist for its own sake. Its value lies in the information that can be extracted from the raw material and used as the basis of decisions.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 you introduce this topic, it might be helpful to remind students about the TDSP, and where they are in the life cycle. The graphic on the following page may be useful: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200"/>
              </a:spcAft>
            </a:pPr>
            <a:r>
              <a:rPr lang="en-GB" sz="1000" dirty="0">
                <a:latin typeface="Arial" panose="020B0604020202020204" pitchFamily="34" charset="0"/>
                <a:ea typeface="Calibri" panose="020F0502020204030204" pitchFamily="34" charset="0"/>
                <a:cs typeface="Times New Roman" panose="02020603050405020304" pitchFamily="18" charset="0"/>
              </a:rPr>
              <a:t>Team Data Science Process lifecycle</a:t>
            </a:r>
          </a:p>
          <a:p>
            <a:pPr>
              <a:lnSpc>
                <a:spcPct val="107000"/>
              </a:lnSpc>
              <a:spcAft>
                <a:spcPts val="2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https://aka.ms/besdp5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5062310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A data scientist uses parameters to adjust the behavior of an algorithm or machine learning model</a:t>
            </a:r>
          </a:p>
          <a:p>
            <a:endParaRPr lang="en-US" sz="1000" dirty="0">
              <a:latin typeface="Arial" panose="020B0604020202020204" pitchFamily="34" charset="0"/>
            </a:endParaRPr>
          </a:p>
          <a:p>
            <a:r>
              <a:rPr lang="en-US" sz="1000" dirty="0"/>
              <a:t>Can be single values—such as error tolerance, or number of iterations—or sets of values</a:t>
            </a:r>
          </a:p>
          <a:p>
            <a:endParaRPr lang="en-US" sz="1000" dirty="0">
              <a:latin typeface="Arial" panose="020B0604020202020204" pitchFamily="34" charset="0"/>
            </a:endParaRPr>
          </a:p>
          <a:p>
            <a:r>
              <a:rPr lang="en-US" sz="1000" dirty="0"/>
              <a:t>An algorithm with more parameters is more flexible. However, the greater the number of parameters, the greater the time and effort required to find an optimal combination of parameter values that returns accurate results.</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973834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Arial" panose="020B0604020202020204" pitchFamily="34" charset="0"/>
              </a:rPr>
              <a:t>Training Parameters</a:t>
            </a:r>
          </a:p>
          <a:p>
            <a:r>
              <a:rPr lang="en-US" sz="1000" dirty="0">
                <a:latin typeface="Arial" panose="020B0604020202020204" pitchFamily="34" charset="0"/>
              </a:rPr>
              <a:t>Training parameters are the parameters used to train the model. Training parameters include the variables</a:t>
            </a:r>
          </a:p>
          <a:p>
            <a:r>
              <a:rPr lang="en-US" sz="1000" dirty="0">
                <a:latin typeface="Arial" panose="020B0604020202020204" pitchFamily="34" charset="0"/>
              </a:rPr>
              <a:t>included in the training dataset, specifically the ones most likely to influence any predictions that the</a:t>
            </a:r>
          </a:p>
          <a:p>
            <a:r>
              <a:rPr lang="en-US" sz="1000" dirty="0">
                <a:latin typeface="Arial" panose="020B0604020202020204" pitchFamily="34" charset="0"/>
              </a:rPr>
              <a:t>model makes. </a:t>
            </a:r>
          </a:p>
          <a:p>
            <a:r>
              <a:rPr lang="en-US" sz="1000" b="1" dirty="0">
                <a:latin typeface="Arial" panose="020B0604020202020204" pitchFamily="34" charset="0"/>
              </a:rPr>
              <a:t>Model parameters</a:t>
            </a:r>
          </a:p>
          <a:p>
            <a:r>
              <a:rPr lang="en-US" sz="1000" dirty="0">
                <a:latin typeface="Arial" panose="020B0604020202020204" pitchFamily="34" charset="0"/>
              </a:rPr>
              <a:t>Model parameters are the properties of the training data that are learnt during training by the classifier or</a:t>
            </a:r>
          </a:p>
          <a:p>
            <a:r>
              <a:rPr lang="en-US" sz="1000" dirty="0">
                <a:latin typeface="Arial" panose="020B0604020202020204" pitchFamily="34" charset="0"/>
              </a:rPr>
              <a:t>other machine learning model. For example, in the case of some natural language processing (NLP), one</a:t>
            </a:r>
          </a:p>
          <a:p>
            <a:r>
              <a:rPr lang="en-US" sz="1000" dirty="0">
                <a:latin typeface="Arial" panose="020B0604020202020204" pitchFamily="34" charset="0"/>
              </a:rPr>
              <a:t>task could include:</a:t>
            </a:r>
          </a:p>
          <a:p>
            <a:r>
              <a:rPr lang="en-US" sz="1000" dirty="0">
                <a:latin typeface="Arial" panose="020B0604020202020204" pitchFamily="34" charset="0"/>
              </a:rPr>
              <a:t> Word frequency.</a:t>
            </a:r>
          </a:p>
          <a:p>
            <a:r>
              <a:rPr lang="en-US" sz="1000" dirty="0">
                <a:latin typeface="Arial" panose="020B0604020202020204" pitchFamily="34" charset="0"/>
              </a:rPr>
              <a:t> Sentence length.</a:t>
            </a:r>
          </a:p>
          <a:p>
            <a:r>
              <a:rPr lang="en-US" sz="1000" dirty="0">
                <a:latin typeface="Arial" panose="020B0604020202020204" pitchFamily="34" charset="0"/>
              </a:rPr>
              <a:t> Noun or verb distribution per sentence.</a:t>
            </a:r>
          </a:p>
          <a:p>
            <a:r>
              <a:rPr lang="en-US" sz="1000" dirty="0">
                <a:latin typeface="Arial" panose="020B0604020202020204" pitchFamily="34" charset="0"/>
              </a:rPr>
              <a:t> Lexical diversity.</a:t>
            </a:r>
          </a:p>
          <a:p>
            <a:r>
              <a:rPr lang="en-US" sz="1000" b="1" dirty="0">
                <a:latin typeface="Arial" panose="020B0604020202020204" pitchFamily="34" charset="0"/>
              </a:rPr>
              <a:t>Hyperparameters</a:t>
            </a:r>
          </a:p>
          <a:p>
            <a:r>
              <a:rPr lang="en-US" sz="1000" dirty="0">
                <a:latin typeface="Arial" panose="020B0604020202020204" pitchFamily="34" charset="0"/>
              </a:rPr>
              <a:t>Hyperparameters define higher-level features of a model or algorithm that cannot be directly learned</a:t>
            </a:r>
          </a:p>
          <a:p>
            <a:r>
              <a:rPr lang="en-US" sz="1000" dirty="0">
                <a:latin typeface="Arial" panose="020B0604020202020204" pitchFamily="34" charset="0"/>
              </a:rPr>
              <a:t>from data using the model training process. hyperparameters</a:t>
            </a:r>
          </a:p>
          <a:p>
            <a:r>
              <a:rPr lang="en-US" sz="1000" dirty="0">
                <a:latin typeface="Arial" panose="020B0604020202020204" pitchFamily="34" charset="0"/>
              </a:rPr>
              <a:t>must be provided as inputs when running and training the model.</a:t>
            </a:r>
          </a:p>
          <a:p>
            <a:r>
              <a:rPr lang="en-US" sz="1000" dirty="0">
                <a:latin typeface="Arial" panose="020B0604020202020204" pitchFamily="34" charset="0"/>
              </a:rPr>
              <a:t>Setting hyperparameter values typically involves trial and error to discover the combination of values that</a:t>
            </a:r>
          </a:p>
          <a:p>
            <a:r>
              <a:rPr lang="en-US" sz="1000" dirty="0">
                <a:latin typeface="Arial" panose="020B0604020202020204" pitchFamily="34" charset="0"/>
              </a:rPr>
              <a:t>produces the best results during model training.</a:t>
            </a:r>
          </a:p>
          <a:p>
            <a:r>
              <a:rPr lang="en-US" sz="1000" dirty="0">
                <a:latin typeface="Arial" panose="020B0604020202020204" pitchFamily="34" charset="0"/>
              </a:rPr>
              <a:t>Some examples of hyperparameters are:</a:t>
            </a:r>
          </a:p>
          <a:p>
            <a:r>
              <a:rPr lang="en-US" sz="1000" dirty="0">
                <a:latin typeface="Arial" panose="020B0604020202020204" pitchFamily="34" charset="0"/>
              </a:rPr>
              <a:t> The maximum depth of a tree.</a:t>
            </a:r>
          </a:p>
          <a:p>
            <a:r>
              <a:rPr lang="en-US" sz="1000" dirty="0">
                <a:latin typeface="Arial" panose="020B0604020202020204" pitchFamily="34" charset="0"/>
              </a:rPr>
              <a:t> The initial learning rate.</a:t>
            </a:r>
          </a:p>
          <a:p>
            <a:r>
              <a:rPr lang="en-US" sz="1000" dirty="0">
                <a:latin typeface="Arial" panose="020B0604020202020204" pitchFamily="34" charset="0"/>
              </a:rPr>
              <a:t> A count of hidden layers in a deep neural network.</a:t>
            </a:r>
          </a:p>
          <a:p>
            <a:r>
              <a:rPr lang="en-US" sz="1000" dirty="0">
                <a:latin typeface="Arial" panose="020B0604020202020204" pitchFamily="34" charset="0"/>
              </a:rPr>
              <a:t> The number of clusters in k-means clustering.</a:t>
            </a:r>
          </a:p>
          <a:p>
            <a:r>
              <a:rPr lang="en-US" sz="1000" dirty="0">
                <a:latin typeface="Arial" panose="020B0604020202020204" pitchFamily="34" charset="0"/>
              </a:rPr>
              <a:t> The number of neighbors used in a k-nearest neighbors classifier.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43676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cs typeface="Times New Roman" panose="02020603050405020304" pitchFamily="18" charset="0"/>
              </a:rPr>
              <a:t>To </a:t>
            </a:r>
            <a:r>
              <a:rPr lang="en-US" sz="1000" dirty="0"/>
              <a:t>perform model selection, one of the most widely used methods is cross-validation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Machine Learning gives you the flexibility to implement your own model selection mechanism in a supported programming language such as Python or R</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three decisions that you must make when preparing for model selection: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1. Define the parameter space. Select the parameters that the algorithm could consider.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2. Define cross-validation settings. Determine how the dataset will be divided into training and validation subsets for use in cross-validation.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3. Define the evaluation metric. Select the metric that will be used to compare the results produced by the model for different sets of parameters. You might use the mean absolute error (MAE), accuracy, the area under the curve (AUC), precision, or recall, among others.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762558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Manual definition On the parameter pane, there are two modes for setting parameter values: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Single Parameter. Enter a single value for each parameter.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Parameter Range. Enter one or more values for each parameter as a comma-separated list.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Use Range Builder is selected, you define the upper and lower limits of the range (using a slider), and the number of values in the range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431059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818768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200" dirty="0">
                <a:latin typeface="Arial" panose="020B0604020202020204"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in Microsoft Internet Explorer®, in the address bar,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latin typeface="Arial" panose="020B0604020202020204" pitchFamily="34" charset="0"/>
                <a:ea typeface="Times New Roman" panose="02020603050405020304" pitchFamily="18" charset="0"/>
                <a:cs typeface="Times New Roman" panose="02020603050405020304" pitchFamily="18"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Create a subset of cases from the beginning of a dataset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 NEW</a:t>
            </a:r>
            <a:r>
              <a:rPr lang="en-US" sz="12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a:t>
            </a:r>
            <a:r>
              <a:rPr lang="en-US" sz="12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200" b="1" dirty="0">
                <a:latin typeface="Arial" panose="020B0604020202020204" pitchFamily="34" charset="0"/>
                <a:ea typeface="Times New Roman" panose="02020603050405020304" pitchFamily="18" charset="0"/>
                <a:cs typeface="Times New Roman" panose="02020603050405020304" pitchFamily="18" charset="0"/>
              </a:rPr>
              <a:t>Head</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Number of rows to select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200" b="1" dirty="0">
                <a:latin typeface="Arial" panose="020B0604020202020204" pitchFamily="34" charset="0"/>
                <a:ea typeface="Times New Roman" panose="02020603050405020304" pitchFamily="18" charset="0"/>
                <a:cs typeface="Times New Roman" panose="02020603050405020304" pitchFamily="18" charset="0"/>
              </a:rPr>
              <a:t>100</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set the maximum number of rows to return.</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containing only the specified number of rows (100). The rows are always read from the top of the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10"/>
            </a:pP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sample of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Rate of 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indicates that 10 percent of the rows from the source dataset should be included in the output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 for sampling</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value of zero indicates that a new random seed will be used for each run of the model.</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module’s output is now a single dataset containing a random sample of 10 percent of the rows (3,256) in the dataset.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 for sampling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single column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move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COLUMNS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into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 COLUMNS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and then click the check mark.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687977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 now generates a single dataset that contains a representative sampling of  the data based on the values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education-</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partitions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or sample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to Folds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the property values are set as follows: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replacement in the partitioning: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Randomized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Random seed: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Partition evenly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number of folds: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Stratified split: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false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module generates a single dataset partitioned into five folds. Explain that the fold assignments cannot be viewed directly; they are held only in the dataset metadata.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and Sample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 with customized proportions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of proportions separated by comma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0.1,0.1,0.5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with these settings, the module generates a single dataset partitioned into four folds. Explain that the fourth fold is automatically generated because the sum of values in the proportions list is less than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data from a predefined partition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start to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onto the experiment canvas, below the existing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of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of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Ensure that the first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is still configured using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Assign to Folds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from the previous steps.</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and then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or sample mode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list,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Specify which fold to be sampled from</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select the second fold. Explain that you could attach multiple instances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mode to the first instance, each picking a different fold.</a:t>
            </a: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output port of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second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module generates a single dataset that contains only the rows (3,256) allocated to the second fold.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x at the top-right of the window.</a:t>
            </a:r>
            <a:endParaRPr lang="en-GB" sz="1000" dirty="0"/>
          </a:p>
          <a:p>
            <a:pPr marL="228600" lvl="0" indent="-2286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61</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68621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Even when you have a good understanding of a machine learning algorithm, selecting and tuning parameter sets can present a considerable challenge,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Tune Model Hyperparameters module (formerly called the Sweep Parameters module). The module can iteratively train and evaluate a model by using different hyperparameter sets,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Tune Model Hyperparameters module supports two methods for finding the best model: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Integrated train and tune. You define maximum and minimum bounds for the values of some (or all) of the model hyperparameters. The model will iterate through different combinations of values in the ranges that you have specified. This process is called a parameter sweep.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Cross-validation with tuning. You perform the integrated train and tune process across multiple folds to identify the best hyperparameter values for different elements of the model. Cross-validation with tuning is generally more accurate than integrated train and tune, but takes longer to complete.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configure a parameter sweep in one of two ways: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Random sweep. For each training iteration, a random value is selected for each parameter value range. No weighting of values is carried out as the sweep progresses; the chance of a given value being assigned to a given parameter is the same for every iteration.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Grid sweep. The sweep begins by generating a matrix that includes every combination of the parameter values in the specified ranges (in math and relational database theory, this would be referred to as a Cartesian product). Each iteration uses a different combination of values from the generated matrix; records are kept, so each iteration will use a different set of values.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1241098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select the evaluation metric on the Properties pane of the Tune Model Hyperparameters module, where two sets of evaluation metrics are available: one for classification models and another for regression models. Only the metric applicable to the current model type is applied. If your model is a classification model, the classification model metric is applied. If your model is a regression model, the regression model metric is applied</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24391655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You can use the Tune Model Hyperparameters module to automate the process of training all of the models that correspond to the parameter set, and then evaluating and comparing the models by using several evaluation metrics. The module returns the best model based on the evaluation metric that you select.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8087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This first phase looks at the machine learning solution from a business perspective,</a:t>
            </a:r>
          </a:p>
          <a:p>
            <a:pPr>
              <a:lnSpc>
                <a:spcPct val="107000"/>
              </a:lnSpc>
              <a:spcAft>
                <a:spcPts val="800"/>
              </a:spcAft>
            </a:pPr>
            <a:endParaRPr lang="en-US" sz="1000" dirty="0"/>
          </a:p>
          <a:p>
            <a:pPr>
              <a:lnSpc>
                <a:spcPct val="107000"/>
              </a:lnSpc>
              <a:spcAft>
                <a:spcPts val="800"/>
              </a:spcAft>
            </a:pPr>
            <a:r>
              <a:rPr lang="en-US" sz="1000" dirty="0"/>
              <a:t>the Data Acquisition and Understanding phase focuses on data collection and familiarity.</a:t>
            </a:r>
          </a:p>
          <a:p>
            <a:pPr>
              <a:lnSpc>
                <a:spcPct val="107000"/>
              </a:lnSpc>
              <a:spcAft>
                <a:spcPts val="800"/>
              </a:spcAft>
            </a:pPr>
            <a:endParaRPr lang="en-US" sz="1000" dirty="0"/>
          </a:p>
          <a:p>
            <a:pPr>
              <a:lnSpc>
                <a:spcPct val="107000"/>
              </a:lnSpc>
              <a:spcAft>
                <a:spcPts val="800"/>
              </a:spcAft>
            </a:pPr>
            <a:r>
              <a:rPr lang="en-US" sz="1000" dirty="0"/>
              <a:t>In the Modeling phase, various techniques are applied to the data to clean it and prepare it for further modeling.</a:t>
            </a:r>
          </a:p>
          <a:p>
            <a:pPr>
              <a:lnSpc>
                <a:spcPct val="107000"/>
              </a:lnSpc>
              <a:spcAft>
                <a:spcPts val="800"/>
              </a:spcAft>
            </a:pPr>
            <a:endParaRPr lang="en-US" sz="1000" dirty="0"/>
          </a:p>
          <a:p>
            <a:pPr>
              <a:lnSpc>
                <a:spcPct val="107000"/>
              </a:lnSpc>
              <a:spcAft>
                <a:spcPts val="800"/>
              </a:spcAft>
            </a:pPr>
            <a:r>
              <a:rPr lang="en-US" sz="1000" dirty="0"/>
              <a:t>It involves the generation of a deployment plan, which summarizes the strategy for deployment, the steps required, and the instructions for carrying out those steps.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666826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This demonstration covers the use of the </a:t>
            </a:r>
            <a:r>
              <a:rPr lang="en-GB" sz="1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1200" dirty="0">
                <a:latin typeface="Arial" panose="020B0604020202020204" pitchFamily="34" charset="0"/>
                <a:ea typeface="Calibri" panose="020F0502020204030204" pitchFamily="34" charset="0"/>
                <a:cs typeface="Times New Roman" panose="02020603050405020304" pitchFamily="18" charset="0"/>
              </a:rPr>
              <a:t> module to select the best set of hyperparameters for a classification model, by comparing the results achieved by the </a:t>
            </a:r>
            <a:r>
              <a:rPr lang="en-GB" sz="1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1200" dirty="0">
                <a:latin typeface="Arial" panose="020B0604020202020204" pitchFamily="34" charset="0"/>
                <a:ea typeface="Calibri" panose="020F0502020204030204" pitchFamily="34" charset="0"/>
                <a:cs typeface="Times New Roman" panose="02020603050405020304" pitchFamily="18" charset="0"/>
              </a:rPr>
              <a:t> module with the results of training without parameter sweeping.</a:t>
            </a: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Before running this demonstration, you must complete the following steps:</a:t>
            </a: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Create a tuned model</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Machine Learning Studio, 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 Census Income Binary Classification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Connect the output of the dataset module to the input node of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0.7</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this will create one set that contains 70 percent of the data and another that contains 30 percent of the data. The 70 percent portion of the data will be used for training.</a:t>
            </a:r>
          </a:p>
          <a:p>
            <a:pPr marL="342900" indent="-342900">
              <a:lnSpc>
                <a:spcPct val="115000"/>
              </a:lnSpc>
              <a:spcAft>
                <a:spcPts val="995"/>
              </a:spcAft>
              <a:buFont typeface="+mj-lt"/>
              <a:buAutoNum type="arabicPeriod" startAt="7"/>
              <a:tabLst>
                <a:tab pos="2286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Vector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latin typeface="Arial" panose="020B0604020202020204" pitchFamily="34" charset="0"/>
                <a:ea typeface="Times New Roman" panose="02020603050405020304" pitchFamily="18" charset="0"/>
                <a:cs typeface="Times New Roman" panose="02020603050405020304" pitchFamily="18" charset="0"/>
              </a:rPr>
              <a:t> module onto the experiment canvas, to the left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Split</a:t>
            </a:r>
            <a:r>
              <a:rPr lang="en-GB"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configure the following properties: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trainer mode: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range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Range Builder: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 range: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1-100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points: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4</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Leave all other values at their defaults.</a:t>
            </a: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experiment items box, start to type Split, and then from the module list, drag a second Split Data module onto the experiment canvas, below the existing Split Data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parameter sweeping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Entire grid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 Explain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the value that the model will attempt to predict.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39204230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center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trained best model)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first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(the test dataset)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an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untuned</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model (for comparison)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Vector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onto the experiment canvas, to the right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above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left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Tune Model Hyperparameters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right input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output of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to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Compare the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on the receiver operating characteristic (ROC) chart,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represents the left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and uses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tuned parameters. Point out that in this example, the tuned parameters produced better accuracy than the untuned model (the right input,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dataset to compare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line). This is indicated by the ROC line being closer to the top-left of the chart.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66</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r>
              <a:rPr lang="en-GB" sz="1000" dirty="0">
                <a:latin typeface="Arial" panose="020B0604020202020204"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19087135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68</a:t>
            </a:fld>
            <a:endParaRPr lang="en-US" dirty="0"/>
          </a:p>
        </p:txBody>
      </p:sp>
    </p:spTree>
    <p:extLst>
      <p:ext uri="{BB962C8B-B14F-4D97-AF65-F5344CB8AC3E}">
        <p14:creationId xmlns:p14="http://schemas.microsoft.com/office/powerpoint/2010/main" val="23195208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https://docs.microsoft.com/en-us/azure/machine-learning/studio-module-reference/split-data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Machine Learning Studio, you can use modules to split your datasets. By using parameters associated with these modules, you can determine what your split is going to be, and how you are going to achieve this split while minimizing bias and still producing resulting datasets that are representative of your real-world data sources.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Data sampling. This module supports a range of configurable sampling methods, including support for stratified sampling.</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Dividing datasets. This module splits a dataset into two—how the split is made is configurable.</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Returning a subset of the data. both the specified subset, and the remaining data, are then made available for subsequent processing.</a:t>
            </a:r>
          </a:p>
          <a:p>
            <a:pPr marL="171450" indent="-171450">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Returning the top 2,000 rows of a dataset. For returning the top rows in a dataset, such as during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testing when you might only need to run the model against a small set of data </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27446037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https://docs.microsoft.com/en-us/azure/machine-learning/studio-module-reference/split-data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70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106305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73</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There are standard measures to determine the quality of a neural network model. These measures are: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Accuracy. The fraction of time when the model is correct.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Precision. The fraction of times when the model classifies the number of cases correctly. It is 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measure that confirms how often the model is correct.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Recall. A measure of utility, which means that it identifies how much the model finds of all that there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is to find.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F1 score. A combination of precision and recall. If the precision or recall value is small, the F1 score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value will be small.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Residuals the residual would be the difference between the predicted result and the actual result. The lower the residual, the better the result.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2942894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The testing and scoring should identify any degradation in model performance, which will naturally occur because of the business environment changing as customer requirements and business contexts change over time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961549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Business Understanding</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virtual machine, 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menu,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 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Micro</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search box, search for the term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Adult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Select the experiment called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Sample 5: Train, Test, Evaluate for Binary Classification: Adult Dataset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Business Understanding phase is the business question. The point of this experiment is to define people’s income levels as “High” or “Low,” depending on their characteristics. The “High” earners earn more than USD50,000, and the “Low” earners earn less than USD50,000.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200" b="1" dirty="0">
                <a:latin typeface="Arial" panose="020B0604020202020204" pitchFamily="34" charset="0"/>
                <a:ea typeface="Times New Roman" panose="02020603050405020304" pitchFamily="18" charset="0"/>
                <a:cs typeface="Times New Roman" panose="02020603050405020304" pitchFamily="18" charset="0"/>
              </a:rPr>
              <a:t>Data Acquisition and Understanding</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a:t>
            </a:r>
            <a:r>
              <a:rPr lang="en-US" sz="1200" dirty="0">
                <a:latin typeface="Arial" panose="020B0604020202020204" pitchFamily="34" charset="0"/>
                <a:ea typeface="Times New Roman" panose="02020603050405020304" pitchFamily="18" charset="0"/>
                <a:cs typeface="Times New Roman" panose="02020603050405020304" pitchFamily="18" charset="0"/>
              </a:rPr>
              <a:t>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Select</a:t>
            </a:r>
            <a:r>
              <a:rPr lang="en-US" sz="1200" dirty="0">
                <a:latin typeface="Arial" panose="020B0604020202020204" pitchFamily="34" charset="0"/>
                <a:ea typeface="Times New Roman" panose="02020603050405020304" pitchFamily="18" charset="0"/>
                <a:cs typeface="Times New Roman" panose="02020603050405020304" pitchFamily="18" charset="0"/>
              </a:rPr>
              <a:t> </a:t>
            </a:r>
            <a:r>
              <a:rPr lang="en-US" sz="1200" b="1" dirty="0">
                <a:latin typeface="Arial" panose="020B0604020202020204" pitchFamily="34" charset="0"/>
                <a:ea typeface="Times New Roman" panose="02020603050405020304" pitchFamily="18" charset="0"/>
                <a:cs typeface="Times New Roman" panose="02020603050405020304" pitchFamily="18" charset="0"/>
              </a:rPr>
              <a:t>Columns in Dataset </a:t>
            </a:r>
            <a:r>
              <a:rPr lang="en-US" sz="1200" dirty="0">
                <a:latin typeface="Arial" panose="020B0604020202020204" pitchFamily="34" charset="0"/>
                <a:ea typeface="Times New Roman" panose="02020603050405020304" pitchFamily="18" charset="0"/>
                <a:cs typeface="Times New Roman" panose="02020603050405020304" pitchFamily="18" charset="0"/>
              </a:rPr>
              <a:t>module. Point out that this module is used here to exclude</a:t>
            </a:r>
            <a:r>
              <a:rPr lang="en-GB" sz="1200"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some columns from the analysis.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steps all form part of the Data Acquisition and Understanding phase because the data is still being prepared at this point.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Modeling</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This is the model that has been chosen to determine the business question. It is well-suited for the business question because the output is one of two choices: high earners or low earners.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determining patterns in the data, so this is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training the model,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scoring the model,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You are evaluating the model based on its scores, so this is still part of the Modeling phase.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Deployment</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completed,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 </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bottom of the page, and then 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will produce the final model, ready for deployment. Point out the animations as the model is created, and the fact that the new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experiment</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is displayed.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model is now ready for the Deployment phase of the TDSP.</a:t>
            </a:r>
            <a:endParaRPr lang="en-GB"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19902781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77</a:t>
            </a:fld>
            <a:endParaRPr lang="en-US" dirty="0"/>
          </a:p>
        </p:txBody>
      </p:sp>
    </p:spTree>
    <p:extLst>
      <p:ext uri="{BB962C8B-B14F-4D97-AF65-F5344CB8AC3E}">
        <p14:creationId xmlns:p14="http://schemas.microsoft.com/office/powerpoint/2010/main" val="330748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78</a:t>
            </a:fld>
            <a:endParaRPr lang="en-US" dirty="0"/>
          </a:p>
        </p:txBody>
      </p:sp>
    </p:spTree>
    <p:extLst>
      <p:ext uri="{BB962C8B-B14F-4D97-AF65-F5344CB8AC3E}">
        <p14:creationId xmlns:p14="http://schemas.microsoft.com/office/powerpoint/2010/main" val="20115636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Different scoring modules are available for different model types: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Apply Transformation module, for applying a data transformation to a dataset.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Score Matchbox Recommender module, for recommendation and relationship models.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Assign Data to Clusters module, for clustering models.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The Score Model module, for all other model types.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Machine Learning provides support for many custom transformations, including: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Grouping data into bins by using the Group Data into Bins module.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Using the Clean Missing Data module to substitute missing values.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Normalizing data by using the Normalize Data module.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Four different kinds of recommendations can be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generated: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Predict ratings for a given user and item.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Recommend items to a given user.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Find users related to a given user.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Find items related to a given item.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ratings for a given user and item can be used in two modes: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Production mode. All data items are evaluated (this mode is most commonly used in a web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Evaluation mode. A subset of data items are evaluated (this mode is normally used during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experimentation, to reduce runtime).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4295111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Machine Learning Studio provides three modules</a:t>
            </a:r>
          </a:p>
          <a:p>
            <a:r>
              <a:rPr lang="en-US" sz="1200" b="0" i="0" u="none" strike="noStrike" kern="1200" baseline="0" dirty="0">
                <a:solidFill>
                  <a:schemeClr val="tx1"/>
                </a:solidFill>
                <a:latin typeface="+mn-lt"/>
                <a:ea typeface="+mn-ea"/>
                <a:cs typeface="+mn-cs"/>
              </a:rPr>
              <a:t>for evaluating model scores: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Cross-Validate Model</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Recommender</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Model</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Cross-validation </a:t>
            </a:r>
            <a:r>
              <a:rPr lang="en-US" sz="1200" b="0" i="0" u="none" strike="noStrike" kern="1200" baseline="0" dirty="0">
                <a:solidFill>
                  <a:schemeClr val="tx1"/>
                </a:solidFill>
                <a:latin typeface="+mn-lt"/>
                <a:ea typeface="+mn-ea"/>
                <a:cs typeface="+mn-cs"/>
              </a:rPr>
              <a:t>is performed by splitting the input dataset into multiple folds (subsets), and then training</a:t>
            </a:r>
          </a:p>
          <a:p>
            <a:r>
              <a:rPr lang="en-US" sz="1200" b="0" i="0" u="none" strike="noStrike" kern="1200" baseline="0" dirty="0">
                <a:solidFill>
                  <a:schemeClr val="tx1"/>
                </a:solidFill>
                <a:latin typeface="+mn-lt"/>
                <a:ea typeface="+mn-ea"/>
                <a:cs typeface="+mn-cs"/>
              </a:rPr>
              <a:t>an instance of the data model with the data in each fold. The distribution of the accuracy statistics for</a:t>
            </a:r>
          </a:p>
          <a:p>
            <a:r>
              <a:rPr lang="en-US" sz="1200" b="0" i="0" u="none" strike="noStrike" kern="1200" baseline="0" dirty="0">
                <a:solidFill>
                  <a:schemeClr val="tx1"/>
                </a:solidFill>
                <a:latin typeface="+mn-lt"/>
                <a:ea typeface="+mn-ea"/>
                <a:cs typeface="+mn-cs"/>
              </a:rPr>
              <a:t>each instance of the model indicates the reliability of the model, and the robustness of the model when</a:t>
            </a:r>
          </a:p>
          <a:p>
            <a:r>
              <a:rPr lang="en-US" sz="1200" b="0" i="0" u="none" strike="noStrike" kern="1200" baseline="0" dirty="0">
                <a:solidFill>
                  <a:schemeClr val="tx1"/>
                </a:solidFill>
                <a:latin typeface="+mn-lt"/>
                <a:ea typeface="+mn-ea"/>
                <a:cs typeface="+mn-cs"/>
              </a:rPr>
              <a:t>presented with variability in the source dataset. The more closely distributed the accuracy statistics are,</a:t>
            </a:r>
          </a:p>
          <a:p>
            <a:r>
              <a:rPr lang="en-US" sz="1200" b="0" i="0" u="none" strike="noStrike" kern="1200" baseline="0" dirty="0">
                <a:solidFill>
                  <a:schemeClr val="tx1"/>
                </a:solidFill>
                <a:latin typeface="+mn-lt"/>
                <a:ea typeface="+mn-ea"/>
                <a:cs typeface="+mn-cs"/>
              </a:rPr>
              <a:t>the better the model</a:t>
            </a:r>
            <a:r>
              <a:rPr lang="en-US" sz="1200" b="1" i="0" u="none" strike="noStrike" kern="1200" baseline="0" dirty="0">
                <a:solidFill>
                  <a:schemeClr val="tx1"/>
                </a:solidFill>
                <a:latin typeface="+mn-lt"/>
                <a:ea typeface="+mn-ea"/>
                <a:cs typeface="+mn-cs"/>
              </a:rPr>
              <a:t>. </a:t>
            </a:r>
          </a:p>
          <a:p>
            <a:endParaRPr lang="en-US" sz="1200" b="1" i="0" u="none" strike="noStrike" kern="1200" baseline="0" dirty="0">
              <a:solidFill>
                <a:schemeClr val="tx1"/>
              </a:solidFill>
              <a:latin typeface="+mn-lt"/>
              <a:ea typeface="+mn-ea"/>
              <a:cs typeface="+mn-cs"/>
            </a:endParaRPr>
          </a:p>
          <a:p>
            <a:r>
              <a:rPr lang="en-US" sz="1000" dirty="0">
                <a:latin typeface="Arial" panose="020B0604020202020204" pitchFamily="34" charset="0"/>
                <a:ea typeface="Calibri" panose="020F0502020204030204" pitchFamily="34" charset="0"/>
                <a:cs typeface="Times New Roman" panose="02020603050405020304" pitchFamily="18" charset="0"/>
              </a:rPr>
              <a:t>Metrics for classification models</a:t>
            </a:r>
          </a:p>
          <a:p>
            <a:r>
              <a:rPr lang="en-US" sz="1000" dirty="0">
                <a:latin typeface="Arial" panose="020B0604020202020204" pitchFamily="34" charset="0"/>
                <a:ea typeface="Calibri" panose="020F0502020204030204" pitchFamily="34" charset="0"/>
                <a:cs typeface="Times New Roman" panose="02020603050405020304" pitchFamily="18" charset="0"/>
              </a:rPr>
              <a:t>The metrics that Evaluate Model returns for classification models are:</a:t>
            </a:r>
          </a:p>
          <a:p>
            <a:r>
              <a:rPr lang="en-US" sz="1000" dirty="0">
                <a:latin typeface="Arial" panose="020B0604020202020204" pitchFamily="34" charset="0"/>
                <a:ea typeface="Calibri" panose="020F0502020204030204" pitchFamily="34" charset="0"/>
                <a:cs typeface="Times New Roman" panose="02020603050405020304" pitchFamily="18" charset="0"/>
              </a:rPr>
              <a:t> Accuracy. True results as a proportion of total cases.</a:t>
            </a:r>
          </a:p>
          <a:p>
            <a:r>
              <a:rPr lang="en-US" sz="1000" dirty="0">
                <a:latin typeface="Arial" panose="020B0604020202020204" pitchFamily="34" charset="0"/>
                <a:ea typeface="Calibri" panose="020F0502020204030204" pitchFamily="34" charset="0"/>
                <a:cs typeface="Times New Roman" panose="02020603050405020304" pitchFamily="18" charset="0"/>
              </a:rPr>
              <a:t> Precision. True results as a proportion of positive results.</a:t>
            </a:r>
          </a:p>
          <a:p>
            <a:r>
              <a:rPr lang="en-US" sz="1000" dirty="0">
                <a:latin typeface="Arial" panose="020B0604020202020204" pitchFamily="34" charset="0"/>
                <a:ea typeface="Calibri" panose="020F0502020204030204" pitchFamily="34" charset="0"/>
                <a:cs typeface="Times New Roman" panose="02020603050405020304" pitchFamily="18" charset="0"/>
              </a:rPr>
              <a:t> Recall. Correct results as a fraction of all results.</a:t>
            </a:r>
          </a:p>
          <a:p>
            <a:r>
              <a:rPr lang="en-US" sz="1000" dirty="0">
                <a:latin typeface="Arial" panose="020B0604020202020204" pitchFamily="34" charset="0"/>
                <a:ea typeface="Calibri" panose="020F0502020204030204" pitchFamily="34" charset="0"/>
                <a:cs typeface="Times New Roman" panose="02020603050405020304" pitchFamily="18" charset="0"/>
              </a:rPr>
              <a:t> F-score. A calculated combination of recall and precision.</a:t>
            </a:r>
          </a:p>
          <a:p>
            <a:r>
              <a:rPr lang="en-US" sz="1000" dirty="0">
                <a:latin typeface="Arial" panose="020B0604020202020204" pitchFamily="34" charset="0"/>
                <a:ea typeface="Calibri" panose="020F0502020204030204" pitchFamily="34" charset="0"/>
                <a:cs typeface="Times New Roman" panose="02020603050405020304" pitchFamily="18" charset="0"/>
              </a:rPr>
              <a:t> AUC. For the area under the curve metric, the results are plotted as a curve on a graph, with false positives on the x-axis and true positives on the y-axis. AUC represents the area of the graph under the plotted curve.</a:t>
            </a:r>
          </a:p>
          <a:p>
            <a:r>
              <a:rPr lang="en-US" sz="1000" dirty="0">
                <a:latin typeface="Arial" panose="020B0604020202020204" pitchFamily="34" charset="0"/>
                <a:ea typeface="Calibri" panose="020F0502020204030204" pitchFamily="34" charset="0"/>
                <a:cs typeface="Times New Roman" panose="02020603050405020304" pitchFamily="18" charset="0"/>
              </a:rPr>
              <a:t> Average log loss. The difference between the true probability distribution and the model’s probability distribution.</a:t>
            </a:r>
          </a:p>
          <a:p>
            <a:r>
              <a:rPr lang="en-US" sz="1000" dirty="0">
                <a:latin typeface="Arial" panose="020B0604020202020204" pitchFamily="34" charset="0"/>
                <a:ea typeface="Calibri" panose="020F0502020204030204" pitchFamily="34" charset="0"/>
                <a:cs typeface="Times New Roman" panose="02020603050405020304" pitchFamily="18" charset="0"/>
              </a:rPr>
              <a:t> Train log loss. The difference between the prediction generated by the model against a random prediction. </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Several regression model metrics are calculated on the error in the model, which is the difference between</a:t>
            </a:r>
          </a:p>
          <a:p>
            <a:r>
              <a:rPr lang="en-US" sz="1000" dirty="0">
                <a:latin typeface="Arial" panose="020B0604020202020204" pitchFamily="34" charset="0"/>
                <a:ea typeface="Calibri" panose="020F0502020204030204" pitchFamily="34" charset="0"/>
                <a:cs typeface="Times New Roman" panose="02020603050405020304" pitchFamily="18" charset="0"/>
              </a:rPr>
              <a:t>the true value and the predicted value for each case:</a:t>
            </a:r>
          </a:p>
          <a:p>
            <a:r>
              <a:rPr lang="en-US" sz="1000" dirty="0">
                <a:latin typeface="Arial" panose="020B0604020202020204" pitchFamily="34" charset="0"/>
                <a:ea typeface="Calibri" panose="020F0502020204030204" pitchFamily="34" charset="0"/>
                <a:cs typeface="Times New Roman" panose="02020603050405020304" pitchFamily="18" charset="0"/>
              </a:rPr>
              <a:t> Mean absolute error. The mean (average) of all the error in the model.</a:t>
            </a:r>
          </a:p>
          <a:p>
            <a:r>
              <a:rPr lang="en-US" sz="1000" dirty="0">
                <a:latin typeface="Arial" panose="020B0604020202020204" pitchFamily="34" charset="0"/>
                <a:ea typeface="Calibri" panose="020F0502020204030204" pitchFamily="34" charset="0"/>
                <a:cs typeface="Times New Roman" panose="02020603050405020304" pitchFamily="18" charset="0"/>
              </a:rPr>
              <a:t> Root-mean-square error. The square root of the mean of the squares of all the errors in the model.</a:t>
            </a:r>
          </a:p>
          <a:p>
            <a:r>
              <a:rPr lang="en-US" sz="1000" dirty="0">
                <a:latin typeface="Arial" panose="020B0604020202020204" pitchFamily="34" charset="0"/>
                <a:ea typeface="Calibri" panose="020F0502020204030204" pitchFamily="34" charset="0"/>
                <a:cs typeface="Times New Roman" panose="02020603050405020304" pitchFamily="18" charset="0"/>
              </a:rPr>
              <a:t> Relative absolute error. The total error in the model as a percentage of the total true value.</a:t>
            </a:r>
          </a:p>
          <a:p>
            <a:r>
              <a:rPr lang="en-US" sz="1000" dirty="0">
                <a:latin typeface="Arial" panose="020B0604020202020204" pitchFamily="34" charset="0"/>
                <a:ea typeface="Calibri" panose="020F0502020204030204" pitchFamily="34" charset="0"/>
                <a:cs typeface="Times New Roman" panose="02020603050405020304" pitchFamily="18" charset="0"/>
              </a:rPr>
              <a:t> Relative square error. The square of the total error in the model, divided by the square of the total predicted values.</a:t>
            </a:r>
          </a:p>
          <a:p>
            <a:r>
              <a:rPr lang="en-US" sz="1000" dirty="0">
                <a:latin typeface="Arial" panose="020B0604020202020204" pitchFamily="34" charset="0"/>
                <a:ea typeface="Calibri" panose="020F0502020204030204" pitchFamily="34" charset="0"/>
                <a:cs typeface="Times New Roman" panose="02020603050405020304" pitchFamily="18" charset="0"/>
              </a:rPr>
              <a:t> Coefficient of determination. The fit of the data to the model, expressed as a number between 1 (meaning that the data and model match exactly) and 0 (meaning that there is no match between the data and the model). It is often referred to as r2, R2, or r-squared. </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80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39057336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Split Data offers four modes of operation that enable you to carry out the split in different ways: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Split Rows. Use this mode to perform a percentage split of the data. Each row is assigned to an output dataset, either at random or based on its position in the file.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Recommender Split. You can use this split to ensure that user-item ratings or pairs are evenly distributed between the subsets.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Regular Expression. Use this mode to split the dataset based on whether the value of a column in the input dataset evaluates true or false against a regular expression. Data items that match the regular expression are placed in the first output dataset.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Relative Expression. Use this mode to split the dataset based on whether the value of a column in the input dataset evaluates true or false against a logical expression. Data items that match the logical Expression are placed in the first output dataset.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81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9: Initializing and Optimizing Machine Learning Models</a:t>
            </a:r>
          </a:p>
        </p:txBody>
      </p:sp>
    </p:spTree>
    <p:extLst>
      <p:ext uri="{BB962C8B-B14F-4D97-AF65-F5344CB8AC3E}">
        <p14:creationId xmlns:p14="http://schemas.microsoft.com/office/powerpoint/2010/main" val="6451341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82</a:t>
            </a:fld>
            <a:endParaRPr lang="en-US" dirty="0"/>
          </a:p>
        </p:txBody>
      </p:sp>
    </p:spTree>
    <p:extLst>
      <p:ext uri="{BB962C8B-B14F-4D97-AF65-F5344CB8AC3E}">
        <p14:creationId xmlns:p14="http://schemas.microsoft.com/office/powerpoint/2010/main" val="140466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Statistics are not black and white; there is plenty of room for </a:t>
            </a:r>
            <a:r>
              <a:rPr lang="en-GB" sz="1000" dirty="0" err="1">
                <a:latin typeface="Arial" panose="020B0604020202020204" pitchFamily="34" charset="0"/>
                <a:ea typeface="Calibri" panose="020F0502020204030204" pitchFamily="34" charset="0"/>
                <a:cs typeface="Times New Roman" panose="02020603050405020304" pitchFamily="18" charset="0"/>
              </a:rPr>
              <a:t>gray</a:t>
            </a:r>
            <a:r>
              <a:rPr lang="en-GB" sz="1000" dirty="0">
                <a:latin typeface="Arial" panose="020B0604020202020204" pitchFamily="34" charset="0"/>
                <a:ea typeface="Calibri" panose="020F0502020204030204" pitchFamily="34" charset="0"/>
                <a:cs typeface="Times New Roman" panose="02020603050405020304" pitchFamily="18" charset="0"/>
              </a:rPr>
              <a:t>! Trying lots of different tests in statistics means that we get the bigger picture. Following the TDSP can help to make sure that nothing gets missed.</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Regression is a statistical method that attempts to determine the strength of the relationship between one or more dependent variables (usually denoted by Y) and a series of other changing variables (known as independent variables). For example, you could try to determine people’s earning levels, dependent on their characteristics.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you have a lot of parameters, but not enough data points, regression can overfit.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aims to reduce overfitting of a model by adding a complexity penalty.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works by adding the penalty associated with the coefficient values to the error of the hypothesis.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L1 regularization leads to many zero weights (sparsity), whereas L2 regularization leads to small weights.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53354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Ordinal regression is a type of regression analysis used for predicting a variable that can be considered as a label rather than a value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example, rather than specifying a height, you might look to predict another attribute, such as “short”, “medium height”, “tall” and so on. You could use ordinal regression to try to predict the severity of an illness, as “severity” is not an absolute measure; in this example, you might use labels, such as “mild”, “severe”, “life threatening”, and so on.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011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293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824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552375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2312039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25543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86783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51564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45456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938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51891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595004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24829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150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9255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278106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4729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90746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57181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633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82693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41216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57423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284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27402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949358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85627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5287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8674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1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59503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25795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3160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87971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09610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3008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44427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919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4948306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36263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7.md" TargetMode="External"/><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9.md" TargetMode="External"/><Relationship Id="rId2" Type="http://schemas.openxmlformats.org/officeDocument/2006/relationships/notesSlide" Target="../notesSlides/notesSlide74.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Prepare Data for Analysis in Azure Machine Learning and Export from Azure Machine Learning</a:t>
            </a:r>
          </a:p>
          <a:p>
            <a:r>
              <a:rPr lang="en-US" sz="1600" dirty="0">
                <a:solidFill>
                  <a:srgbClr val="FFC000"/>
                </a:solidFill>
              </a:rPr>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Linear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simple form of regression, which involves scoring a single output</a:t>
            </a:r>
          </a:p>
          <a:p>
            <a:pPr lvl="0"/>
            <a:r>
              <a:rPr lang="en-GB" b="0" kern="0">
                <a:solidFill>
                  <a:srgbClr val="000000"/>
                </a:solidFill>
              </a:rPr>
              <a:t>Creates a good starting point</a:t>
            </a:r>
          </a:p>
          <a:p>
            <a:pPr lvl="0"/>
            <a:r>
              <a:rPr lang="en-GB" b="0" kern="0">
                <a:solidFill>
                  <a:srgbClr val="000000"/>
                </a:solidFill>
              </a:rPr>
              <a:t>Can be used to work out missing data values</a:t>
            </a:r>
          </a:p>
          <a:p>
            <a:pPr lvl="0"/>
            <a:r>
              <a:rPr lang="en-GB" b="0" kern="0">
                <a:solidFill>
                  <a:srgbClr val="000000"/>
                </a:solidFill>
              </a:rPr>
              <a:t>Can solve problems such as how likely is it that height predicts weight</a:t>
            </a:r>
          </a:p>
          <a:p>
            <a:pPr lvl="0"/>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43192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Bayesian linear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likelihood estimator</a:t>
            </a:r>
          </a:p>
          <a:p>
            <a:pPr lvl="0"/>
            <a:r>
              <a:rPr lang="en-GB" b="0" kern="0">
                <a:solidFill>
                  <a:srgbClr val="000000"/>
                </a:solidFill>
              </a:rPr>
              <a:t>Offers a more flexible approach to regression</a:t>
            </a:r>
          </a:p>
          <a:p>
            <a:pPr lvl="0"/>
            <a:endParaRPr lang="en-US" b="0" kern="0" dirty="0">
              <a:solidFill>
                <a:srgbClr val="000000"/>
              </a:solidFill>
            </a:endParaRPr>
          </a:p>
        </p:txBody>
      </p:sp>
    </p:spTree>
    <p:extLst>
      <p:ext uri="{BB962C8B-B14F-4D97-AF65-F5344CB8AC3E}">
        <p14:creationId xmlns:p14="http://schemas.microsoft.com/office/powerpoint/2010/main" val="34593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SVM 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SVM is for large datasets</a:t>
            </a:r>
          </a:p>
          <a:p>
            <a:pPr lvl="0"/>
            <a:r>
              <a:rPr lang="en-GB" b="0" kern="0">
                <a:solidFill>
                  <a:srgbClr val="000000"/>
                </a:solidFill>
              </a:rPr>
              <a:t>It targets regression problems for scoring</a:t>
            </a:r>
          </a:p>
          <a:p>
            <a:pPr lvl="0"/>
            <a:r>
              <a:rPr lang="en-GB" b="0" kern="0">
                <a:solidFill>
                  <a:srgbClr val="000000"/>
                </a:solidFill>
              </a:rPr>
              <a:t>It can be used in conjunction with other algorithms to analyze large datasets</a:t>
            </a:r>
          </a:p>
          <a:p>
            <a:pPr lvl="0"/>
            <a:endParaRPr lang="en-US" b="0" kern="0" dirty="0">
              <a:solidFill>
                <a:srgbClr val="000000"/>
              </a:solidFill>
            </a:endParaRPr>
          </a:p>
        </p:txBody>
      </p:sp>
    </p:spTree>
    <p:extLst>
      <p:ext uri="{BB962C8B-B14F-4D97-AF65-F5344CB8AC3E}">
        <p14:creationId xmlns:p14="http://schemas.microsoft.com/office/powerpoint/2010/main" val="234440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Uses a neural network to address regression problems</a:t>
            </a:r>
          </a:p>
          <a:p>
            <a:pPr lvl="0"/>
            <a:r>
              <a:rPr lang="en-GB" b="0" kern="0">
                <a:solidFill>
                  <a:srgbClr val="000000"/>
                </a:solidFill>
              </a:rPr>
              <a:t>Good for scoring</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303461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forest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a:t>Non-parametric tests</a:t>
            </a:r>
          </a:p>
          <a:p>
            <a:r>
              <a:rPr lang="en-GB" b="0" kern="0"/>
              <a:t>Result aggregated from a set of decision trees</a:t>
            </a:r>
          </a:p>
          <a:p>
            <a:endParaRPr lang="en-US" b="0" kern="0" dirty="0"/>
          </a:p>
        </p:txBody>
      </p:sp>
    </p:spTree>
    <p:extLst>
      <p:ext uri="{BB962C8B-B14F-4D97-AF65-F5344CB8AC3E}">
        <p14:creationId xmlns:p14="http://schemas.microsoft.com/office/powerpoint/2010/main" val="357837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Boosted decision tree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Boosting is based on a series of decision trees</a:t>
            </a:r>
          </a:p>
          <a:p>
            <a:pPr lvl="0"/>
            <a:r>
              <a:rPr lang="en-GB" b="0" kern="0">
                <a:solidFill>
                  <a:srgbClr val="000000"/>
                </a:solidFill>
              </a:rPr>
              <a:t>Best tree is selected, depending on a loss function</a:t>
            </a:r>
          </a:p>
          <a:p>
            <a:pPr lvl="0"/>
            <a:r>
              <a:rPr lang="en-GB" b="0" kern="0">
                <a:solidFill>
                  <a:srgbClr val="000000"/>
                </a:solidFill>
              </a:rPr>
              <a:t>Smallest loss is selected</a:t>
            </a:r>
          </a:p>
          <a:p>
            <a:pPr lvl="0"/>
            <a:endParaRPr lang="en-US" b="0" kern="0" dirty="0">
              <a:solidFill>
                <a:srgbClr val="000000"/>
              </a:solidFill>
            </a:endParaRPr>
          </a:p>
        </p:txBody>
      </p:sp>
    </p:spTree>
    <p:extLst>
      <p:ext uri="{BB962C8B-B14F-4D97-AF65-F5344CB8AC3E}">
        <p14:creationId xmlns:p14="http://schemas.microsoft.com/office/powerpoint/2010/main" val="428622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Poisson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Poisson regression looks at counts, not data values</a:t>
            </a:r>
          </a:p>
          <a:p>
            <a:pPr lvl="0"/>
            <a:r>
              <a:rPr lang="en-GB" b="0" kern="0">
                <a:solidFill>
                  <a:srgbClr val="000000"/>
                </a:solidFill>
              </a:rPr>
              <a:t>Bear the data in mind when interpreting the results</a:t>
            </a:r>
          </a:p>
          <a:p>
            <a:pPr lvl="0"/>
            <a:endParaRPr lang="en-US" b="0" kern="0" dirty="0">
              <a:solidFill>
                <a:srgbClr val="000000"/>
              </a:solidFill>
            </a:endParaRPr>
          </a:p>
        </p:txBody>
      </p:sp>
    </p:spTree>
    <p:extLst>
      <p:ext uri="{BB962C8B-B14F-4D97-AF65-F5344CB8AC3E}">
        <p14:creationId xmlns:p14="http://schemas.microsoft.com/office/powerpoint/2010/main" val="202573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Fast forest quantile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Fast Forest Quantile Regression module predicts values on a distribution</a:t>
            </a:r>
          </a:p>
          <a:p>
            <a:pPr lvl="1"/>
            <a:r>
              <a:rPr lang="en-GB" b="0" kern="0">
                <a:solidFill>
                  <a:srgbClr val="000000"/>
                </a:solidFill>
              </a:rPr>
              <a:t>Example: range of prices</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133140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regression-based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Descriptive statistics are important:</a:t>
            </a:r>
          </a:p>
          <a:p>
            <a:pPr lvl="1"/>
            <a:r>
              <a:rPr lang="en-GB" b="0" kern="0">
                <a:solidFill>
                  <a:srgbClr val="000000"/>
                </a:solidFill>
              </a:rPr>
              <a:t>R</a:t>
            </a:r>
            <a:r>
              <a:rPr lang="en-GB" b="0" kern="0" baseline="30000">
                <a:solidFill>
                  <a:srgbClr val="000000"/>
                </a:solidFill>
              </a:rPr>
              <a:t>2</a:t>
            </a:r>
          </a:p>
          <a:p>
            <a:pPr lvl="1"/>
            <a:r>
              <a:rPr lang="en-GB" b="0" kern="0">
                <a:solidFill>
                  <a:srgbClr val="000000"/>
                </a:solidFill>
              </a:rPr>
              <a:t>F statistic</a:t>
            </a:r>
          </a:p>
          <a:p>
            <a:pPr lvl="1"/>
            <a:r>
              <a:rPr lang="en-GB" b="0" kern="0">
                <a:solidFill>
                  <a:srgbClr val="000000"/>
                </a:solidFill>
              </a:rPr>
              <a:t>P for probability </a:t>
            </a:r>
          </a:p>
          <a:p>
            <a:pPr lvl="0"/>
            <a:endParaRPr lang="en-US" b="0" kern="0" dirty="0">
              <a:solidFill>
                <a:srgbClr val="000000"/>
              </a:solidFill>
            </a:endParaRPr>
          </a:p>
        </p:txBody>
      </p:sp>
    </p:spTree>
    <p:extLst>
      <p:ext uri="{BB962C8B-B14F-4D97-AF65-F5344CB8AC3E}">
        <p14:creationId xmlns:p14="http://schemas.microsoft.com/office/powerpoint/2010/main" val="36762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clustering</a:t>
            </a:r>
          </a:p>
        </p:txBody>
      </p:sp>
      <p:pic>
        <p:nvPicPr>
          <p:cNvPr id="4" name="Content Placeholder 3" descr="Thirty one members clustered into four groups" title="Clustering example">
            <a:extLst>
              <a:ext uri="{FF2B5EF4-FFF2-40B4-BE49-F238E27FC236}">
                <a16:creationId xmlns:a16="http://schemas.microsoft.com/office/drawing/2014/main" id="{E1DAD315-FD74-439D-98F1-5CC154EC3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97" y="1141871"/>
            <a:ext cx="7208967" cy="5060695"/>
          </a:xfrm>
          <a:prstGeom prst="rect">
            <a:avLst/>
          </a:prstGeom>
        </p:spPr>
      </p:pic>
    </p:spTree>
    <p:extLst>
      <p:ext uri="{BB962C8B-B14F-4D97-AF65-F5344CB8AC3E}">
        <p14:creationId xmlns:p14="http://schemas.microsoft.com/office/powerpoint/2010/main" val="311396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Develop Machine Learning Models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Select an appropriate algorithm or method </a:t>
            </a:r>
          </a:p>
          <a:p>
            <a:r>
              <a:rPr lang="en-US" sz="2400" dirty="0"/>
              <a:t>Initialize and train appropriate models </a:t>
            </a:r>
          </a:p>
          <a:p>
            <a:r>
              <a:rPr lang="en-US" sz="2400" dirty="0"/>
              <a:t>Validate models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71325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K-Means clustering algorithm</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Items are added to the cluster with the closest </a:t>
            </a:r>
            <a:br>
              <a:rPr lang="en-US" b="0" kern="0" dirty="0">
                <a:solidFill>
                  <a:srgbClr val="000000"/>
                </a:solidFill>
              </a:rPr>
            </a:br>
            <a:r>
              <a:rPr lang="en-US" b="0" kern="0" dirty="0">
                <a:solidFill>
                  <a:srgbClr val="000000"/>
                </a:solidFill>
              </a:rPr>
              <a:t> mean value</a:t>
            </a:r>
          </a:p>
          <a:p>
            <a:pPr lvl="0"/>
            <a:r>
              <a:rPr lang="en-US" b="0" kern="0" dirty="0">
                <a:solidFill>
                  <a:srgbClr val="000000"/>
                </a:solidFill>
              </a:rPr>
              <a:t> Mean value affects membership and </a:t>
            </a:r>
            <a:br>
              <a:rPr lang="en-US" b="0" kern="0" dirty="0">
                <a:solidFill>
                  <a:srgbClr val="000000"/>
                </a:solidFill>
              </a:rPr>
            </a:br>
            <a:r>
              <a:rPr lang="en-US" b="0" kern="0" dirty="0">
                <a:solidFill>
                  <a:srgbClr val="000000"/>
                </a:solidFill>
              </a:rPr>
              <a:t> membership affects mean value—therefore </a:t>
            </a:r>
            <a:br>
              <a:rPr lang="en-US" b="0" kern="0" dirty="0">
                <a:solidFill>
                  <a:srgbClr val="000000"/>
                </a:solidFill>
              </a:rPr>
            </a:br>
            <a:r>
              <a:rPr lang="en-US" b="0" kern="0" dirty="0">
                <a:solidFill>
                  <a:srgbClr val="000000"/>
                </a:solidFill>
              </a:rPr>
              <a:t> several iterations are required</a:t>
            </a:r>
          </a:p>
          <a:p>
            <a:pPr lvl="0"/>
            <a:r>
              <a:rPr lang="en-US" b="0" kern="0" dirty="0">
                <a:solidFill>
                  <a:srgbClr val="000000"/>
                </a:solidFill>
              </a:rPr>
              <a:t> After the K-Means algorithm, data should go </a:t>
            </a:r>
            <a:br>
              <a:rPr lang="en-US" b="0" kern="0" dirty="0">
                <a:solidFill>
                  <a:srgbClr val="000000"/>
                </a:solidFill>
              </a:rPr>
            </a:br>
            <a:r>
              <a:rPr lang="en-US" b="0" kern="0" dirty="0">
                <a:solidFill>
                  <a:srgbClr val="000000"/>
                </a:solidFill>
              </a:rPr>
              <a:t> through the Train Clustering Model module or </a:t>
            </a:r>
            <a:br>
              <a:rPr lang="en-US" b="0" kern="0" dirty="0">
                <a:solidFill>
                  <a:srgbClr val="000000"/>
                </a:solidFill>
              </a:rPr>
            </a:br>
            <a:r>
              <a:rPr lang="en-US" b="0" kern="0" dirty="0">
                <a:solidFill>
                  <a:srgbClr val="000000"/>
                </a:solidFill>
              </a:rPr>
              <a:t> the Sweep Clustering module</a:t>
            </a:r>
          </a:p>
        </p:txBody>
      </p:sp>
    </p:spTree>
    <p:extLst>
      <p:ext uri="{BB962C8B-B14F-4D97-AF65-F5344CB8AC3E}">
        <p14:creationId xmlns:p14="http://schemas.microsoft.com/office/powerpoint/2010/main" val="29369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Anomaly detection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Anomaly detection searches for unusual values</a:t>
            </a:r>
          </a:p>
          <a:p>
            <a:pPr lvl="0"/>
            <a:r>
              <a:rPr lang="en-US" b="0" kern="0" dirty="0">
                <a:solidFill>
                  <a:srgbClr val="000000"/>
                </a:solidFill>
              </a:rPr>
              <a:t> Useful for fraud detection</a:t>
            </a:r>
          </a:p>
          <a:p>
            <a:pPr lvl="0"/>
            <a:r>
              <a:rPr lang="en-US" b="0" kern="0" dirty="0">
                <a:solidFill>
                  <a:srgbClr val="000000"/>
                </a:solidFill>
              </a:rPr>
              <a:t> Can be difficult to train due to limited anomalies </a:t>
            </a:r>
            <a:br>
              <a:rPr lang="en-US" b="0" kern="0" dirty="0">
                <a:solidFill>
                  <a:srgbClr val="000000"/>
                </a:solidFill>
              </a:rPr>
            </a:br>
            <a:r>
              <a:rPr lang="en-US" b="0" kern="0" dirty="0">
                <a:solidFill>
                  <a:srgbClr val="000000"/>
                </a:solidFill>
              </a:rPr>
              <a:t> in training data</a:t>
            </a:r>
          </a:p>
          <a:p>
            <a:pPr lvl="0"/>
            <a:r>
              <a:rPr lang="en-US" b="0" kern="0" dirty="0">
                <a:solidFill>
                  <a:srgbClr val="000000"/>
                </a:solidFill>
              </a:rPr>
              <a:t> Machine Learning has two algorithms:</a:t>
            </a:r>
          </a:p>
          <a:p>
            <a:pPr lvl="1"/>
            <a:r>
              <a:rPr lang="en-US" b="0" kern="0" dirty="0">
                <a:solidFill>
                  <a:srgbClr val="000000"/>
                </a:solidFill>
              </a:rPr>
              <a:t>One-class support vector machine</a:t>
            </a:r>
          </a:p>
          <a:p>
            <a:pPr lvl="1"/>
            <a:r>
              <a:rPr lang="en-US" b="0" kern="0" dirty="0">
                <a:solidFill>
                  <a:srgbClr val="000000"/>
                </a:solidFill>
              </a:rPr>
              <a:t>PCA-based anomaly detection</a:t>
            </a:r>
          </a:p>
        </p:txBody>
      </p:sp>
    </p:spTree>
    <p:extLst>
      <p:ext uri="{BB962C8B-B14F-4D97-AF65-F5344CB8AC3E}">
        <p14:creationId xmlns:p14="http://schemas.microsoft.com/office/powerpoint/2010/main" val="261104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074E-0D19-4CCD-AA63-923BE5374B39}"/>
              </a:ext>
            </a:extLst>
          </p:cNvPr>
          <p:cNvSpPr>
            <a:spLocks noGrp="1"/>
          </p:cNvSpPr>
          <p:nvPr>
            <p:ph type="ctrTitle" sz="quarter"/>
          </p:nvPr>
        </p:nvSpPr>
        <p:spPr/>
        <p:txBody>
          <a:bodyPr/>
          <a:lstStyle/>
          <a:p>
            <a:r>
              <a:rPr lang="en-GB" dirty="0"/>
              <a:t>Using clustering in Azure ML Studio</a:t>
            </a:r>
            <a:endParaRPr lang="en-US" dirty="0"/>
          </a:p>
        </p:txBody>
      </p:sp>
      <p:sp>
        <p:nvSpPr>
          <p:cNvPr id="3" name="Subtitle 2">
            <a:extLst>
              <a:ext uri="{FF2B5EF4-FFF2-40B4-BE49-F238E27FC236}">
                <a16:creationId xmlns:a16="http://schemas.microsoft.com/office/drawing/2014/main" id="{5DDE685A-B563-4BA8-B9C5-D5991C0DF8B7}"/>
              </a:ext>
            </a:extLst>
          </p:cNvPr>
          <p:cNvSpPr>
            <a:spLocks noGrp="1"/>
          </p:cNvSpPr>
          <p:nvPr>
            <p:ph type="subTitle" sz="quarter" idx="1"/>
          </p:nvPr>
        </p:nvSpPr>
        <p:spPr/>
        <p:txBody>
          <a:bodyPr/>
          <a:lstStyle/>
          <a:p>
            <a:r>
              <a:rPr lang="en-US" dirty="0"/>
              <a:t>Use clustering in Azure Machine Learning Studio</a:t>
            </a:r>
          </a:p>
        </p:txBody>
      </p:sp>
      <p:sp>
        <p:nvSpPr>
          <p:cNvPr id="4" name="Text Placeholder 3">
            <a:extLst>
              <a:ext uri="{FF2B5EF4-FFF2-40B4-BE49-F238E27FC236}">
                <a16:creationId xmlns:a16="http://schemas.microsoft.com/office/drawing/2014/main" id="{4DAECDE8-7B5D-4C2D-8E19-45F64E2E07F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5EFD3C36-6F79-4B4C-BC83-6607B966CF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3130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7001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038B-897E-4B5C-9233-1D10B4167077}"/>
              </a:ext>
            </a:extLst>
          </p:cNvPr>
          <p:cNvSpPr>
            <a:spLocks noGrp="1"/>
          </p:cNvSpPr>
          <p:nvPr>
            <p:ph type="title"/>
          </p:nvPr>
        </p:nvSpPr>
        <p:spPr/>
        <p:txBody>
          <a:bodyPr/>
          <a:lstStyle/>
          <a:p>
            <a:r>
              <a:rPr lang="en-US" sz="4000" dirty="0"/>
              <a:t>If many new, similar members are added, what effect can this have on the clusters?</a:t>
            </a:r>
          </a:p>
        </p:txBody>
      </p:sp>
      <p:sp>
        <p:nvSpPr>
          <p:cNvPr id="3" name="Content Placeholder 2">
            <a:extLst>
              <a:ext uri="{FF2B5EF4-FFF2-40B4-BE49-F238E27FC236}">
                <a16:creationId xmlns:a16="http://schemas.microsoft.com/office/drawing/2014/main" id="{8872A94C-74C7-47F5-800D-25896537766B}"/>
              </a:ext>
            </a:extLst>
          </p:cNvPr>
          <p:cNvSpPr>
            <a:spLocks noGrp="1"/>
          </p:cNvSpPr>
          <p:nvPr>
            <p:ph idx="1"/>
          </p:nvPr>
        </p:nvSpPr>
        <p:spPr/>
        <p:txBody>
          <a:bodyPr/>
          <a:lstStyle/>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It will never affect the clusters; the new members will just join the nearest cluster.</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can affect the mean value of the cluster which could change cluster membership.</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will automatically form a new cluster.</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New members cannot be added if they will not be members of an existing cluster.</a:t>
            </a:r>
          </a:p>
          <a:p>
            <a:endParaRPr lang="en-US" dirty="0"/>
          </a:p>
        </p:txBody>
      </p:sp>
      <p:sp>
        <p:nvSpPr>
          <p:cNvPr id="4" name="Text Placeholder 3">
            <a:extLst>
              <a:ext uri="{FF2B5EF4-FFF2-40B4-BE49-F238E27FC236}">
                <a16:creationId xmlns:a16="http://schemas.microsoft.com/office/drawing/2014/main" id="{C84B683D-D8AF-4A09-AE63-5D361E342A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94229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B6F-C4DE-4035-82E1-C359B262CF27}"/>
              </a:ext>
            </a:extLst>
          </p:cNvPr>
          <p:cNvSpPr>
            <a:spLocks noGrp="1"/>
          </p:cNvSpPr>
          <p:nvPr>
            <p:ph type="title"/>
          </p:nvPr>
        </p:nvSpPr>
        <p:spPr/>
        <p:txBody>
          <a:bodyPr/>
          <a:lstStyle/>
          <a:p>
            <a:r>
              <a:rPr lang="en-US" sz="3600" dirty="0"/>
              <a:t>If many new, similar members are added, what effect can this have on the clusters?</a:t>
            </a:r>
          </a:p>
        </p:txBody>
      </p:sp>
      <p:sp>
        <p:nvSpPr>
          <p:cNvPr id="3" name="Content Placeholder 2">
            <a:extLst>
              <a:ext uri="{FF2B5EF4-FFF2-40B4-BE49-F238E27FC236}">
                <a16:creationId xmlns:a16="http://schemas.microsoft.com/office/drawing/2014/main" id="{4C580241-DC7C-48CF-BF70-4418D0B725B4}"/>
              </a:ext>
            </a:extLst>
          </p:cNvPr>
          <p:cNvSpPr>
            <a:spLocks noGrp="1"/>
          </p:cNvSpPr>
          <p:nvPr>
            <p:ph idx="1"/>
          </p:nvPr>
        </p:nvSpPr>
        <p:spPr/>
        <p:txBody>
          <a:bodyPr/>
          <a:lstStyle/>
          <a:p>
            <a:pPr marL="514350" indent="-514350">
              <a:buFont typeface="+mj-lt"/>
              <a:buAutoNum type="arabicPeriod" startAt="2"/>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The new members can affect the mean value of the cluster which could change cluster membership.</a:t>
            </a:r>
            <a:endParaRPr lang="en-US" dirty="0"/>
          </a:p>
        </p:txBody>
      </p:sp>
      <p:sp>
        <p:nvSpPr>
          <p:cNvPr id="4" name="Text Placeholder 3">
            <a:extLst>
              <a:ext uri="{FF2B5EF4-FFF2-40B4-BE49-F238E27FC236}">
                <a16:creationId xmlns:a16="http://schemas.microsoft.com/office/drawing/2014/main" id="{BF068155-9FCE-45AD-9469-3BAA2515F2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5273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classification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Classification places individual items into </a:t>
            </a:r>
            <a:br>
              <a:rPr lang="en-US" b="0" kern="0" dirty="0">
                <a:solidFill>
                  <a:srgbClr val="000000"/>
                </a:solidFill>
              </a:rPr>
            </a:br>
            <a:r>
              <a:rPr lang="en-US" b="0" kern="0" dirty="0">
                <a:solidFill>
                  <a:srgbClr val="000000"/>
                </a:solidFill>
              </a:rPr>
              <a:t> categories</a:t>
            </a:r>
          </a:p>
          <a:p>
            <a:pPr lvl="0"/>
            <a:r>
              <a:rPr lang="en-US" b="0" kern="0" dirty="0">
                <a:solidFill>
                  <a:srgbClr val="000000"/>
                </a:solidFill>
              </a:rPr>
              <a:t> Classification can be two-class classification or </a:t>
            </a:r>
            <a:br>
              <a:rPr lang="en-US" b="0" kern="0" dirty="0">
                <a:solidFill>
                  <a:srgbClr val="000000"/>
                </a:solidFill>
              </a:rPr>
            </a:br>
            <a:r>
              <a:rPr lang="en-US" b="0" kern="0" dirty="0">
                <a:solidFill>
                  <a:srgbClr val="000000"/>
                </a:solidFill>
              </a:rPr>
              <a:t> multiclass classification</a:t>
            </a:r>
          </a:p>
        </p:txBody>
      </p:sp>
    </p:spTree>
    <p:extLst>
      <p:ext uri="{BB962C8B-B14F-4D97-AF65-F5344CB8AC3E}">
        <p14:creationId xmlns:p14="http://schemas.microsoft.com/office/powerpoint/2010/main" val="413933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grpSp>
        <p:nvGrpSpPr>
          <p:cNvPr id="4" name="Group 3" descr="Chart showing a linear regression trend line" title="Linear Regression"/>
          <p:cNvGrpSpPr/>
          <p:nvPr/>
        </p:nvGrpSpPr>
        <p:grpSpPr>
          <a:xfrm>
            <a:off x="700391" y="1303506"/>
            <a:ext cx="3715966" cy="2393005"/>
            <a:chOff x="700391" y="1303506"/>
            <a:chExt cx="3715966" cy="2393005"/>
          </a:xfrm>
        </p:grpSpPr>
        <p:sp>
          <p:nvSpPr>
            <p:cNvPr id="5" name="Rectangle 4"/>
            <p:cNvSpPr/>
            <p:nvPr/>
          </p:nvSpPr>
          <p:spPr bwMode="auto">
            <a:xfrm>
              <a:off x="700391" y="1303506"/>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6" name="Oval 5"/>
            <p:cNvSpPr/>
            <p:nvPr/>
          </p:nvSpPr>
          <p:spPr bwMode="auto">
            <a:xfrm>
              <a:off x="972767" y="16731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7" name="Oval 6"/>
            <p:cNvSpPr/>
            <p:nvPr/>
          </p:nvSpPr>
          <p:spPr bwMode="auto">
            <a:xfrm>
              <a:off x="1050588" y="203956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8" name="Oval 7"/>
            <p:cNvSpPr/>
            <p:nvPr/>
          </p:nvSpPr>
          <p:spPr bwMode="auto">
            <a:xfrm>
              <a:off x="1433211" y="156939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9" name="Oval 8"/>
            <p:cNvSpPr/>
            <p:nvPr/>
          </p:nvSpPr>
          <p:spPr bwMode="auto">
            <a:xfrm>
              <a:off x="1061937" y="260539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0" name="Oval 9"/>
            <p:cNvSpPr/>
            <p:nvPr/>
          </p:nvSpPr>
          <p:spPr bwMode="auto">
            <a:xfrm>
              <a:off x="1582367" y="22827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1" name="Oval 10"/>
            <p:cNvSpPr/>
            <p:nvPr/>
          </p:nvSpPr>
          <p:spPr bwMode="auto">
            <a:xfrm>
              <a:off x="1738009" y="172503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2" name="Oval 11"/>
            <p:cNvSpPr/>
            <p:nvPr/>
          </p:nvSpPr>
          <p:spPr bwMode="auto">
            <a:xfrm>
              <a:off x="2080096" y="270104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3" name="Oval 12"/>
            <p:cNvSpPr/>
            <p:nvPr/>
          </p:nvSpPr>
          <p:spPr bwMode="auto">
            <a:xfrm>
              <a:off x="2214665" y="151751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4" name="Oval 13"/>
            <p:cNvSpPr/>
            <p:nvPr/>
          </p:nvSpPr>
          <p:spPr bwMode="auto">
            <a:xfrm>
              <a:off x="984116" y="293127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5" name="Oval 14"/>
            <p:cNvSpPr/>
            <p:nvPr/>
          </p:nvSpPr>
          <p:spPr bwMode="auto">
            <a:xfrm>
              <a:off x="2694564" y="162614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6" name="Rectangle 15"/>
            <p:cNvSpPr/>
            <p:nvPr/>
          </p:nvSpPr>
          <p:spPr bwMode="auto">
            <a:xfrm>
              <a:off x="1384571" y="254540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7" name="Rectangle 16"/>
            <p:cNvSpPr/>
            <p:nvPr/>
          </p:nvSpPr>
          <p:spPr bwMode="auto">
            <a:xfrm>
              <a:off x="1524006" y="275941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8" name="Rectangle 17"/>
            <p:cNvSpPr/>
            <p:nvPr/>
          </p:nvSpPr>
          <p:spPr bwMode="auto">
            <a:xfrm>
              <a:off x="3320374" y="28696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9" name="Rectangle 18"/>
            <p:cNvSpPr/>
            <p:nvPr/>
          </p:nvSpPr>
          <p:spPr bwMode="auto">
            <a:xfrm>
              <a:off x="1796374" y="31744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0" name="Rectangle 19"/>
            <p:cNvSpPr/>
            <p:nvPr/>
          </p:nvSpPr>
          <p:spPr bwMode="auto">
            <a:xfrm>
              <a:off x="2645924" y="2775630"/>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1" name="Rectangle 20"/>
            <p:cNvSpPr/>
            <p:nvPr/>
          </p:nvSpPr>
          <p:spPr bwMode="auto">
            <a:xfrm>
              <a:off x="3070697" y="20006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2" name="Rectangle 21"/>
            <p:cNvSpPr/>
            <p:nvPr/>
          </p:nvSpPr>
          <p:spPr bwMode="auto">
            <a:xfrm>
              <a:off x="2480555" y="321013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3" name="Rectangle 22"/>
            <p:cNvSpPr/>
            <p:nvPr/>
          </p:nvSpPr>
          <p:spPr bwMode="auto">
            <a:xfrm>
              <a:off x="3740284" y="1802859"/>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4" name="Rectangle 23"/>
            <p:cNvSpPr/>
            <p:nvPr/>
          </p:nvSpPr>
          <p:spPr bwMode="auto">
            <a:xfrm>
              <a:off x="2548647" y="230545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cxnSp>
          <p:nvCxnSpPr>
            <p:cNvPr id="25" name="Straight Connector 24"/>
            <p:cNvCxnSpPr/>
            <p:nvPr/>
          </p:nvCxnSpPr>
          <p:spPr bwMode="auto">
            <a:xfrm flipV="1">
              <a:off x="817124" y="1303506"/>
              <a:ext cx="2825884" cy="2114146"/>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grpSp>
      <p:grpSp>
        <p:nvGrpSpPr>
          <p:cNvPr id="26" name="Group 25" descr="Chart showing a non-linear regression trend line" title="Non-linear regression"/>
          <p:cNvGrpSpPr/>
          <p:nvPr/>
        </p:nvGrpSpPr>
        <p:grpSpPr>
          <a:xfrm>
            <a:off x="4918953" y="4101829"/>
            <a:ext cx="3715966" cy="2393005"/>
            <a:chOff x="4918953" y="4101829"/>
            <a:chExt cx="3715966" cy="2393005"/>
          </a:xfrm>
        </p:grpSpPr>
        <p:sp>
          <p:nvSpPr>
            <p:cNvPr id="27" name="Rectangle 26"/>
            <p:cNvSpPr/>
            <p:nvPr/>
          </p:nvSpPr>
          <p:spPr bwMode="auto">
            <a:xfrm>
              <a:off x="4918953" y="4101829"/>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8" name="Oval 27"/>
            <p:cNvSpPr/>
            <p:nvPr/>
          </p:nvSpPr>
          <p:spPr bwMode="auto">
            <a:xfrm>
              <a:off x="5191329" y="447148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29" name="Oval 28"/>
            <p:cNvSpPr/>
            <p:nvPr/>
          </p:nvSpPr>
          <p:spPr bwMode="auto">
            <a:xfrm>
              <a:off x="5269150" y="483789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0" name="Oval 29"/>
            <p:cNvSpPr/>
            <p:nvPr/>
          </p:nvSpPr>
          <p:spPr bwMode="auto">
            <a:xfrm>
              <a:off x="5651773" y="436771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1" name="Oval 30"/>
            <p:cNvSpPr/>
            <p:nvPr/>
          </p:nvSpPr>
          <p:spPr bwMode="auto">
            <a:xfrm>
              <a:off x="6478621" y="49092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2" name="Oval 31"/>
            <p:cNvSpPr/>
            <p:nvPr/>
          </p:nvSpPr>
          <p:spPr bwMode="auto">
            <a:xfrm>
              <a:off x="7321685" y="467900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3" name="Oval 32"/>
            <p:cNvSpPr/>
            <p:nvPr/>
          </p:nvSpPr>
          <p:spPr bwMode="auto">
            <a:xfrm>
              <a:off x="5956571" y="452336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4" name="Oval 33"/>
            <p:cNvSpPr/>
            <p:nvPr/>
          </p:nvSpPr>
          <p:spPr bwMode="auto">
            <a:xfrm>
              <a:off x="7110921" y="513296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5" name="Oval 34"/>
            <p:cNvSpPr/>
            <p:nvPr/>
          </p:nvSpPr>
          <p:spPr bwMode="auto">
            <a:xfrm>
              <a:off x="6433227" y="431583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6" name="Oval 35"/>
            <p:cNvSpPr/>
            <p:nvPr/>
          </p:nvSpPr>
          <p:spPr bwMode="auto">
            <a:xfrm>
              <a:off x="4944895" y="53437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7" name="Oval 36"/>
            <p:cNvSpPr/>
            <p:nvPr/>
          </p:nvSpPr>
          <p:spPr bwMode="auto">
            <a:xfrm>
              <a:off x="6913126" y="4424464"/>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8" name="Rectangle 37"/>
            <p:cNvSpPr/>
            <p:nvPr/>
          </p:nvSpPr>
          <p:spPr bwMode="auto">
            <a:xfrm>
              <a:off x="5603133" y="5343728"/>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39" name="Rectangle 38"/>
            <p:cNvSpPr/>
            <p:nvPr/>
          </p:nvSpPr>
          <p:spPr bwMode="auto">
            <a:xfrm>
              <a:off x="5742568" y="5557737"/>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0" name="Rectangle 39"/>
            <p:cNvSpPr/>
            <p:nvPr/>
          </p:nvSpPr>
          <p:spPr bwMode="auto">
            <a:xfrm>
              <a:off x="7538936" y="56679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1" name="Rectangle 40"/>
            <p:cNvSpPr/>
            <p:nvPr/>
          </p:nvSpPr>
          <p:spPr bwMode="auto">
            <a:xfrm>
              <a:off x="6014936" y="59727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2" name="Rectangle 41"/>
            <p:cNvSpPr/>
            <p:nvPr/>
          </p:nvSpPr>
          <p:spPr bwMode="auto">
            <a:xfrm>
              <a:off x="6864486" y="557395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3" name="Rectangle 42"/>
            <p:cNvSpPr/>
            <p:nvPr/>
          </p:nvSpPr>
          <p:spPr bwMode="auto">
            <a:xfrm>
              <a:off x="5191329" y="619814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4" name="Rectangle 43"/>
            <p:cNvSpPr/>
            <p:nvPr/>
          </p:nvSpPr>
          <p:spPr bwMode="auto">
            <a:xfrm>
              <a:off x="6699117" y="60084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5" name="Rectangle 44"/>
            <p:cNvSpPr/>
            <p:nvPr/>
          </p:nvSpPr>
          <p:spPr bwMode="auto">
            <a:xfrm>
              <a:off x="7958846" y="460118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6" name="Rectangle 45"/>
            <p:cNvSpPr/>
            <p:nvPr/>
          </p:nvSpPr>
          <p:spPr bwMode="auto">
            <a:xfrm>
              <a:off x="7846980" y="519781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47" name="Freeform: Shape 46"/>
            <p:cNvSpPr/>
            <p:nvPr/>
          </p:nvSpPr>
          <p:spPr bwMode="auto">
            <a:xfrm>
              <a:off x="5058383" y="4357991"/>
              <a:ext cx="2996119" cy="2023354"/>
            </a:xfrm>
            <a:custGeom>
              <a:avLst/>
              <a:gdLst>
                <a:gd name="connsiteX0" fmla="*/ 0 w 2996119"/>
                <a:gd name="connsiteY0" fmla="*/ 2023354 h 2023354"/>
                <a:gd name="connsiteX1" fmla="*/ 447472 w 2996119"/>
                <a:gd name="connsiteY1" fmla="*/ 739303 h 2023354"/>
                <a:gd name="connsiteX2" fmla="*/ 2159540 w 2996119"/>
                <a:gd name="connsiteY2" fmla="*/ 1050588 h 2023354"/>
                <a:gd name="connsiteX3" fmla="*/ 2996119 w 2996119"/>
                <a:gd name="connsiteY3" fmla="*/ 0 h 2023354"/>
              </a:gdLst>
              <a:ahLst/>
              <a:cxnLst>
                <a:cxn ang="0">
                  <a:pos x="connsiteX0" y="connsiteY0"/>
                </a:cxn>
                <a:cxn ang="0">
                  <a:pos x="connsiteX1" y="connsiteY1"/>
                </a:cxn>
                <a:cxn ang="0">
                  <a:pos x="connsiteX2" y="connsiteY2"/>
                </a:cxn>
                <a:cxn ang="0">
                  <a:pos x="connsiteX3" y="connsiteY3"/>
                </a:cxn>
              </a:cxnLst>
              <a:rect l="l" t="t" r="r" b="b"/>
              <a:pathLst>
                <a:path w="2996119" h="2023354">
                  <a:moveTo>
                    <a:pt x="0" y="2023354"/>
                  </a:moveTo>
                  <a:cubicBezTo>
                    <a:pt x="43774" y="1462392"/>
                    <a:pt x="87549" y="901431"/>
                    <a:pt x="447472" y="739303"/>
                  </a:cubicBezTo>
                  <a:cubicBezTo>
                    <a:pt x="807395" y="577175"/>
                    <a:pt x="1734766" y="1173805"/>
                    <a:pt x="2159540" y="1050588"/>
                  </a:cubicBezTo>
                  <a:cubicBezTo>
                    <a:pt x="2584314" y="927371"/>
                    <a:pt x="2876145" y="165370"/>
                    <a:pt x="2996119" y="0"/>
                  </a:cubicBezTo>
                </a:path>
              </a:pathLst>
            </a:cu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grpSp>
      <p:sp>
        <p:nvSpPr>
          <p:cNvPr id="48" name="TextBox 47"/>
          <p:cNvSpPr txBox="1"/>
          <p:nvPr/>
        </p:nvSpPr>
        <p:spPr>
          <a:xfrm>
            <a:off x="1128409" y="3925272"/>
            <a:ext cx="2518638" cy="369332"/>
          </a:xfrm>
          <a:prstGeom prst="rect">
            <a:avLst/>
          </a:prstGeom>
          <a:noFill/>
        </p:spPr>
        <p:txBody>
          <a:bodyPr wrap="none" rtlCol="0">
            <a:spAutoFit/>
          </a:bodyPr>
          <a:lstStyle/>
          <a:p>
            <a:pPr lvl="0"/>
            <a:r>
              <a:rPr lang="en-GB" dirty="0">
                <a:solidFill>
                  <a:srgbClr val="000000"/>
                </a:solidFill>
              </a:rPr>
              <a:t>Linear Regression</a:t>
            </a:r>
          </a:p>
        </p:txBody>
      </p:sp>
      <p:sp>
        <p:nvSpPr>
          <p:cNvPr id="49" name="TextBox 48"/>
          <p:cNvSpPr txBox="1"/>
          <p:nvPr/>
        </p:nvSpPr>
        <p:spPr>
          <a:xfrm>
            <a:off x="5346971" y="3592753"/>
            <a:ext cx="3001143" cy="369332"/>
          </a:xfrm>
          <a:prstGeom prst="rect">
            <a:avLst/>
          </a:prstGeom>
          <a:noFill/>
        </p:spPr>
        <p:txBody>
          <a:bodyPr wrap="none" rtlCol="0">
            <a:spAutoFit/>
          </a:bodyPr>
          <a:lstStyle/>
          <a:p>
            <a:pPr lvl="0"/>
            <a:r>
              <a:rPr lang="en-GB">
                <a:solidFill>
                  <a:srgbClr val="000000"/>
                </a:solidFill>
              </a:rPr>
              <a:t>Nonlinear Regression</a:t>
            </a:r>
            <a:endParaRPr lang="en-GB" dirty="0">
              <a:solidFill>
                <a:srgbClr val="000000"/>
              </a:solidFill>
            </a:endParaRPr>
          </a:p>
        </p:txBody>
      </p:sp>
    </p:spTree>
    <p:extLst>
      <p:ext uri="{BB962C8B-B14F-4D97-AF65-F5344CB8AC3E}">
        <p14:creationId xmlns:p14="http://schemas.microsoft.com/office/powerpoint/2010/main" val="2090340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p:txBody>
          <a:bodyPr/>
          <a:lstStyle/>
          <a:p>
            <a:pPr>
              <a:lnSpc>
                <a:spcPct val="107000"/>
              </a:lnSpc>
              <a:spcAft>
                <a:spcPts val="800"/>
              </a:spcAft>
            </a:pPr>
            <a:r>
              <a:rPr lang="en-US" b="1" dirty="0"/>
              <a:t>Two-class logistic regression</a:t>
            </a:r>
            <a:endParaRPr lang="en-US"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Two-class decision forest</a:t>
            </a: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Two-class decision jungle</a:t>
            </a: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t>Boosted decision tree</a:t>
            </a:r>
            <a:r>
              <a:rPr lang="en-US" dirty="0"/>
              <a:t>. </a:t>
            </a:r>
            <a:endParaRPr lang="en-GB"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50" name="Text Placeholder 49">
            <a:extLst>
              <a:ext uri="{FF2B5EF4-FFF2-40B4-BE49-F238E27FC236}">
                <a16:creationId xmlns:a16="http://schemas.microsoft.com/office/drawing/2014/main" id="{F45170AA-533F-4117-9985-EEE2993C42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522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p:txBody>
          <a:bodyPr/>
          <a:lstStyle/>
          <a:p>
            <a:pPr>
              <a:lnSpc>
                <a:spcPct val="150000"/>
              </a:lnSpc>
            </a:pPr>
            <a:r>
              <a:rPr lang="en-US" b="1" dirty="0"/>
              <a:t>Two-class neural network</a:t>
            </a:r>
            <a:endParaRPr lang="en-US" dirty="0"/>
          </a:p>
          <a:p>
            <a:pPr>
              <a:lnSpc>
                <a:spcPct val="150000"/>
              </a:lnSpc>
            </a:pPr>
            <a:r>
              <a:rPr lang="en-US" b="1" dirty="0"/>
              <a:t>Averaged perceptron</a:t>
            </a:r>
            <a:endParaRPr lang="en-US" dirty="0"/>
          </a:p>
          <a:p>
            <a:pPr>
              <a:lnSpc>
                <a:spcPct val="150000"/>
              </a:lnSpc>
            </a:pPr>
            <a:r>
              <a:rPr lang="en-US" b="1" dirty="0"/>
              <a:t>Support vector machine</a:t>
            </a:r>
          </a:p>
          <a:p>
            <a:pPr>
              <a:lnSpc>
                <a:spcPct val="150000"/>
              </a:lnSpc>
            </a:pPr>
            <a:r>
              <a:rPr lang="en-US" b="1" dirty="0"/>
              <a:t>Locally deep support vector machine</a:t>
            </a:r>
            <a:endParaRPr lang="en-US" dirty="0"/>
          </a:p>
          <a:p>
            <a:pPr>
              <a:lnSpc>
                <a:spcPct val="150000"/>
              </a:lnSpc>
            </a:pPr>
            <a:r>
              <a:rPr lang="en-US" b="1" dirty="0"/>
              <a:t>Bayes’ point machine</a:t>
            </a:r>
            <a:endParaRPr lang="en-US" dirty="0"/>
          </a:p>
        </p:txBody>
      </p:sp>
      <p:sp>
        <p:nvSpPr>
          <p:cNvPr id="4" name="Text Placeholder 3">
            <a:extLst>
              <a:ext uri="{FF2B5EF4-FFF2-40B4-BE49-F238E27FC236}">
                <a16:creationId xmlns:a16="http://schemas.microsoft.com/office/drawing/2014/main" id="{1AEC883F-BB47-4284-9241-519E2030BA6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981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Develop Machine Learning Models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Select an appropriate algorithm or method </a:t>
            </a:r>
          </a:p>
          <a:p>
            <a:pPr lvl="1"/>
            <a:r>
              <a:rPr lang="en-US" sz="14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a:p>
            <a:r>
              <a:rPr lang="en-US" sz="2400" dirty="0"/>
              <a:t>Initialize and train appropriate models </a:t>
            </a:r>
          </a:p>
          <a:p>
            <a:pPr lvl="1"/>
            <a:r>
              <a:rPr lang="en-US" sz="1400" dirty="0"/>
              <a:t>Tune hyperparameters manually; tune hyperparameters automatically; split data into training and testing datasets, including using routines for cross-validation; build an ensemble using the stacking method  </a:t>
            </a:r>
          </a:p>
          <a:p>
            <a:r>
              <a:rPr lang="en-US" sz="2400" dirty="0"/>
              <a:t>Validate models </a:t>
            </a:r>
          </a:p>
          <a:p>
            <a:pPr lvl="1"/>
            <a:r>
              <a:rPr lang="en-US" sz="14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39056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Multiclass classification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Multiclass logistic regression</a:t>
            </a:r>
          </a:p>
          <a:p>
            <a:pPr lvl="0"/>
            <a:r>
              <a:rPr lang="en-US" b="0" kern="0" dirty="0">
                <a:solidFill>
                  <a:srgbClr val="000000"/>
                </a:solidFill>
              </a:rPr>
              <a:t> Multiclass decision forest</a:t>
            </a:r>
          </a:p>
          <a:p>
            <a:pPr lvl="0"/>
            <a:r>
              <a:rPr lang="en-US" b="0" kern="0" dirty="0">
                <a:solidFill>
                  <a:srgbClr val="000000"/>
                </a:solidFill>
              </a:rPr>
              <a:t> Multiclass decision jungle</a:t>
            </a:r>
          </a:p>
          <a:p>
            <a:pPr lvl="0"/>
            <a:r>
              <a:rPr lang="en-US" b="0" kern="0" dirty="0">
                <a:solidFill>
                  <a:srgbClr val="000000"/>
                </a:solidFill>
              </a:rPr>
              <a:t> Multiclass neural network</a:t>
            </a:r>
          </a:p>
          <a:p>
            <a:pPr lvl="0"/>
            <a:r>
              <a:rPr lang="en-US" b="0" kern="0" dirty="0">
                <a:solidFill>
                  <a:srgbClr val="000000"/>
                </a:solidFill>
              </a:rPr>
              <a:t> One-vs-all</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31421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classification-based models</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Two-class or multiclass?</a:t>
            </a:r>
          </a:p>
          <a:p>
            <a:pPr lvl="0"/>
            <a:r>
              <a:rPr lang="en-US" b="0" kern="0" dirty="0">
                <a:solidFill>
                  <a:srgbClr val="000000"/>
                </a:solidFill>
              </a:rPr>
              <a:t> Use Azure Machine Learning: Algorithm Cheat </a:t>
            </a:r>
            <a:br>
              <a:rPr lang="en-US" b="0" kern="0" dirty="0">
                <a:solidFill>
                  <a:srgbClr val="000000"/>
                </a:solidFill>
              </a:rPr>
            </a:br>
            <a:r>
              <a:rPr lang="en-US" b="0" kern="0" dirty="0">
                <a:solidFill>
                  <a:srgbClr val="000000"/>
                </a:solidFill>
              </a:rPr>
              <a:t> Sheet</a:t>
            </a:r>
          </a:p>
          <a:p>
            <a:pPr lvl="0"/>
            <a:r>
              <a:rPr lang="en-US" b="0" kern="0" dirty="0">
                <a:solidFill>
                  <a:srgbClr val="000000"/>
                </a:solidFill>
              </a:rPr>
              <a:t> Test models against data</a:t>
            </a:r>
          </a:p>
        </p:txBody>
      </p:sp>
      <p:sp>
        <p:nvSpPr>
          <p:cNvPr id="5" name="Text Placeholder 49">
            <a:extLst>
              <a:ext uri="{FF2B5EF4-FFF2-40B4-BE49-F238E27FC236}">
                <a16:creationId xmlns:a16="http://schemas.microsoft.com/office/drawing/2014/main" id="{213DC028-18BA-4343-A4D4-5BEE13206C30}"/>
              </a:ext>
            </a:extLst>
          </p:cNvPr>
          <p:cNvSpPr txBox="1">
            <a:spLocks/>
          </p:cNvSpPr>
          <p:nvPr/>
        </p:nvSpPr>
        <p:spPr>
          <a:xfrm>
            <a:off x="261188" y="6307137"/>
            <a:ext cx="8574837" cy="4109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b="0" kern="0" dirty="0">
                <a:hlinkClick r:id="rId3"/>
              </a:rPr>
              <a:t>https://docs.microsoft.com/en-us/azure/machine-learning/studio/algorithm-choice</a:t>
            </a:r>
            <a:endParaRPr lang="en-US" sz="1600" b="0" kern="0" dirty="0"/>
          </a:p>
          <a:p>
            <a:endParaRPr lang="en-US" sz="1600" b="0" kern="0" dirty="0"/>
          </a:p>
        </p:txBody>
      </p:sp>
    </p:spTree>
    <p:extLst>
      <p:ext uri="{BB962C8B-B14F-4D97-AF65-F5344CB8AC3E}">
        <p14:creationId xmlns:p14="http://schemas.microsoft.com/office/powerpoint/2010/main" val="1037377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71FF-FE2B-471A-862B-DF8F6481EBE2}"/>
              </a:ext>
            </a:extLst>
          </p:cNvPr>
          <p:cNvSpPr>
            <a:spLocks noGrp="1"/>
          </p:cNvSpPr>
          <p:nvPr>
            <p:ph type="ctrTitle" sz="quarter"/>
          </p:nvPr>
        </p:nvSpPr>
        <p:spPr/>
        <p:txBody>
          <a:bodyPr/>
          <a:lstStyle/>
          <a:p>
            <a:r>
              <a:rPr lang="en-GB" dirty="0"/>
              <a:t>Using Azure ML Studio modules for classification</a:t>
            </a:r>
            <a:endParaRPr lang="en-US" dirty="0"/>
          </a:p>
        </p:txBody>
      </p:sp>
      <p:sp>
        <p:nvSpPr>
          <p:cNvPr id="3" name="Subtitle 2">
            <a:extLst>
              <a:ext uri="{FF2B5EF4-FFF2-40B4-BE49-F238E27FC236}">
                <a16:creationId xmlns:a16="http://schemas.microsoft.com/office/drawing/2014/main" id="{0E8B859D-4101-403B-8FA0-2D60E176E1F3}"/>
              </a:ext>
            </a:extLst>
          </p:cNvPr>
          <p:cNvSpPr>
            <a:spLocks noGrp="1"/>
          </p:cNvSpPr>
          <p:nvPr>
            <p:ph type="subTitle" sz="quarter" idx="1"/>
          </p:nvPr>
        </p:nvSpPr>
        <p:spPr/>
        <p:txBody>
          <a:bodyPr/>
          <a:lstStyle/>
          <a:p>
            <a:r>
              <a:rPr lang="en-US" dirty="0"/>
              <a:t>Use Azure Machine Learning Studio to create a </a:t>
            </a:r>
            <a:br>
              <a:rPr lang="en-US" dirty="0"/>
            </a:br>
            <a:r>
              <a:rPr lang="en-US" dirty="0"/>
              <a:t> classification model</a:t>
            </a:r>
          </a:p>
        </p:txBody>
      </p:sp>
      <p:sp>
        <p:nvSpPr>
          <p:cNvPr id="4" name="Text Placeholder 3">
            <a:extLst>
              <a:ext uri="{FF2B5EF4-FFF2-40B4-BE49-F238E27FC236}">
                <a16:creationId xmlns:a16="http://schemas.microsoft.com/office/drawing/2014/main" id="{392912EC-FBE9-437C-94FF-EFAED73EFF5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8178972-BEB4-4E7E-A2FD-E9225DF65C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4105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724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A333-545C-4D15-AA9C-F3E791431E0A}"/>
              </a:ext>
            </a:extLst>
          </p:cNvPr>
          <p:cNvSpPr>
            <a:spLocks noGrp="1"/>
          </p:cNvSpPr>
          <p:nvPr>
            <p:ph type="title"/>
          </p:nvPr>
        </p:nvSpPr>
        <p:spPr/>
        <p:txBody>
          <a:bodyPr/>
          <a:lstStyle/>
          <a:p>
            <a:r>
              <a:rPr lang="en-GB" sz="3600" dirty="0">
                <a:latin typeface="Arial" panose="020B0604020202020204" pitchFamily="34" charset="0"/>
                <a:cs typeface="Times New Roman" panose="02020603050405020304" pitchFamily="18" charset="0"/>
              </a:rPr>
              <a:t>You want to use a Support Vector Machine algorithm with four possible outcomes. How can you achieve this?</a:t>
            </a:r>
            <a:endParaRPr lang="en-US" dirty="0"/>
          </a:p>
        </p:txBody>
      </p:sp>
      <p:sp>
        <p:nvSpPr>
          <p:cNvPr id="3" name="Content Placeholder 2">
            <a:extLst>
              <a:ext uri="{FF2B5EF4-FFF2-40B4-BE49-F238E27FC236}">
                <a16:creationId xmlns:a16="http://schemas.microsoft.com/office/drawing/2014/main" id="{BC0191BC-54BD-40FD-93DD-14E4DCCABF11}"/>
              </a:ext>
            </a:extLst>
          </p:cNvPr>
          <p:cNvSpPr>
            <a:spLocks noGrp="1"/>
          </p:cNvSpPr>
          <p:nvPr>
            <p:ph idx="1"/>
          </p:nvPr>
        </p:nvSpPr>
        <p:spPr/>
        <p:txBody>
          <a:bodyPr/>
          <a:lstStyle/>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not possible.</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change the Number of Classifications value to 4.</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the Multiclass Support Vector Machine Algorithm.</a:t>
            </a:r>
          </a:p>
          <a:p>
            <a:pPr lvl="0">
              <a:lnSpc>
                <a:spcPct val="107000"/>
              </a:lnSpc>
              <a:spcAft>
                <a:spcPts val="800"/>
              </a:spcAft>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multiple Support Vector Machine Algorithms with the One-vs-all algorithm.</a:t>
            </a:r>
          </a:p>
          <a:p>
            <a:endParaRPr lang="en-US" dirty="0"/>
          </a:p>
        </p:txBody>
      </p:sp>
      <p:sp>
        <p:nvSpPr>
          <p:cNvPr id="4" name="Text Placeholder 3">
            <a:extLst>
              <a:ext uri="{FF2B5EF4-FFF2-40B4-BE49-F238E27FC236}">
                <a16:creationId xmlns:a16="http://schemas.microsoft.com/office/drawing/2014/main" id="{A4326D3C-9001-4B85-8CCA-E8A801762D4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4582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7AE6-E36A-453C-877E-89252B5557C8}"/>
              </a:ext>
            </a:extLst>
          </p:cNvPr>
          <p:cNvSpPr>
            <a:spLocks noGrp="1"/>
          </p:cNvSpPr>
          <p:nvPr>
            <p:ph type="title"/>
          </p:nvPr>
        </p:nvSpPr>
        <p:spPr/>
        <p:txBody>
          <a:bodyPr/>
          <a:lstStyle/>
          <a:p>
            <a:r>
              <a:rPr lang="en-GB" sz="3600" dirty="0">
                <a:solidFill>
                  <a:srgbClr val="FFFFFF"/>
                </a:solidFill>
                <a:latin typeface="Arial" panose="020B0604020202020204" pitchFamily="34" charset="0"/>
                <a:cs typeface="Times New Roman" panose="02020603050405020304" pitchFamily="18" charset="0"/>
              </a:rPr>
              <a:t>You want to use a Support Vector Machine algorithm with four possible outcomes. How can you achieve this?</a:t>
            </a:r>
            <a:endParaRPr lang="en-US" dirty="0"/>
          </a:p>
        </p:txBody>
      </p:sp>
      <p:sp>
        <p:nvSpPr>
          <p:cNvPr id="3" name="Content Placeholder 2">
            <a:extLst>
              <a:ext uri="{FF2B5EF4-FFF2-40B4-BE49-F238E27FC236}">
                <a16:creationId xmlns:a16="http://schemas.microsoft.com/office/drawing/2014/main" id="{815E6825-CCD3-49EE-9F6E-BD1B4D40ADB7}"/>
              </a:ext>
            </a:extLst>
          </p:cNvPr>
          <p:cNvSpPr>
            <a:spLocks noGrp="1"/>
          </p:cNvSpPr>
          <p:nvPr>
            <p:ph idx="1"/>
          </p:nvPr>
        </p:nvSpPr>
        <p:spPr/>
        <p:txBody>
          <a:bodyPr/>
          <a:lstStyle/>
          <a:p>
            <a:pPr>
              <a:buFont typeface="+mj-lt"/>
              <a:buAutoNum type="arabicPeriod" startAt="4"/>
            </a:pPr>
            <a:r>
              <a:rPr lang="en-GB"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multiple Support Vector Machine Algorithms with the One-vs-all algorithm.</a:t>
            </a:r>
            <a:endParaRPr lang="en-GB" dirty="0"/>
          </a:p>
          <a:p>
            <a:pPr>
              <a:buFont typeface="+mj-lt"/>
              <a:buAutoNum type="arabicPeriod" startAt="4"/>
            </a:pPr>
            <a:endParaRPr lang="en-US" dirty="0"/>
          </a:p>
        </p:txBody>
      </p:sp>
      <p:sp>
        <p:nvSpPr>
          <p:cNvPr id="4" name="Text Placeholder 3">
            <a:extLst>
              <a:ext uri="{FF2B5EF4-FFF2-40B4-BE49-F238E27FC236}">
                <a16:creationId xmlns:a16="http://schemas.microsoft.com/office/drawing/2014/main" id="{3DF4B1A3-1269-44CF-ACD3-66B52C48ED2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965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Lesson 3: Selecting algorithms</a:t>
            </a:r>
          </a:p>
        </p:txBody>
      </p:sp>
      <p:sp>
        <p:nvSpPr>
          <p:cNvPr id="3" name="Text Placeholder 2"/>
          <p:cNvSpPr>
            <a:spLocks noGrp="1"/>
          </p:cNvSpPr>
          <p:nvPr>
            <p:ph type="body" idx="1"/>
          </p:nvPr>
        </p:nvSpPr>
        <p:spPr/>
        <p:txBody>
          <a:bodyPr/>
          <a:lstStyle/>
          <a:p>
            <a:r>
              <a:rPr lang="en-GB" dirty="0"/>
              <a:t> An overview of choosing Machine Learning </a:t>
            </a:r>
            <a:br>
              <a:rPr lang="en-GB" dirty="0"/>
            </a:br>
            <a:r>
              <a:rPr lang="en-GB" dirty="0"/>
              <a:t> algorithms
 The Algorithm Cheat Sheet
 Evaluating a model</a:t>
            </a:r>
          </a:p>
        </p:txBody>
      </p:sp>
    </p:spTree>
    <p:extLst>
      <p:ext uri="{BB962C8B-B14F-4D97-AF65-F5344CB8AC3E}">
        <p14:creationId xmlns:p14="http://schemas.microsoft.com/office/powerpoint/2010/main" val="3318872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8" y="76199"/>
            <a:ext cx="8683625" cy="619125"/>
          </a:xfrm>
        </p:spPr>
        <p:txBody>
          <a:bodyPr/>
          <a:lstStyle/>
          <a:p>
            <a:r>
              <a:rPr lang="en-GB" dirty="0"/>
              <a:t>An overview of choosing Machine Learning algorithms</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Narrow down choice of algorithms with Algorithm Cheat Sheet</a:t>
            </a:r>
          </a:p>
          <a:p>
            <a:pPr marL="514350" lvl="0" indent="-514350">
              <a:buFont typeface="+mj-lt"/>
              <a:buAutoNum type="arabicPeriod"/>
            </a:pPr>
            <a:r>
              <a:rPr lang="en-US" b="0" kern="0" dirty="0">
                <a:solidFill>
                  <a:srgbClr val="000000"/>
                </a:solidFill>
              </a:rPr>
              <a:t>Test algorithms with historic data</a:t>
            </a:r>
          </a:p>
        </p:txBody>
      </p:sp>
    </p:spTree>
    <p:extLst>
      <p:ext uri="{BB962C8B-B14F-4D97-AF65-F5344CB8AC3E}">
        <p14:creationId xmlns:p14="http://schemas.microsoft.com/office/powerpoint/2010/main" val="1406398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Algorithm Cheat Sheet</a:t>
            </a:r>
          </a:p>
        </p:txBody>
      </p:sp>
      <p:pic>
        <p:nvPicPr>
          <p:cNvPr id="4" name="Picture 3" descr="Machine Learning Cheat Sheet" title="Machine Learning Cheat Sheet"/>
          <p:cNvPicPr>
            <a:picLocks noChangeAspect="1"/>
          </p:cNvPicPr>
          <p:nvPr/>
        </p:nvPicPr>
        <p:blipFill>
          <a:blip r:embed="rId3"/>
          <a:stretch>
            <a:fillRect/>
          </a:stretch>
        </p:blipFill>
        <p:spPr>
          <a:xfrm>
            <a:off x="611580" y="1173618"/>
            <a:ext cx="7924800" cy="4915892"/>
          </a:xfrm>
          <a:prstGeom prst="rect">
            <a:avLst/>
          </a:prstGeom>
        </p:spPr>
      </p:pic>
      <p:sp>
        <p:nvSpPr>
          <p:cNvPr id="6" name="TextBox 5"/>
          <p:cNvSpPr txBox="1"/>
          <p:nvPr/>
        </p:nvSpPr>
        <p:spPr>
          <a:xfrm>
            <a:off x="182236" y="6225540"/>
            <a:ext cx="8633460" cy="307777"/>
          </a:xfrm>
          <a:prstGeom prst="rect">
            <a:avLst/>
          </a:prstGeom>
          <a:noFill/>
        </p:spPr>
        <p:txBody>
          <a:bodyPr wrap="square" rtlCol="0">
            <a:spAutoFit/>
          </a:bodyPr>
          <a:lstStyle/>
          <a:p>
            <a:pPr algn="ctr"/>
            <a:r>
              <a:rPr lang="en-GB" sz="1400" dirty="0"/>
              <a:t>Machine Learning Cheat Sheet</a:t>
            </a:r>
          </a:p>
        </p:txBody>
      </p:sp>
    </p:spTree>
    <p:extLst>
      <p:ext uri="{BB962C8B-B14F-4D97-AF65-F5344CB8AC3E}">
        <p14:creationId xmlns:p14="http://schemas.microsoft.com/office/powerpoint/2010/main" val="2860879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a model</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Partition your data for training and testing</a:t>
            </a:r>
          </a:p>
          <a:p>
            <a:pPr lvl="0"/>
            <a:r>
              <a:rPr lang="en-US" b="0" kern="0" dirty="0">
                <a:solidFill>
                  <a:srgbClr val="000000"/>
                </a:solidFill>
              </a:rPr>
              <a:t> Use a module to evaluate your model</a:t>
            </a:r>
          </a:p>
        </p:txBody>
      </p:sp>
    </p:spTree>
    <p:extLst>
      <p:ext uri="{BB962C8B-B14F-4D97-AF65-F5344CB8AC3E}">
        <p14:creationId xmlns:p14="http://schemas.microsoft.com/office/powerpoint/2010/main" val="293150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Develop Machine Learning Models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Select an appropriate algorithm or method </a:t>
            </a:r>
          </a:p>
          <a:p>
            <a:pPr lvl="1"/>
            <a:r>
              <a:rPr lang="en-US" sz="1400" dirty="0"/>
              <a:t>identify when to select R versus Python notebooks,, select an appropriate ensemble  </a:t>
            </a:r>
          </a:p>
          <a:p>
            <a:r>
              <a:rPr lang="en-US" sz="2400" dirty="0"/>
              <a:t>Initialize and train appropriate models </a:t>
            </a:r>
          </a:p>
          <a:p>
            <a:pPr lvl="1"/>
            <a:r>
              <a:rPr lang="en-US" sz="1400" dirty="0"/>
              <a:t>build an ensemble using the stacking method  </a:t>
            </a:r>
          </a:p>
          <a:p>
            <a:r>
              <a:rPr lang="en-US" sz="2400" dirty="0"/>
              <a:t>Validate models </a:t>
            </a:r>
          </a:p>
          <a:p>
            <a:pPr lvl="1"/>
            <a:r>
              <a:rPr lang="en-US" sz="1400" dirty="0"/>
              <a:t>compare ensemble metrics against base models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943185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7A8-32A9-418E-8596-8CF9D54B411C}"/>
              </a:ext>
            </a:extLst>
          </p:cNvPr>
          <p:cNvSpPr>
            <a:spLocks noGrp="1"/>
          </p:cNvSpPr>
          <p:nvPr>
            <p:ph type="title"/>
          </p:nvPr>
        </p:nvSpPr>
        <p:spPr/>
        <p:txBody>
          <a:bodyPr/>
          <a:lstStyle/>
          <a:p>
            <a:r>
              <a:rPr lang="en-US" sz="3600"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F0BF9035-6D3F-4F6B-98BF-77714ABB3F51}"/>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Accuracy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parameters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Linearity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features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Deployment options</a:t>
            </a:r>
          </a:p>
          <a:p>
            <a:endParaRPr lang="en-US" dirty="0"/>
          </a:p>
        </p:txBody>
      </p:sp>
      <p:sp>
        <p:nvSpPr>
          <p:cNvPr id="4" name="Text Placeholder 3">
            <a:extLst>
              <a:ext uri="{FF2B5EF4-FFF2-40B4-BE49-F238E27FC236}">
                <a16:creationId xmlns:a16="http://schemas.microsoft.com/office/drawing/2014/main" id="{24B9513A-8D1D-4CE2-B47D-D7159629E5D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89153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1720-79CC-432C-9216-1AAD3B3CA85E}"/>
              </a:ext>
            </a:extLst>
          </p:cNvPr>
          <p:cNvSpPr>
            <a:spLocks noGrp="1"/>
          </p:cNvSpPr>
          <p:nvPr>
            <p:ph type="title"/>
          </p:nvPr>
        </p:nvSpPr>
        <p:spPr/>
        <p:txBody>
          <a:bodyPr/>
          <a:lstStyle/>
          <a:p>
            <a:r>
              <a:rPr lang="en-US" sz="3600"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C3954C29-55C1-4CF6-B4AA-C6B4FCACB3E4}"/>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Accuracy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parameters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Linearity</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Number of features</a:t>
            </a:r>
          </a:p>
          <a:p>
            <a:endParaRPr lang="en-US" dirty="0"/>
          </a:p>
        </p:txBody>
      </p:sp>
      <p:sp>
        <p:nvSpPr>
          <p:cNvPr id="4" name="Text Placeholder 3">
            <a:extLst>
              <a:ext uri="{FF2B5EF4-FFF2-40B4-BE49-F238E27FC236}">
                <a16:creationId xmlns:a16="http://schemas.microsoft.com/office/drawing/2014/main" id="{13E4C59D-3D76-42FF-A725-42336790B44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3006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Algorithm selection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Microsoft Learning Algorithm Cheat Sheet is:</a:t>
            </a:r>
          </a:p>
          <a:p>
            <a:pPr lvl="1"/>
            <a:r>
              <a:rPr lang="en-GB" b="0" kern="0">
                <a:solidFill>
                  <a:srgbClr val="000000"/>
                </a:solidFill>
              </a:rPr>
              <a:t>A starting point for algorithm selection</a:t>
            </a:r>
          </a:p>
          <a:p>
            <a:pPr lvl="1"/>
            <a:r>
              <a:rPr lang="en-GB" b="0" kern="0">
                <a:solidFill>
                  <a:srgbClr val="000000"/>
                </a:solidFill>
              </a:rPr>
              <a:t>Based on industry recommendations and best practices</a:t>
            </a:r>
            <a:endParaRPr lang="en-US" b="0" kern="0" dirty="0">
              <a:solidFill>
                <a:srgbClr val="000000"/>
              </a:solidFill>
            </a:endParaRPr>
          </a:p>
        </p:txBody>
      </p:sp>
    </p:spTree>
    <p:extLst>
      <p:ext uri="{BB962C8B-B14F-4D97-AF65-F5344CB8AC3E}">
        <p14:creationId xmlns:p14="http://schemas.microsoft.com/office/powerpoint/2010/main" val="413991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Supervised and unsupervised learning</a:t>
            </a:r>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Supervised learning</a:t>
            </a:r>
          </a:p>
          <a:p>
            <a:pPr lvl="0"/>
            <a:r>
              <a:rPr lang="en-GB" b="0" kern="0" dirty="0">
                <a:solidFill>
                  <a:srgbClr val="000000"/>
                </a:solidFill>
              </a:rPr>
              <a:t>Target values known</a:t>
            </a:r>
          </a:p>
          <a:p>
            <a:pPr lvl="0"/>
            <a:r>
              <a:rPr lang="en-GB" b="0" kern="0" dirty="0">
                <a:solidFill>
                  <a:srgbClr val="000000"/>
                </a:solidFill>
              </a:rPr>
              <a:t>Classification</a:t>
            </a:r>
          </a:p>
          <a:p>
            <a:pPr lvl="0"/>
            <a:r>
              <a:rPr lang="en-GB" b="0" kern="0" dirty="0">
                <a:solidFill>
                  <a:srgbClr val="000000"/>
                </a:solidFill>
              </a:rPr>
              <a:t>Regression</a:t>
            </a:r>
          </a:p>
          <a:p>
            <a:pPr marL="0" lvl="0" indent="0">
              <a:buNone/>
            </a:pPr>
            <a:endParaRPr lang="en-GB" b="0" kern="0" dirty="0">
              <a:solidFill>
                <a:srgbClr val="000000"/>
              </a:solidFill>
            </a:endParaRPr>
          </a:p>
          <a:p>
            <a:pPr marL="0" lvl="0" indent="0">
              <a:buNone/>
            </a:pPr>
            <a:r>
              <a:rPr lang="en-GB" b="0" kern="0" dirty="0">
                <a:solidFill>
                  <a:srgbClr val="000000"/>
                </a:solidFill>
              </a:rPr>
              <a:t>Unsupervised learning</a:t>
            </a:r>
          </a:p>
          <a:p>
            <a:pPr lvl="0"/>
            <a:r>
              <a:rPr lang="en-GB" b="0" kern="0" dirty="0">
                <a:solidFill>
                  <a:srgbClr val="000000"/>
                </a:solidFill>
              </a:rPr>
              <a:t>Target values unknown</a:t>
            </a:r>
          </a:p>
          <a:p>
            <a:pPr lvl="0"/>
            <a:r>
              <a:rPr lang="en-GB" b="0" kern="0" dirty="0">
                <a:solidFill>
                  <a:srgbClr val="000000"/>
                </a:solidFill>
              </a:rPr>
              <a:t>Clustering</a:t>
            </a:r>
          </a:p>
          <a:p>
            <a:pPr marL="0" lvl="0" indent="0">
              <a:buNone/>
            </a:pPr>
            <a:endParaRPr lang="en-GB" b="0" kern="0" dirty="0">
              <a:solidFill>
                <a:srgbClr val="000000"/>
              </a:solidFill>
            </a:endParaRPr>
          </a:p>
          <a:p>
            <a:pPr marL="0" lvl="0" indent="0">
              <a:buNone/>
            </a:pPr>
            <a:r>
              <a:rPr lang="en-GB" b="0" kern="0" dirty="0">
                <a:solidFill>
                  <a:srgbClr val="000000"/>
                </a:solidFill>
              </a:rPr>
              <a:t>Reinforcement learning</a:t>
            </a:r>
          </a:p>
          <a:p>
            <a:pPr lvl="0"/>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1891599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Trade-offs between machine learning algorithms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Accuracy</a:t>
            </a:r>
          </a:p>
          <a:p>
            <a:pPr lvl="0"/>
            <a:r>
              <a:rPr lang="en-US" b="0" kern="0">
                <a:solidFill>
                  <a:srgbClr val="000000"/>
                </a:solidFill>
              </a:rPr>
              <a:t>Training time</a:t>
            </a:r>
          </a:p>
          <a:p>
            <a:pPr lvl="0"/>
            <a:r>
              <a:rPr lang="en-US" b="0" kern="0">
                <a:solidFill>
                  <a:srgbClr val="000000"/>
                </a:solidFill>
              </a:rPr>
              <a:t>Number of parameters</a:t>
            </a:r>
          </a:p>
          <a:p>
            <a:pPr lvl="0"/>
            <a:r>
              <a:rPr lang="en-US" b="0" kern="0">
                <a:solidFill>
                  <a:srgbClr val="000000"/>
                </a:solidFill>
              </a:rPr>
              <a:t>Linearity</a:t>
            </a:r>
          </a:p>
          <a:p>
            <a:pPr lvl="0"/>
            <a:r>
              <a:rPr lang="en-US" b="0" kern="0">
                <a:solidFill>
                  <a:srgbClr val="000000"/>
                </a:solidFill>
              </a:rPr>
              <a:t>Number of features</a:t>
            </a:r>
          </a:p>
          <a:p>
            <a:pPr lvl="0"/>
            <a:endParaRPr lang="en-US" b="0" kern="0" dirty="0">
              <a:solidFill>
                <a:srgbClr val="000000"/>
              </a:solidFill>
            </a:endParaRPr>
          </a:p>
        </p:txBody>
      </p:sp>
    </p:spTree>
    <p:extLst>
      <p:ext uri="{BB962C8B-B14F-4D97-AF65-F5344CB8AC3E}">
        <p14:creationId xmlns:p14="http://schemas.microsoft.com/office/powerpoint/2010/main" val="2282161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trees</a:t>
            </a:r>
          </a:p>
        </p:txBody>
      </p:sp>
      <p:sp>
        <p:nvSpPr>
          <p:cNvPr id="4" name="TextBox 3"/>
          <p:cNvSpPr txBox="1"/>
          <p:nvPr/>
        </p:nvSpPr>
        <p:spPr>
          <a:xfrm>
            <a:off x="3113902" y="1260389"/>
            <a:ext cx="1489510"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cs typeface="Segoe UI" panose="020B0502040204020203" pitchFamily="34" charset="0"/>
              </a:rPr>
              <a:t>Root Node</a:t>
            </a:r>
            <a:endParaRPr lang="en-US" sz="2000" dirty="0">
              <a:solidFill>
                <a:srgbClr val="000000"/>
              </a:solidFill>
              <a:latin typeface="Segoe" panose="020B0502040504020203" pitchFamily="34" charset="0"/>
              <a:cs typeface="Segoe UI" panose="020B0502040204020203" pitchFamily="34" charset="0"/>
            </a:endParaRPr>
          </a:p>
        </p:txBody>
      </p:sp>
      <p:sp>
        <p:nvSpPr>
          <p:cNvPr id="5" name="TextBox 4"/>
          <p:cNvSpPr txBox="1"/>
          <p:nvPr/>
        </p:nvSpPr>
        <p:spPr>
          <a:xfrm>
            <a:off x="3113902" y="2570206"/>
            <a:ext cx="1461058" cy="400110"/>
          </a:xfrm>
          <a:prstGeom prst="rect">
            <a:avLst/>
          </a:prstGeom>
          <a:noFill/>
          <a:ln>
            <a:solidFill>
              <a:schemeClr val="tx1"/>
            </a:solidFill>
          </a:ln>
        </p:spPr>
        <p:txBody>
          <a:bodyPr wrap="square" rtlCol="0">
            <a:spAutoFit/>
          </a:bodyPr>
          <a:lstStyle/>
          <a:p>
            <a:pPr lvl="0"/>
            <a:r>
              <a:rPr lang="en-GB" sz="2000">
                <a:solidFill>
                  <a:srgbClr val="000000"/>
                </a:solidFill>
                <a:latin typeface="Segoe" panose="020B0502040504020203" pitchFamily="34" charset="0"/>
              </a:rPr>
              <a:t>Branches</a:t>
            </a:r>
            <a:endParaRPr lang="en-US" sz="2000" dirty="0">
              <a:solidFill>
                <a:srgbClr val="000000"/>
              </a:solidFill>
              <a:latin typeface="Segoe" panose="020B0502040504020203" pitchFamily="34" charset="0"/>
            </a:endParaRPr>
          </a:p>
        </p:txBody>
      </p:sp>
      <p:sp>
        <p:nvSpPr>
          <p:cNvPr id="6" name="TextBox 5"/>
          <p:cNvSpPr txBox="1"/>
          <p:nvPr/>
        </p:nvSpPr>
        <p:spPr>
          <a:xfrm>
            <a:off x="1828800" y="4053016"/>
            <a:ext cx="691215"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Leaf</a:t>
            </a:r>
            <a:endParaRPr lang="en-US" sz="2000" dirty="0">
              <a:solidFill>
                <a:srgbClr val="000000"/>
              </a:solidFill>
              <a:latin typeface="Segoe" panose="020B0502040504020203" pitchFamily="34" charset="0"/>
            </a:endParaRPr>
          </a:p>
        </p:txBody>
      </p:sp>
      <p:sp>
        <p:nvSpPr>
          <p:cNvPr id="7" name="TextBox 6"/>
          <p:cNvSpPr txBox="1"/>
          <p:nvPr/>
        </p:nvSpPr>
        <p:spPr>
          <a:xfrm>
            <a:off x="4603412" y="4053016"/>
            <a:ext cx="1933543"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Decision Node</a:t>
            </a:r>
            <a:endParaRPr lang="en-US" sz="2000" dirty="0">
              <a:solidFill>
                <a:srgbClr val="000000"/>
              </a:solidFill>
              <a:latin typeface="Segoe" panose="020B0502040504020203" pitchFamily="34" charset="0"/>
            </a:endParaRPr>
          </a:p>
        </p:txBody>
      </p:sp>
      <p:sp>
        <p:nvSpPr>
          <p:cNvPr id="8" name="TextBox 7"/>
          <p:cNvSpPr txBox="1"/>
          <p:nvPr/>
        </p:nvSpPr>
        <p:spPr>
          <a:xfrm>
            <a:off x="5412259" y="5288692"/>
            <a:ext cx="1956177"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rPr>
              <a:t>Terminal Node</a:t>
            </a:r>
            <a:endParaRPr lang="en-US" sz="2000" dirty="0">
              <a:solidFill>
                <a:srgbClr val="000000"/>
              </a:solidFill>
              <a:latin typeface="Segoe" panose="020B0502040504020203" pitchFamily="34" charset="0"/>
            </a:endParaRPr>
          </a:p>
        </p:txBody>
      </p:sp>
      <p:sp>
        <p:nvSpPr>
          <p:cNvPr id="9" name="Rectangle 8"/>
          <p:cNvSpPr/>
          <p:nvPr/>
        </p:nvSpPr>
        <p:spPr bwMode="auto">
          <a:xfrm>
            <a:off x="4275438" y="3534032"/>
            <a:ext cx="3781167" cy="2891482"/>
          </a:xfrm>
          <a:prstGeom prst="rect">
            <a:avLst/>
          </a:prstGeom>
          <a:noFill/>
          <a:ln w="9525" cap="flat" cmpd="sng" algn="ctr">
            <a:solidFill>
              <a:schemeClr val="tx1"/>
            </a:solidFill>
            <a:prstDash val="dash"/>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99213" y="4720281"/>
            <a:ext cx="1220783" cy="400110"/>
          </a:xfrm>
          <a:prstGeom prst="rect">
            <a:avLst/>
          </a:prstGeom>
          <a:solidFill>
            <a:schemeClr val="bg1"/>
          </a:solidFill>
        </p:spPr>
        <p:txBody>
          <a:bodyPr wrap="none" rtlCol="0">
            <a:spAutoFit/>
          </a:bodyPr>
          <a:lstStyle/>
          <a:p>
            <a:pPr lvl="0"/>
            <a:r>
              <a:rPr lang="en-GB" sz="2000">
                <a:solidFill>
                  <a:srgbClr val="000000"/>
                </a:solidFill>
                <a:latin typeface="Segoe" panose="020B0502040504020203" pitchFamily="34" charset="0"/>
              </a:rPr>
              <a:t>Sub-tree</a:t>
            </a:r>
            <a:endParaRPr lang="en-US" sz="2000" dirty="0">
              <a:solidFill>
                <a:srgbClr val="000000"/>
              </a:solidFill>
              <a:latin typeface="Segoe" panose="020B0502040504020203" pitchFamily="34" charset="0"/>
            </a:endParaRPr>
          </a:p>
        </p:txBody>
      </p:sp>
      <p:cxnSp>
        <p:nvCxnSpPr>
          <p:cNvPr id="11" name="Straight Arrow Connector 10"/>
          <p:cNvCxnSpPr/>
          <p:nvPr/>
        </p:nvCxnSpPr>
        <p:spPr bwMode="auto">
          <a:xfrm flipH="1">
            <a:off x="3844431" y="1660499"/>
            <a:ext cx="14226" cy="909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H="1">
            <a:off x="2174408" y="2970316"/>
            <a:ext cx="167002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a:off x="3844431" y="2970316"/>
            <a:ext cx="172575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a:off x="5570184" y="4453126"/>
            <a:ext cx="820164"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flipH="1">
            <a:off x="4786674" y="4453126"/>
            <a:ext cx="640570"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7278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of a decision tree algorithm</a:t>
            </a:r>
          </a:p>
        </p:txBody>
      </p:sp>
      <p:sp>
        <p:nvSpPr>
          <p:cNvPr id="4" name="TextBox 3"/>
          <p:cNvSpPr txBox="1"/>
          <p:nvPr/>
        </p:nvSpPr>
        <p:spPr>
          <a:xfrm>
            <a:off x="4331368" y="1371600"/>
            <a:ext cx="2837636"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Income &lt; USD61,000?</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510463" y="2671010"/>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27?</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342618" y="4291627"/>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38?</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7" name="Straight Connector 6"/>
          <p:cNvCxnSpPr/>
          <p:nvPr/>
        </p:nvCxnSpPr>
        <p:spPr bwMode="auto">
          <a:xfrm>
            <a:off x="5750186" y="1771710"/>
            <a:ext cx="456942"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a:cxnSpLocks/>
          </p:cNvCxnSpPr>
          <p:nvPr/>
        </p:nvCxnSpPr>
        <p:spPr bwMode="auto">
          <a:xfrm>
            <a:off x="6255200" y="3040342"/>
            <a:ext cx="784083" cy="1251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3370" y="4291627"/>
            <a:ext cx="4083169" cy="646331"/>
          </a:xfrm>
          <a:prstGeom prst="rect">
            <a:avLst/>
          </a:prstGeom>
          <a:noFill/>
        </p:spPr>
        <p:txBody>
          <a:bodyPr wrap="none" rtlCol="0">
            <a:spAutoFit/>
          </a:bodyPr>
          <a:lstStyle/>
          <a:p>
            <a:r>
              <a:rPr lang="en-GB" dirty="0"/>
              <a:t>Decision tree predicting</a:t>
            </a:r>
          </a:p>
          <a:p>
            <a:r>
              <a:rPr lang="en-GB" dirty="0"/>
              <a:t>attendance at a music festival</a:t>
            </a:r>
            <a:endParaRPr lang="en-US" dirty="0"/>
          </a:p>
        </p:txBody>
      </p:sp>
      <p:sp>
        <p:nvSpPr>
          <p:cNvPr id="14" name="TextBox 13"/>
          <p:cNvSpPr txBox="1"/>
          <p:nvPr/>
        </p:nvSpPr>
        <p:spPr>
          <a:xfrm>
            <a:off x="4547941" y="5751095"/>
            <a:ext cx="2062488"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Likely to attend</a:t>
            </a:r>
            <a:endParaRPr lang="en-US" sz="2000" dirty="0">
              <a:latin typeface="Segoe UI" panose="020B0502040204020203" pitchFamily="34" charset="0"/>
              <a:cs typeface="Segoe UI" panose="020B0502040204020203" pitchFamily="34" charset="0"/>
            </a:endParaRPr>
          </a:p>
        </p:txBody>
      </p:sp>
      <p:cxnSp>
        <p:nvCxnSpPr>
          <p:cNvPr id="15" name="Straight Connector 14"/>
          <p:cNvCxnSpPr/>
          <p:nvPr/>
        </p:nvCxnSpPr>
        <p:spPr bwMode="auto">
          <a:xfrm flipH="1">
            <a:off x="4547941" y="1771710"/>
            <a:ext cx="1202245"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flipH="1">
            <a:off x="5431882" y="3071120"/>
            <a:ext cx="775246" cy="122050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p:cNvCxnSpPr>
            <a:cxnSpLocks/>
          </p:cNvCxnSpPr>
          <p:nvPr/>
        </p:nvCxnSpPr>
        <p:spPr bwMode="auto">
          <a:xfrm flipH="1">
            <a:off x="6342619" y="4691737"/>
            <a:ext cx="696664"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7039283" y="4691737"/>
            <a:ext cx="810479"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44844" y="2133789"/>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6193699" y="2086234"/>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2" name="TextBox 21"/>
          <p:cNvSpPr txBox="1"/>
          <p:nvPr/>
        </p:nvSpPr>
        <p:spPr>
          <a:xfrm>
            <a:off x="5120559" y="3481318"/>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3" name="TextBox 22"/>
          <p:cNvSpPr txBox="1"/>
          <p:nvPr/>
        </p:nvSpPr>
        <p:spPr>
          <a:xfrm>
            <a:off x="6841953" y="3481318"/>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4" name="TextBox 23"/>
          <p:cNvSpPr txBox="1"/>
          <p:nvPr/>
        </p:nvSpPr>
        <p:spPr>
          <a:xfrm>
            <a:off x="5966140" y="5021361"/>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5" name="TextBox 24"/>
          <p:cNvSpPr txBox="1"/>
          <p:nvPr/>
        </p:nvSpPr>
        <p:spPr>
          <a:xfrm>
            <a:off x="7830872" y="5021361"/>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208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ensembles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Combining the outputs of several classifiers may reduce the risk of selecting a poorly performing classifier and avoid overfitting</a:t>
            </a:r>
          </a:p>
          <a:p>
            <a:pPr lvl="0"/>
            <a:r>
              <a:rPr lang="en-GB" b="0" kern="0">
                <a:solidFill>
                  <a:srgbClr val="000000"/>
                </a:solidFill>
              </a:rPr>
              <a:t>The errors made while classifying instances by one classifier are generally averaged out by the correct classification of another classifier, so that the overall classification accuracy is improved</a:t>
            </a:r>
          </a:p>
          <a:p>
            <a:pPr lvl="0"/>
            <a:r>
              <a:rPr lang="en-GB" b="0" kern="0">
                <a:solidFill>
                  <a:srgbClr val="000000"/>
                </a:solidFill>
              </a:rPr>
              <a:t>Base classifiers should be diverse in nature so that a final unbiased decision can be taken</a:t>
            </a:r>
          </a:p>
          <a:p>
            <a:pPr lvl="0"/>
            <a:endParaRPr lang="en-US" b="0" kern="0" dirty="0">
              <a:solidFill>
                <a:srgbClr val="000000"/>
              </a:solidFill>
            </a:endParaRPr>
          </a:p>
        </p:txBody>
      </p:sp>
    </p:spTree>
    <p:extLst>
      <p:ext uri="{BB962C8B-B14F-4D97-AF65-F5344CB8AC3E}">
        <p14:creationId xmlns:p14="http://schemas.microsoft.com/office/powerpoint/2010/main" val="3735315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Bagging, boosting, and stacking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Bagging</a:t>
            </a:r>
          </a:p>
          <a:p>
            <a:pPr lvl="1"/>
            <a:r>
              <a:rPr lang="en-GB" b="0" kern="0">
                <a:solidFill>
                  <a:srgbClr val="000000"/>
                </a:solidFill>
              </a:rPr>
              <a:t>Decreases variance</a:t>
            </a:r>
          </a:p>
          <a:p>
            <a:pPr lvl="0"/>
            <a:r>
              <a:rPr lang="en-GB" b="0" kern="0">
                <a:solidFill>
                  <a:srgbClr val="000000"/>
                </a:solidFill>
              </a:rPr>
              <a:t>Boosting</a:t>
            </a:r>
          </a:p>
          <a:p>
            <a:pPr lvl="1"/>
            <a:r>
              <a:rPr lang="en-GB" b="0" kern="0">
                <a:solidFill>
                  <a:srgbClr val="000000"/>
                </a:solidFill>
              </a:rPr>
              <a:t>Reduces bias</a:t>
            </a:r>
          </a:p>
          <a:p>
            <a:pPr lvl="0"/>
            <a:r>
              <a:rPr lang="en-GB" b="0" kern="0">
                <a:solidFill>
                  <a:srgbClr val="000000"/>
                </a:solidFill>
              </a:rPr>
              <a:t>Stacking </a:t>
            </a:r>
          </a:p>
          <a:p>
            <a:pPr lvl="1"/>
            <a:r>
              <a:rPr lang="en-GB" b="0" kern="0">
                <a:solidFill>
                  <a:srgbClr val="000000"/>
                </a:solidFill>
              </a:rPr>
              <a:t>Improves accuracy</a:t>
            </a:r>
            <a:endParaRPr lang="en-US" b="0" kern="0" dirty="0">
              <a:solidFill>
                <a:srgbClr val="000000"/>
              </a:solidFill>
            </a:endParaRPr>
          </a:p>
        </p:txBody>
      </p:sp>
    </p:spTree>
    <p:extLst>
      <p:ext uri="{BB962C8B-B14F-4D97-AF65-F5344CB8AC3E}">
        <p14:creationId xmlns:p14="http://schemas.microsoft.com/office/powerpoint/2010/main" val="2793229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3F48-F5E3-4F52-AE3A-7E046426CB34}"/>
              </a:ext>
            </a:extLst>
          </p:cNvPr>
          <p:cNvSpPr>
            <a:spLocks noGrp="1"/>
          </p:cNvSpPr>
          <p:nvPr>
            <p:ph type="ctrTitle" sz="quarter"/>
          </p:nvPr>
        </p:nvSpPr>
        <p:spPr/>
        <p:txBody>
          <a:bodyPr/>
          <a:lstStyle/>
          <a:p>
            <a:r>
              <a:rPr lang="en-GB" sz="4000" dirty="0"/>
              <a:t>Evaluating an ensemble by using stacking</a:t>
            </a:r>
            <a:endParaRPr lang="en-US" dirty="0"/>
          </a:p>
        </p:txBody>
      </p:sp>
      <p:sp>
        <p:nvSpPr>
          <p:cNvPr id="3" name="Subtitle 2">
            <a:extLst>
              <a:ext uri="{FF2B5EF4-FFF2-40B4-BE49-F238E27FC236}">
                <a16:creationId xmlns:a16="http://schemas.microsoft.com/office/drawing/2014/main" id="{4034B973-DCC8-4352-93BE-F94F67727E0D}"/>
              </a:ext>
            </a:extLst>
          </p:cNvPr>
          <p:cNvSpPr>
            <a:spLocks noGrp="1"/>
          </p:cNvSpPr>
          <p:nvPr>
            <p:ph type="subTitle" sz="quarter" idx="1"/>
          </p:nvPr>
        </p:nvSpPr>
        <p:spPr/>
        <p:txBody>
          <a:bodyPr/>
          <a:lstStyle/>
          <a:p>
            <a:r>
              <a:rPr lang="en-US" dirty="0"/>
              <a:t>Explore a Gallery experiment that uses stacking to build an ensemble of classifiers</a:t>
            </a:r>
          </a:p>
          <a:p>
            <a:r>
              <a:rPr lang="en-US" dirty="0"/>
              <a:t>Evaluate the ensemble experiment</a:t>
            </a:r>
          </a:p>
          <a:p>
            <a:endParaRPr lang="en-US" dirty="0"/>
          </a:p>
        </p:txBody>
      </p:sp>
      <p:sp>
        <p:nvSpPr>
          <p:cNvPr id="4" name="Text Placeholder 3">
            <a:extLst>
              <a:ext uri="{FF2B5EF4-FFF2-40B4-BE49-F238E27FC236}">
                <a16:creationId xmlns:a16="http://schemas.microsoft.com/office/drawing/2014/main" id="{152261F0-FC31-4F29-A5CE-A0D42CE12B5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0B73430-3CA8-4DEC-B228-47F17D812CA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765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workflows and life cycles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What is the life-cycle process in data science?</a:t>
            </a:r>
          </a:p>
          <a:p>
            <a:pPr lvl="0"/>
            <a:r>
              <a:rPr lang="en-GB" b="0" kern="0">
                <a:solidFill>
                  <a:srgbClr val="000000"/>
                </a:solidFill>
              </a:rPr>
              <a:t>Why are the life-cycle processes important?</a:t>
            </a:r>
          </a:p>
          <a:p>
            <a:pPr lvl="0"/>
            <a:r>
              <a:rPr lang="en-GB" b="0" kern="0">
                <a:solidFill>
                  <a:srgbClr val="000000"/>
                </a:solidFill>
              </a:rPr>
              <a:t>Finding knowledge in data</a:t>
            </a:r>
          </a:p>
          <a:p>
            <a:pPr lvl="0"/>
            <a:endParaRPr lang="en-US" b="0" kern="0" dirty="0">
              <a:solidFill>
                <a:srgbClr val="000000"/>
              </a:solidFill>
            </a:endParaRPr>
          </a:p>
        </p:txBody>
      </p:sp>
    </p:spTree>
    <p:extLst>
      <p:ext uri="{BB962C8B-B14F-4D97-AF65-F5344CB8AC3E}">
        <p14:creationId xmlns:p14="http://schemas.microsoft.com/office/powerpoint/2010/main" val="437644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66232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52313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1: Use regression analysis in Machine Learning Studio</a:t>
            </a:r>
          </a:p>
          <a:p>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Using classification and clustering with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 Exercise 1: Apply Azure ML Studio modules for </a:t>
            </a:r>
            <a:br>
              <a:rPr lang="en-GB" dirty="0"/>
            </a:br>
            <a:r>
              <a:rPr lang="en-GB" dirty="0"/>
              <a:t> classification
 Exercise 2: Working with K-Means clustering</a:t>
            </a:r>
          </a:p>
          <a:p>
            <a:pPr marL="0" indent="0">
              <a:buNone/>
            </a:pPr>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https://github.com/MicrosoftLearning/20774_Perform-Cloud-Data-Science-with-Azure-Machine-Learning/blob/master/Instructions/20774A_LAB_AK_07.md</a:t>
            </a:r>
            <a:endParaRPr lang="en-US" dirty="0"/>
          </a:p>
          <a:p>
            <a:endParaRPr lang="en-US" dirty="0"/>
          </a:p>
        </p:txBody>
      </p:sp>
    </p:spTree>
    <p:extLst>
      <p:ext uri="{BB962C8B-B14F-4D97-AF65-F5344CB8AC3E}">
        <p14:creationId xmlns:p14="http://schemas.microsoft.com/office/powerpoint/2010/main" val="3376013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Initialize and train appropriate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Tune hyperparameters manually; tune hyperparameters automatically; split data into training and testing datasets, including using routines for cross-validation; build an ensemble using the stacking method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Hyperparameters</a:t>
            </a:r>
          </a:p>
          <a:p>
            <a:pPr lvl="0"/>
            <a:r>
              <a:rPr lang="en-GB" b="0" kern="0" dirty="0">
                <a:solidFill>
                  <a:srgbClr val="000000"/>
                </a:solidFill>
              </a:rPr>
              <a:t>Define higher-level features of a model:</a:t>
            </a:r>
            <a:endParaRPr lang="en-US" b="0" kern="0" dirty="0">
              <a:solidFill>
                <a:srgbClr val="000000"/>
              </a:solidFill>
            </a:endParaRPr>
          </a:p>
          <a:p>
            <a:pPr lvl="0"/>
            <a:r>
              <a:rPr lang="en-US" b="0" kern="0" dirty="0">
                <a:solidFill>
                  <a:srgbClr val="000000"/>
                </a:solidFill>
              </a:rPr>
              <a:t>Cannot be directly learned from data using the model training process</a:t>
            </a:r>
            <a:endParaRPr lang="en-GB" b="0" kern="0" dirty="0">
              <a:solidFill>
                <a:srgbClr val="000000"/>
              </a:solidFill>
            </a:endParaRPr>
          </a:p>
          <a:p>
            <a:pPr lvl="0"/>
            <a:r>
              <a:rPr lang="en-GB" b="0" kern="0" dirty="0">
                <a:solidFill>
                  <a:srgbClr val="000000"/>
                </a:solidFill>
              </a:rPr>
              <a:t>Are provided as inputs when running and training the model</a:t>
            </a:r>
          </a:p>
          <a:p>
            <a:pPr marL="0" lvl="0" indent="0">
              <a:buNone/>
            </a:pPr>
            <a:r>
              <a:rPr lang="en-GB" b="0" kern="0" dirty="0">
                <a:solidFill>
                  <a:srgbClr val="000000"/>
                </a:solidFill>
              </a:rPr>
              <a:t>Optimal values are selected by trial and error during training</a:t>
            </a:r>
            <a:endParaRPr lang="en-US" b="0" kern="0" dirty="0">
              <a:solidFill>
                <a:srgbClr val="000000"/>
              </a:solidFill>
            </a:endParaRPr>
          </a:p>
        </p:txBody>
      </p:sp>
    </p:spTree>
    <p:extLst>
      <p:ext uri="{BB962C8B-B14F-4D97-AF65-F5344CB8AC3E}">
        <p14:creationId xmlns:p14="http://schemas.microsoft.com/office/powerpoint/2010/main" val="2160532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Training Parameters</a:t>
            </a:r>
          </a:p>
          <a:p>
            <a:pPr lvl="1"/>
            <a:r>
              <a:rPr lang="en-US" dirty="0"/>
              <a:t>most likely to influence any predictions </a:t>
            </a:r>
          </a:p>
          <a:p>
            <a:r>
              <a:rPr lang="en-US" dirty="0"/>
              <a:t>Model Parameters</a:t>
            </a:r>
          </a:p>
          <a:p>
            <a:pPr lvl="1"/>
            <a:r>
              <a:rPr lang="en-US" dirty="0"/>
              <a:t>properties of the training data that are learnt during training</a:t>
            </a:r>
          </a:p>
          <a:p>
            <a:r>
              <a:rPr lang="en-US" dirty="0"/>
              <a:t>Hyperparameters  </a:t>
            </a:r>
          </a:p>
          <a:p>
            <a:pPr lvl="1"/>
            <a:r>
              <a:rPr lang="en-US" dirty="0"/>
              <a:t>higher-level features of a model or algorithm that cannot be directly learned from data</a:t>
            </a:r>
            <a:endParaRPr lang="en-US" b="0" kern="0" dirty="0">
              <a:solidFill>
                <a:srgbClr val="000000"/>
              </a:solidFill>
            </a:endParaRPr>
          </a:p>
        </p:txBody>
      </p:sp>
    </p:spTree>
    <p:extLst>
      <p:ext uri="{BB962C8B-B14F-4D97-AF65-F5344CB8AC3E}">
        <p14:creationId xmlns:p14="http://schemas.microsoft.com/office/powerpoint/2010/main" val="117264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Optimizing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Before model selection:</a:t>
            </a:r>
            <a:endParaRPr lang="en-US" b="0" kern="0" dirty="0">
              <a:solidFill>
                <a:srgbClr val="000000"/>
              </a:solidFill>
            </a:endParaRPr>
          </a:p>
          <a:p>
            <a:pPr lvl="0"/>
            <a:r>
              <a:rPr lang="en-US" b="0" kern="0" dirty="0">
                <a:solidFill>
                  <a:srgbClr val="000000"/>
                </a:solidFill>
              </a:rPr>
              <a:t>Define the parameter space</a:t>
            </a:r>
          </a:p>
          <a:p>
            <a:pPr lvl="0"/>
            <a:r>
              <a:rPr lang="en-US" b="0" kern="0" dirty="0">
                <a:solidFill>
                  <a:srgbClr val="000000"/>
                </a:solidFill>
              </a:rPr>
              <a:t>Define cross-validation settings</a:t>
            </a:r>
            <a:endParaRPr lang="en-GB" b="0" kern="0" dirty="0">
              <a:solidFill>
                <a:srgbClr val="000000"/>
              </a:solidFill>
            </a:endParaRPr>
          </a:p>
          <a:p>
            <a:pPr lvl="0">
              <a:spcAft>
                <a:spcPts val="800"/>
              </a:spcAft>
            </a:pPr>
            <a:r>
              <a:rPr lang="en-US" b="0" kern="0" dirty="0">
                <a:solidFill>
                  <a:srgbClr val="000000"/>
                </a:solidFill>
              </a:rPr>
              <a:t>Define the evaluation metric</a:t>
            </a:r>
            <a:endParaRPr lang="en-GB" b="0" kern="0" dirty="0">
              <a:solidFill>
                <a:srgbClr val="000000"/>
              </a:solidFill>
            </a:endParaRPr>
          </a:p>
          <a:p>
            <a:pPr marL="0" lvl="0" indent="0">
              <a:buNone/>
            </a:pPr>
            <a:r>
              <a:rPr lang="en-GB" b="0" kern="0" dirty="0">
                <a:solidFill>
                  <a:srgbClr val="000000"/>
                </a:solidFill>
              </a:rPr>
              <a:t>M</a:t>
            </a:r>
            <a:r>
              <a:rPr lang="en-US" b="0" kern="0" dirty="0" err="1">
                <a:solidFill>
                  <a:srgbClr val="000000"/>
                </a:solidFill>
              </a:rPr>
              <a:t>odel</a:t>
            </a:r>
            <a:r>
              <a:rPr lang="en-US" b="0" kern="0" dirty="0">
                <a:solidFill>
                  <a:srgbClr val="000000"/>
                </a:solidFill>
              </a:rPr>
              <a:t> selection:</a:t>
            </a:r>
          </a:p>
          <a:p>
            <a:pPr lvl="0"/>
            <a:r>
              <a:rPr lang="en-GB" b="0" kern="0" dirty="0">
                <a:solidFill>
                  <a:srgbClr val="000000"/>
                </a:solidFill>
              </a:rPr>
              <a:t>Train the model with each unique combination of values in the parameter space</a:t>
            </a:r>
          </a:p>
          <a:p>
            <a:pPr lvl="0"/>
            <a:r>
              <a:rPr lang="en-GB" b="0" kern="0" dirty="0">
                <a:solidFill>
                  <a:srgbClr val="000000"/>
                </a:solidFill>
              </a:rPr>
              <a:t>Compare the results of cross-validation using the specified metric</a:t>
            </a:r>
          </a:p>
          <a:p>
            <a:pPr lvl="0"/>
            <a:r>
              <a:rPr lang="en-GB" b="0" kern="0" dirty="0">
                <a:solidFill>
                  <a:srgbClr val="000000"/>
                </a:solidFill>
              </a:rPr>
              <a:t>Select the best-performing model</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3806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parameter space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Can supply a single value for each parameter</a:t>
            </a:r>
            <a:endParaRPr lang="en-US" b="0" kern="0">
              <a:solidFill>
                <a:srgbClr val="000000"/>
              </a:solidFill>
            </a:endParaRPr>
          </a:p>
          <a:p>
            <a:pPr lvl="0"/>
            <a:r>
              <a:rPr lang="en-US" b="0" kern="0">
                <a:solidFill>
                  <a:srgbClr val="000000"/>
                </a:solidFill>
              </a:rPr>
              <a:t>Can supply a comma-separated list for each parameter</a:t>
            </a:r>
          </a:p>
          <a:p>
            <a:pPr lvl="0"/>
            <a:r>
              <a:rPr lang="en-US" b="0" kern="0">
                <a:solidFill>
                  <a:srgbClr val="000000"/>
                </a:solidFill>
              </a:rPr>
              <a:t>Can provide minimum value, maximum value, and number of points</a:t>
            </a:r>
          </a:p>
          <a:p>
            <a:pPr lvl="1"/>
            <a:r>
              <a:rPr lang="en-US" b="0" kern="0">
                <a:solidFill>
                  <a:srgbClr val="000000"/>
                </a:solidFill>
              </a:rPr>
              <a:t>Can use a linear scale or log distribution</a:t>
            </a:r>
            <a:endParaRPr lang="en-US" b="0" kern="0" dirty="0">
              <a:solidFill>
                <a:srgbClr val="000000"/>
              </a:solidFill>
            </a:endParaRPr>
          </a:p>
        </p:txBody>
      </p:sp>
    </p:spTree>
    <p:extLst>
      <p:ext uri="{BB962C8B-B14F-4D97-AF65-F5344CB8AC3E}">
        <p14:creationId xmlns:p14="http://schemas.microsoft.com/office/powerpoint/2010/main" val="161366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cross-validation settings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You can use the Partition and Sample module to work with a subset of your data</a:t>
            </a:r>
          </a:p>
          <a:p>
            <a:pPr lvl="0"/>
            <a:r>
              <a:rPr lang="en-GB" b="0" kern="0">
                <a:solidFill>
                  <a:srgbClr val="000000"/>
                </a:solidFill>
              </a:rPr>
              <a:t>You can create a sample of your data and specify:</a:t>
            </a:r>
          </a:p>
          <a:p>
            <a:pPr lvl="1"/>
            <a:r>
              <a:rPr lang="en-GB" b="0" kern="0">
                <a:solidFill>
                  <a:srgbClr val="000000"/>
                </a:solidFill>
              </a:rPr>
              <a:t>The rate of sampling</a:t>
            </a:r>
          </a:p>
          <a:p>
            <a:pPr lvl="1"/>
            <a:r>
              <a:rPr lang="en-GB" b="0" kern="0">
                <a:solidFill>
                  <a:srgbClr val="000000"/>
                </a:solidFill>
              </a:rPr>
              <a:t>Fixed or random seed values</a:t>
            </a:r>
          </a:p>
          <a:p>
            <a:pPr lvl="1"/>
            <a:r>
              <a:rPr lang="en-GB" b="0" kern="0">
                <a:solidFill>
                  <a:srgbClr val="000000"/>
                </a:solidFill>
              </a:rPr>
              <a:t>Fixed or random splits of the dataset</a:t>
            </a:r>
          </a:p>
          <a:p>
            <a:pPr lvl="0"/>
            <a:r>
              <a:rPr lang="en-GB" b="0" kern="0">
                <a:solidFill>
                  <a:srgbClr val="000000"/>
                </a:solidFill>
              </a:rPr>
              <a:t>You can split your data into partitions and specify:</a:t>
            </a:r>
          </a:p>
          <a:p>
            <a:pPr lvl="1"/>
            <a:r>
              <a:rPr lang="en-GB" b="0" kern="0">
                <a:solidFill>
                  <a:srgbClr val="000000"/>
                </a:solidFill>
              </a:rPr>
              <a:t>Whether to reuse sampled data</a:t>
            </a:r>
          </a:p>
          <a:p>
            <a:pPr lvl="1"/>
            <a:r>
              <a:rPr lang="en-GB" b="0" kern="0">
                <a:solidFill>
                  <a:srgbClr val="000000"/>
                </a:solidFill>
              </a:rPr>
              <a:t>Whether rows are randomly chosen</a:t>
            </a:r>
          </a:p>
          <a:p>
            <a:pPr lvl="1"/>
            <a:r>
              <a:rPr lang="en-GB" b="0" kern="0">
                <a:solidFill>
                  <a:srgbClr val="000000"/>
                </a:solidFill>
              </a:rPr>
              <a:t>Whether partitions are even</a:t>
            </a:r>
            <a:endParaRPr lang="en-GB" b="0" kern="0" dirty="0">
              <a:solidFill>
                <a:srgbClr val="000000"/>
              </a:solidFill>
            </a:endParaRPr>
          </a:p>
        </p:txBody>
      </p:sp>
    </p:spTree>
    <p:extLst>
      <p:ext uri="{BB962C8B-B14F-4D97-AF65-F5344CB8AC3E}">
        <p14:creationId xmlns:p14="http://schemas.microsoft.com/office/powerpoint/2010/main" val="69697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Team Data Science Process life cycle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There are four phases to the Team Data Science Process</a:t>
            </a:r>
          </a:p>
          <a:p>
            <a:pPr marL="514350" lvl="0" indent="-514350">
              <a:buFont typeface="+mj-lt"/>
              <a:buAutoNum type="arabicPeriod"/>
            </a:pPr>
            <a:r>
              <a:rPr lang="en-GB" b="0" kern="0" dirty="0">
                <a:solidFill>
                  <a:srgbClr val="000000"/>
                </a:solidFill>
              </a:rPr>
              <a:t>Business Understanding</a:t>
            </a:r>
          </a:p>
          <a:p>
            <a:pPr marL="514350" lvl="0" indent="-514350">
              <a:buFont typeface="+mj-lt"/>
              <a:buAutoNum type="arabicPeriod"/>
            </a:pPr>
            <a:r>
              <a:rPr lang="en-GB" b="0" kern="0" dirty="0">
                <a:solidFill>
                  <a:srgbClr val="000000"/>
                </a:solidFill>
              </a:rPr>
              <a:t>Data Acquisition and Understanding</a:t>
            </a:r>
          </a:p>
          <a:p>
            <a:pPr marL="514350" lvl="0" indent="-514350">
              <a:buFont typeface="+mj-lt"/>
              <a:buAutoNum type="arabicPeriod"/>
            </a:pPr>
            <a:r>
              <a:rPr lang="en-GB" b="0" kern="0" dirty="0" err="1">
                <a:solidFill>
                  <a:srgbClr val="000000"/>
                </a:solidFill>
              </a:rPr>
              <a:t>Modeling</a:t>
            </a:r>
            <a:endParaRPr lang="en-GB" b="0" kern="0" dirty="0">
              <a:solidFill>
                <a:srgbClr val="000000"/>
              </a:solidFill>
            </a:endParaRPr>
          </a:p>
          <a:p>
            <a:pPr marL="514350" lvl="0" indent="-514350">
              <a:buFont typeface="+mj-lt"/>
              <a:buAutoNum type="arabicPeriod"/>
            </a:pPr>
            <a:r>
              <a:rPr lang="en-GB" b="0" kern="0" dirty="0">
                <a:solidFill>
                  <a:srgbClr val="000000"/>
                </a:solidFill>
              </a:rPr>
              <a:t>Deployment</a:t>
            </a:r>
          </a:p>
          <a:p>
            <a:pPr lvl="0"/>
            <a:endParaRPr lang="en-US" b="0" kern="0" dirty="0">
              <a:solidFill>
                <a:srgbClr val="000000"/>
              </a:solidFill>
            </a:endParaRPr>
          </a:p>
        </p:txBody>
      </p:sp>
    </p:spTree>
    <p:extLst>
      <p:ext uri="{BB962C8B-B14F-4D97-AF65-F5344CB8AC3E}">
        <p14:creationId xmlns:p14="http://schemas.microsoft.com/office/powerpoint/2010/main" val="1213655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2916-9A1D-4837-BBE3-1C3C7776CF9F}"/>
              </a:ext>
            </a:extLst>
          </p:cNvPr>
          <p:cNvSpPr>
            <a:spLocks noGrp="1"/>
          </p:cNvSpPr>
          <p:nvPr>
            <p:ph type="ctrTitle" sz="quarter"/>
          </p:nvPr>
        </p:nvSpPr>
        <p:spPr/>
        <p:txBody>
          <a:bodyPr/>
          <a:lstStyle/>
          <a:p>
            <a:r>
              <a:rPr lang="en-GB" dirty="0"/>
              <a:t>Using cross-validation folds</a:t>
            </a:r>
            <a:endParaRPr lang="en-US" dirty="0"/>
          </a:p>
        </p:txBody>
      </p:sp>
      <p:sp>
        <p:nvSpPr>
          <p:cNvPr id="3" name="Subtitle 2">
            <a:extLst>
              <a:ext uri="{FF2B5EF4-FFF2-40B4-BE49-F238E27FC236}">
                <a16:creationId xmlns:a16="http://schemas.microsoft.com/office/drawing/2014/main" id="{2C38AA38-AE23-4377-B529-24D1174EB57D}"/>
              </a:ext>
            </a:extLst>
          </p:cNvPr>
          <p:cNvSpPr>
            <a:spLocks noGrp="1"/>
          </p:cNvSpPr>
          <p:nvPr>
            <p:ph type="subTitle" sz="quarter" idx="1"/>
          </p:nvPr>
        </p:nvSpPr>
        <p:spPr/>
        <p:txBody>
          <a:bodyPr/>
          <a:lstStyle/>
          <a:p>
            <a:r>
              <a:rPr lang="en-US" dirty="0"/>
              <a:t>Create a subset of cases from the beginning of a dataset</a:t>
            </a:r>
          </a:p>
          <a:p>
            <a:r>
              <a:rPr lang="en-US" dirty="0"/>
              <a:t>Create a sample of data</a:t>
            </a:r>
          </a:p>
          <a:p>
            <a:r>
              <a:rPr lang="en-US" dirty="0"/>
              <a:t>Split data into partitions</a:t>
            </a:r>
          </a:p>
          <a:p>
            <a:r>
              <a:rPr lang="en-US" dirty="0"/>
              <a:t>Use data from a predefined partition</a:t>
            </a:r>
          </a:p>
          <a:p>
            <a:endParaRPr lang="en-US" dirty="0"/>
          </a:p>
        </p:txBody>
      </p:sp>
      <p:sp>
        <p:nvSpPr>
          <p:cNvPr id="4" name="Text Placeholder 3">
            <a:extLst>
              <a:ext uri="{FF2B5EF4-FFF2-40B4-BE49-F238E27FC236}">
                <a16:creationId xmlns:a16="http://schemas.microsoft.com/office/drawing/2014/main" id="{D1C63369-7466-463E-8D2F-4921E4834607}"/>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3A0AF38-490E-48FD-817D-0A8AA6AEA3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19595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899153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Tune Model Hyperparameters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Automate the trial-and-error approach for finding optimal parameters</a:t>
            </a:r>
          </a:p>
          <a:p>
            <a:pPr lvl="0"/>
            <a:r>
              <a:rPr lang="en-GB" b="0" kern="0">
                <a:solidFill>
                  <a:srgbClr val="000000"/>
                </a:solidFill>
              </a:rPr>
              <a:t>Two methods for finding the best model:</a:t>
            </a:r>
          </a:p>
          <a:p>
            <a:pPr lvl="1"/>
            <a:r>
              <a:rPr lang="en-GB" b="0" kern="0">
                <a:solidFill>
                  <a:srgbClr val="000000"/>
                </a:solidFill>
              </a:rPr>
              <a:t>Integrated train and tune</a:t>
            </a:r>
          </a:p>
          <a:p>
            <a:pPr lvl="1"/>
            <a:r>
              <a:rPr lang="en-GB" b="0" kern="0">
                <a:solidFill>
                  <a:srgbClr val="000000"/>
                </a:solidFill>
              </a:rPr>
              <a:t>Cross-validation with tuning</a:t>
            </a:r>
          </a:p>
          <a:p>
            <a:pPr lvl="0"/>
            <a:r>
              <a:rPr lang="en-GB" b="0" kern="0">
                <a:solidFill>
                  <a:srgbClr val="000000"/>
                </a:solidFill>
              </a:rPr>
              <a:t>Parameter sweep configurations:</a:t>
            </a:r>
          </a:p>
          <a:p>
            <a:pPr lvl="1"/>
            <a:r>
              <a:rPr lang="en-GB" b="0" kern="0">
                <a:solidFill>
                  <a:srgbClr val="000000"/>
                </a:solidFill>
              </a:rPr>
              <a:t>Random sweep</a:t>
            </a:r>
          </a:p>
          <a:p>
            <a:pPr lvl="1"/>
            <a:r>
              <a:rPr lang="en-GB" b="0" kern="0">
                <a:solidFill>
                  <a:srgbClr val="000000"/>
                </a:solidFill>
              </a:rPr>
              <a:t>Grid sweep</a:t>
            </a:r>
            <a:endParaRPr lang="en-US" b="0" kern="0" dirty="0">
              <a:solidFill>
                <a:srgbClr val="000000"/>
              </a:solidFill>
            </a:endParaRPr>
          </a:p>
        </p:txBody>
      </p:sp>
    </p:spTree>
    <p:extLst>
      <p:ext uri="{BB962C8B-B14F-4D97-AF65-F5344CB8AC3E}">
        <p14:creationId xmlns:p14="http://schemas.microsoft.com/office/powerpoint/2010/main" val="1702621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evaluation metric</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Select the evaluation metric in the properties of the </a:t>
            </a:r>
            <a:r>
              <a:rPr lang="en-GB" kern="0">
                <a:solidFill>
                  <a:srgbClr val="000000"/>
                </a:solidFill>
              </a:rPr>
              <a:t>Tune Model Hyperparameters</a:t>
            </a:r>
            <a:r>
              <a:rPr lang="en-GB" b="0" kern="0">
                <a:solidFill>
                  <a:srgbClr val="000000"/>
                </a:solidFill>
              </a:rPr>
              <a:t> module</a:t>
            </a:r>
          </a:p>
          <a:p>
            <a:pPr lvl="0"/>
            <a:r>
              <a:rPr lang="en-GB" b="0" kern="0">
                <a:solidFill>
                  <a:srgbClr val="000000"/>
                </a:solidFill>
              </a:rPr>
              <a:t>Different metrics are used for classification models and regression models</a:t>
            </a:r>
            <a:endParaRPr lang="en-US" b="0" kern="0" dirty="0">
              <a:solidFill>
                <a:srgbClr val="000000"/>
              </a:solidFill>
            </a:endParaRPr>
          </a:p>
        </p:txBody>
      </p:sp>
    </p:spTree>
    <p:extLst>
      <p:ext uri="{BB962C8B-B14F-4D97-AF65-F5344CB8AC3E}">
        <p14:creationId xmlns:p14="http://schemas.microsoft.com/office/powerpoint/2010/main" val="804041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Training, evaluating, and comparing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Tune Model Hyperparameters </a:t>
            </a:r>
            <a:r>
              <a:rPr lang="en-GB" b="0" kern="0">
                <a:solidFill>
                  <a:srgbClr val="000000"/>
                </a:solidFill>
              </a:rPr>
              <a:t>inputs:</a:t>
            </a:r>
          </a:p>
          <a:p>
            <a:pPr lvl="1"/>
            <a:r>
              <a:rPr lang="en-GB" b="0" kern="0">
                <a:solidFill>
                  <a:srgbClr val="000000"/>
                </a:solidFill>
              </a:rPr>
              <a:t>Untrained learner</a:t>
            </a:r>
          </a:p>
          <a:p>
            <a:pPr lvl="1"/>
            <a:r>
              <a:rPr lang="en-GB" b="0" kern="0">
                <a:solidFill>
                  <a:srgbClr val="000000"/>
                </a:solidFill>
              </a:rPr>
              <a:t>Primary dataset</a:t>
            </a:r>
          </a:p>
          <a:p>
            <a:pPr lvl="1"/>
            <a:r>
              <a:rPr lang="en-GB" b="0" kern="0">
                <a:solidFill>
                  <a:srgbClr val="000000"/>
                </a:solidFill>
              </a:rPr>
              <a:t>Optional second dataset containing fold definitions or validation dataset</a:t>
            </a:r>
          </a:p>
          <a:p>
            <a:pPr lvl="0"/>
            <a:r>
              <a:rPr lang="en-GB" b="0" kern="0">
                <a:solidFill>
                  <a:srgbClr val="000000"/>
                </a:solidFill>
              </a:rPr>
              <a:t>Outputs</a:t>
            </a:r>
          </a:p>
          <a:p>
            <a:pPr lvl="1"/>
            <a:r>
              <a:rPr lang="en-GB" b="0" kern="0">
                <a:solidFill>
                  <a:srgbClr val="000000"/>
                </a:solidFill>
              </a:rPr>
              <a:t>Evaluation metric dataset</a:t>
            </a:r>
          </a:p>
          <a:p>
            <a:pPr lvl="1"/>
            <a:r>
              <a:rPr lang="en-GB" b="0" kern="0">
                <a:solidFill>
                  <a:srgbClr val="000000"/>
                </a:solidFill>
              </a:rPr>
              <a:t>Best model</a:t>
            </a:r>
            <a:endParaRPr lang="en-US" b="0" kern="0" dirty="0">
              <a:solidFill>
                <a:srgbClr val="000000"/>
              </a:solidFill>
            </a:endParaRPr>
          </a:p>
        </p:txBody>
      </p:sp>
    </p:spTree>
    <p:extLst>
      <p:ext uri="{BB962C8B-B14F-4D97-AF65-F5344CB8AC3E}">
        <p14:creationId xmlns:p14="http://schemas.microsoft.com/office/powerpoint/2010/main" val="3401870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130A-844A-4EFB-8568-48B44509C95B}"/>
              </a:ext>
            </a:extLst>
          </p:cNvPr>
          <p:cNvSpPr>
            <a:spLocks noGrp="1"/>
          </p:cNvSpPr>
          <p:nvPr>
            <p:ph type="ctrTitle" sz="quarter"/>
          </p:nvPr>
        </p:nvSpPr>
        <p:spPr/>
        <p:txBody>
          <a:bodyPr/>
          <a:lstStyle/>
          <a:p>
            <a:r>
              <a:rPr lang="en-GB" dirty="0"/>
              <a:t>Using hyperparameters</a:t>
            </a:r>
            <a:endParaRPr lang="en-US" dirty="0"/>
          </a:p>
        </p:txBody>
      </p:sp>
      <p:sp>
        <p:nvSpPr>
          <p:cNvPr id="3" name="Subtitle 2">
            <a:extLst>
              <a:ext uri="{FF2B5EF4-FFF2-40B4-BE49-F238E27FC236}">
                <a16:creationId xmlns:a16="http://schemas.microsoft.com/office/drawing/2014/main" id="{0D11C3EE-F46F-4A6C-97C3-404ED82198AE}"/>
              </a:ext>
            </a:extLst>
          </p:cNvPr>
          <p:cNvSpPr>
            <a:spLocks noGrp="1"/>
          </p:cNvSpPr>
          <p:nvPr>
            <p:ph type="subTitle" sz="quarter" idx="1"/>
          </p:nvPr>
        </p:nvSpPr>
        <p:spPr/>
        <p:txBody>
          <a:bodyPr/>
          <a:lstStyle/>
          <a:p>
            <a:r>
              <a:rPr lang="en-US" dirty="0"/>
              <a:t>Create a tuned model</a:t>
            </a:r>
          </a:p>
          <a:p>
            <a:r>
              <a:rPr lang="en-US" dirty="0"/>
              <a:t>Create an untuned model (for comparison)</a:t>
            </a:r>
          </a:p>
          <a:p>
            <a:r>
              <a:rPr lang="en-US" dirty="0"/>
              <a:t>Compare the results</a:t>
            </a:r>
          </a:p>
          <a:p>
            <a:endParaRPr lang="en-US" dirty="0"/>
          </a:p>
        </p:txBody>
      </p:sp>
      <p:sp>
        <p:nvSpPr>
          <p:cNvPr id="4" name="Text Placeholder 3">
            <a:extLst>
              <a:ext uri="{FF2B5EF4-FFF2-40B4-BE49-F238E27FC236}">
                <a16:creationId xmlns:a16="http://schemas.microsoft.com/office/drawing/2014/main" id="{3FD82B90-0C15-43CA-85DA-B47EF206BDA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9E695F07-52BF-4943-8D3C-617E79ED8CA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76601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40801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903F-44D5-40F7-BF2C-1D8295C3FE2D}"/>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are valid parameter sweeping modes for the </a:t>
            </a:r>
            <a:r>
              <a:rPr lang="en-GB" sz="3200"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sz="3200" dirty="0">
                <a:latin typeface="Arial" panose="020B0604020202020204" pitchFamily="34" charset="0"/>
                <a:ea typeface="Calibri" panose="020F0502020204030204" pitchFamily="34" charset="0"/>
                <a:cs typeface="Times New Roman" panose="02020603050405020304" pitchFamily="18" charset="0"/>
              </a:rPr>
              <a:t> module?</a:t>
            </a:r>
            <a:endParaRPr lang="en-US" sz="3200" dirty="0"/>
          </a:p>
        </p:txBody>
      </p:sp>
      <p:sp>
        <p:nvSpPr>
          <p:cNvPr id="3" name="Content Placeholder 2">
            <a:extLst>
              <a:ext uri="{FF2B5EF4-FFF2-40B4-BE49-F238E27FC236}">
                <a16:creationId xmlns:a16="http://schemas.microsoft.com/office/drawing/2014/main" id="{2930235E-A2DF-470F-85DB-6C179D933D22}"/>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Entire grid</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Entire sweep</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Random grid</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Random sweep</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Random seed</a:t>
            </a:r>
          </a:p>
          <a:p>
            <a:endParaRPr lang="en-US" dirty="0"/>
          </a:p>
        </p:txBody>
      </p:sp>
      <p:sp>
        <p:nvSpPr>
          <p:cNvPr id="4" name="Text Placeholder 3">
            <a:extLst>
              <a:ext uri="{FF2B5EF4-FFF2-40B4-BE49-F238E27FC236}">
                <a16:creationId xmlns:a16="http://schemas.microsoft.com/office/drawing/2014/main" id="{C8857DFB-E0A6-4F82-879B-8EB8B9F5C6E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1148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3E2-F27D-40AF-9F4E-142958C0C24C}"/>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of the following are valid parameter sweeping modes for the </a:t>
            </a:r>
            <a:r>
              <a:rPr lang="en-GB" b="1" dirty="0">
                <a:latin typeface="Arial" panose="020B0604020202020204" pitchFamily="34" charset="0"/>
                <a:ea typeface="Calibri" panose="020F0502020204030204" pitchFamily="34" charset="0"/>
                <a:cs typeface="Times New Roman" panose="02020603050405020304" pitchFamily="18" charset="0"/>
              </a:rPr>
              <a:t>Tune Model Hyperparameters</a:t>
            </a:r>
            <a:r>
              <a:rPr lang="en-GB" dirty="0">
                <a:latin typeface="Arial" panose="020B0604020202020204" pitchFamily="34" charset="0"/>
                <a:ea typeface="Calibri" panose="020F0502020204030204" pitchFamily="34" charset="0"/>
                <a:cs typeface="Times New Roman" panose="02020603050405020304" pitchFamily="18" charset="0"/>
              </a:rPr>
              <a:t> module?</a:t>
            </a:r>
            <a:endParaRPr lang="en-US" dirty="0"/>
          </a:p>
        </p:txBody>
      </p:sp>
      <p:sp>
        <p:nvSpPr>
          <p:cNvPr id="3" name="Content Placeholder 2">
            <a:extLst>
              <a:ext uri="{FF2B5EF4-FFF2-40B4-BE49-F238E27FC236}">
                <a16:creationId xmlns:a16="http://schemas.microsoft.com/office/drawing/2014/main" id="{4FAA866E-225B-4855-A213-427822C6A4CF}"/>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Entire grid</a:t>
            </a:r>
          </a:p>
          <a:p>
            <a:pPr marL="514350" indent="-514350">
              <a:lnSpc>
                <a:spcPct val="107000"/>
              </a:lnSpc>
              <a:spcAft>
                <a:spcPts val="800"/>
              </a:spcAft>
              <a:buFont typeface="+mj-lt"/>
              <a:buAutoNum type="arabicPeriod" startAt="3"/>
            </a:pPr>
            <a:r>
              <a:rPr lang="en-GB" dirty="0">
                <a:latin typeface="Arial" panose="020B0604020202020204" pitchFamily="34" charset="0"/>
                <a:ea typeface="Calibri" panose="020F0502020204030204" pitchFamily="34" charset="0"/>
                <a:cs typeface="Times New Roman" panose="02020603050405020304" pitchFamily="18" charset="0"/>
              </a:rPr>
              <a:t>Random grid</a:t>
            </a:r>
          </a:p>
          <a:p>
            <a:pPr marL="514350" indent="-514350">
              <a:lnSpc>
                <a:spcPct val="107000"/>
              </a:lnSpc>
              <a:spcAft>
                <a:spcPts val="800"/>
              </a:spcAft>
              <a:buFont typeface="+mj-lt"/>
              <a:buAutoNum type="arabicPeriod" startAt="3"/>
            </a:pPr>
            <a:r>
              <a:rPr lang="en-GB" dirty="0">
                <a:latin typeface="Arial" panose="020B0604020202020204" pitchFamily="34" charset="0"/>
                <a:ea typeface="Calibri" panose="020F0502020204030204" pitchFamily="34" charset="0"/>
                <a:cs typeface="Times New Roman" panose="02020603050405020304" pitchFamily="18" charset="0"/>
              </a:rPr>
              <a:t>Random sweep</a:t>
            </a:r>
          </a:p>
          <a:p>
            <a:endParaRPr lang="en-US" dirty="0"/>
          </a:p>
        </p:txBody>
      </p:sp>
      <p:sp>
        <p:nvSpPr>
          <p:cNvPr id="4" name="Text Placeholder 3">
            <a:extLst>
              <a:ext uri="{FF2B5EF4-FFF2-40B4-BE49-F238E27FC236}">
                <a16:creationId xmlns:a16="http://schemas.microsoft.com/office/drawing/2014/main" id="{4C640111-95FE-4580-8F36-7F4D1E220CF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539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Split data:</a:t>
            </a:r>
          </a:p>
          <a:p>
            <a:pPr lvl="1"/>
            <a:r>
              <a:rPr lang="en-US" b="0" kern="0" dirty="0">
                <a:solidFill>
                  <a:srgbClr val="000000"/>
                </a:solidFill>
              </a:rPr>
              <a:t>Training dataset</a:t>
            </a:r>
          </a:p>
          <a:p>
            <a:pPr lvl="1"/>
            <a:r>
              <a:rPr lang="en-US" b="0" kern="0" dirty="0">
                <a:solidFill>
                  <a:srgbClr val="000000"/>
                </a:solidFill>
              </a:rPr>
              <a:t>Testing dataset</a:t>
            </a:r>
          </a:p>
          <a:p>
            <a:pPr lvl="1"/>
            <a:r>
              <a:rPr lang="en-US" b="0" kern="0" dirty="0">
                <a:solidFill>
                  <a:srgbClr val="000000"/>
                </a:solidFill>
              </a:rPr>
              <a:t>Validation dataset</a:t>
            </a:r>
          </a:p>
          <a:p>
            <a:pPr lvl="0"/>
            <a:endParaRPr lang="en-US" kern="0" dirty="0">
              <a:solidFill>
                <a:srgbClr val="000000"/>
              </a:solidFill>
            </a:endParaRPr>
          </a:p>
          <a:p>
            <a:pPr lvl="0"/>
            <a:r>
              <a:rPr lang="en-US" b="1" kern="0" dirty="0">
                <a:solidFill>
                  <a:srgbClr val="000000"/>
                </a:solidFill>
              </a:rPr>
              <a:t>Partition and Sample </a:t>
            </a:r>
            <a:r>
              <a:rPr lang="en-US" kern="0" dirty="0">
                <a:solidFill>
                  <a:srgbClr val="000000"/>
                </a:solidFill>
              </a:rPr>
              <a:t>and </a:t>
            </a:r>
            <a:r>
              <a:rPr lang="en-US" b="1" kern="0" dirty="0">
                <a:solidFill>
                  <a:srgbClr val="000000"/>
                </a:solidFill>
              </a:rPr>
              <a:t>Split Data </a:t>
            </a:r>
            <a:r>
              <a:rPr lang="en-US" kern="0" dirty="0">
                <a:solidFill>
                  <a:srgbClr val="000000"/>
                </a:solidFill>
              </a:rPr>
              <a:t>modules:</a:t>
            </a:r>
          </a:p>
          <a:p>
            <a:pPr lvl="1"/>
            <a:r>
              <a:rPr lang="en-US" b="0" kern="0" dirty="0">
                <a:solidFill>
                  <a:srgbClr val="000000"/>
                </a:solidFill>
              </a:rPr>
              <a:t>Data sampling</a:t>
            </a:r>
          </a:p>
          <a:p>
            <a:pPr lvl="1"/>
            <a:r>
              <a:rPr lang="en-US" b="0" kern="0" dirty="0">
                <a:solidFill>
                  <a:srgbClr val="000000"/>
                </a:solidFill>
              </a:rPr>
              <a:t>Dividing datasets</a:t>
            </a:r>
          </a:p>
          <a:p>
            <a:pPr lvl="1"/>
            <a:r>
              <a:rPr lang="en-US" b="0" kern="0" dirty="0">
                <a:solidFill>
                  <a:srgbClr val="000000"/>
                </a:solidFill>
              </a:rPr>
              <a:t>Returning a subset</a:t>
            </a:r>
          </a:p>
          <a:p>
            <a:pPr lvl="1"/>
            <a:r>
              <a:rPr lang="en-US" b="0" kern="0" dirty="0">
                <a:solidFill>
                  <a:srgbClr val="000000"/>
                </a:solidFill>
              </a:rPr>
              <a:t>Returning top rows</a:t>
            </a:r>
          </a:p>
        </p:txBody>
      </p:sp>
    </p:spTree>
    <p:extLst>
      <p:ext uri="{BB962C8B-B14F-4D97-AF65-F5344CB8AC3E}">
        <p14:creationId xmlns:p14="http://schemas.microsoft.com/office/powerpoint/2010/main" val="79938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Select an appropriate algorithm or method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Split data requirements:</a:t>
            </a:r>
          </a:p>
          <a:p>
            <a:pPr lvl="1"/>
            <a:r>
              <a:rPr lang="en-US" kern="0" dirty="0">
                <a:solidFill>
                  <a:srgbClr val="000000"/>
                </a:solidFill>
              </a:rPr>
              <a:t>Split Data can create a maximum of two datasets sets at a time, and those sets must be exclusive.</a:t>
            </a:r>
          </a:p>
          <a:p>
            <a:pPr lvl="1"/>
            <a:r>
              <a:rPr lang="en-US" kern="0" dirty="0">
                <a:solidFill>
                  <a:srgbClr val="000000"/>
                </a:solidFill>
              </a:rPr>
              <a:t>This module doesn't delete data or remove it from the dataset; it just divides the data</a:t>
            </a:r>
          </a:p>
          <a:p>
            <a:pPr lvl="1"/>
            <a:r>
              <a:rPr lang="en-US" kern="0" dirty="0">
                <a:solidFill>
                  <a:srgbClr val="000000"/>
                </a:solidFill>
              </a:rPr>
              <a:t>Splitting data for a recommender system entails some additional requirements</a:t>
            </a:r>
          </a:p>
        </p:txBody>
      </p:sp>
    </p:spTree>
    <p:extLst>
      <p:ext uri="{BB962C8B-B14F-4D97-AF65-F5344CB8AC3E}">
        <p14:creationId xmlns:p14="http://schemas.microsoft.com/office/powerpoint/2010/main" val="1829960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2EB5-7890-40DC-871F-0CBE19046A72}"/>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7AF67829-7F8B-4CCB-917E-D534D682D3D9}"/>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 with the Head option</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p>
          <a:p>
            <a:endParaRPr lang="en-US" dirty="0"/>
          </a:p>
        </p:txBody>
      </p:sp>
      <p:sp>
        <p:nvSpPr>
          <p:cNvPr id="4" name="Text Placeholder 3">
            <a:extLst>
              <a:ext uri="{FF2B5EF4-FFF2-40B4-BE49-F238E27FC236}">
                <a16:creationId xmlns:a16="http://schemas.microsoft.com/office/drawing/2014/main" id="{C23C3336-C996-4815-949C-318083D551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9987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67A0-A096-4784-8B21-217F434AFB9A}"/>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A482A4B1-6800-4A8B-8828-39400240C3C7}"/>
              </a:ext>
            </a:extLst>
          </p:cNvPr>
          <p:cNvSpPr>
            <a:spLocks noGrp="1"/>
          </p:cNvSpPr>
          <p:nvPr>
            <p:ph idx="1"/>
          </p:nvPr>
        </p:nvSpPr>
        <p:spPr/>
        <p:txBody>
          <a:bodyPr/>
          <a:lstStyle/>
          <a:p>
            <a:pPr marL="514350" indent="-514350">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endParaRPr lang="en-US" dirty="0"/>
          </a:p>
        </p:txBody>
      </p:sp>
      <p:sp>
        <p:nvSpPr>
          <p:cNvPr id="4" name="Text Placeholder 3">
            <a:extLst>
              <a:ext uri="{FF2B5EF4-FFF2-40B4-BE49-F238E27FC236}">
                <a16:creationId xmlns:a16="http://schemas.microsoft.com/office/drawing/2014/main" id="{ED666845-FC57-4E4C-AF82-4D46EF99FB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89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Validate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Accuracy</a:t>
            </a:r>
          </a:p>
          <a:p>
            <a:pPr lvl="0"/>
            <a:r>
              <a:rPr lang="en-GB" b="0" kern="0">
                <a:solidFill>
                  <a:srgbClr val="000000"/>
                </a:solidFill>
              </a:rPr>
              <a:t>Precision</a:t>
            </a:r>
          </a:p>
          <a:p>
            <a:pPr lvl="0"/>
            <a:r>
              <a:rPr lang="en-GB" b="0" kern="0">
                <a:solidFill>
                  <a:srgbClr val="000000"/>
                </a:solidFill>
              </a:rPr>
              <a:t>Recall</a:t>
            </a:r>
          </a:p>
          <a:p>
            <a:pPr lvl="0"/>
            <a:r>
              <a:rPr lang="en-GB" b="0" kern="0">
                <a:solidFill>
                  <a:srgbClr val="000000"/>
                </a:solidFill>
              </a:rPr>
              <a:t>F1 score</a:t>
            </a:r>
            <a:endParaRPr lang="en-GB" b="0" kern="0" dirty="0">
              <a:solidFill>
                <a:srgbClr val="000000"/>
              </a:solidFill>
            </a:endParaRPr>
          </a:p>
        </p:txBody>
      </p:sp>
    </p:spTree>
    <p:extLst>
      <p:ext uri="{BB962C8B-B14F-4D97-AF65-F5344CB8AC3E}">
        <p14:creationId xmlns:p14="http://schemas.microsoft.com/office/powerpoint/2010/main" val="1171510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Methodologies for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a:t>Modeling phase of TDSP</a:t>
            </a:r>
          </a:p>
          <a:p>
            <a:r>
              <a:rPr lang="en-GB" b="0" kern="0"/>
              <a:t>Repeated testing throughout the model’s lifetime</a:t>
            </a:r>
          </a:p>
          <a:p>
            <a:endParaRPr lang="en-US" b="0" kern="0" dirty="0"/>
          </a:p>
        </p:txBody>
      </p:sp>
    </p:spTree>
    <p:extLst>
      <p:ext uri="{BB962C8B-B14F-4D97-AF65-F5344CB8AC3E}">
        <p14:creationId xmlns:p14="http://schemas.microsoft.com/office/powerpoint/2010/main" val="15013607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7C0-C56B-4CE1-9C9F-B6EE5B9DA9D7}"/>
              </a:ext>
            </a:extLst>
          </p:cNvPr>
          <p:cNvSpPr>
            <a:spLocks noGrp="1"/>
          </p:cNvSpPr>
          <p:nvPr>
            <p:ph type="ctrTitle" sz="quarter"/>
          </p:nvPr>
        </p:nvSpPr>
        <p:spPr/>
        <p:txBody>
          <a:bodyPr/>
          <a:lstStyle/>
          <a:p>
            <a:r>
              <a:rPr lang="en-US" dirty="0"/>
              <a:t>Reviewing the four TDSP phases in Azure Machine Learning</a:t>
            </a:r>
          </a:p>
        </p:txBody>
      </p:sp>
      <p:sp>
        <p:nvSpPr>
          <p:cNvPr id="3" name="Subtitle 2">
            <a:extLst>
              <a:ext uri="{FF2B5EF4-FFF2-40B4-BE49-F238E27FC236}">
                <a16:creationId xmlns:a16="http://schemas.microsoft.com/office/drawing/2014/main" id="{188E775F-AEED-4C2D-8A78-D77C9DC4EF8C}"/>
              </a:ext>
            </a:extLst>
          </p:cNvPr>
          <p:cNvSpPr>
            <a:spLocks noGrp="1"/>
          </p:cNvSpPr>
          <p:nvPr>
            <p:ph type="subTitle" sz="quarter" idx="1"/>
          </p:nvPr>
        </p:nvSpPr>
        <p:spPr/>
        <p:txBody>
          <a:bodyPr/>
          <a:lstStyle/>
          <a:p>
            <a:r>
              <a:rPr lang="en-US" dirty="0"/>
              <a:t>Business Understanding</a:t>
            </a:r>
          </a:p>
          <a:p>
            <a:r>
              <a:rPr lang="en-US" dirty="0"/>
              <a:t>Data Acquisition and Understanding</a:t>
            </a:r>
          </a:p>
          <a:p>
            <a:r>
              <a:rPr lang="en-US" dirty="0"/>
              <a:t>Modeling</a:t>
            </a:r>
          </a:p>
          <a:p>
            <a:r>
              <a:rPr lang="en-US" dirty="0"/>
              <a:t>Deployment</a:t>
            </a:r>
          </a:p>
          <a:p>
            <a:endParaRPr lang="en-US" dirty="0"/>
          </a:p>
        </p:txBody>
      </p:sp>
      <p:sp>
        <p:nvSpPr>
          <p:cNvPr id="4" name="Text Placeholder 3">
            <a:extLst>
              <a:ext uri="{FF2B5EF4-FFF2-40B4-BE49-F238E27FC236}">
                <a16:creationId xmlns:a16="http://schemas.microsoft.com/office/drawing/2014/main" id="{03682BA2-6F85-4E85-AC56-8CD65635133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933E926-6EAF-4CEA-A315-EE48B633D7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89028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91E0-2EBF-4E49-B63D-F326C9583262}"/>
              </a:ext>
            </a:extLst>
          </p:cNvPr>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endParaRPr lang="en-US" dirty="0"/>
          </a:p>
        </p:txBody>
      </p:sp>
      <p:sp>
        <p:nvSpPr>
          <p:cNvPr id="3" name="Content Placeholder 2">
            <a:extLst>
              <a:ext uri="{FF2B5EF4-FFF2-40B4-BE49-F238E27FC236}">
                <a16:creationId xmlns:a16="http://schemas.microsoft.com/office/drawing/2014/main" id="{40A7176A-3267-4A6D-A17A-3EB56E6F9BC7}"/>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A17637E5-4588-4E8F-B9EE-1D43D40574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42763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F2FC-E1DA-4C6B-A495-2AD0171B6A8E}"/>
              </a:ext>
            </a:extLst>
          </p:cNvPr>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endParaRPr lang="en-US" dirty="0"/>
          </a:p>
        </p:txBody>
      </p:sp>
      <p:sp>
        <p:nvSpPr>
          <p:cNvPr id="3" name="Content Placeholder 2">
            <a:extLst>
              <a:ext uri="{FF2B5EF4-FFF2-40B4-BE49-F238E27FC236}">
                <a16:creationId xmlns:a16="http://schemas.microsoft.com/office/drawing/2014/main" id="{F2C9164A-F322-4D0F-8C90-F5EEBBDDB638}"/>
              </a:ext>
            </a:extLst>
          </p:cNvPr>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CA710E8F-908F-4813-8732-A5460CF1D43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130025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Scoring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Apply Transformation </a:t>
            </a:r>
            <a:r>
              <a:rPr lang="en-GB" b="0" kern="0">
                <a:solidFill>
                  <a:srgbClr val="000000"/>
                </a:solidFill>
              </a:rPr>
              <a:t>module, for applying a data transformation to a dataset</a:t>
            </a:r>
          </a:p>
          <a:p>
            <a:pPr lvl="0"/>
            <a:r>
              <a:rPr lang="en-GB" kern="0">
                <a:solidFill>
                  <a:srgbClr val="000000"/>
                </a:solidFill>
              </a:rPr>
              <a:t>Score Matchbox Recommender</a:t>
            </a:r>
            <a:r>
              <a:rPr lang="en-GB" b="0" kern="0">
                <a:solidFill>
                  <a:srgbClr val="000000"/>
                </a:solidFill>
              </a:rPr>
              <a:t> module, for recommendation and relationship models</a:t>
            </a:r>
          </a:p>
          <a:p>
            <a:pPr lvl="0"/>
            <a:r>
              <a:rPr lang="en-GB" kern="0">
                <a:solidFill>
                  <a:srgbClr val="000000"/>
                </a:solidFill>
              </a:rPr>
              <a:t>Assign Data to Clusters </a:t>
            </a:r>
            <a:r>
              <a:rPr lang="en-GB" b="0" kern="0">
                <a:solidFill>
                  <a:srgbClr val="000000"/>
                </a:solidFill>
              </a:rPr>
              <a:t>module, for clustering models</a:t>
            </a:r>
          </a:p>
          <a:p>
            <a:pPr lvl="0"/>
            <a:r>
              <a:rPr lang="en-GB" b="0" kern="0">
                <a:solidFill>
                  <a:srgbClr val="000000"/>
                </a:solidFill>
              </a:rPr>
              <a:t>The </a:t>
            </a:r>
            <a:r>
              <a:rPr lang="en-GB" kern="0">
                <a:solidFill>
                  <a:srgbClr val="000000"/>
                </a:solidFill>
              </a:rPr>
              <a:t>Score Model </a:t>
            </a:r>
            <a:r>
              <a:rPr lang="en-GB" b="0" kern="0">
                <a:solidFill>
                  <a:srgbClr val="000000"/>
                </a:solidFill>
              </a:rPr>
              <a:t>module, for all other model types</a:t>
            </a:r>
            <a:endParaRPr lang="en-GB" b="0" kern="0" dirty="0">
              <a:solidFill>
                <a:srgbClr val="000000"/>
              </a:solidFill>
            </a:endParaRPr>
          </a:p>
        </p:txBody>
      </p:sp>
    </p:spTree>
    <p:extLst>
      <p:ext uri="{BB962C8B-B14F-4D97-AF65-F5344CB8AC3E}">
        <p14:creationId xmlns:p14="http://schemas.microsoft.com/office/powerpoint/2010/main" val="78945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Introducing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Regression</a:t>
            </a:r>
          </a:p>
          <a:p>
            <a:pPr lvl="0"/>
            <a:r>
              <a:rPr lang="en-GB" b="0" kern="0">
                <a:solidFill>
                  <a:srgbClr val="000000"/>
                </a:solidFill>
              </a:rPr>
              <a:t>Overfitting</a:t>
            </a:r>
          </a:p>
          <a:p>
            <a:pPr lvl="0"/>
            <a:r>
              <a:rPr lang="en-GB" b="0" kern="0">
                <a:solidFill>
                  <a:srgbClr val="000000"/>
                </a:solidFill>
              </a:rPr>
              <a:t>L1 and L2 regularization</a:t>
            </a:r>
            <a:endParaRPr lang="en-GB" b="0" kern="0" dirty="0">
              <a:solidFill>
                <a:srgbClr val="000000"/>
              </a:solidFill>
            </a:endParaRPr>
          </a:p>
        </p:txBody>
      </p:sp>
    </p:spTree>
    <p:extLst>
      <p:ext uri="{BB962C8B-B14F-4D97-AF65-F5344CB8AC3E}">
        <p14:creationId xmlns:p14="http://schemas.microsoft.com/office/powerpoint/2010/main" val="19342546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Evaluate Model Metrics for Classification Models</a:t>
            </a:r>
          </a:p>
          <a:p>
            <a:pPr lvl="0"/>
            <a:r>
              <a:rPr lang="en-US" sz="2400" b="0" kern="0">
                <a:solidFill>
                  <a:srgbClr val="000000"/>
                </a:solidFill>
              </a:rPr>
              <a:t>Accuracy, Recall, Precision, and F1-Score</a:t>
            </a:r>
          </a:p>
          <a:p>
            <a:pPr lvl="0"/>
            <a:r>
              <a:rPr lang="en-US" sz="2400" b="0" kern="0">
                <a:solidFill>
                  <a:srgbClr val="000000"/>
                </a:solidFill>
              </a:rPr>
              <a:t>AUC</a:t>
            </a:r>
          </a:p>
          <a:p>
            <a:pPr lvl="0"/>
            <a:r>
              <a:rPr lang="en-US" sz="2400" b="0" kern="0">
                <a:solidFill>
                  <a:srgbClr val="000000"/>
                </a:solidFill>
              </a:rPr>
              <a:t>Average log loss</a:t>
            </a:r>
          </a:p>
          <a:p>
            <a:pPr lvl="0"/>
            <a:r>
              <a:rPr lang="en-US" sz="2400" b="0" kern="0">
                <a:solidFill>
                  <a:srgbClr val="000000"/>
                </a:solidFill>
              </a:rPr>
              <a:t>Training log loss</a:t>
            </a:r>
          </a:p>
          <a:p>
            <a:pPr marL="0" lvl="0" indent="0">
              <a:buNone/>
            </a:pPr>
            <a:r>
              <a:rPr lang="en-US" sz="2400" b="0" kern="0">
                <a:solidFill>
                  <a:srgbClr val="000000"/>
                </a:solidFill>
              </a:rPr>
              <a:t>Metrics for Regresion Models</a:t>
            </a:r>
          </a:p>
          <a:p>
            <a:pPr lvl="0"/>
            <a:r>
              <a:rPr lang="en-US" sz="2400" b="0" kern="0">
                <a:solidFill>
                  <a:srgbClr val="000000"/>
                </a:solidFill>
              </a:rPr>
              <a:t>Mean absolute error (MAE)</a:t>
            </a:r>
          </a:p>
          <a:p>
            <a:pPr lvl="0"/>
            <a:r>
              <a:rPr lang="en-US" sz="2400" b="0" kern="0">
                <a:solidFill>
                  <a:srgbClr val="000000"/>
                </a:solidFill>
              </a:rPr>
              <a:t>Root-mean-square error (RMSE)</a:t>
            </a:r>
          </a:p>
          <a:p>
            <a:pPr lvl="0"/>
            <a:r>
              <a:rPr lang="en-US" sz="2400" b="0" kern="0">
                <a:solidFill>
                  <a:srgbClr val="000000"/>
                </a:solidFill>
              </a:rPr>
              <a:t>Relative absolute error (RAE)</a:t>
            </a:r>
          </a:p>
          <a:p>
            <a:pPr lvl="0"/>
            <a:r>
              <a:rPr lang="en-US" sz="2400" b="0" kern="0">
                <a:solidFill>
                  <a:srgbClr val="000000"/>
                </a:solidFill>
              </a:rPr>
              <a:t>Relative square error (RSE)</a:t>
            </a:r>
          </a:p>
          <a:p>
            <a:pPr lvl="0"/>
            <a:r>
              <a:rPr lang="en-US" sz="2400" b="0" kern="0">
                <a:solidFill>
                  <a:srgbClr val="000000"/>
                </a:solidFill>
              </a:rPr>
              <a:t>Coefficient of determination</a:t>
            </a:r>
          </a:p>
          <a:p>
            <a:pPr lvl="0"/>
            <a:endParaRPr lang="en-US" sz="2400" b="0" kern="0" dirty="0">
              <a:solidFill>
                <a:srgbClr val="000000"/>
              </a:solidFill>
            </a:endParaRPr>
          </a:p>
        </p:txBody>
      </p:sp>
    </p:spTree>
    <p:extLst>
      <p:ext uri="{BB962C8B-B14F-4D97-AF65-F5344CB8AC3E}">
        <p14:creationId xmlns:p14="http://schemas.microsoft.com/office/powerpoint/2010/main" val="40351183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Test and training datasets</a:t>
            </a:r>
          </a:p>
        </p:txBody>
      </p:sp>
      <p:sp>
        <p:nvSpPr>
          <p:cNvPr id="4" name="TextBox 3"/>
          <p:cNvSpPr txBox="1"/>
          <p:nvPr/>
        </p:nvSpPr>
        <p:spPr>
          <a:xfrm>
            <a:off x="866274" y="1515979"/>
            <a:ext cx="1418402"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Algorithm</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305599" y="1583968"/>
            <a:ext cx="2156296" cy="707886"/>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Example Data /</a:t>
            </a:r>
          </a:p>
          <a:p>
            <a:pPr lvl="0"/>
            <a:r>
              <a:rPr lang="en-GB" sz="2000">
                <a:solidFill>
                  <a:srgbClr val="000000"/>
                </a:solidFill>
                <a:latin typeface="Segoe UI" panose="020B0502040204020203" pitchFamily="34" charset="0"/>
                <a:cs typeface="Segoe UI" panose="020B0502040204020203" pitchFamily="34" charset="0"/>
              </a:rPr>
              <a:t>Training Dataset</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3474213" y="2916124"/>
            <a:ext cx="784125"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Train</a:t>
            </a:r>
            <a:endParaRPr lang="en-US" sz="200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3441032" y="3994484"/>
            <a:ext cx="850489"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Score</a:t>
            </a:r>
            <a:endParaRPr lang="en-US" sz="2000"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5559130" y="3994484"/>
            <a:ext cx="1649234"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Test Dataset</a:t>
            </a:r>
            <a:endParaRPr lang="en-US" sz="2000" dirty="0">
              <a:latin typeface="Segoe UI" panose="020B0502040204020203" pitchFamily="34" charset="0"/>
              <a:cs typeface="Segoe UI" panose="020B0502040204020203" pitchFamily="34" charset="0"/>
            </a:endParaRPr>
          </a:p>
        </p:txBody>
      </p:sp>
      <p:cxnSp>
        <p:nvCxnSpPr>
          <p:cNvPr id="15" name="Straight Arrow Connector 14"/>
          <p:cNvCxnSpPr/>
          <p:nvPr/>
        </p:nvCxnSpPr>
        <p:spPr bwMode="auto">
          <a:xfrm>
            <a:off x="1575475" y="1916089"/>
            <a:ext cx="2290801" cy="10000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cxnSpLocks/>
          </p:cNvCxnSpPr>
          <p:nvPr/>
        </p:nvCxnSpPr>
        <p:spPr bwMode="auto">
          <a:xfrm flipH="1">
            <a:off x="3866276" y="1937911"/>
            <a:ext cx="1439323" cy="9782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383747" y="229185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cxnSpLocks/>
          </p:cNvCxnSpPr>
          <p:nvPr/>
        </p:nvCxnSpPr>
        <p:spPr bwMode="auto">
          <a:xfrm>
            <a:off x="6383747" y="334322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700707" y="2943114"/>
            <a:ext cx="1366080"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Split Data</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7685128" y="2762236"/>
            <a:ext cx="1099981" cy="707886"/>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Source </a:t>
            </a:r>
          </a:p>
          <a:p>
            <a:r>
              <a:rPr lang="en-GB" sz="2000" dirty="0">
                <a:latin typeface="Segoe UI" panose="020B0502040204020203" pitchFamily="34" charset="0"/>
                <a:cs typeface="Segoe UI" panose="020B0502040204020203" pitchFamily="34" charset="0"/>
              </a:rPr>
              <a:t>Dataset</a:t>
            </a:r>
            <a:endParaRPr lang="en-US" sz="2000" dirty="0">
              <a:latin typeface="Segoe UI" panose="020B0502040204020203" pitchFamily="34" charset="0"/>
              <a:cs typeface="Segoe UI" panose="020B0502040204020203" pitchFamily="34" charset="0"/>
            </a:endParaRPr>
          </a:p>
        </p:txBody>
      </p:sp>
      <p:cxnSp>
        <p:nvCxnSpPr>
          <p:cNvPr id="22" name="Straight Arrow Connector 21"/>
          <p:cNvCxnSpPr>
            <a:cxnSpLocks/>
          </p:cNvCxnSpPr>
          <p:nvPr/>
        </p:nvCxnSpPr>
        <p:spPr bwMode="auto">
          <a:xfrm flipH="1">
            <a:off x="7066787" y="3116179"/>
            <a:ext cx="618341" cy="269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bwMode="auto">
          <a:xfrm flipH="1">
            <a:off x="4479344" y="4194539"/>
            <a:ext cx="1079786" cy="12994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81708" y="5293895"/>
            <a:ext cx="1197636"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Evaluate</a:t>
            </a:r>
            <a:endParaRPr lang="en-US" sz="2000" dirty="0">
              <a:latin typeface="Segoe UI" panose="020B0502040204020203" pitchFamily="34" charset="0"/>
              <a:cs typeface="Segoe UI" panose="020B0502040204020203" pitchFamily="34" charset="0"/>
            </a:endParaRPr>
          </a:p>
        </p:txBody>
      </p:sp>
      <p:cxnSp>
        <p:nvCxnSpPr>
          <p:cNvPr id="25" name="Straight Arrow Connector 24"/>
          <p:cNvCxnSpPr/>
          <p:nvPr/>
        </p:nvCxnSpPr>
        <p:spPr bwMode="auto">
          <a:xfrm>
            <a:off x="3866277" y="4394594"/>
            <a:ext cx="14249" cy="89930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834773" y="3459215"/>
            <a:ext cx="2045753" cy="369332"/>
          </a:xfrm>
          <a:prstGeom prst="rect">
            <a:avLst/>
          </a:prstGeom>
          <a:noFill/>
        </p:spPr>
        <p:txBody>
          <a:bodyPr wrap="none" rtlCol="0">
            <a:spAutoFit/>
          </a:bodyPr>
          <a:lstStyle/>
          <a:p>
            <a:r>
              <a:rPr lang="en-GB" dirty="0"/>
              <a:t>Trained model</a:t>
            </a:r>
            <a:endParaRPr lang="en-US" dirty="0"/>
          </a:p>
        </p:txBody>
      </p:sp>
      <p:cxnSp>
        <p:nvCxnSpPr>
          <p:cNvPr id="28" name="Straight Arrow Connector 27"/>
          <p:cNvCxnSpPr/>
          <p:nvPr/>
        </p:nvCxnSpPr>
        <p:spPr bwMode="auto">
          <a:xfrm>
            <a:off x="3866276" y="3316234"/>
            <a:ext cx="1" cy="6782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9017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D286-F897-43A4-BB21-CB5463AD2052}"/>
              </a:ext>
            </a:extLst>
          </p:cNvPr>
          <p:cNvSpPr>
            <a:spLocks noGrp="1"/>
          </p:cNvSpPr>
          <p:nvPr>
            <p:ph type="title"/>
          </p:nvPr>
        </p:nvSpPr>
        <p:spPr/>
        <p:txBody>
          <a:bodyPr/>
          <a:lstStyle/>
          <a:p>
            <a:r>
              <a:rPr lang="en-GB" sz="3200" dirty="0"/>
              <a:t>Initializing and optimizing Machine Learning models</a:t>
            </a:r>
            <a:endParaRPr lang="en-US" sz="3200" dirty="0"/>
          </a:p>
        </p:txBody>
      </p:sp>
      <p:sp>
        <p:nvSpPr>
          <p:cNvPr id="3" name="Content Placeholder 2">
            <a:extLst>
              <a:ext uri="{FF2B5EF4-FFF2-40B4-BE49-F238E27FC236}">
                <a16:creationId xmlns:a16="http://schemas.microsoft.com/office/drawing/2014/main" id="{051BA03D-A704-4B06-9AB6-C1467E1754CD}"/>
              </a:ext>
            </a:extLst>
          </p:cNvPr>
          <p:cNvSpPr>
            <a:spLocks noGrp="1"/>
          </p:cNvSpPr>
          <p:nvPr>
            <p:ph idx="1"/>
          </p:nvPr>
        </p:nvSpPr>
        <p:spPr/>
        <p:txBody>
          <a:bodyPr/>
          <a:lstStyle/>
          <a:p>
            <a:r>
              <a:rPr lang="en-GB" dirty="0"/>
              <a:t>Exercise 1: Using hyperparameters</a:t>
            </a:r>
          </a:p>
          <a:p>
            <a:endParaRPr lang="en-US" dirty="0"/>
          </a:p>
        </p:txBody>
      </p:sp>
      <p:sp>
        <p:nvSpPr>
          <p:cNvPr id="4" name="Text Placeholder 3">
            <a:extLst>
              <a:ext uri="{FF2B5EF4-FFF2-40B4-BE49-F238E27FC236}">
                <a16:creationId xmlns:a16="http://schemas.microsoft.com/office/drawing/2014/main" id="{28C2BF3B-DCFF-467A-A9DB-E94202A91BB9}"/>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https://github.com/MicrosoftLearning/20774_Perform-Cloud-Data-Science-with-Azure-Machine-Learning/blob/master/Instructions/20774A_LAB_AK_09.md</a:t>
            </a:r>
            <a:endParaRPr lang="en-US" dirty="0"/>
          </a:p>
          <a:p>
            <a:endParaRPr lang="en-US" dirty="0"/>
          </a:p>
        </p:txBody>
      </p:sp>
      <p:sp>
        <p:nvSpPr>
          <p:cNvPr id="5" name="TextBox 4">
            <a:extLst>
              <a:ext uri="{FF2B5EF4-FFF2-40B4-BE49-F238E27FC236}">
                <a16:creationId xmlns:a16="http://schemas.microsoft.com/office/drawing/2014/main" id="{4FA5290D-7059-43E5-9A79-D09D4D8FCDBC}"/>
              </a:ext>
            </a:extLst>
          </p:cNvPr>
          <p:cNvSpPr txBox="1"/>
          <p:nvPr/>
        </p:nvSpPr>
        <p:spPr>
          <a:xfrm>
            <a:off x="372839" y="3339134"/>
            <a:ext cx="4856201" cy="523220"/>
          </a:xfrm>
          <a:prstGeom prst="rect">
            <a:avLst/>
          </a:prstGeom>
          <a:noFill/>
        </p:spPr>
        <p:txBody>
          <a:bodyPr vert="horz"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1" i="0" u="none" strike="noStrike" kern="1200" cap="none" spc="0" normalizeH="0" baseline="0" noProof="0" dirty="0">
                <a:ln>
                  <a:noFill/>
                </a:ln>
                <a:solidFill>
                  <a:srgbClr val="000000"/>
                </a:solidFill>
                <a:effectLst/>
                <a:uLnTx/>
                <a:uFillTx/>
                <a:latin typeface="Segoe UI" panose="020B0502040204020203" pitchFamily="34" charset="0"/>
                <a:ea typeface="+mn-ea"/>
                <a:cs typeface="Arial" charset="0"/>
              </a:rPr>
              <a:t>Estimated Time: 45 minutes</a:t>
            </a:r>
          </a:p>
        </p:txBody>
      </p:sp>
    </p:spTree>
    <p:extLst>
      <p:ext uri="{BB962C8B-B14F-4D97-AF65-F5344CB8AC3E}">
        <p14:creationId xmlns:p14="http://schemas.microsoft.com/office/powerpoint/2010/main" val="20509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Machine Learning has an ordinal regression task to predict ranked values</a:t>
            </a:r>
          </a:p>
          <a:p>
            <a:pPr lvl="0"/>
            <a:r>
              <a:rPr lang="en-GB" b="0" kern="0">
                <a:solidFill>
                  <a:srgbClr val="000000"/>
                </a:solidFill>
              </a:rPr>
              <a:t>This task is pre-configured with the required parameters for solving a ranking problem</a:t>
            </a:r>
          </a:p>
          <a:p>
            <a:pPr lvl="0"/>
            <a:endParaRPr lang="en-US" b="0" kern="0" dirty="0">
              <a:solidFill>
                <a:srgbClr val="000000"/>
              </a:solidFill>
            </a:endParaRPr>
          </a:p>
        </p:txBody>
      </p:sp>
    </p:spTree>
    <p:extLst>
      <p:ext uri="{BB962C8B-B14F-4D97-AF65-F5344CB8AC3E}">
        <p14:creationId xmlns:p14="http://schemas.microsoft.com/office/powerpoint/2010/main" val="86157700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11330</Words>
  <Application>Microsoft Office PowerPoint</Application>
  <PresentationFormat>On-screen Show (4:3)</PresentationFormat>
  <Paragraphs>1143</Paragraphs>
  <Slides>82</Slides>
  <Notes>74</Notes>
  <HiddenSlides>7</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82</vt:i4>
      </vt:variant>
    </vt:vector>
  </HeadingPairs>
  <TitlesOfParts>
    <vt:vector size="96" baseType="lpstr">
      <vt:lpstr>Symbol</vt:lpstr>
      <vt:lpstr>Courier New</vt:lpstr>
      <vt:lpstr>Arial</vt:lpstr>
      <vt:lpstr>Calibri</vt:lpstr>
      <vt:lpstr>Wingdings</vt:lpstr>
      <vt:lpstr>Consolas</vt:lpstr>
      <vt:lpstr>Segoe</vt:lpstr>
      <vt:lpstr>Times New Roman</vt:lpstr>
      <vt:lpstr>Segoe UI</vt:lpstr>
      <vt:lpstr>Segoe UI Light</vt:lpstr>
      <vt:lpstr>Verdana</vt:lpstr>
      <vt:lpstr>NG_MOC_Core_ModuleNew2</vt:lpstr>
      <vt:lpstr>1_NG_MOC_Core_ModuleNew2</vt:lpstr>
      <vt:lpstr>2_NG_MOC_Core_ModuleNew2</vt:lpstr>
      <vt:lpstr>Exam 70-774 Perform Cloud Data Science with Azure Machine Learning</vt:lpstr>
      <vt:lpstr>Develop Machine Learning Models</vt:lpstr>
      <vt:lpstr>Develop Machine Learning Models</vt:lpstr>
      <vt:lpstr>Develop Machine Learning Models</vt:lpstr>
      <vt:lpstr>Introduction to workflows and life cycles</vt:lpstr>
      <vt:lpstr>Team Data Science Process life cycle</vt:lpstr>
      <vt:lpstr>Select an appropriate algorithm or method </vt:lpstr>
      <vt:lpstr>Introducing regression</vt:lpstr>
      <vt:lpstr>Ordinal regression</vt:lpstr>
      <vt:lpstr>Linear regression</vt:lpstr>
      <vt:lpstr>Bayesian linear regression</vt:lpstr>
      <vt:lpstr>SVM ordinal regression</vt:lpstr>
      <vt:lpstr>Neural network regression</vt:lpstr>
      <vt:lpstr>Decision forest regression</vt:lpstr>
      <vt:lpstr>Boosted decision tree regression</vt:lpstr>
      <vt:lpstr>Poisson regression</vt:lpstr>
      <vt:lpstr>Fast forest quantile regression</vt:lpstr>
      <vt:lpstr>Evaluating regression-based models</vt:lpstr>
      <vt:lpstr>Understanding clustering</vt:lpstr>
      <vt:lpstr>The K-Means clustering algorithm</vt:lpstr>
      <vt:lpstr>Anomaly detection</vt:lpstr>
      <vt:lpstr>Using clustering in Azure ML Studio</vt:lpstr>
      <vt:lpstr>PowerPoint Presentation</vt:lpstr>
      <vt:lpstr>If many new, similar members are added, what effect can this have on the clusters?</vt:lpstr>
      <vt:lpstr>If many new, similar members are added, what effect can this have on the clusters?</vt:lpstr>
      <vt:lpstr>Understanding classification</vt:lpstr>
      <vt:lpstr>Two-class classification</vt:lpstr>
      <vt:lpstr>Two-class classification</vt:lpstr>
      <vt:lpstr>Two-class classification</vt:lpstr>
      <vt:lpstr>Multiclass classification</vt:lpstr>
      <vt:lpstr>Evaluating classification-based models</vt:lpstr>
      <vt:lpstr>Using Azure ML Studio modules for classification</vt:lpstr>
      <vt:lpstr>PowerPoint Presentation</vt:lpstr>
      <vt:lpstr>You want to use a Support Vector Machine algorithm with four possible outcomes. How can you achieve this?</vt:lpstr>
      <vt:lpstr>You want to use a Support Vector Machine algorithm with four possible outcomes. How can you achieve this?</vt:lpstr>
      <vt:lpstr>Lesson 3: Selecting algorithms</vt:lpstr>
      <vt:lpstr>An overview of choosing Machine Learning algorithms</vt:lpstr>
      <vt:lpstr>The Algorithm Cheat Sheet</vt:lpstr>
      <vt:lpstr>Evaluating a model</vt:lpstr>
      <vt:lpstr>Which of the following should be taken into account when comparing learning algorithms?</vt:lpstr>
      <vt:lpstr>Which of the following should be taken into account when comparing learning algorithms?</vt:lpstr>
      <vt:lpstr>Algorithm selection</vt:lpstr>
      <vt:lpstr>Supervised and unsupervised learning</vt:lpstr>
      <vt:lpstr>Trade-offs between machine learning algorithms</vt:lpstr>
      <vt:lpstr>Decision trees</vt:lpstr>
      <vt:lpstr>Example of a decision tree algorithm</vt:lpstr>
      <vt:lpstr>Overview of ensembles</vt:lpstr>
      <vt:lpstr>Bagging, boosting, and stacking</vt:lpstr>
      <vt:lpstr>Evaluating an ensemble by using stacking</vt:lpstr>
      <vt:lpstr>PowerPoint Presentation</vt:lpstr>
      <vt:lpstr>PowerPoint Presentation</vt:lpstr>
      <vt:lpstr>Building Machine Learning models</vt:lpstr>
      <vt:lpstr>Using classification and clustering with Machine Learning models</vt:lpstr>
      <vt:lpstr>Initialize and train appropriate models </vt:lpstr>
      <vt:lpstr>Overview of parameters</vt:lpstr>
      <vt:lpstr>Overview of parameters</vt:lpstr>
      <vt:lpstr>Optimizing parameters</vt:lpstr>
      <vt:lpstr>Defining the parameter space</vt:lpstr>
      <vt:lpstr>Defining cross-validation settings</vt:lpstr>
      <vt:lpstr>Using cross-validation folds</vt:lpstr>
      <vt:lpstr>PowerPoint Presentation</vt:lpstr>
      <vt:lpstr>The Tune Model Hyperparameters module</vt:lpstr>
      <vt:lpstr>Defining the evaluation metric</vt:lpstr>
      <vt:lpstr>Training, evaluating, and comparing</vt:lpstr>
      <vt:lpstr>Using hyperparameters</vt:lpstr>
      <vt:lpstr>PowerPoint Presentation</vt:lpstr>
      <vt:lpstr>Which of the following are valid parameter sweeping modes for the Tune Model Hyperparameters module?</vt:lpstr>
      <vt:lpstr>Which of the following are valid parameter sweeping modes for the Tune Model Hyperparameters module?</vt:lpstr>
      <vt:lpstr>Splitting data</vt:lpstr>
      <vt:lpstr>Splitting data</vt:lpstr>
      <vt:lpstr>If you want to return just the top 1,000 rows of a dataset, which Machine Learning modules would you use?</vt:lpstr>
      <vt:lpstr>If you want to return just the top 1,000 rows of a dataset, which Machine Learning modules would you use?</vt:lpstr>
      <vt:lpstr>Validate models </vt:lpstr>
      <vt:lpstr>Introduction to scoring and evaluation</vt:lpstr>
      <vt:lpstr>Methodologies for scoring and evaluation</vt:lpstr>
      <vt:lpstr>Reviewing the four TDSP phases in Azure Machine Learning</vt:lpstr>
      <vt:lpstr>True or false: The F1 score value is inversely related to precision and recall. If the precision or recall value is small, the F1 score value will be large.</vt:lpstr>
      <vt:lpstr>True or false: The F1 score value is inversely related to precision and recall. If the precision or recall value is small, the F1 score value will be large.</vt:lpstr>
      <vt:lpstr>Scoring models</vt:lpstr>
      <vt:lpstr>Evaluating models</vt:lpstr>
      <vt:lpstr>Test and training datasets</vt:lpstr>
      <vt:lpstr>Initializing and optimizing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2018-03-22T03:36:39Z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