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tags/tag22.xml" ContentType="application/vnd.openxmlformats-officedocument.presentationml.tags+xml"/>
  <Override PartName="/ppt/notesSlides/notesSlide50.xml" ContentType="application/vnd.openxmlformats-officedocument.presentationml.notesSlide+xml"/>
  <Override PartName="/ppt/tags/tag23.xml" ContentType="application/vnd.openxmlformats-officedocument.presentationml.tags+xml"/>
  <Override PartName="/ppt/notesSlides/notesSlide51.xml" ContentType="application/vnd.openxmlformats-officedocument.presentationml.notesSlide+xml"/>
  <Override PartName="/ppt/tags/tag24.xml" ContentType="application/vnd.openxmlformats-officedocument.presentationml.tags+xml"/>
  <Override PartName="/ppt/notesSlides/notesSlide52.xml" ContentType="application/vnd.openxmlformats-officedocument.presentationml.notesSlide+xml"/>
  <Override PartName="/ppt/tags/tag25.xml" ContentType="application/vnd.openxmlformats-officedocument.presentationml.tags+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tags/tag27.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7"/>
  </p:notesMasterIdLst>
  <p:handoutMasterIdLst>
    <p:handoutMasterId r:id="rId58"/>
  </p:handoutMasterIdLst>
  <p:sldIdLst>
    <p:sldId id="398" r:id="rId2"/>
    <p:sldId id="429" r:id="rId3"/>
    <p:sldId id="430" r:id="rId4"/>
    <p:sldId id="480" r:id="rId5"/>
    <p:sldId id="428" r:id="rId6"/>
    <p:sldId id="439" r:id="rId7"/>
    <p:sldId id="440" r:id="rId8"/>
    <p:sldId id="441" r:id="rId9"/>
    <p:sldId id="443" r:id="rId10"/>
    <p:sldId id="444" r:id="rId11"/>
    <p:sldId id="445" r:id="rId12"/>
    <p:sldId id="427" r:id="rId13"/>
    <p:sldId id="433" r:id="rId14"/>
    <p:sldId id="434" r:id="rId15"/>
    <p:sldId id="484" r:id="rId16"/>
    <p:sldId id="435" r:id="rId17"/>
    <p:sldId id="436" r:id="rId18"/>
    <p:sldId id="481" r:id="rId19"/>
    <p:sldId id="483" r:id="rId20"/>
    <p:sldId id="315" r:id="rId21"/>
    <p:sldId id="446" r:id="rId22"/>
    <p:sldId id="447" r:id="rId23"/>
    <p:sldId id="448" r:id="rId24"/>
    <p:sldId id="449" r:id="rId25"/>
    <p:sldId id="450" r:id="rId26"/>
    <p:sldId id="451" r:id="rId27"/>
    <p:sldId id="452" r:id="rId28"/>
    <p:sldId id="431"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5" r:id="rId42"/>
    <p:sldId id="466" r:id="rId43"/>
    <p:sldId id="467" r:id="rId44"/>
    <p:sldId id="468" r:id="rId45"/>
    <p:sldId id="469" r:id="rId46"/>
    <p:sldId id="470" r:id="rId47"/>
    <p:sldId id="471" r:id="rId48"/>
    <p:sldId id="472" r:id="rId49"/>
    <p:sldId id="473" r:id="rId50"/>
    <p:sldId id="474" r:id="rId51"/>
    <p:sldId id="475" r:id="rId52"/>
    <p:sldId id="476" r:id="rId53"/>
    <p:sldId id="477" r:id="rId54"/>
    <p:sldId id="478" r:id="rId55"/>
    <p:sldId id="479" r:id="rId56"/>
  </p:sldIdLst>
  <p:sldSz cx="9144000" cy="6858000" type="screen4x3"/>
  <p:notesSz cx="6858000" cy="9144000"/>
  <p:embeddedFontLst>
    <p:embeddedFont>
      <p:font typeface="Verdana" panose="020B0604030504040204" pitchFamily="34" charset="0"/>
      <p:regular r:id="rId59"/>
      <p:bold r:id="rId60"/>
      <p:italic r:id="rId61"/>
      <p:boldItalic r:id="rId62"/>
    </p:embeddedFont>
    <p:embeddedFont>
      <p:font typeface="Consolas" panose="020B0609020204030204" pitchFamily="49" charset="0"/>
      <p:regular r:id="rId63"/>
      <p:bold r:id="rId64"/>
      <p:italic r:id="rId65"/>
      <p:boldItalic r:id="rId66"/>
    </p:embeddedFont>
    <p:embeddedFont>
      <p:font typeface="Segoe UI" panose="020B0502040204020203" pitchFamily="34" charset="0"/>
      <p:regular r:id="rId67"/>
      <p:bold r:id="rId68"/>
      <p:italic r:id="rId69"/>
      <p:boldItalic r:id="rId70"/>
    </p:embeddedFont>
    <p:embeddedFont>
      <p:font typeface="Segoe UI Light" panose="020B0502040204020203" pitchFamily="34" charset="0"/>
      <p:regular r:id="rId71"/>
      <p:italic r:id="rId72"/>
    </p:embeddedFont>
    <p:embeddedFont>
      <p:font typeface="Calibri" panose="020F0502020204030204" pitchFamily="34" charset="0"/>
      <p:regular r:id="rId73"/>
      <p:bold r:id="rId74"/>
      <p:italic r:id="rId75"/>
      <p:boldItalic r:id="rId7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29"/>
            <p14:sldId id="430"/>
            <p14:sldId id="480"/>
          </p14:sldIdLst>
        </p14:section>
        <p14:section name="Deploy models using Azure Machine Learning" id="{EE7F45B0-A6AD-411D-A512-DBBFEC401377}">
          <p14:sldIdLst>
            <p14:sldId id="428"/>
            <p14:sldId id="439"/>
            <p14:sldId id="440"/>
            <p14:sldId id="441"/>
            <p14:sldId id="443"/>
            <p14:sldId id="444"/>
            <p14:sldId id="445"/>
          </p14:sldIdLst>
        </p14:section>
        <p14:section name="Manage Azure Machine Learning projects and workspaces" id="{C6B6578B-F5CF-418D-991A-F24A0340D180}">
          <p14:sldIdLst>
            <p14:sldId id="427"/>
            <p14:sldId id="433"/>
            <p14:sldId id="434"/>
            <p14:sldId id="484"/>
            <p14:sldId id="435"/>
            <p14:sldId id="436"/>
            <p14:sldId id="481"/>
            <p14:sldId id="483"/>
          </p14:sldIdLst>
        </p14:section>
        <p14:section name="Consume Azure Machine Learning models" id="{B92904DA-AD65-48A7-82FB-BA4D438E899A}">
          <p14:sldIdLst>
            <p14:sldId id="315"/>
            <p14:sldId id="446"/>
            <p14:sldId id="447"/>
            <p14:sldId id="448"/>
            <p14:sldId id="449"/>
            <p14:sldId id="450"/>
            <p14:sldId id="451"/>
            <p14:sldId id="452"/>
          </p14:sldIdLst>
        </p14:section>
        <p14:section name="Consume exemplar Cognitive Services APIs" id="{534F0C1A-9224-4384-AC1C-464F235E7FA5}">
          <p14:sldIdLst>
            <p14:sldId id="431"/>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3061" autoAdjust="0"/>
  </p:normalViewPr>
  <p:slideViewPr>
    <p:cSldViewPr snapToGrid="0">
      <p:cViewPr varScale="1">
        <p:scale>
          <a:sx n="73" d="100"/>
          <a:sy n="73" d="100"/>
        </p:scale>
        <p:origin x="2496" y="66"/>
      </p:cViewPr>
      <p:guideLst/>
    </p:cSldViewPr>
  </p:slideViewPr>
  <p:notesTextViewPr>
    <p:cViewPr>
      <p:scale>
        <a:sx n="1" d="1"/>
        <a:sy n="1" d="1"/>
      </p:scale>
      <p:origin x="0" y="0"/>
    </p:cViewPr>
  </p:notesTextViewPr>
  <p:sorterViewPr>
    <p:cViewPr varScale="1">
      <p:scale>
        <a:sx n="100" d="100"/>
        <a:sy n="100" d="100"/>
      </p:scale>
      <p:origin x="0" y="-2796"/>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font" Target="fonts/font8.fntdata"/><Relationship Id="rId74" Type="http://schemas.openxmlformats.org/officeDocument/2006/relationships/font" Target="fonts/font16.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3/18/2018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4"/>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Machine Learning Studio,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search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 6: Train, Test, Evaluate for Regression: Auto Imports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OPEN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IN</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STUDIO</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sample takes raw automobile details and attempts to predict the price of an automobile. It trains two machine learning models,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Poisson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Decision Forest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compares the 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key features in the model; use the descriptions given for the main modules to help you with this.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Publish the experiment as a web service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Decision Forest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UP WEB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Web Service (Recommended)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predictive experiment, 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service input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to the right-hand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output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export path as a web service parameter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the Azure Portal,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for your workspace, click the storage account.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Access keys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to copy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icon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Machine Learning Studio, and click the Export Data module</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9247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enter the following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account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storage account&gt;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account key: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key1</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Path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Blob beginning with container: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container1/output1.csv</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Above the path to Blob beginning,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as Web Service Parameter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web service parameter is now listed at the bottom of the properties box; click the web service parameter, and then change its name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blobpath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bottom of the page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run the predictive experiment</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Deploy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the web service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 WEB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Web Services Experience Preview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you get a pop-up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Services Management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if you get an option to select a price plan,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Price Plan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your price plan,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this service running and continue to the next lesson.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2100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smtClean="0">
                <a:solidFill>
                  <a:schemeClr val="tx1"/>
                </a:solidFill>
                <a:latin typeface="+mn-lt"/>
                <a:ea typeface="+mn-ea"/>
                <a:cs typeface="+mn-cs"/>
              </a:rPr>
              <a:t>In the Machine Learning Studio interface, you drag datasets, data preprocessing modules, machine</a:t>
            </a:r>
          </a:p>
          <a:p>
            <a:r>
              <a:rPr lang="en-US" sz="1200" b="0" i="0" u="none" strike="noStrike" kern="1200" baseline="0" dirty="0" smtClean="0">
                <a:solidFill>
                  <a:schemeClr val="tx1"/>
                </a:solidFill>
                <a:latin typeface="+mn-lt"/>
                <a:ea typeface="+mn-ea"/>
                <a:cs typeface="+mn-cs"/>
              </a:rPr>
              <a:t>learning algorithms, and other functions onto an experiment canvas.</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It is possible, therefore, to build and test a machine learning model without writing any program code,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2842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smtClean="0">
                <a:solidFill>
                  <a:schemeClr val="tx1"/>
                </a:solidFill>
                <a:latin typeface="+mn-lt"/>
                <a:ea typeface="+mn-ea"/>
                <a:cs typeface="+mn-cs"/>
              </a:rPr>
              <a:t>Workspaces are associated with an Azure region, and everything in the workspace is local to that region.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User</a:t>
            </a:r>
            <a:r>
              <a:rPr lang="en-US" sz="1200" b="0" i="0" u="none" strike="noStrike" kern="1200" baseline="0" dirty="0" smtClean="0">
                <a:solidFill>
                  <a:schemeClr val="tx1"/>
                </a:solidFill>
                <a:latin typeface="+mn-lt"/>
                <a:ea typeface="+mn-ea"/>
                <a:cs typeface="+mn-cs"/>
              </a:rPr>
              <a:t>. Workspace users can create, open, modify, and delete experiments, datasets, and other</a:t>
            </a:r>
          </a:p>
          <a:p>
            <a:r>
              <a:rPr lang="en-US" sz="1200" b="0" i="0" u="none" strike="noStrike" kern="1200" baseline="0" dirty="0" smtClean="0">
                <a:solidFill>
                  <a:schemeClr val="tx1"/>
                </a:solidFill>
                <a:latin typeface="+mn-lt"/>
                <a:ea typeface="+mn-ea"/>
                <a:cs typeface="+mn-cs"/>
              </a:rPr>
              <a:t>elements.</a:t>
            </a: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Owner</a:t>
            </a:r>
            <a:r>
              <a:rPr lang="en-US" sz="1200" b="0" i="0" u="none" strike="noStrike" kern="1200" baseline="0" dirty="0" smtClean="0">
                <a:solidFill>
                  <a:schemeClr val="tx1"/>
                </a:solidFill>
                <a:latin typeface="+mn-lt"/>
                <a:ea typeface="+mn-ea"/>
                <a:cs typeface="+mn-cs"/>
              </a:rPr>
              <a:t>. Workspace owners have all the same abilities as a regular user, but can also add and remove</a:t>
            </a:r>
          </a:p>
          <a:p>
            <a:r>
              <a:rPr lang="en-US" sz="1200" b="0" i="0" u="none" strike="noStrike" kern="1200" baseline="0" dirty="0" smtClean="0">
                <a:solidFill>
                  <a:schemeClr val="tx1"/>
                </a:solidFill>
                <a:latin typeface="+mn-lt"/>
                <a:ea typeface="+mn-ea"/>
                <a:cs typeface="+mn-cs"/>
              </a:rPr>
              <a:t>users in the workspace. The account used to create the workspace is automatically a workspace</a:t>
            </a:r>
          </a:p>
          <a:p>
            <a:r>
              <a:rPr lang="en-US" sz="1200" b="0" i="0" u="none" strike="noStrike" kern="1200" baseline="0" dirty="0" smtClean="0">
                <a:solidFill>
                  <a:schemeClr val="tx1"/>
                </a:solidFill>
                <a:latin typeface="+mn-lt"/>
                <a:ea typeface="+mn-ea"/>
                <a:cs typeface="+mn-cs"/>
              </a:rPr>
              <a:t>owner.</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54287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smtClean="0">
                <a:solidFill>
                  <a:schemeClr val="tx1"/>
                </a:solidFill>
                <a:latin typeface="+mn-lt"/>
                <a:ea typeface="+mn-ea"/>
                <a:cs typeface="+mn-cs"/>
              </a:rPr>
              <a:t>Workspaces are associated with an Azure region, and everything in the workspace is local to that region.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User</a:t>
            </a:r>
            <a:r>
              <a:rPr lang="en-US" sz="1200" b="0" i="0" u="none" strike="noStrike" kern="1200" baseline="0" dirty="0" smtClean="0">
                <a:solidFill>
                  <a:schemeClr val="tx1"/>
                </a:solidFill>
                <a:latin typeface="+mn-lt"/>
                <a:ea typeface="+mn-ea"/>
                <a:cs typeface="+mn-cs"/>
              </a:rPr>
              <a:t>. Workspace users can create, open, modify, and delete experiments, datasets, and other</a:t>
            </a:r>
          </a:p>
          <a:p>
            <a:r>
              <a:rPr lang="en-US" sz="1200" b="0" i="0" u="none" strike="noStrike" kern="1200" baseline="0" dirty="0" smtClean="0">
                <a:solidFill>
                  <a:schemeClr val="tx1"/>
                </a:solidFill>
                <a:latin typeface="+mn-lt"/>
                <a:ea typeface="+mn-ea"/>
                <a:cs typeface="+mn-cs"/>
              </a:rPr>
              <a:t>elements.</a:t>
            </a: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Owner</a:t>
            </a:r>
            <a:r>
              <a:rPr lang="en-US" sz="1200" b="0" i="0" u="none" strike="noStrike" kern="1200" baseline="0" dirty="0" smtClean="0">
                <a:solidFill>
                  <a:schemeClr val="tx1"/>
                </a:solidFill>
                <a:latin typeface="+mn-lt"/>
                <a:ea typeface="+mn-ea"/>
                <a:cs typeface="+mn-cs"/>
              </a:rPr>
              <a:t>. Workspace owners have all the same abilities as a regular user, but can also add and remove</a:t>
            </a:r>
          </a:p>
          <a:p>
            <a:r>
              <a:rPr lang="en-US" sz="1200" b="0" i="0" u="none" strike="noStrike" kern="1200" baseline="0" dirty="0" smtClean="0">
                <a:solidFill>
                  <a:schemeClr val="tx1"/>
                </a:solidFill>
                <a:latin typeface="+mn-lt"/>
                <a:ea typeface="+mn-ea"/>
                <a:cs typeface="+mn-cs"/>
              </a:rPr>
              <a:t>users in the workspace. The account used to create the workspace is automatically a workspace</a:t>
            </a:r>
          </a:p>
          <a:p>
            <a:r>
              <a:rPr lang="en-US" sz="1200" b="0" i="0" u="none" strike="noStrike" kern="1200" baseline="0" dirty="0" smtClean="0">
                <a:solidFill>
                  <a:schemeClr val="tx1"/>
                </a:solidFill>
                <a:latin typeface="+mn-lt"/>
                <a:ea typeface="+mn-ea"/>
                <a:cs typeface="+mn-cs"/>
              </a:rPr>
              <a:t>owner.</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8690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smtClean="0">
                <a:solidFill>
                  <a:schemeClr val="tx1"/>
                </a:solidFill>
                <a:latin typeface="+mn-lt"/>
                <a:ea typeface="+mn-ea"/>
                <a:cs typeface="+mn-cs"/>
              </a:rPr>
              <a:t>An experiment represents the execution of one or more machine learning algorithms against all or some of a prepared dataset.</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Machine Learning Studio maintains full run history, which includes the dataset(s) used, and details of all modules, together with their port connections and</a:t>
            </a:r>
          </a:p>
          <a:p>
            <a:r>
              <a:rPr lang="en-US" sz="1200" b="0" i="0" u="none" strike="noStrike" kern="1200" baseline="0" dirty="0" smtClean="0">
                <a:solidFill>
                  <a:schemeClr val="tx1"/>
                </a:solidFill>
                <a:latin typeface="+mn-lt"/>
                <a:ea typeface="+mn-ea"/>
                <a:cs typeface="+mn-cs"/>
              </a:rPr>
              <a:t>parameters.</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You can also save a local copy of the experiment in JSON format.</a:t>
            </a:r>
          </a:p>
          <a:p>
            <a:endParaRPr lang="en-US" sz="1200" b="0" i="0" u="none" strike="noStrike" kern="1200" baseline="0" dirty="0" smtClean="0">
              <a:solidFill>
                <a:schemeClr val="tx1"/>
              </a:solidFill>
              <a:effectLst/>
              <a:latin typeface="+mn-lt"/>
              <a:ea typeface="+mn-ea"/>
              <a:cs typeface="+mn-cs"/>
            </a:endParaRPr>
          </a:p>
          <a:p>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5776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smtClean="0">
                <a:solidFill>
                  <a:schemeClr val="tx1"/>
                </a:solidFill>
                <a:latin typeface="+mn-lt"/>
                <a:ea typeface="+mn-ea"/>
                <a:cs typeface="+mn-cs"/>
              </a:rPr>
              <a:t>The libraries and APIs in Machine Learning modules are derived from sources such as Microsoft Research</a:t>
            </a:r>
            <a:endParaRPr lang="en-GB" sz="1200" b="0" i="0" u="none" strike="noStrike" kern="1200" baseline="0" dirty="0" smtClean="0">
              <a:solidFill>
                <a:schemeClr val="tx1"/>
              </a:solidFill>
              <a:latin typeface="+mn-lt"/>
              <a:ea typeface="+mn-ea"/>
              <a:cs typeface="+mn-cs"/>
            </a:endParaRPr>
          </a:p>
          <a:p>
            <a:pPr>
              <a:lnSpc>
                <a:spcPct val="107000"/>
              </a:lnSpc>
              <a:spcAft>
                <a:spcPts val="800"/>
              </a:spcAft>
            </a:pPr>
            <a:endParaRPr lang="en-GB"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Machine Learning modules provide a range of machine learning functions, including:</a:t>
            </a:r>
          </a:p>
          <a:p>
            <a:r>
              <a:rPr lang="en-US" sz="1200" b="0" i="0" u="none" strike="noStrike" kern="1200" baseline="0" dirty="0" smtClean="0">
                <a:solidFill>
                  <a:schemeClr val="tx1"/>
                </a:solidFill>
                <a:latin typeface="+mn-lt"/>
                <a:ea typeface="+mn-ea"/>
                <a:cs typeface="+mn-cs"/>
              </a:rPr>
              <a:t> Data import and export.</a:t>
            </a:r>
          </a:p>
          <a:p>
            <a:r>
              <a:rPr lang="en-US" sz="1200" b="0" i="0" u="none" strike="noStrike" kern="1200" baseline="0" dirty="0" smtClean="0">
                <a:solidFill>
                  <a:schemeClr val="tx1"/>
                </a:solidFill>
                <a:latin typeface="+mn-lt"/>
                <a:ea typeface="+mn-ea"/>
                <a:cs typeface="+mn-cs"/>
              </a:rPr>
              <a:t> Data normalization, grouping, and scaling.</a:t>
            </a:r>
          </a:p>
          <a:p>
            <a:r>
              <a:rPr lang="en-US" sz="1200" b="0" i="0" u="none" strike="noStrike" kern="1200" baseline="0" dirty="0" smtClean="0">
                <a:solidFill>
                  <a:schemeClr val="tx1"/>
                </a:solidFill>
                <a:latin typeface="+mn-lt"/>
                <a:ea typeface="+mn-ea"/>
                <a:cs typeface="+mn-cs"/>
              </a:rPr>
              <a:t> Statistical analysis and distributional plots.</a:t>
            </a:r>
          </a:p>
          <a:p>
            <a:r>
              <a:rPr lang="en-US" sz="1200" b="0" i="0" u="none" strike="noStrike" kern="1200" baseline="0" dirty="0" smtClean="0">
                <a:solidFill>
                  <a:schemeClr val="tx1"/>
                </a:solidFill>
                <a:latin typeface="+mn-lt"/>
                <a:ea typeface="+mn-ea"/>
                <a:cs typeface="+mn-cs"/>
              </a:rPr>
              <a:t> Data conversions to other formats.</a:t>
            </a:r>
          </a:p>
          <a:p>
            <a:r>
              <a:rPr lang="en-US" sz="1200" b="0" i="0" u="none" strike="noStrike" kern="1200" baseline="0" dirty="0" smtClean="0">
                <a:solidFill>
                  <a:schemeClr val="tx1"/>
                </a:solidFill>
                <a:latin typeface="+mn-lt"/>
                <a:ea typeface="+mn-ea"/>
                <a:cs typeface="+mn-cs"/>
              </a:rPr>
              <a:t> Feature selection.</a:t>
            </a:r>
          </a:p>
          <a:p>
            <a:r>
              <a:rPr lang="en-US" sz="1200" b="0" i="0" u="none" strike="noStrike" kern="1200" baseline="0" dirty="0" smtClean="0">
                <a:solidFill>
                  <a:schemeClr val="tx1"/>
                </a:solidFill>
                <a:latin typeface="+mn-lt"/>
                <a:ea typeface="+mn-ea"/>
                <a:cs typeface="+mn-cs"/>
              </a:rPr>
              <a:t> Text analytics.</a:t>
            </a:r>
          </a:p>
          <a:p>
            <a:r>
              <a:rPr lang="en-US" sz="1200" b="0" i="0" u="none" strike="noStrike" kern="1200" baseline="0" dirty="0" smtClean="0">
                <a:solidFill>
                  <a:schemeClr val="tx1"/>
                </a:solidFill>
                <a:latin typeface="+mn-lt"/>
                <a:ea typeface="+mn-ea"/>
                <a:cs typeface="+mn-cs"/>
              </a:rPr>
              <a:t> Dimensionality reduction.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32190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smtClean="0">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Sign into your Microsoft Azure Machine Learning Studio account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Start menu, start to type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https://studio.azureml.net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press Enter.</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page,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Sign 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Sign in using the Microsoft account that is associated with your Azure Learning Pass subscription. </a:t>
            </a:r>
          </a:p>
          <a:p>
            <a:pPr lvl="0">
              <a:lnSpc>
                <a:spcPct val="115000"/>
              </a:lnSpc>
              <a:spcAft>
                <a:spcPts val="995"/>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Clone a sample experiment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EXPERIMENTS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experiments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page,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SAMPLES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Recommender: Movie recommendation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the bottom of the workspace,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SAVE AS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SAVE AS</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type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My Movie Recommender</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OK</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tick).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View the modules in the experiment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Zoom in, so that the names of the modules are visible.</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Movie Ratings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IMDB Movie Titles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are the datasets.</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explain the purpose of the following modules:</a:t>
            </a: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Edit Metadata</a:t>
            </a: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 Data</a:t>
            </a:r>
          </a:p>
          <a:p>
            <a:pPr marL="342900" lvl="0" indent="-342900">
              <a:lnSpc>
                <a:spcPct val="115000"/>
              </a:lnSpc>
              <a:spcAft>
                <a:spcPts val="995"/>
              </a:spcAft>
              <a:buFont typeface="+mj-lt"/>
              <a:buAutoNum type="arabicPeriod" startAt="3"/>
            </a:pPr>
            <a:r>
              <a:rPr lang="en-GB" sz="1000" dirty="0" smtClean="0">
                <a:latin typeface="Arial" panose="020B0604020202020204" pitchFamily="34" charset="0"/>
                <a:ea typeface="Calibri" panose="020F0502020204030204" pitchFamily="34" charset="0"/>
                <a:cs typeface="Times New Roman" panose="02020603050405020304" pitchFamily="18" charset="0"/>
              </a:rPr>
              <a:t>Briefly explain the purpose of the following modules:</a:t>
            </a:r>
          </a:p>
          <a:p>
            <a:pPr marL="800100" lvl="1" indent="-342900">
              <a:lnSpc>
                <a:spcPct val="115000"/>
              </a:lnSpc>
              <a:spcAft>
                <a:spcPts val="995"/>
              </a:spcAft>
              <a:buFont typeface="Symbol" panose="05050102010706020507" pitchFamily="18" charset="2"/>
              <a:buChar char=""/>
            </a:pPr>
            <a:r>
              <a:rPr lang="en-GB" sz="1000" dirty="0" smtClean="0">
                <a:latin typeface="Arial" panose="020B0604020202020204" pitchFamily="34" charset="0"/>
                <a:ea typeface="Calibri" panose="020F0502020204030204" pitchFamily="34" charset="0"/>
                <a:cs typeface="Times New Roman" panose="02020603050405020304" pitchFamily="18" charset="0"/>
              </a:rPr>
              <a:t>Edit Metadata</a:t>
            </a:r>
          </a:p>
          <a:p>
            <a:pPr marL="800100" lvl="1" indent="-342900">
              <a:lnSpc>
                <a:spcPct val="115000"/>
              </a:lnSpc>
              <a:spcAft>
                <a:spcPts val="995"/>
              </a:spcAft>
              <a:buFont typeface="Symbol" panose="05050102010706020507" pitchFamily="18" charset="2"/>
              <a:buChar char=""/>
            </a:pPr>
            <a:r>
              <a:rPr lang="en-GB" sz="1000" dirty="0" smtClean="0">
                <a:latin typeface="Arial" panose="020B0604020202020204" pitchFamily="34" charset="0"/>
                <a:ea typeface="Calibri" panose="020F0502020204030204" pitchFamily="34" charset="0"/>
                <a:cs typeface="Times New Roman" panose="02020603050405020304" pitchFamily="18" charset="0"/>
              </a:rPr>
              <a:t>Join Data</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 in Dataset</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Remove Duplicate Rows</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Split Data</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Train Matchbox Recommender</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Score Matchbox Recommender</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Evaluate Matchbox Recommender</a:t>
            </a:r>
          </a:p>
          <a:p>
            <a:pPr marL="342900" lvl="0" indent="-342900">
              <a:lnSpc>
                <a:spcPct val="115000"/>
              </a:lnSpc>
              <a:spcAft>
                <a:spcPts val="995"/>
              </a:spcAft>
              <a:buFont typeface="+mj-lt"/>
              <a:buAutoNum type="arabicPeriod" startAt="3"/>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Close Internet Explorer.</a:t>
            </a:r>
            <a:endParaRPr lang="en-GB" dirty="0" smtClean="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09181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51811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045459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can’t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Export Data</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module export?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Azure SQL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Azure Cosmos DB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Azure Blob storage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Azure Table storage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2: Azure Cosmos DB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0470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https://docs.microsoft.com/en-us/azure/machine-learning/studio/consume-web-services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7531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3646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6944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source data refers to “alfa romero”, which is why this value is used in the demo.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the API testing console to send test requests to an experiment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in Machine Learning Studio.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left-pane,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WEB SERVICES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web services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Sample 6: Train, Test, Evaluate for Regression: Auto Imports Dataset (Predictive Exp.)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REQUEST/RESPONSE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row, click the second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link.</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Machine Learning Web Services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input the following values into the input area: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symbolling: 3</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normalized-losses: 147</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make: alfa-</a:t>
            </a:r>
            <a:r>
              <a:rPr lang="en-US" sz="1000" dirty="0" err="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romero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fuel-type: gas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aspiration: std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body-style: convertible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drive-wheels: rwd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engine-location: front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wheel-base: 88.6</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length: 168.8</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width: 64.1</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height: 48.8</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734699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curb-weight: 2548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engine-type: dohc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num-of-cylinders: four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engine-size: 130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fuel-system: mpfi</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bore: 3.47</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stroke: 2.68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compression-ratio: 9</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horsepower: 111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peak-rpm: 5000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city-mpg: 21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highway-mpg: 27</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price: 123</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Blobpath: container1/blob123</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the test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Request-Response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Label Mean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Label Standard Deviation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columns will be returned in the output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Internet Explorer, switch to the Azure Portal.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storage account associated with your Machine Learning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26</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89127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123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123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will open in a new page; point out that it has stored the features along with the predicted values.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blob data tab.</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33001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3252863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463296" y="2246375"/>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smtClean="0">
                <a:latin typeface="Arial" panose="020B0604020202020204" pitchFamily="34" charset="0"/>
                <a:ea typeface="Calibri" panose="020F0502020204030204" pitchFamily="34" charset="0"/>
                <a:cs typeface="Times New Roman" panose="02020603050405020304" pitchFamily="18" charset="0"/>
              </a:rPr>
              <a:t>Question</a:t>
            </a:r>
            <a:endParaRPr lang="en-GB" sz="1000" b="0" smtClean="0">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True or false? You need to use Machine Learning to access Cognitive Services APIs.</a:t>
            </a: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smtClean="0">
                <a:latin typeface="Arial" panose="020B0604020202020204" pitchFamily="34" charset="0"/>
                <a:ea typeface="Calibri" panose="020F0502020204030204" pitchFamily="34" charset="0"/>
                <a:cs typeface="Times New Roman" panose="02020603050405020304" pitchFamily="18" charset="0"/>
              </a:rPr>
              <a:t>Answer</a:t>
            </a:r>
            <a:endParaRPr lang="en-GB" sz="1000" b="0" smtClean="0">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(√)False</a:t>
            </a: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   )True</a:t>
            </a:r>
            <a:endParaRPr lang="en-GB" sz="1000" b="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0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769325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9789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1F7A3C43-DDFB-4C72-9E1E-29C5A63D3BEB}"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6"/>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476553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NLP stands for Natural Language Processing.</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b="0" dirty="0"/>
          </a:p>
        </p:txBody>
      </p:sp>
    </p:spTree>
    <p:extLst>
      <p:ext uri="{BB962C8B-B14F-4D97-AF65-F5344CB8AC3E}">
        <p14:creationId xmlns:p14="http://schemas.microsoft.com/office/powerpoint/2010/main" val="296126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044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329840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7284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starting this demo, use the following steps to enable bash:</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Log in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Updated Properties (Local Computer)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Startup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Manual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Apply</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Windows Settings,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Update &amp; security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For developers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Use developer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Developer mode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 developer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Wait until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Developer Package</a:t>
            </a:r>
            <a:r>
              <a:rPr lang="en-US" sz="1000" dirty="0">
                <a:latin typeface="Arial" panose="020B0604020202020204" pitchFamily="34" charset="0"/>
                <a:ea typeface="Times New Roman" panose="02020603050405020304" pitchFamily="18" charset="0"/>
                <a:cs typeface="Times New Roman" panose="02020603050405020304" pitchFamily="18" charset="0"/>
              </a:rPr>
              <a:t> has been installed.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Settings.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Updated Properties (Local Computer)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Startup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Disabled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the Windows Update service is running,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Stop</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Services.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Panel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Programs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Turn Windows Features on or off</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Subsystem for Linux (Beta)</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35721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 now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will restart and update with the new feature; this process may take several minutes.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in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this is the first use,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 Enter; Ubuntu for Windows will now download, this process may take several minutes.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following procedure to install the Universal Windows Platform Tools and Windows 10 SDK:</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https://go.microsoft.com/fwlink/p/?linkid=845298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Internet Explorer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Windows Software Development Kit installation wizard,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Location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Kits Privacy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License Agreement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Accept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features you want to 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installation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37</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2521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open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IntelligentKioskSample.sln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E:\Demofiles\Mod11\Kiosk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IntelligentKioskSample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project fails to load (if it is marked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unavailable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perform the following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IntelligentKioskSample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Missing Features(s)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Missing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 Warnings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close Visual Studio but leave the setup window open,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 Completed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Cognitive Services Text Analytics API with curl commands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https://portal.azure.com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prompted, sign in using the Microsoft account that is associated with your Azure Learning Pass subscription.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Analytics API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Analytics API</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38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3525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&lt;yourname-CSA&gt;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classroom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subscription&gt;</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nearest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location&gt;</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Tier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S1</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&lt;yourname-CSARG&gt;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Cognitive Service is created,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your Cognitive Services account,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start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 terminal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bash terminal, type the following command (replacing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API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API key you copied previously), and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curl -v -X POST "https://westus.api.cognitive.microsoft.com/text/analytics/v2.0/sentiment" -H "Content-Type: application/json" -H "Ocp-Apim-Subscription-Key: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API key&gt;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--data-ascii '{"documents":[{"language":"en","id":"1234","text":"I really love traveling to Spain. The architecture is beyond beautiful and the food exquisite."}]}'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above command can be copied from: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E:\Demofiles\Mod11\CurlCmd.txt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457200" lvl="0">
              <a:lnSpc>
                <a:spcPts val="13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this curl command checks the sentiment score of a sentence.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command sends the phrase “I really love traveling to Spain. The architecture is beyond beautiful and the food exquisite", to the Cognitive Service Text Analytics API. The API responds with a number between 1 (positive sentiment) and 0 (negative sentiment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457200" lvl="0">
              <a:lnSpc>
                <a:spcPts val="1300"/>
              </a:lnSpc>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Cognitive Services Bing Search API with the Kiosk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back to the Azure portal in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Bing Search APIs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Bing Search APIs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39</a:t>
            </a:fld>
            <a:endParaRPr lang="en-GB" dirty="0"/>
          </a:p>
        </p:txBody>
      </p:sp>
      <p:sp>
        <p:nvSpPr>
          <p:cNvPr id="5" name="TextBox 4"/>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324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Demos needed</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692561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&lt;yourname-CSB&gt;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classroom subscription&gt;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Pricing tier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&lt;yourname-CSBRG&gt;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nearest location&gt;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open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IntelligentKioskSample.sln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E:\Demofiles\Mod11\Kiosk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Solution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IntelligentKioskSample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project,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as StartUp Project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F5 to start the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in the upper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Internet Explorer displaying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portal.azure.com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your Cognitive Services account in 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&lt;yourname-CSARG&gt;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Analytics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of the Kiosk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Internet Explorer displaying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portal.azure.com, 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your Cognitive Services account in 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&lt;yourname-CSBRG&gt;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Bing Search API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of the Kiosk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Bing News Analytics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box,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California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40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2991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the results, noting any outliers in sentiment and clicking on a few news stories.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Also, note the topics listed from the results.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Language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French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notice the difference in articles.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a few more search terms.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the Kiosk application running for the next demonstration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F7A3C43-DDFB-4C72-9E1E-29C5A63D3BEB}" type="slidenum">
              <a:rPr lang="en-GB" smtClean="0"/>
              <a:t>41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1467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smtClean="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11"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Cognitive Services can be used to find inappropriate images and videos online.</a:t>
            </a: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spcBef>
                <a:spcPts val="0"/>
              </a:spcBef>
              <a:spcAft>
                <a:spcPts val="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b="0" dirty="0"/>
          </a:p>
        </p:txBody>
      </p:sp>
    </p:spTree>
    <p:extLst>
      <p:ext uri="{BB962C8B-B14F-4D97-AF65-F5344CB8AC3E}">
        <p14:creationId xmlns:p14="http://schemas.microsoft.com/office/powerpoint/2010/main" val="1511640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914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7315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558738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880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2204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sharing this demo, take 3-5 pictures of yourself from different angles—and which are showing different emotions—then upload these pictures to your classroom computer. You will use these photos during emotion detection and facial detection during the demo. Alternatively, you can use the images in the </a:t>
            </a:r>
            <a:r>
              <a:rPr lang="en-GB" sz="1000" b="1" dirty="0">
                <a:latin typeface="Arial" panose="020B0604020202020204" pitchFamily="34" charset="0"/>
                <a:ea typeface="Calibri" panose="020F0502020204030204" pitchFamily="34" charset="0"/>
                <a:cs typeface="Times New Roman" panose="02020603050405020304" pitchFamily="18" charset="0"/>
              </a:rPr>
              <a:t>E:\Demofiles\Mod11\</a:t>
            </a:r>
            <a:r>
              <a:rPr lang="en-GB" sz="1000" dirty="0">
                <a:latin typeface="Arial" panose="020B0604020202020204" pitchFamily="34" charset="0"/>
                <a:ea typeface="Calibri" panose="020F0502020204030204" pitchFamily="34" charset="0"/>
                <a:cs typeface="Times New Roman" panose="02020603050405020304" pitchFamily="18" charset="0"/>
              </a:rPr>
              <a:t> folder.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the Kiosk application to use Microsoft Cognitive Services’ Face, Emotion, and Computer Vision APIs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Internet Explorer, navigate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https://portal.azure.com.</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sign in using the Microsoft account that is associated with your Azure Learning Pass subscription.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search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Face API</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Face API</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Account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&lt;yourname-CSC&gt;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classroom subscription&gt;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nearest location&gt;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Pricing Tier : </a:t>
            </a:r>
            <a:r>
              <a:rPr lang="en-US" sz="1000" b="1" dirty="0">
                <a:latin typeface="Arial" panose="020B0604020202020204" pitchFamily="34" charset="0"/>
                <a:ea typeface="Times New Roman" panose="02020603050405020304" pitchFamily="18" charset="0"/>
                <a:cs typeface="Times New Roman" panose="02020603050405020304" pitchFamily="18" charset="0"/>
              </a:rPr>
              <a:t>S0</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New Resource Group: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&lt;yourname-CSCRG&gt;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After the Cognitive Service is created,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latin typeface="Arial" panose="020B0604020202020204" pitchFamily="34" charset="0"/>
                <a:ea typeface="Times New Roman" panose="02020603050405020304" pitchFamily="18" charset="0"/>
                <a:cs typeface="Times New Roman" panose="02020603050405020304" pitchFamily="18" charset="0"/>
              </a:rPr>
              <a:t>, click your Cognitive Services account,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latin typeface="Arial" panose="020B0604020202020204" pitchFamily="34" charset="0"/>
                <a:ea typeface="Times New Roman" panose="02020603050405020304" pitchFamily="18" charset="0"/>
                <a:cs typeface="Times New Roman" panose="02020603050405020304" pitchFamily="18" charset="0"/>
              </a:rPr>
              <a:t>KEY 1</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clipboard.</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Switch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Intelligent Kiosk Application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48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3084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hamburger menu in the upper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the Azure Portal, copy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Face API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paste the key into the appropriate field in the application’s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back to the Azure Portal and repeat steps 3 to 7 twice to create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Emotion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Computer Vision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Cognitive Service APIs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same resource group (use the S1 pricing tier for the Computer Vision API).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the API keys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in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Intelligent Kiosk 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Vision API is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Kiosk application to detect faces and facial expressions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Kiosk application, in the hamburger menu,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Demos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Emotion API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 starting the camera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Using the Pictures menu, browse to the photos you previously uploaded, showing different emotions, and see how the API reacts to your facial expressions.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hamburger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Face API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 starting the camera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 to the photos you previously uploaded, and explore what the Face API returns.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Kiosk application, and then close Visual Studio</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49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844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50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All of the Cognitive Services Recommendation APIs recommendation models support cold item recommendations.</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endParaRPr lang="en-GB" b="0" dirty="0"/>
          </a:p>
        </p:txBody>
      </p:sp>
    </p:spTree>
    <p:extLst>
      <p:ext uri="{BB962C8B-B14F-4D97-AF65-F5344CB8AC3E}">
        <p14:creationId xmlns:p14="http://schemas.microsoft.com/office/powerpoint/2010/main" val="2313940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51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64740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52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56349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complete this demonstration, you will need the bash prompt enabled.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the Kiosk application to use the Cognitive Services Recommendations API</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Internet Explorer, navigate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https://portal.azure.com</a:t>
            </a:r>
            <a:r>
              <a:rPr lang="en-US" sz="1000" dirty="0">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AI + Cognitive Services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Recommendations API</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Account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&lt;yourname-CSD&gt;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classroom subscription&gt;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nearest location&gt;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Pricing Tier : </a:t>
            </a:r>
            <a:r>
              <a:rPr lang="en-US" sz="1000" b="1" dirty="0">
                <a:latin typeface="Arial" panose="020B0604020202020204" pitchFamily="34" charset="0"/>
                <a:ea typeface="Times New Roman" panose="02020603050405020304" pitchFamily="18" charset="0"/>
                <a:cs typeface="Times New Roman" panose="02020603050405020304" pitchFamily="18" charset="0"/>
              </a:rPr>
              <a:t>S1</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New Resource Group: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&lt;yourname-CSDRG&gt;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After the Cognitive Service is created,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latin typeface="Arial" panose="020B0604020202020204" pitchFamily="34" charset="0"/>
                <a:ea typeface="Times New Roman" panose="02020603050405020304" pitchFamily="18" charset="0"/>
                <a:cs typeface="Times New Roman" panose="02020603050405020304" pitchFamily="18" charset="0"/>
              </a:rPr>
              <a:t>, click your Cognitive Services account,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latin typeface="Arial" panose="020B0604020202020204" pitchFamily="34" charset="0"/>
                <a:ea typeface="Times New Roman" panose="02020603050405020304" pitchFamily="18" charset="0"/>
                <a:cs typeface="Times New Roman" panose="02020603050405020304" pitchFamily="18" charset="0"/>
              </a:rPr>
              <a:t>KEY 1</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clipboard.</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Switch to Visual Studio, and open the Recommendations application located in </a:t>
            </a:r>
            <a:r>
              <a:rPr lang="en-US" sz="1000" b="1" dirty="0">
                <a:latin typeface="Arial" panose="020B0604020202020204" pitchFamily="34" charset="0"/>
                <a:ea typeface="Times New Roman" panose="02020603050405020304" pitchFamily="18" charset="0"/>
                <a:cs typeface="Times New Roman" panose="02020603050405020304" pitchFamily="18" charset="0"/>
              </a:rPr>
              <a:t>E:\Demofiles\Mod11\Recommendations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SampleApp.cs</a:t>
            </a:r>
            <a:r>
              <a:rPr lang="en-US" sz="1000" dirty="0">
                <a:latin typeface="Arial" panose="020B0604020202020204" pitchFamily="34" charset="0"/>
                <a:ea typeface="Times New Roman" panose="02020603050405020304" pitchFamily="18" charset="0"/>
                <a:cs typeface="Times New Roman" panose="02020603050405020304" pitchFamily="18" charset="0"/>
              </a:rPr>
              <a:t> file, paste the account key for your recommendation engine as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AccountKey</a:t>
            </a:r>
            <a:r>
              <a:rPr lang="en-US" sz="1000" dirty="0">
                <a:latin typeface="Arial" panose="020B0604020202020204" pitchFamily="34" charset="0"/>
                <a:ea typeface="Times New Roman" panose="02020603050405020304" pitchFamily="18" charset="0"/>
                <a:cs typeface="Times New Roman" panose="02020603050405020304" pitchFamily="18" charset="0"/>
              </a:rPr>
              <a:t> variable.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solution by pressing F5.</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your</a:t>
            </a:r>
            <a:r>
              <a:rPr lang="en-US" sz="1000" b="1" dirty="0">
                <a:latin typeface="Arial" panose="020B0604020202020204" pitchFamily="34" charset="0"/>
                <a:ea typeface="Times New Roman" panose="02020603050405020304" pitchFamily="18" charset="0"/>
                <a:cs typeface="Times New Roman" panose="02020603050405020304" pitchFamily="18" charset="0"/>
              </a:rPr>
              <a:t> ModelID</a:t>
            </a:r>
            <a:r>
              <a:rPr lang="en-US" sz="1000" dirty="0">
                <a:latin typeface="Arial" panose="020B0604020202020204" pitchFamily="34" charset="0"/>
                <a:ea typeface="Times New Roman" panose="02020603050405020304" pitchFamily="18" charset="0"/>
                <a:cs typeface="Times New Roman" panose="02020603050405020304" pitchFamily="18" charset="0"/>
              </a:rPr>
              <a:t> because it will be used later in the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console will close after the model is created and you can make requests to the Recommendation API.</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91019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Use a curl command to generate recommendations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enter the bash shell.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bash terminal, type the following command (replacing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API key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API key you copied previously, and the </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&lt;ModelID&gt;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ModelID you noted earlier),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curl -v -X GET "https://westus.api.cognitive.microsoft.com/recommendations/v4.0/models/</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&lt;ModelID&gt;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/recommend/item?itemIds=5C5-00025&amp;numberOfResults=3&amp;minimalScore=.01" -H "Ocp-Apim-Subscription-Key: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API key&gt;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above command can be copied from: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E:\Demofiles\Mod11\CurlCmd2.txt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457200"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Explain that this curl command lists item-item recommendations</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54</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826421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Build a language application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first scenario, you will use the Cognitive Services LUIS in a hotel booking bot. You will make a LUIS application that the bot will use to look up the prices and reviews of hotels in any geography.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There are currently some issues using LUIS with IIS Express 10 and Visual Studio 2015 Update 3. To bypass these issues, students will install and configure Internet Information Services and use that instead.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Build a face detection application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build a simple windows application that invokes the Face API to detect and frame faces in an image.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Build a recommendation application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third exercise, you will create a recommendation for an e-commerce store. The recommendations model will be interacted with via curl requests from a bash windows script.</a:t>
            </a:r>
          </a:p>
        </p:txBody>
      </p:sp>
      <p:sp>
        <p:nvSpPr>
          <p:cNvPr id="4" name="Slide Number Placeholder 3"/>
          <p:cNvSpPr>
            <a:spLocks noGrp="1"/>
          </p:cNvSpPr>
          <p:nvPr>
            <p:ph type="sldNum" sz="quarter" idx="10"/>
          </p:nvPr>
        </p:nvSpPr>
        <p:spPr/>
        <p:txBody>
          <a:bodyPr/>
          <a:lstStyle/>
          <a:p>
            <a:fld id="{1F7A3C43-DDFB-4C72-9E1E-29C5A63D3BEB}"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432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stage of the Machine Learning deployment process can score input data through an HTTP endpoint?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Training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Predictive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Web service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API deployed</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Web service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21293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0402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https://docs.microsoft.com/en-us/azure/machine-learning/studio/web-service-parameters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316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new standard Machine Learning Workspace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in Microsoft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Machine Learning Workspace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Enter the following workspace information: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Workspace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&lt;your name&gt;-workspace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workspacerg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Location: choose the nearest location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Storage account: (create new) accept default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&lt;unique&gt;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Workspace pricing tier: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Web service plan: (create new) accept default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web service plan pricing tier,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DevTest Standard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Select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Create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Wait until the workspace has been deployed.</a:t>
            </a:r>
          </a:p>
          <a:p>
            <a:pPr lvl="0">
              <a:lnSpc>
                <a:spcPct val="115000"/>
              </a:lnSpc>
              <a:spcAft>
                <a:spcPts val="995"/>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Open a sample experiment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the workspace.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Launch Machine Learning Studio</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98629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a:t>
            </a:r>
            <a:r>
              <a:rPr lang="en-US" sz="1400" dirty="0" smtClean="0"/>
              <a:t>70-774 </a:t>
            </a:r>
            <a:r>
              <a:rPr lang="en-US" sz="1400" dirty="0"/>
              <a:t>@ITProGuru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1931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8238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a:t>
            </a:r>
            <a:r>
              <a:rPr lang="en-US" sz="1400" dirty="0" smtClean="0"/>
              <a:t>70-774 </a:t>
            </a:r>
            <a:r>
              <a:rPr lang="en-US" sz="1400" dirty="0"/>
              <a:t>@ITProGuru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1543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b="1" kern="1200" dirty="0">
                <a:solidFill>
                  <a:srgbClr val="00B0F0"/>
                </a:solidFill>
                <a:latin typeface="Verdana" pitchFamily="34" charset="0"/>
                <a:ea typeface="+mn-ea"/>
                <a:cs typeface="Arial" charset="0"/>
              </a:rPr>
              <a:t>LAB</a:t>
            </a:r>
          </a:p>
        </p:txBody>
      </p:sp>
      <p:sp>
        <p:nvSpPr>
          <p:cNvPr id="8" name="Text Placeholder 4">
            <a:extLst>
              <a:ext uri="{FF2B5EF4-FFF2-40B4-BE49-F238E27FC236}">
                <a16:creationId xmlns:a16="http://schemas.microsoft.com/office/drawing/2014/main" xmlns=""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smtClean="0">
                <a:solidFill>
                  <a:schemeClr val="bg2">
                    <a:lumMod val="75000"/>
                  </a:schemeClr>
                </a:solidFill>
              </a:rPr>
              <a:t>70-774 </a:t>
            </a:r>
            <a:r>
              <a:rPr lang="en-US" sz="1200" b="0" dirty="0">
                <a:solidFill>
                  <a:schemeClr val="bg2">
                    <a:lumMod val="75000"/>
                  </a:schemeClr>
                </a:solidFill>
              </a:rPr>
              <a:t>@ITProGuru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1.md"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1.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1.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1.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1.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2.xml"/><Relationship Id="rId1" Type="http://schemas.openxmlformats.org/officeDocument/2006/relationships/tags" Target="../tags/tag16.xml"/><Relationship Id="rId4" Type="http://schemas.openxmlformats.org/officeDocument/2006/relationships/image" Target="../media/image2.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2.xml"/><Relationship Id="rId1" Type="http://schemas.openxmlformats.org/officeDocument/2006/relationships/tags" Target="../tags/tag1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2.xml"/><Relationship Id="rId1" Type="http://schemas.openxmlformats.org/officeDocument/2006/relationships/tags" Target="../tags/tag2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1.xml"/><Relationship Id="rId1" Type="http://schemas.openxmlformats.org/officeDocument/2006/relationships/tags" Target="../tags/tag2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2.xml"/><Relationship Id="rId1" Type="http://schemas.openxmlformats.org/officeDocument/2006/relationships/tags" Target="../tags/tag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2.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2.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1.xml"/><Relationship Id="rId1" Type="http://schemas.openxmlformats.org/officeDocument/2006/relationships/tags" Target="../tags/tag2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1.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p:txBody>
          <a:bodyPr/>
          <a:lstStyle/>
          <a:p>
            <a:r>
              <a:rPr lang="en-US" sz="1600" dirty="0"/>
              <a:t>Prepare Data for Analysis in Azure Machine Learning and Export from Azure Machine Learning</a:t>
            </a:r>
          </a:p>
          <a:p>
            <a:r>
              <a:rPr lang="en-US" sz="1600" dirty="0"/>
              <a:t>Develop Machine Learning Models</a:t>
            </a:r>
          </a:p>
          <a:p>
            <a:r>
              <a:rPr lang="en-US" sz="1600" dirty="0">
                <a:solidFill>
                  <a:srgbClr val="FFC000"/>
                </a:solidFill>
              </a:rPr>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6596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5959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4000" dirty="0"/>
              <a:t>Manage Azure Machine Learning projects and workspaces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p:txBody>
          <a:bodyPr/>
          <a:lstStyle/>
          <a:p>
            <a:r>
              <a:rPr lang="en-US" sz="2400" dirty="0"/>
              <a:t>Create projects and experiments, add assets to a project, create new workspaces, invite users to a workspace, switch between different workspaces, create a </a:t>
            </a:r>
            <a:r>
              <a:rPr lang="en-US" sz="2400" dirty="0" err="1"/>
              <a:t>Jupyter</a:t>
            </a:r>
            <a:r>
              <a:rPr lang="en-US" sz="2400" dirty="0"/>
              <a:t> notebook that references an intermediate dataset </a:t>
            </a:r>
          </a:p>
        </p:txBody>
      </p:sp>
      <p:sp>
        <p:nvSpPr>
          <p:cNvPr id="7" name="Text Placeholder 6">
            <a:extLst>
              <a:ext uri="{FF2B5EF4-FFF2-40B4-BE49-F238E27FC236}">
                <a16:creationId xmlns:a16="http://schemas.microsoft.com/office/drawing/2014/main" xmlns=""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Machine Learning Studio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Machine Learning Studio graphical tool used throughout the machine learning development life cycle:</a:t>
            </a:r>
          </a:p>
          <a:p>
            <a:pPr lvl="1"/>
            <a:r>
              <a:rPr lang="en-GB" kern="0" dirty="0" smtClean="0">
                <a:solidFill>
                  <a:srgbClr val="000000"/>
                </a:solidFill>
              </a:rPr>
              <a:t>Data </a:t>
            </a:r>
            <a:r>
              <a:rPr lang="en-GB" kern="0" dirty="0">
                <a:solidFill>
                  <a:srgbClr val="000000"/>
                </a:solidFill>
              </a:rPr>
              <a:t>import</a:t>
            </a:r>
          </a:p>
          <a:p>
            <a:pPr lvl="1"/>
            <a:r>
              <a:rPr lang="en-GB" kern="0" dirty="0">
                <a:solidFill>
                  <a:srgbClr val="000000"/>
                </a:solidFill>
              </a:rPr>
              <a:t>Data preprocessing</a:t>
            </a:r>
          </a:p>
          <a:p>
            <a:pPr lvl="1"/>
            <a:r>
              <a:rPr lang="en-GB" kern="0" dirty="0">
                <a:solidFill>
                  <a:srgbClr val="000000"/>
                </a:solidFill>
              </a:rPr>
              <a:t>Feature selection</a:t>
            </a:r>
          </a:p>
          <a:p>
            <a:pPr lvl="1"/>
            <a:r>
              <a:rPr lang="en-GB" kern="0" dirty="0">
                <a:solidFill>
                  <a:srgbClr val="000000"/>
                </a:solidFill>
              </a:rPr>
              <a:t>Algorithm selection</a:t>
            </a:r>
          </a:p>
          <a:p>
            <a:pPr lvl="1"/>
            <a:r>
              <a:rPr lang="en-GB" kern="0" dirty="0">
                <a:solidFill>
                  <a:srgbClr val="000000"/>
                </a:solidFill>
              </a:rPr>
              <a:t>Model testing</a:t>
            </a:r>
          </a:p>
          <a:p>
            <a:pPr lvl="1"/>
            <a:r>
              <a:rPr lang="en-GB" kern="0" dirty="0">
                <a:solidFill>
                  <a:srgbClr val="000000"/>
                </a:solidFill>
              </a:rPr>
              <a:t>Model deployment</a:t>
            </a:r>
          </a:p>
          <a:p>
            <a:pPr lvl="1"/>
            <a:r>
              <a:rPr lang="en-GB" kern="0" dirty="0">
                <a:solidFill>
                  <a:srgbClr val="000000"/>
                </a:solidFill>
              </a:rPr>
              <a:t>Model retraining and redeployment</a:t>
            </a:r>
            <a:endParaRPr lang="en-US" kern="0" dirty="0">
              <a:solidFill>
                <a:srgbClr val="000000"/>
              </a:solidFill>
            </a:endParaRPr>
          </a:p>
        </p:txBody>
      </p:sp>
    </p:spTree>
    <p:extLst>
      <p:ext uri="{BB962C8B-B14F-4D97-AF65-F5344CB8AC3E}">
        <p14:creationId xmlns:p14="http://schemas.microsoft.com/office/powerpoint/2010/main" val="13806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Workspaces</a:t>
            </a:r>
            <a:endParaRPr lang="en-GB" dirty="0"/>
          </a:p>
        </p:txBody>
      </p:sp>
      <p:sp>
        <p:nvSpPr>
          <p:cNvPr id="4" name="Content Placeholder 2"/>
          <p:cNvSpPr txBox="1">
            <a:spLocks/>
          </p:cNvSpPr>
          <p:nvPr/>
        </p:nvSpPr>
        <p:spPr>
          <a:xfrm>
            <a:off x="458788" y="94764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Machine Learning workspace</a:t>
            </a:r>
          </a:p>
          <a:p>
            <a:pPr lvl="0"/>
            <a:r>
              <a:rPr lang="en-GB" sz="2400" kern="0" dirty="0">
                <a:solidFill>
                  <a:srgbClr val="000000"/>
                </a:solidFill>
              </a:rPr>
              <a:t>Container for projects, experiments, and models</a:t>
            </a:r>
          </a:p>
          <a:p>
            <a:pPr lvl="0"/>
            <a:r>
              <a:rPr lang="en-GB" sz="2400" kern="0" dirty="0">
                <a:solidFill>
                  <a:srgbClr val="000000"/>
                </a:solidFill>
              </a:rPr>
              <a:t>Linked to Microsoft account—can be shared</a:t>
            </a:r>
          </a:p>
          <a:p>
            <a:pPr lvl="0"/>
            <a:endParaRPr lang="en-GB" sz="2400" kern="0" dirty="0">
              <a:solidFill>
                <a:srgbClr val="000000"/>
              </a:solidFill>
            </a:endParaRPr>
          </a:p>
          <a:p>
            <a:pPr marL="0" lvl="0" indent="0">
              <a:buNone/>
            </a:pPr>
            <a:r>
              <a:rPr lang="en-GB" sz="2400" kern="0" dirty="0">
                <a:solidFill>
                  <a:srgbClr val="000000"/>
                </a:solidFill>
              </a:rPr>
              <a:t>Storage</a:t>
            </a:r>
          </a:p>
          <a:p>
            <a:pPr lvl="0"/>
            <a:r>
              <a:rPr lang="en-GB" sz="2400" kern="0" dirty="0">
                <a:solidFill>
                  <a:srgbClr val="000000"/>
                </a:solidFill>
              </a:rPr>
              <a:t>Free: uses default storage account (10 GB maximum)  </a:t>
            </a:r>
          </a:p>
          <a:p>
            <a:pPr lvl="0"/>
            <a:r>
              <a:rPr lang="en-GB" sz="2400" kern="0" dirty="0">
                <a:solidFill>
                  <a:srgbClr val="000000"/>
                </a:solidFill>
              </a:rPr>
              <a:t>Standard: requires storage account</a:t>
            </a:r>
          </a:p>
          <a:p>
            <a:pPr lvl="0"/>
            <a:endParaRPr lang="en-GB" sz="2400" kern="0" dirty="0">
              <a:solidFill>
                <a:srgbClr val="000000"/>
              </a:solidFill>
            </a:endParaRPr>
          </a:p>
          <a:p>
            <a:pPr marL="0" lvl="0" indent="0">
              <a:buNone/>
            </a:pPr>
            <a:r>
              <a:rPr lang="en-GB" sz="2400" kern="0" dirty="0">
                <a:solidFill>
                  <a:srgbClr val="000000"/>
                </a:solidFill>
              </a:rPr>
              <a:t>Roles</a:t>
            </a:r>
          </a:p>
          <a:p>
            <a:pPr lvl="0"/>
            <a:r>
              <a:rPr lang="en-GB" sz="2400" kern="0" dirty="0">
                <a:solidFill>
                  <a:srgbClr val="000000"/>
                </a:solidFill>
              </a:rPr>
              <a:t>User</a:t>
            </a:r>
          </a:p>
          <a:p>
            <a:pPr lvl="0"/>
            <a:r>
              <a:rPr lang="en-GB" sz="2400" kern="0" dirty="0">
                <a:solidFill>
                  <a:srgbClr val="000000"/>
                </a:solidFill>
              </a:rPr>
              <a:t>Owner</a:t>
            </a:r>
            <a:endParaRPr lang="en-US" sz="2400" kern="0" dirty="0">
              <a:solidFill>
                <a:srgbClr val="000000"/>
              </a:solidFill>
            </a:endParaRPr>
          </a:p>
        </p:txBody>
      </p:sp>
    </p:spTree>
    <p:extLst>
      <p:ext uri="{BB962C8B-B14F-4D97-AF65-F5344CB8AC3E}">
        <p14:creationId xmlns:p14="http://schemas.microsoft.com/office/powerpoint/2010/main" val="285110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Workspaces</a:t>
            </a:r>
            <a:endParaRPr lang="en-GB" dirty="0"/>
          </a:p>
        </p:txBody>
      </p:sp>
      <p:pic>
        <p:nvPicPr>
          <p:cNvPr id="1026" name="Picture 2" descr="Image result for azure work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962729"/>
            <a:ext cx="8274529" cy="482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3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 and projects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Machine Learning experiments:</a:t>
            </a:r>
          </a:p>
          <a:p>
            <a:pPr lvl="0"/>
            <a:r>
              <a:rPr lang="en-GB" sz="2400" kern="0" dirty="0">
                <a:solidFill>
                  <a:srgbClr val="000000"/>
                </a:solidFill>
              </a:rPr>
              <a:t>Comprise at least one dataset and one module</a:t>
            </a:r>
          </a:p>
          <a:p>
            <a:pPr lvl="0"/>
            <a:r>
              <a:rPr lang="en-GB" sz="2400" kern="0" dirty="0">
                <a:solidFill>
                  <a:srgbClr val="000000"/>
                </a:solidFill>
              </a:rPr>
              <a:t>Datasets can only be connected to modules</a:t>
            </a:r>
          </a:p>
          <a:p>
            <a:pPr lvl="0"/>
            <a:r>
              <a:rPr lang="en-GB" sz="2400" kern="0" dirty="0">
                <a:solidFill>
                  <a:srgbClr val="000000"/>
                </a:solidFill>
              </a:rPr>
              <a:t>Modules connect to datasets or to other modules</a:t>
            </a:r>
          </a:p>
          <a:p>
            <a:pPr lvl="0"/>
            <a:r>
              <a:rPr lang="en-GB" sz="2400" kern="0" dirty="0">
                <a:solidFill>
                  <a:srgbClr val="000000"/>
                </a:solidFill>
              </a:rPr>
              <a:t>Input ports on all modules must be connected to the data flow</a:t>
            </a:r>
          </a:p>
          <a:p>
            <a:pPr lvl="0"/>
            <a:r>
              <a:rPr lang="en-GB" sz="2400" kern="0" dirty="0">
                <a:solidFill>
                  <a:srgbClr val="000000"/>
                </a:solidFill>
              </a:rPr>
              <a:t>Mandatory parameters on modules must be configured</a:t>
            </a:r>
          </a:p>
          <a:p>
            <a:pPr lvl="0"/>
            <a:endParaRPr lang="en-US" sz="2400" kern="0" dirty="0">
              <a:solidFill>
                <a:srgbClr val="000000"/>
              </a:solidFill>
            </a:endParaRPr>
          </a:p>
          <a:p>
            <a:pPr marL="0" lvl="0" indent="0">
              <a:buNone/>
            </a:pPr>
            <a:r>
              <a:rPr lang="en-US" sz="2400" kern="0" dirty="0">
                <a:solidFill>
                  <a:srgbClr val="000000"/>
                </a:solidFill>
              </a:rPr>
              <a:t>Machine Learning projects:</a:t>
            </a:r>
          </a:p>
          <a:p>
            <a:pPr lvl="0"/>
            <a:r>
              <a:rPr lang="en-US" sz="2400" kern="0" dirty="0">
                <a:solidFill>
                  <a:srgbClr val="000000"/>
                </a:solidFill>
              </a:rPr>
              <a:t>Experiments, datasets, notebooks</a:t>
            </a:r>
          </a:p>
        </p:txBody>
      </p:sp>
    </p:spTree>
    <p:extLst>
      <p:ext uri="{BB962C8B-B14F-4D97-AF65-F5344CB8AC3E}">
        <p14:creationId xmlns:p14="http://schemas.microsoft.com/office/powerpoint/2010/main" val="74705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Modules:</a:t>
            </a:r>
          </a:p>
          <a:p>
            <a:pPr lvl="0"/>
            <a:r>
              <a:rPr lang="en-GB" sz="2400" kern="0" dirty="0">
                <a:solidFill>
                  <a:srgbClr val="000000"/>
                </a:solidFill>
              </a:rPr>
              <a:t>Execute a specific machine learning algorithm, function, or other code</a:t>
            </a:r>
          </a:p>
          <a:p>
            <a:pPr lvl="0"/>
            <a:r>
              <a:rPr lang="en-GB" sz="2400" kern="0" dirty="0">
                <a:solidFill>
                  <a:srgbClr val="000000"/>
                </a:solidFill>
              </a:rPr>
              <a:t>Perform actions on data, or as part of working with other modules </a:t>
            </a:r>
          </a:p>
          <a:p>
            <a:pPr lvl="0"/>
            <a:r>
              <a:rPr lang="en-GB" sz="2400" kern="0" dirty="0">
                <a:solidFill>
                  <a:srgbClr val="000000"/>
                </a:solidFill>
              </a:rPr>
              <a:t>Can operate independently</a:t>
            </a:r>
          </a:p>
          <a:p>
            <a:pPr lvl="0"/>
            <a:r>
              <a:rPr lang="en-GB" sz="2400" kern="0" dirty="0">
                <a:solidFill>
                  <a:srgbClr val="000000"/>
                </a:solidFill>
              </a:rPr>
              <a:t>Can be connected with other modules as part of a machine learning workflow</a:t>
            </a:r>
          </a:p>
          <a:p>
            <a:pPr lvl="0"/>
            <a:r>
              <a:rPr lang="en-GB" sz="2400" kern="0" dirty="0">
                <a:solidFill>
                  <a:srgbClr val="000000"/>
                </a:solidFill>
              </a:rPr>
              <a:t>Can be configured using parameters</a:t>
            </a:r>
          </a:p>
          <a:p>
            <a:pPr lvl="0"/>
            <a:endParaRPr lang="en-GB" sz="2400" kern="0" dirty="0">
              <a:solidFill>
                <a:srgbClr val="000000"/>
              </a:solidFill>
            </a:endParaRPr>
          </a:p>
          <a:p>
            <a:pPr marL="0" lvl="0" indent="0">
              <a:buNone/>
            </a:pPr>
            <a:r>
              <a:rPr lang="en-GB" sz="2400" kern="0" dirty="0">
                <a:solidFill>
                  <a:srgbClr val="000000"/>
                </a:solidFill>
              </a:rPr>
              <a:t>Custom modules can be built using R</a:t>
            </a:r>
            <a:endParaRPr lang="en-US" sz="2400" kern="0" dirty="0">
              <a:solidFill>
                <a:srgbClr val="000000"/>
              </a:solidFill>
            </a:endParaRPr>
          </a:p>
        </p:txBody>
      </p:sp>
    </p:spTree>
    <p:extLst>
      <p:ext uri="{BB962C8B-B14F-4D97-AF65-F5344CB8AC3E}">
        <p14:creationId xmlns:p14="http://schemas.microsoft.com/office/powerpoint/2010/main" val="21479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a:t>Using Machine Learning Studio</a:t>
            </a:r>
            <a:endParaRPr lang="en-US" dirty="0"/>
          </a:p>
        </p:txBody>
      </p:sp>
      <p:sp>
        <p:nvSpPr>
          <p:cNvPr id="3" name="Subtitle 2"/>
          <p:cNvSpPr>
            <a:spLocks noGrp="1"/>
          </p:cNvSpPr>
          <p:nvPr>
            <p:ph type="subTitle" sz="quarter" idx="1"/>
          </p:nvPr>
        </p:nvSpPr>
        <p:spPr/>
        <p:txBody>
          <a:bodyPr/>
          <a:lstStyle/>
          <a:p>
            <a:r>
              <a:rPr lang="en-US" dirty="0"/>
              <a:t>Sign in to a Machine Learning Studio account</a:t>
            </a:r>
          </a:p>
          <a:p>
            <a:r>
              <a:rPr lang="en-US" dirty="0"/>
              <a:t>Clone a sample experiment</a:t>
            </a:r>
          </a:p>
          <a:p>
            <a:r>
              <a:rPr lang="en-US" dirty="0"/>
              <a:t>View the modules in an experiment</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5495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Machine Learning</a:t>
            </a:r>
            <a:endParaRPr lang="en-US" dirty="0"/>
          </a:p>
        </p:txBody>
      </p:sp>
      <p:sp>
        <p:nvSpPr>
          <p:cNvPr id="3" name="Content Placeholder 2"/>
          <p:cNvSpPr>
            <a:spLocks noGrp="1"/>
          </p:cNvSpPr>
          <p:nvPr>
            <p:ph idx="1"/>
          </p:nvPr>
        </p:nvSpPr>
        <p:spPr/>
        <p:txBody>
          <a:bodyPr/>
          <a:lstStyle/>
          <a:p>
            <a:r>
              <a:rPr lang="en-GB" dirty="0"/>
              <a:t>Exercise 1: Using Machine Learning Studio
Exercise 2: Clone and run a simple experiment</a:t>
            </a:r>
          </a:p>
          <a:p>
            <a:endParaRPr lang="en-US" dirty="0"/>
          </a:p>
        </p:txBody>
      </p:sp>
      <p:sp>
        <p:nvSpPr>
          <p:cNvPr id="4" name="Text Placeholder 3"/>
          <p:cNvSpPr>
            <a:spLocks noGrp="1"/>
          </p:cNvSpPr>
          <p:nvPr>
            <p:ph type="body" sz="quarter" idx="10"/>
          </p:nvPr>
        </p:nvSpPr>
        <p:spPr/>
        <p:txBody>
          <a:bodyPr/>
          <a:lstStyle/>
          <a:p>
            <a:r>
              <a:rPr lang="en-US" dirty="0">
                <a:hlinkClick r:id="rId3"/>
              </a:rPr>
              <a:t>https://</a:t>
            </a:r>
            <a:r>
              <a:rPr lang="en-US" dirty="0" smtClean="0">
                <a:hlinkClick r:id="rId3"/>
              </a:rPr>
              <a:t>github.com/MicrosoftLearning/20774_Perform-Cloud-Data-Science-with-Azure-Machine-Learning/blob/master/Instructions/20774A_LAB_AK_01.md</a:t>
            </a:r>
            <a:endParaRPr lang="en-US" dirty="0" smtClean="0"/>
          </a:p>
          <a:p>
            <a:endParaRPr lang="en-US" dirty="0"/>
          </a:p>
        </p:txBody>
      </p:sp>
      <p:sp>
        <p:nvSpPr>
          <p:cNvPr id="5" name="TextBox 4"/>
          <p:cNvSpPr txBox="1"/>
          <p:nvPr/>
        </p:nvSpPr>
        <p:spPr>
          <a:xfrm>
            <a:off x="151194" y="3668350"/>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64250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4000" dirty="0"/>
              <a:t>Operationalize and Manage Azure Machine Learning Services</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p:txBody>
          <a:bodyPr/>
          <a:lstStyle/>
          <a:p>
            <a:r>
              <a:rPr lang="en-US" sz="2400" dirty="0"/>
              <a:t>Deploy models using Azure Machine Learning </a:t>
            </a:r>
          </a:p>
          <a:p>
            <a:r>
              <a:rPr lang="en-US" sz="2400" dirty="0"/>
              <a:t>Manage Azure Machine Learning projects and workspaces </a:t>
            </a:r>
          </a:p>
          <a:p>
            <a:r>
              <a:rPr lang="en-US" sz="2400" dirty="0"/>
              <a:t>Consume Azure Machine Learning models </a:t>
            </a:r>
          </a:p>
          <a:p>
            <a:r>
              <a:rPr lang="en-US" sz="2400" dirty="0"/>
              <a:t>Consume exemplar Cognitive Services APIs </a:t>
            </a:r>
          </a:p>
        </p:txBody>
      </p:sp>
      <p:sp>
        <p:nvSpPr>
          <p:cNvPr id="7" name="Text Placeholder 6">
            <a:extLst>
              <a:ext uri="{FF2B5EF4-FFF2-40B4-BE49-F238E27FC236}">
                <a16:creationId xmlns:a16="http://schemas.microsoft.com/office/drawing/2014/main" xmlns=""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r>
              <a:rPr lang="en-US" dirty="0"/>
              <a:t>https://www.microsoft.com/en-ie/learning/exam-70-774.aspx</a:t>
            </a:r>
          </a:p>
          <a:p>
            <a:endParaRPr lang="en-US" dirty="0"/>
          </a:p>
        </p:txBody>
      </p:sp>
    </p:spTree>
    <p:extLst>
      <p:ext uri="{BB962C8B-B14F-4D97-AF65-F5344CB8AC3E}">
        <p14:creationId xmlns:p14="http://schemas.microsoft.com/office/powerpoint/2010/main" val="368430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4000" dirty="0"/>
              <a:t>Consume Azure Machine Learning models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p:txBody>
          <a:bodyPr/>
          <a:lstStyle/>
          <a:p>
            <a:r>
              <a:rPr lang="en-US" sz="2400" dirty="0"/>
              <a:t>Connect to a published Machine Learning web service, consume a published Machine Learning model programmatically using a batch execution service, consume a published Machine Learning model programmatically using a request response service, interact with a published Machine Learning model using Microsoft Excel, publish models to the marketplace</a:t>
            </a:r>
          </a:p>
        </p:txBody>
      </p:sp>
      <p:sp>
        <p:nvSpPr>
          <p:cNvPr id="7" name="Text Placeholder 6">
            <a:extLst>
              <a:ext uri="{FF2B5EF4-FFF2-40B4-BE49-F238E27FC236}">
                <a16:creationId xmlns:a16="http://schemas.microsoft.com/office/drawing/2014/main" xmlns=""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Consuming experiments</a:t>
            </a:r>
            <a:endParaRPr lang="en-GB" dirty="0"/>
          </a:p>
        </p:txBody>
      </p:sp>
      <p:sp>
        <p:nvSpPr>
          <p:cNvPr id="3" name="Text Placeholder 2"/>
          <p:cNvSpPr>
            <a:spLocks noGrp="1"/>
          </p:cNvSpPr>
          <p:nvPr>
            <p:ph type="body" idx="1"/>
          </p:nvPr>
        </p:nvSpPr>
        <p:spPr/>
        <p:txBody>
          <a:bodyPr/>
          <a:lstStyle/>
          <a:p>
            <a:r>
              <a:rPr lang="en-GB" dirty="0" smtClean="0"/>
              <a:t>Consuming a published experiment
Using Excel with a published model
Using the Export Data module
Demonstration: Consuming Machine Learning experiments</a:t>
            </a:r>
            <a:endParaRPr lang="en-GB" dirty="0"/>
          </a:p>
        </p:txBody>
      </p:sp>
    </p:spTree>
    <p:extLst>
      <p:ext uri="{BB962C8B-B14F-4D97-AF65-F5344CB8AC3E}">
        <p14:creationId xmlns:p14="http://schemas.microsoft.com/office/powerpoint/2010/main" val="195539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Consuming a published experiment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Request-Response Service</a:t>
            </a:r>
          </a:p>
          <a:p>
            <a:pPr lvl="0"/>
            <a:r>
              <a:rPr lang="en-US" kern="0" dirty="0">
                <a:solidFill>
                  <a:srgbClr val="000000"/>
                </a:solidFill>
              </a:rPr>
              <a:t>Batch Execution Service</a:t>
            </a:r>
          </a:p>
          <a:p>
            <a:pPr lvl="0"/>
            <a:r>
              <a:rPr lang="en-US" kern="0" dirty="0">
                <a:solidFill>
                  <a:srgbClr val="000000"/>
                </a:solidFill>
              </a:rPr>
              <a:t>Batch Pool</a:t>
            </a:r>
          </a:p>
        </p:txBody>
      </p:sp>
    </p:spTree>
    <p:extLst>
      <p:ext uri="{BB962C8B-B14F-4D97-AF65-F5344CB8AC3E}">
        <p14:creationId xmlns:p14="http://schemas.microsoft.com/office/powerpoint/2010/main" val="68185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Excel with a published model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Excel add-in</a:t>
            </a:r>
          </a:p>
          <a:p>
            <a:pPr lvl="0"/>
            <a:r>
              <a:rPr lang="en-US" kern="0" dirty="0">
                <a:solidFill>
                  <a:srgbClr val="000000"/>
                </a:solidFill>
              </a:rPr>
              <a:t>Macro version</a:t>
            </a:r>
          </a:p>
          <a:p>
            <a:pPr lvl="0"/>
            <a:r>
              <a:rPr lang="en-US" kern="0" dirty="0">
                <a:solidFill>
                  <a:srgbClr val="000000"/>
                </a:solidFill>
              </a:rPr>
              <a:t>New and classic web services </a:t>
            </a:r>
          </a:p>
        </p:txBody>
      </p:sp>
    </p:spTree>
    <p:extLst>
      <p:ext uri="{BB962C8B-B14F-4D97-AF65-F5344CB8AC3E}">
        <p14:creationId xmlns:p14="http://schemas.microsoft.com/office/powerpoint/2010/main" val="3141666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Export Data module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Export Data module</a:t>
            </a:r>
          </a:p>
          <a:p>
            <a:pPr lvl="1"/>
            <a:r>
              <a:rPr lang="en-US" kern="0" dirty="0">
                <a:solidFill>
                  <a:srgbClr val="000000"/>
                </a:solidFill>
              </a:rPr>
              <a:t>Hive query</a:t>
            </a:r>
          </a:p>
          <a:p>
            <a:pPr lvl="1"/>
            <a:r>
              <a:rPr lang="en-US" kern="0" dirty="0">
                <a:solidFill>
                  <a:srgbClr val="000000"/>
                </a:solidFill>
              </a:rPr>
              <a:t>Azure SQL Database</a:t>
            </a:r>
          </a:p>
          <a:p>
            <a:pPr lvl="1"/>
            <a:r>
              <a:rPr lang="en-US" kern="0" dirty="0">
                <a:solidFill>
                  <a:srgbClr val="000000"/>
                </a:solidFill>
              </a:rPr>
              <a:t>Azure Table</a:t>
            </a:r>
          </a:p>
          <a:p>
            <a:pPr lvl="1"/>
            <a:r>
              <a:rPr lang="en-US" kern="0" dirty="0">
                <a:solidFill>
                  <a:srgbClr val="000000"/>
                </a:solidFill>
              </a:rPr>
              <a:t>Azure Blob storage account</a:t>
            </a:r>
          </a:p>
        </p:txBody>
      </p:sp>
    </p:spTree>
    <p:extLst>
      <p:ext uri="{BB962C8B-B14F-4D97-AF65-F5344CB8AC3E}">
        <p14:creationId xmlns:p14="http://schemas.microsoft.com/office/powerpoint/2010/main" val="252613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20" y="-2"/>
            <a:ext cx="8993080" cy="740664"/>
          </a:xfrm>
        </p:spPr>
        <p:txBody>
          <a:bodyPr/>
          <a:lstStyle/>
          <a:p>
            <a:r>
              <a:rPr lang="en-GB" sz="2700" dirty="0" smtClean="0"/>
              <a:t>Demonstration: Consuming Machine Learning experiments</a:t>
            </a:r>
            <a:endParaRPr lang="en-GB" sz="27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the API testing console to send test requests to an experiment</a:t>
            </a:r>
          </a:p>
          <a:p>
            <a:pPr lvl="0"/>
            <a:r>
              <a:rPr lang="en-US" kern="0" dirty="0">
                <a:solidFill>
                  <a:srgbClr val="000000"/>
                </a:solidFill>
              </a:rPr>
              <a:t>View the test results</a:t>
            </a:r>
          </a:p>
          <a:p>
            <a:pPr lvl="0"/>
            <a:endParaRPr lang="en-US" kern="0" dirty="0">
              <a:solidFill>
                <a:srgbClr val="000000"/>
              </a:solidFill>
            </a:endParaRPr>
          </a:p>
        </p:txBody>
      </p:sp>
    </p:spTree>
    <p:extLst>
      <p:ext uri="{BB962C8B-B14F-4D97-AF65-F5344CB8AC3E}">
        <p14:creationId xmlns:p14="http://schemas.microsoft.com/office/powerpoint/2010/main" val="3653883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5452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854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4000" dirty="0"/>
              <a:t>Consume exemplar Cognitive Services APIs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p:txBody>
          <a:bodyPr/>
          <a:lstStyle/>
          <a:p>
            <a:r>
              <a:rPr lang="en-US" sz="2400" dirty="0"/>
              <a:t>Consume Vision APIs to process images, consume Language APIs to process text, consume Knowledge APIs to create recommendations</a:t>
            </a:r>
          </a:p>
        </p:txBody>
      </p:sp>
      <p:sp>
        <p:nvSpPr>
          <p:cNvPr id="7" name="Text Placeholder 6">
            <a:extLst>
              <a:ext uri="{FF2B5EF4-FFF2-40B4-BE49-F238E27FC236}">
                <a16:creationId xmlns:a16="http://schemas.microsoft.com/office/drawing/2014/main" xmlns=""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3346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Cognitive Services overview</a:t>
            </a:r>
            <a:endParaRPr lang="en-GB" dirty="0"/>
          </a:p>
        </p:txBody>
      </p:sp>
      <p:sp>
        <p:nvSpPr>
          <p:cNvPr id="3" name="Text Placeholder 2"/>
          <p:cNvSpPr>
            <a:spLocks noGrp="1"/>
          </p:cNvSpPr>
          <p:nvPr>
            <p:ph type="body" idx="1"/>
          </p:nvPr>
        </p:nvSpPr>
        <p:spPr/>
        <p:txBody>
          <a:bodyPr/>
          <a:lstStyle/>
          <a:p>
            <a:r>
              <a:rPr lang="en-GB" dirty="0" smtClean="0"/>
              <a:t>What is a cognitive service?
Customer scenarios</a:t>
            </a:r>
            <a:endParaRPr lang="en-GB" dirty="0"/>
          </a:p>
        </p:txBody>
      </p:sp>
    </p:spTree>
    <p:custDataLst>
      <p:tags r:id="rId1"/>
    </p:custDataLst>
    <p:extLst>
      <p:ext uri="{BB962C8B-B14F-4D97-AF65-F5344CB8AC3E}">
        <p14:creationId xmlns:p14="http://schemas.microsoft.com/office/powerpoint/2010/main" val="102858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r>
              <a:rPr lang="en-US" sz="2400" dirty="0"/>
              <a:t>Deploy models using Azure Machine Learning  </a:t>
            </a:r>
          </a:p>
          <a:p>
            <a:pPr lvl="1"/>
            <a:r>
              <a:rPr lang="en-US" sz="1400" dirty="0"/>
              <a:t>Publish a model developed inside Azure Machine Learning, publish an externally developed scoring function using an Azure Machine Learning package, use web service parameters, create and publish a recommendation model, create and publish a language understanding model  </a:t>
            </a:r>
          </a:p>
          <a:p>
            <a:r>
              <a:rPr lang="en-US" sz="2400" dirty="0"/>
              <a:t>Manage Azure Machine Learning projects and workspaces </a:t>
            </a:r>
          </a:p>
          <a:p>
            <a:pPr lvl="1"/>
            <a:r>
              <a:rPr lang="en-US" sz="1400" dirty="0"/>
              <a:t>Create projects and experiments, add assets to a project, create new workspaces, invite users to a workspace, switch between different workspaces, create a </a:t>
            </a:r>
            <a:r>
              <a:rPr lang="en-US" sz="1400" dirty="0" err="1"/>
              <a:t>Jupyter</a:t>
            </a:r>
            <a:r>
              <a:rPr lang="en-US" sz="1400" dirty="0"/>
              <a:t> notebook that references an intermediate dataset   </a:t>
            </a:r>
          </a:p>
          <a:p>
            <a:r>
              <a:rPr lang="en-US" sz="2400" dirty="0"/>
              <a:t>Consume Azure Machine Learning models  </a:t>
            </a:r>
          </a:p>
          <a:p>
            <a:pPr lvl="1"/>
            <a:r>
              <a:rPr lang="en-US" sz="1400" dirty="0"/>
              <a:t>Connect to a published Machine Learning web service, consume a published Machine Learning model programmatically using a batch execution service, consume a published Machine Learning model programmatically using a request response service, interact with a published Machine Learning model using Microsoft Excel, publish models to the marketplace</a:t>
            </a:r>
          </a:p>
          <a:p>
            <a:r>
              <a:rPr lang="en-US" sz="2400" dirty="0"/>
              <a:t>Consume exemplar Cognitive Services APIs </a:t>
            </a:r>
          </a:p>
          <a:p>
            <a:pPr lvl="1"/>
            <a:r>
              <a:rPr lang="en-US" sz="1400" dirty="0"/>
              <a:t>Consume Vision APIs to process images, consume Language APIs to process text, consume Knowledge APIs to create recommendations</a:t>
            </a:r>
          </a:p>
        </p:txBody>
      </p:sp>
      <p:sp>
        <p:nvSpPr>
          <p:cNvPr id="8" name="Text Placeholder 7">
            <a:extLst>
              <a:ext uri="{FF2B5EF4-FFF2-40B4-BE49-F238E27FC236}">
                <a16:creationId xmlns:a16="http://schemas.microsoft.com/office/drawing/2014/main" xmlns=""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649718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cognitive service?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Cognitive Services:</a:t>
            </a:r>
          </a:p>
          <a:p>
            <a:pPr lvl="0"/>
            <a:r>
              <a:rPr lang="en-US" sz="2400" kern="0" dirty="0">
                <a:solidFill>
                  <a:srgbClr val="000000"/>
                </a:solidFill>
              </a:rPr>
              <a:t>Vision</a:t>
            </a:r>
            <a:r>
              <a:rPr lang="en-US" sz="2400" b="0" kern="0" dirty="0">
                <a:solidFill>
                  <a:srgbClr val="000000"/>
                </a:solidFill>
              </a:rPr>
              <a:t>. Analyze photos and videos</a:t>
            </a:r>
          </a:p>
          <a:p>
            <a:pPr lvl="0"/>
            <a:r>
              <a:rPr lang="en-US" sz="2400" kern="0" dirty="0">
                <a:solidFill>
                  <a:srgbClr val="000000"/>
                </a:solidFill>
              </a:rPr>
              <a:t>Speech</a:t>
            </a:r>
            <a:r>
              <a:rPr lang="en-US" sz="2400" b="0" kern="0" dirty="0">
                <a:solidFill>
                  <a:srgbClr val="000000"/>
                </a:solidFill>
              </a:rPr>
              <a:t>. Convert speech to text and text to speech</a:t>
            </a:r>
          </a:p>
          <a:p>
            <a:pPr lvl="0"/>
            <a:r>
              <a:rPr lang="en-US" sz="2400" kern="0" dirty="0">
                <a:solidFill>
                  <a:srgbClr val="000000"/>
                </a:solidFill>
              </a:rPr>
              <a:t>Language</a:t>
            </a:r>
            <a:r>
              <a:rPr lang="en-US" sz="2400" b="0" kern="0" dirty="0">
                <a:solidFill>
                  <a:srgbClr val="000000"/>
                </a:solidFill>
              </a:rPr>
              <a:t>. Understand intent from language</a:t>
            </a:r>
          </a:p>
          <a:p>
            <a:pPr lvl="0"/>
            <a:r>
              <a:rPr lang="en-US" sz="2400" kern="0" dirty="0">
                <a:solidFill>
                  <a:srgbClr val="000000"/>
                </a:solidFill>
              </a:rPr>
              <a:t>Knowledge</a:t>
            </a:r>
            <a:r>
              <a:rPr lang="en-US" sz="2400" b="0" kern="0" dirty="0">
                <a:solidFill>
                  <a:srgbClr val="000000"/>
                </a:solidFill>
              </a:rPr>
              <a:t>. Find academic papers and make recommendations </a:t>
            </a:r>
          </a:p>
          <a:p>
            <a:pPr lvl="0"/>
            <a:r>
              <a:rPr lang="en-US" sz="2400" kern="0" dirty="0">
                <a:solidFill>
                  <a:srgbClr val="000000"/>
                </a:solidFill>
              </a:rPr>
              <a:t>Search</a:t>
            </a:r>
            <a:r>
              <a:rPr lang="en-US" sz="2400" b="0" kern="0" dirty="0">
                <a:solidFill>
                  <a:srgbClr val="000000"/>
                </a:solidFill>
              </a:rPr>
              <a:t>. Find information on the web using Bing</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910002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scenarios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Uber driver identification</a:t>
            </a:r>
          </a:p>
          <a:p>
            <a:pPr lvl="0"/>
            <a:r>
              <a:rPr lang="en-US" b="0" kern="0" dirty="0">
                <a:solidFill>
                  <a:srgbClr val="000000"/>
                </a:solidFill>
              </a:rPr>
              <a:t>Wingtip Toys recommendations</a:t>
            </a:r>
          </a:p>
          <a:p>
            <a:pPr lvl="0"/>
            <a:r>
              <a:rPr lang="en-US" b="0" kern="0" dirty="0">
                <a:solidFill>
                  <a:srgbClr val="000000"/>
                </a:solidFill>
              </a:rPr>
              <a:t>Starship Commander voice control</a:t>
            </a:r>
          </a:p>
        </p:txBody>
      </p:sp>
    </p:spTree>
    <p:custDataLst>
      <p:tags r:id="rId1"/>
    </p:custDataLst>
    <p:extLst>
      <p:ext uri="{BB962C8B-B14F-4D97-AF65-F5344CB8AC3E}">
        <p14:creationId xmlns:p14="http://schemas.microsoft.com/office/powerpoint/2010/main" val="345110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Processing language</a:t>
            </a:r>
            <a:endParaRPr lang="en-GB" dirty="0"/>
          </a:p>
        </p:txBody>
      </p:sp>
      <p:sp>
        <p:nvSpPr>
          <p:cNvPr id="3" name="Text Placeholder 2"/>
          <p:cNvSpPr>
            <a:spLocks noGrp="1"/>
          </p:cNvSpPr>
          <p:nvPr>
            <p:ph type="body" idx="1"/>
          </p:nvPr>
        </p:nvSpPr>
        <p:spPr/>
        <p:txBody>
          <a:bodyPr/>
          <a:lstStyle/>
          <a:p>
            <a:r>
              <a:rPr lang="en-GB" dirty="0" smtClean="0"/>
              <a:t>Language
Learning to talk
Using language to make decisions
Demonstration: Using curl and Microsoft Kiosk with Language APIs</a:t>
            </a:r>
            <a:endParaRPr lang="en-GB" dirty="0"/>
          </a:p>
        </p:txBody>
      </p:sp>
    </p:spTree>
    <p:custDataLst>
      <p:tags r:id="rId1"/>
    </p:custDataLst>
    <p:extLst>
      <p:ext uri="{BB962C8B-B14F-4D97-AF65-F5344CB8AC3E}">
        <p14:creationId xmlns:p14="http://schemas.microsoft.com/office/powerpoint/2010/main" val="2654173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Natural Language Processing</a:t>
            </a:r>
          </a:p>
          <a:p>
            <a:pPr lvl="0"/>
            <a:r>
              <a:rPr lang="en-US" b="0" kern="0" dirty="0">
                <a:solidFill>
                  <a:srgbClr val="000000"/>
                </a:solidFill>
              </a:rPr>
              <a:t>Part of speech</a:t>
            </a:r>
          </a:p>
          <a:p>
            <a:pPr lvl="1"/>
            <a:r>
              <a:rPr lang="en-US" b="0" kern="0" dirty="0">
                <a:solidFill>
                  <a:srgbClr val="000000"/>
                </a:solidFill>
              </a:rPr>
              <a:t>Nouns</a:t>
            </a:r>
          </a:p>
          <a:p>
            <a:pPr lvl="1"/>
            <a:r>
              <a:rPr lang="en-US" b="0" kern="0" dirty="0">
                <a:solidFill>
                  <a:srgbClr val="000000"/>
                </a:solidFill>
              </a:rPr>
              <a:t>Adjectives</a:t>
            </a:r>
          </a:p>
          <a:p>
            <a:pPr lvl="1"/>
            <a:r>
              <a:rPr lang="en-US" b="0" kern="0" dirty="0">
                <a:solidFill>
                  <a:srgbClr val="000000"/>
                </a:solidFill>
              </a:rPr>
              <a:t>Verbs</a:t>
            </a:r>
          </a:p>
          <a:p>
            <a:pPr lvl="0"/>
            <a:r>
              <a:rPr lang="en-US" b="0" kern="0" dirty="0">
                <a:solidFill>
                  <a:srgbClr val="000000"/>
                </a:solidFill>
              </a:rPr>
              <a:t>Tokens</a:t>
            </a:r>
          </a:p>
          <a:p>
            <a:pPr lvl="1"/>
            <a:r>
              <a:rPr lang="en-US" b="0" kern="0" dirty="0">
                <a:solidFill>
                  <a:srgbClr val="000000"/>
                </a:solidFill>
              </a:rPr>
              <a:t>The yellow fox can’t jump = The – yellow – fox – can –’t –jump</a:t>
            </a:r>
          </a:p>
        </p:txBody>
      </p:sp>
    </p:spTree>
    <p:custDataLst>
      <p:tags r:id="rId1"/>
    </p:custDataLst>
    <p:extLst>
      <p:ext uri="{BB962C8B-B14F-4D97-AF65-F5344CB8AC3E}">
        <p14:creationId xmlns:p14="http://schemas.microsoft.com/office/powerpoint/2010/main" val="2150719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to talk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Bing Spell Check</a:t>
            </a:r>
          </a:p>
          <a:p>
            <a:pPr lvl="0"/>
            <a:r>
              <a:rPr lang="en-US" b="0" kern="0" dirty="0">
                <a:solidFill>
                  <a:srgbClr val="000000"/>
                </a:solidFill>
              </a:rPr>
              <a:t>Linguistic analysis</a:t>
            </a:r>
          </a:p>
          <a:p>
            <a:pPr lvl="0"/>
            <a:r>
              <a:rPr lang="en-US" b="0" kern="0" dirty="0">
                <a:solidFill>
                  <a:srgbClr val="000000"/>
                </a:solidFill>
              </a:rPr>
              <a:t>Text analysis</a:t>
            </a:r>
          </a:p>
          <a:p>
            <a:pPr lvl="0"/>
            <a:r>
              <a:rPr lang="en-US" b="0" kern="0" dirty="0">
                <a:solidFill>
                  <a:srgbClr val="000000"/>
                </a:solidFill>
              </a:rPr>
              <a:t>Translator</a:t>
            </a:r>
          </a:p>
          <a:p>
            <a:pPr lvl="0"/>
            <a:r>
              <a:rPr lang="en-US" b="0" kern="0" dirty="0">
                <a:solidFill>
                  <a:srgbClr val="000000"/>
                </a:solidFill>
              </a:rPr>
              <a:t>WebLM</a:t>
            </a:r>
          </a:p>
        </p:txBody>
      </p:sp>
    </p:spTree>
    <p:custDataLst>
      <p:tags r:id="rId1"/>
    </p:custDataLst>
    <p:extLst>
      <p:ext uri="{BB962C8B-B14F-4D97-AF65-F5344CB8AC3E}">
        <p14:creationId xmlns:p14="http://schemas.microsoft.com/office/powerpoint/2010/main" val="1149709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language to make decisions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Utterances are translated to intents</a:t>
            </a:r>
          </a:p>
          <a:p>
            <a:pPr lvl="0"/>
            <a:r>
              <a:rPr lang="en-US" b="0" kern="0" dirty="0">
                <a:solidFill>
                  <a:srgbClr val="000000"/>
                </a:solidFill>
              </a:rPr>
              <a:t>Intents drive app decisions</a:t>
            </a:r>
          </a:p>
          <a:p>
            <a:pPr lvl="0"/>
            <a:r>
              <a:rPr lang="en-US" b="0" kern="0" dirty="0">
                <a:solidFill>
                  <a:srgbClr val="000000"/>
                </a:solidFill>
              </a:rPr>
              <a:t>Entities describe information about the intent</a:t>
            </a:r>
          </a:p>
          <a:p>
            <a:pPr lvl="0"/>
            <a:r>
              <a:rPr lang="en-US" b="0" kern="0" dirty="0">
                <a:solidFill>
                  <a:srgbClr val="000000"/>
                </a:solidFill>
              </a:rPr>
              <a:t>Features help identify intents and entities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4109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curl and Microsoft Kiosk with Language APIs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the Cognitive Services Text Analytics API with curl commands</a:t>
            </a:r>
          </a:p>
          <a:p>
            <a:pPr lvl="0"/>
            <a:r>
              <a:rPr lang="en-GB" b="0" kern="0" dirty="0">
                <a:solidFill>
                  <a:srgbClr val="000000"/>
                </a:solidFill>
              </a:rPr>
              <a:t>Use the Cognitive Services Bing Search API with the Kiosk application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6489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89516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2082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13657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r>
              <a:rPr lang="en-US" sz="2400" dirty="0"/>
              <a:t>Deploy models using Azure Machine Learning  </a:t>
            </a:r>
          </a:p>
          <a:p>
            <a:pPr lvl="1"/>
            <a:r>
              <a:rPr lang="en-US" sz="1400" dirty="0" smtClean="0"/>
              <a:t> </a:t>
            </a:r>
            <a:r>
              <a:rPr lang="en-US" sz="1400" dirty="0"/>
              <a:t>publish an externally developed scoring function using an Azure Machine Learning </a:t>
            </a:r>
            <a:r>
              <a:rPr lang="en-US" sz="1400" dirty="0" smtClean="0"/>
              <a:t>package, </a:t>
            </a:r>
            <a:r>
              <a:rPr lang="en-US" sz="1400" dirty="0"/>
              <a:t>create and publish a recommendation model, create and publish a language understanding model  </a:t>
            </a:r>
          </a:p>
          <a:p>
            <a:r>
              <a:rPr lang="en-US" sz="2400" dirty="0"/>
              <a:t>Manage Azure Machine Learning projects and workspaces </a:t>
            </a:r>
          </a:p>
          <a:p>
            <a:pPr lvl="1"/>
            <a:r>
              <a:rPr lang="en-US" sz="1400" dirty="0"/>
              <a:t>Create projects and experiments, add assets to a project, create new workspaces, invite users to a workspace, switch between different workspaces, create a </a:t>
            </a:r>
            <a:r>
              <a:rPr lang="en-US" sz="1400" dirty="0" err="1"/>
              <a:t>Jupyter</a:t>
            </a:r>
            <a:r>
              <a:rPr lang="en-US" sz="1400" dirty="0"/>
              <a:t> notebook that references an intermediate dataset   </a:t>
            </a:r>
          </a:p>
          <a:p>
            <a:r>
              <a:rPr lang="en-US" sz="2400" dirty="0"/>
              <a:t>Consume Azure Machine Learning models  </a:t>
            </a:r>
          </a:p>
          <a:p>
            <a:pPr lvl="1"/>
            <a:r>
              <a:rPr lang="en-US" sz="1400" dirty="0" smtClean="0"/>
              <a:t>publish </a:t>
            </a:r>
            <a:r>
              <a:rPr lang="en-US" sz="1400" dirty="0"/>
              <a:t>models to the marketplace</a:t>
            </a:r>
          </a:p>
          <a:p>
            <a:r>
              <a:rPr lang="en-US" sz="2400" dirty="0"/>
              <a:t>Consume exemplar Cognitive Services APIs </a:t>
            </a:r>
          </a:p>
        </p:txBody>
      </p:sp>
      <p:sp>
        <p:nvSpPr>
          <p:cNvPr id="8" name="Text Placeholder 7">
            <a:extLst>
              <a:ext uri="{FF2B5EF4-FFF2-40B4-BE49-F238E27FC236}">
                <a16:creationId xmlns:a16="http://schemas.microsoft.com/office/drawing/2014/main" xmlns=""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168775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232198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72842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Processing image and video</a:t>
            </a:r>
            <a:endParaRPr lang="en-GB" dirty="0"/>
          </a:p>
        </p:txBody>
      </p:sp>
      <p:sp>
        <p:nvSpPr>
          <p:cNvPr id="3" name="Text Placeholder 2"/>
          <p:cNvSpPr>
            <a:spLocks noGrp="1"/>
          </p:cNvSpPr>
          <p:nvPr>
            <p:ph type="body" idx="1"/>
          </p:nvPr>
        </p:nvSpPr>
        <p:spPr/>
        <p:txBody>
          <a:bodyPr/>
          <a:lstStyle/>
          <a:p>
            <a:r>
              <a:rPr lang="en-GB" dirty="0" smtClean="0"/>
              <a:t>Face
Emotion
Content moderator
Video
Computer Vision
Demonstration: Using Microsoft Kiosk with Image and Video APIs</a:t>
            </a:r>
            <a:endParaRPr lang="en-GB" dirty="0"/>
          </a:p>
        </p:txBody>
      </p:sp>
    </p:spTree>
    <p:custDataLst>
      <p:tags r:id="rId1"/>
    </p:custDataLst>
    <p:extLst>
      <p:ext uri="{BB962C8B-B14F-4D97-AF65-F5344CB8AC3E}">
        <p14:creationId xmlns:p14="http://schemas.microsoft.com/office/powerpoint/2010/main" val="1118359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Face</a:t>
            </a:r>
            <a:endParaRPr lang="en-GB" dirty="0"/>
          </a:p>
        </p:txBody>
      </p:sp>
      <p:sp>
        <p:nvSpPr>
          <p:cNvPr id="4" name="Content Placeholder 2">
            <a:extLst>
              <a:ext uri="{FF2B5EF4-FFF2-40B4-BE49-F238E27FC236}">
                <a16:creationId xmlns:a16="http://schemas.microsoft.com/office/drawing/2014/main" xmlns="" id="{29C07663-AFD4-4410-9E07-7F8204D8FFD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Person and person groups</a:t>
            </a:r>
          </a:p>
          <a:p>
            <a:pPr lvl="0"/>
            <a:r>
              <a:rPr lang="en-US" b="0" kern="0" dirty="0">
                <a:solidFill>
                  <a:srgbClr val="000000"/>
                </a:solidFill>
              </a:rPr>
              <a:t>Face detection</a:t>
            </a:r>
          </a:p>
          <a:p>
            <a:pPr lvl="0"/>
            <a:r>
              <a:rPr lang="en-US" b="0" kern="0" dirty="0">
                <a:solidFill>
                  <a:srgbClr val="000000"/>
                </a:solidFill>
              </a:rPr>
              <a:t>Face verification</a:t>
            </a:r>
          </a:p>
          <a:p>
            <a:pPr lvl="0"/>
            <a:r>
              <a:rPr lang="en-US" b="0" kern="0" dirty="0">
                <a:solidFill>
                  <a:srgbClr val="000000"/>
                </a:solidFill>
              </a:rPr>
              <a:t>Face identification</a:t>
            </a:r>
          </a:p>
          <a:p>
            <a:pPr lvl="0"/>
            <a:r>
              <a:rPr lang="en-US" b="0" kern="0" dirty="0">
                <a:solidFill>
                  <a:srgbClr val="000000"/>
                </a:solidFill>
              </a:rPr>
              <a:t>Similar face searching</a:t>
            </a:r>
          </a:p>
          <a:p>
            <a:pPr lvl="0"/>
            <a:r>
              <a:rPr lang="en-US" b="0" kern="0" dirty="0">
                <a:solidFill>
                  <a:srgbClr val="000000"/>
                </a:solidFill>
              </a:rPr>
              <a:t>Face grouping</a:t>
            </a:r>
          </a:p>
        </p:txBody>
      </p:sp>
    </p:spTree>
    <p:custDataLst>
      <p:tags r:id="rId1"/>
    </p:custDataLst>
    <p:extLst>
      <p:ext uri="{BB962C8B-B14F-4D97-AF65-F5344CB8AC3E}">
        <p14:creationId xmlns:p14="http://schemas.microsoft.com/office/powerpoint/2010/main" val="425351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Emotion</a:t>
            </a:r>
            <a:endParaRPr lang="en-GB" dirty="0"/>
          </a:p>
        </p:txBody>
      </p:sp>
      <p:sp>
        <p:nvSpPr>
          <p:cNvPr id="4" name="Content Placeholder 2"/>
          <p:cNvSpPr txBox="1">
            <a:spLocks/>
          </p:cNvSpPr>
          <p:nvPr/>
        </p:nvSpPr>
        <p:spPr>
          <a:xfrm>
            <a:off x="458788" y="1021215"/>
            <a:ext cx="335445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dirty="0">
                <a:solidFill>
                  <a:srgbClr val="000000"/>
                </a:solidFill>
              </a:rPr>
              <a:t> "faceRectangle": {</a:t>
            </a:r>
          </a:p>
          <a:p>
            <a:pPr marL="0" lvl="0" indent="0">
              <a:buNone/>
            </a:pPr>
            <a:r>
              <a:rPr lang="en-US" sz="1800" b="0" kern="0" dirty="0">
                <a:solidFill>
                  <a:srgbClr val="000000"/>
                </a:solidFill>
              </a:rPr>
              <a:t>      "left": 488,</a:t>
            </a:r>
          </a:p>
          <a:p>
            <a:pPr marL="0" lvl="0" indent="0">
              <a:buNone/>
            </a:pPr>
            <a:r>
              <a:rPr lang="en-US" sz="1800" b="0" kern="0" dirty="0">
                <a:solidFill>
                  <a:srgbClr val="000000"/>
                </a:solidFill>
              </a:rPr>
              <a:t>      "top": 263,</a:t>
            </a:r>
          </a:p>
          <a:p>
            <a:pPr marL="0" lvl="0" indent="0">
              <a:buNone/>
            </a:pPr>
            <a:r>
              <a:rPr lang="en-US" sz="1800" b="0" kern="0" dirty="0">
                <a:solidFill>
                  <a:srgbClr val="000000"/>
                </a:solidFill>
              </a:rPr>
              <a:t>      "width": 148,</a:t>
            </a:r>
          </a:p>
          <a:p>
            <a:pPr marL="0" lvl="0" indent="0">
              <a:buNone/>
            </a:pPr>
            <a:r>
              <a:rPr lang="en-US" sz="1800" b="0" kern="0" dirty="0">
                <a:solidFill>
                  <a:srgbClr val="000000"/>
                </a:solidFill>
              </a:rPr>
              <a:t>      "height": 148</a:t>
            </a:r>
          </a:p>
          <a:p>
            <a:pPr marL="0" lvl="0" indent="0">
              <a:buNone/>
            </a:pPr>
            <a:r>
              <a:rPr lang="en-US" sz="1800" b="0" kern="0" dirty="0">
                <a:solidFill>
                  <a:srgbClr val="000000"/>
                </a:solidFill>
              </a:rPr>
              <a:t>    },</a:t>
            </a:r>
          </a:p>
          <a:p>
            <a:pPr marL="0" lvl="0" indent="0">
              <a:buNone/>
            </a:pPr>
            <a:r>
              <a:rPr lang="en-US" sz="1800" b="0" kern="0" dirty="0">
                <a:solidFill>
                  <a:srgbClr val="000000"/>
                </a:solidFill>
              </a:rPr>
              <a:t>    "scores": {</a:t>
            </a:r>
          </a:p>
          <a:p>
            <a:pPr marL="0" lvl="0" indent="0">
              <a:buNone/>
            </a:pPr>
            <a:r>
              <a:rPr lang="en-US" sz="1800" b="0" kern="0" dirty="0">
                <a:solidFill>
                  <a:srgbClr val="000000"/>
                </a:solidFill>
              </a:rPr>
              <a:t>      "anger": 9.075572e-13,</a:t>
            </a:r>
          </a:p>
          <a:p>
            <a:pPr marL="0" lvl="0" indent="0">
              <a:buNone/>
            </a:pPr>
            <a:r>
              <a:rPr lang="en-US" sz="1800" b="0" kern="0" dirty="0">
                <a:solidFill>
                  <a:srgbClr val="000000"/>
                </a:solidFill>
              </a:rPr>
              <a:t>      "contempt": 7.048959e-9,</a:t>
            </a:r>
          </a:p>
          <a:p>
            <a:pPr marL="0" lvl="0" indent="0">
              <a:buNone/>
            </a:pPr>
            <a:r>
              <a:rPr lang="en-US" sz="1800" b="0" kern="0" dirty="0">
                <a:solidFill>
                  <a:srgbClr val="000000"/>
                </a:solidFill>
              </a:rPr>
              <a:t>      "disgust": 1.02152783e-11,</a:t>
            </a:r>
          </a:p>
          <a:p>
            <a:pPr marL="0" lvl="0" indent="0">
              <a:buNone/>
            </a:pPr>
            <a:r>
              <a:rPr lang="en-US" sz="1800" b="0" kern="0" dirty="0">
                <a:solidFill>
                  <a:srgbClr val="000000"/>
                </a:solidFill>
              </a:rPr>
              <a:t>      "fear": 1.778957e-14,</a:t>
            </a:r>
          </a:p>
          <a:p>
            <a:pPr marL="0" lvl="0" indent="0">
              <a:buNone/>
            </a:pPr>
            <a:r>
              <a:rPr lang="en-US" sz="1800" b="0" kern="0" dirty="0">
                <a:solidFill>
                  <a:srgbClr val="000000"/>
                </a:solidFill>
              </a:rPr>
              <a:t>      "happiness": 0.9999999,</a:t>
            </a:r>
          </a:p>
          <a:p>
            <a:pPr marL="0" lvl="0" indent="0">
              <a:buNone/>
            </a:pPr>
            <a:r>
              <a:rPr lang="en-US" sz="1800" b="0" kern="0" dirty="0">
                <a:solidFill>
                  <a:srgbClr val="000000"/>
                </a:solidFill>
              </a:rPr>
              <a:t>      "neutral": 1.31694478e-7,</a:t>
            </a:r>
          </a:p>
          <a:p>
            <a:pPr marL="0" lvl="0" indent="0">
              <a:buNone/>
            </a:pPr>
            <a:r>
              <a:rPr lang="en-US" sz="1800" b="0" kern="0" dirty="0">
                <a:solidFill>
                  <a:srgbClr val="000000"/>
                </a:solidFill>
              </a:rPr>
              <a:t>      "sadness": 6.04054263e-12,</a:t>
            </a:r>
          </a:p>
          <a:p>
            <a:pPr marL="0" lvl="0" indent="0">
              <a:buNone/>
            </a:pPr>
            <a:r>
              <a:rPr lang="en-US" sz="1800" b="0" kern="0" dirty="0">
                <a:solidFill>
                  <a:srgbClr val="000000"/>
                </a:solidFill>
              </a:rPr>
              <a:t>      "surprise": 3.92249462e-11</a:t>
            </a:r>
          </a:p>
          <a:p>
            <a:pPr marL="0" lvl="0" indent="0">
              <a:buNone/>
            </a:pPr>
            <a:r>
              <a:rPr lang="en-US" sz="1800" b="0" kern="0" dirty="0">
                <a:solidFill>
                  <a:srgbClr val="000000"/>
                </a:solidFill>
              </a:rPr>
              <a:t>    }</a:t>
            </a:r>
            <a:endParaRPr lang="en-US" sz="1800" b="0" kern="0" dirty="0"/>
          </a:p>
        </p:txBody>
      </p:sp>
      <p:pic>
        <p:nvPicPr>
          <p:cNvPr id="5" name="Picture 4">
            <a:extLst>
              <a:ext uri="{FF2B5EF4-FFF2-40B4-BE49-F238E27FC236}">
                <a16:creationId xmlns:a16="http://schemas.microsoft.com/office/drawing/2014/main" xmlns="" id="{3B1FB0A0-3849-43DA-8651-9A1D981DBC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914" y="1483360"/>
            <a:ext cx="5143086" cy="3431205"/>
          </a:xfrm>
          <a:prstGeom prst="rect">
            <a:avLst/>
          </a:prstGeom>
        </p:spPr>
      </p:pic>
      <p:sp>
        <p:nvSpPr>
          <p:cNvPr id="6" name="Rectangle 5">
            <a:extLst>
              <a:ext uri="{FF2B5EF4-FFF2-40B4-BE49-F238E27FC236}">
                <a16:creationId xmlns:a16="http://schemas.microsoft.com/office/drawing/2014/main" xmlns="" id="{89571D95-8774-411E-AA9A-2F8514C384BE}"/>
              </a:ext>
            </a:extLst>
          </p:cNvPr>
          <p:cNvSpPr/>
          <p:nvPr/>
        </p:nvSpPr>
        <p:spPr bwMode="auto">
          <a:xfrm>
            <a:off x="5669280" y="2011680"/>
            <a:ext cx="1056640" cy="1280160"/>
          </a:xfrm>
          <a:prstGeom prst="rect">
            <a:avLst/>
          </a:prstGeom>
          <a:noFill/>
          <a:ln w="41275" cap="flat" cmpd="sng" algn="ctr">
            <a:solidFill>
              <a:srgbClr val="FF33CC"/>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Tree>
    <p:custDataLst>
      <p:tags r:id="rId1"/>
    </p:custDataLst>
    <p:extLst>
      <p:ext uri="{BB962C8B-B14F-4D97-AF65-F5344CB8AC3E}">
        <p14:creationId xmlns:p14="http://schemas.microsoft.com/office/powerpoint/2010/main" val="4268324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 moderator</a:t>
            </a:r>
            <a:endParaRPr lang="en-GB" dirty="0"/>
          </a:p>
        </p:txBody>
      </p:sp>
      <p:sp>
        <p:nvSpPr>
          <p:cNvPr id="4" name="Content Placeholder 2">
            <a:extLst>
              <a:ext uri="{FF2B5EF4-FFF2-40B4-BE49-F238E27FC236}">
                <a16:creationId xmlns:a16="http://schemas.microsoft.com/office/drawing/2014/main" xmlns="" id="{F83F436C-4BFA-49FE-99C0-A06A8C70502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Automated</a:t>
            </a:r>
          </a:p>
          <a:p>
            <a:pPr lvl="0"/>
            <a:r>
              <a:rPr lang="en-GB" b="0" kern="0" dirty="0">
                <a:solidFill>
                  <a:srgbClr val="000000"/>
                </a:solidFill>
              </a:rPr>
              <a:t>Human</a:t>
            </a:r>
          </a:p>
          <a:p>
            <a:pPr lvl="0"/>
            <a:r>
              <a:rPr lang="en-GB" b="0" kern="0" dirty="0">
                <a:solidFill>
                  <a:srgbClr val="000000"/>
                </a:solidFill>
              </a:rPr>
              <a:t>Hybrid</a:t>
            </a:r>
          </a:p>
          <a:p>
            <a:pPr lvl="0"/>
            <a:r>
              <a:rPr lang="en-GB" b="0" kern="0" dirty="0">
                <a:solidFill>
                  <a:srgbClr val="000000"/>
                </a:solidFill>
              </a:rPr>
              <a:t>Content Moderator UI</a:t>
            </a:r>
          </a:p>
          <a:p>
            <a:pPr lvl="0"/>
            <a:r>
              <a:rPr lang="en-US" b="0" kern="0" dirty="0">
                <a:solidFill>
                  <a:srgbClr val="000000"/>
                </a:solidFill>
              </a:rPr>
              <a:t>Image moderation</a:t>
            </a:r>
          </a:p>
          <a:p>
            <a:pPr lvl="0"/>
            <a:r>
              <a:rPr lang="en-US" b="0" kern="0" dirty="0">
                <a:solidFill>
                  <a:srgbClr val="000000"/>
                </a:solidFill>
              </a:rPr>
              <a:t>Text Moderation</a:t>
            </a:r>
          </a:p>
        </p:txBody>
      </p:sp>
    </p:spTree>
    <p:custDataLst>
      <p:tags r:id="rId1"/>
    </p:custDataLst>
    <p:extLst>
      <p:ext uri="{BB962C8B-B14F-4D97-AF65-F5344CB8AC3E}">
        <p14:creationId xmlns:p14="http://schemas.microsoft.com/office/powerpoint/2010/main" val="754651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Face detection and tracking</a:t>
            </a:r>
          </a:p>
          <a:p>
            <a:pPr lvl="0"/>
            <a:r>
              <a:rPr lang="en-US" b="0" kern="0" dirty="0">
                <a:solidFill>
                  <a:srgbClr val="000000"/>
                </a:solidFill>
              </a:rPr>
              <a:t>Motion detection</a:t>
            </a:r>
          </a:p>
          <a:p>
            <a:pPr lvl="0"/>
            <a:r>
              <a:rPr lang="en-US" b="0" kern="0" dirty="0">
                <a:solidFill>
                  <a:srgbClr val="000000"/>
                </a:solidFill>
              </a:rPr>
              <a:t>Stabilization</a:t>
            </a:r>
          </a:p>
          <a:p>
            <a:pPr lvl="0"/>
            <a:r>
              <a:rPr lang="en-US" b="0" kern="0" dirty="0">
                <a:solidFill>
                  <a:srgbClr val="000000"/>
                </a:solidFill>
              </a:rPr>
              <a:t>Video thumbnail</a:t>
            </a:r>
          </a:p>
        </p:txBody>
      </p:sp>
    </p:spTree>
    <p:custDataLst>
      <p:tags r:id="rId1"/>
    </p:custDataLst>
    <p:extLst>
      <p:ext uri="{BB962C8B-B14F-4D97-AF65-F5344CB8AC3E}">
        <p14:creationId xmlns:p14="http://schemas.microsoft.com/office/powerpoint/2010/main" val="3484804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a:t>
            </a:r>
            <a:endParaRPr lang="en-GB" dirty="0"/>
          </a:p>
        </p:txBody>
      </p:sp>
      <p:sp>
        <p:nvSpPr>
          <p:cNvPr id="4" name="Content Placeholder 2">
            <a:extLst>
              <a:ext uri="{FF2B5EF4-FFF2-40B4-BE49-F238E27FC236}">
                <a16:creationId xmlns:a16="http://schemas.microsoft.com/office/drawing/2014/main" xmlns="" id="{BEA248FE-ABBC-4B04-BDFF-4F02ECE6D4E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Computer Vision</a:t>
            </a:r>
          </a:p>
          <a:p>
            <a:pPr lvl="0"/>
            <a:r>
              <a:rPr lang="en-US" b="0" kern="0" dirty="0">
                <a:solidFill>
                  <a:srgbClr val="000000"/>
                </a:solidFill>
              </a:rPr>
              <a:t>Tagging images</a:t>
            </a:r>
          </a:p>
          <a:p>
            <a:pPr lvl="0"/>
            <a:r>
              <a:rPr lang="en-US" b="0" kern="0" dirty="0">
                <a:solidFill>
                  <a:srgbClr val="000000"/>
                </a:solidFill>
              </a:rPr>
              <a:t>Categorizing images</a:t>
            </a:r>
          </a:p>
          <a:p>
            <a:pPr lvl="0"/>
            <a:r>
              <a:rPr lang="en-US" b="0" kern="0" dirty="0">
                <a:solidFill>
                  <a:srgbClr val="000000"/>
                </a:solidFill>
              </a:rPr>
              <a:t>Generating descriptions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734049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Microsoft Kiosk with Image and Video APIs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 </a:t>
            </a:r>
          </a:p>
          <a:p>
            <a:pPr lvl="0"/>
            <a:r>
              <a:rPr lang="en-GB" b="0" kern="0" dirty="0">
                <a:solidFill>
                  <a:srgbClr val="000000"/>
                </a:solidFill>
              </a:rPr>
              <a:t>Configure the Kiosk application to use Microsoft Cognitive Services’ Face, Emotion, and Computer Vision APIs</a:t>
            </a:r>
          </a:p>
          <a:p>
            <a:pPr lvl="0"/>
            <a:r>
              <a:rPr lang="en-GB" b="0" kern="0" dirty="0">
                <a:solidFill>
                  <a:srgbClr val="000000"/>
                </a:solidFill>
              </a:rPr>
              <a:t>Use the Kiosk application to detect faces and facial expressions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14621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940930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4000" dirty="0"/>
              <a:t>Deploy models using Azure Machine Learning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p:txBody>
          <a:bodyPr/>
          <a:lstStyle/>
          <a:p>
            <a:r>
              <a:rPr lang="en-US" sz="2400" dirty="0"/>
              <a:t>Publish a model developed inside Azure Machine Learning, publish an externally developed scoring function using an Azure Machine Learning package, use web service parameters, create and publish a recommendation model, create and publish a language understanding model </a:t>
            </a:r>
          </a:p>
        </p:txBody>
      </p:sp>
      <p:sp>
        <p:nvSpPr>
          <p:cNvPr id="7" name="Text Placeholder 6">
            <a:extLst>
              <a:ext uri="{FF2B5EF4-FFF2-40B4-BE49-F238E27FC236}">
                <a16:creationId xmlns:a16="http://schemas.microsoft.com/office/drawing/2014/main" xmlns=""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Recommending products</a:t>
            </a:r>
            <a:endParaRPr lang="en-GB" dirty="0"/>
          </a:p>
        </p:txBody>
      </p:sp>
      <p:sp>
        <p:nvSpPr>
          <p:cNvPr id="3" name="Text Placeholder 2"/>
          <p:cNvSpPr>
            <a:spLocks noGrp="1"/>
          </p:cNvSpPr>
          <p:nvPr>
            <p:ph type="body" idx="1"/>
          </p:nvPr>
        </p:nvSpPr>
        <p:spPr/>
        <p:txBody>
          <a:bodyPr/>
          <a:lstStyle/>
          <a:p>
            <a:r>
              <a:rPr lang="en-GB" dirty="0" smtClean="0"/>
              <a:t>Product recommendations
Using the Cognitive Services Recommendations API
Demonstration: Using curl with the Recommendation API</a:t>
            </a:r>
            <a:endParaRPr lang="en-GB" dirty="0"/>
          </a:p>
        </p:txBody>
      </p:sp>
    </p:spTree>
    <p:custDataLst>
      <p:tags r:id="rId1"/>
    </p:custDataLst>
    <p:extLst>
      <p:ext uri="{BB962C8B-B14F-4D97-AF65-F5344CB8AC3E}">
        <p14:creationId xmlns:p14="http://schemas.microsoft.com/office/powerpoint/2010/main" val="1858835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recommendations</a:t>
            </a:r>
            <a:endParaRPr lang="en-GB" dirty="0"/>
          </a:p>
        </p:txBody>
      </p:sp>
      <p:sp>
        <p:nvSpPr>
          <p:cNvPr id="4" name="Content Placeholder 2">
            <a:extLst>
              <a:ext uri="{FF2B5EF4-FFF2-40B4-BE49-F238E27FC236}">
                <a16:creationId xmlns:a16="http://schemas.microsoft.com/office/drawing/2014/main" xmlns="" id="{A70D4E2D-6B91-4C33-974B-6F69A61487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Frequently bought together recommendations</a:t>
            </a:r>
          </a:p>
          <a:p>
            <a:pPr lvl="0"/>
            <a:r>
              <a:rPr lang="en-US" b="0" kern="0" dirty="0">
                <a:solidFill>
                  <a:srgbClr val="000000"/>
                </a:solidFill>
              </a:rPr>
              <a:t>Item-to-item recommendations</a:t>
            </a:r>
          </a:p>
          <a:p>
            <a:pPr lvl="0"/>
            <a:r>
              <a:rPr lang="en-US" b="0" kern="0" dirty="0">
                <a:solidFill>
                  <a:srgbClr val="000000"/>
                </a:solidFill>
              </a:rPr>
              <a:t>Customer-to-item recommendations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081593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Cognitive Services Recommendations API</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model</a:t>
            </a:r>
          </a:p>
          <a:p>
            <a:pPr lvl="0"/>
            <a:r>
              <a:rPr lang="en-US" b="0" kern="0" dirty="0">
                <a:solidFill>
                  <a:srgbClr val="000000"/>
                </a:solidFill>
              </a:rPr>
              <a:t>Import catalog data</a:t>
            </a:r>
          </a:p>
          <a:p>
            <a:pPr lvl="0"/>
            <a:r>
              <a:rPr lang="en-US" b="0" kern="0" dirty="0">
                <a:solidFill>
                  <a:srgbClr val="000000"/>
                </a:solidFill>
              </a:rPr>
              <a:t>Import usage data</a:t>
            </a:r>
          </a:p>
          <a:p>
            <a:pPr lvl="0"/>
            <a:r>
              <a:rPr lang="en-US" b="0" kern="0" dirty="0">
                <a:solidFill>
                  <a:srgbClr val="000000"/>
                </a:solidFill>
              </a:rPr>
              <a:t>Build a recommendation model</a:t>
            </a:r>
          </a:p>
          <a:p>
            <a:pPr lvl="0"/>
            <a:r>
              <a:rPr lang="en-US" b="0" kern="0" dirty="0">
                <a:solidFill>
                  <a:srgbClr val="000000"/>
                </a:solidFill>
              </a:rPr>
              <a:t>Consume recommendations </a:t>
            </a:r>
          </a:p>
        </p:txBody>
      </p:sp>
    </p:spTree>
    <p:custDataLst>
      <p:tags r:id="rId1"/>
    </p:custDataLst>
    <p:extLst>
      <p:ext uri="{BB962C8B-B14F-4D97-AF65-F5344CB8AC3E}">
        <p14:creationId xmlns:p14="http://schemas.microsoft.com/office/powerpoint/2010/main" val="3694977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curl with the Recommendation API</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Configure the Recommendations application to use the Cognitive Services Recommendations API</a:t>
            </a:r>
          </a:p>
          <a:p>
            <a:pPr lvl="0"/>
            <a:r>
              <a:rPr lang="en-GB" b="0" kern="0" dirty="0">
                <a:solidFill>
                  <a:srgbClr val="000000"/>
                </a:solidFill>
              </a:rPr>
              <a:t>Use a curl command to generate recommendations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81208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81073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Cognitive Services</a:t>
            </a:r>
            <a:endParaRPr lang="en-GB" dirty="0"/>
          </a:p>
        </p:txBody>
      </p:sp>
      <p:sp>
        <p:nvSpPr>
          <p:cNvPr id="3" name="Text Placeholder 2"/>
          <p:cNvSpPr>
            <a:spLocks noGrp="1"/>
          </p:cNvSpPr>
          <p:nvPr>
            <p:ph type="body" idx="1"/>
          </p:nvPr>
        </p:nvSpPr>
        <p:spPr/>
        <p:txBody>
          <a:bodyPr/>
          <a:lstStyle/>
          <a:p>
            <a:r>
              <a:rPr lang="en-GB" dirty="0" smtClean="0"/>
              <a:t>Exercise 1: Build a language application
Exercise 2: Build a face detection application
Exercise 3: Build a recommendation application</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20774A-LON-DEV</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ADATUM\AdatumAdmin</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00243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Deploying and publishing models</a:t>
            </a:r>
            <a:endParaRPr lang="en-GB" dirty="0"/>
          </a:p>
        </p:txBody>
      </p:sp>
      <p:sp>
        <p:nvSpPr>
          <p:cNvPr id="3" name="Text Placeholder 2"/>
          <p:cNvSpPr>
            <a:spLocks noGrp="1"/>
          </p:cNvSpPr>
          <p:nvPr>
            <p:ph type="body" idx="1"/>
          </p:nvPr>
        </p:nvSpPr>
        <p:spPr/>
        <p:txBody>
          <a:bodyPr/>
          <a:lstStyle/>
          <a:p>
            <a:r>
              <a:rPr lang="en-GB" dirty="0" smtClean="0"/>
              <a:t>Deployment overview
Using web service parameters
The Cortana Intelligence Gallery
Demonstration: Deploying and publishing experiments</a:t>
            </a:r>
            <a:endParaRPr lang="en-GB" dirty="0"/>
          </a:p>
        </p:txBody>
      </p:sp>
    </p:spTree>
    <p:extLst>
      <p:ext uri="{BB962C8B-B14F-4D97-AF65-F5344CB8AC3E}">
        <p14:creationId xmlns:p14="http://schemas.microsoft.com/office/powerpoint/2010/main" val="243394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Deployment overview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Training experiment</a:t>
            </a:r>
          </a:p>
          <a:p>
            <a:pPr lvl="0"/>
            <a:r>
              <a:rPr lang="en-US" kern="0" dirty="0">
                <a:solidFill>
                  <a:srgbClr val="000000"/>
                </a:solidFill>
              </a:rPr>
              <a:t>Predictive experiment</a:t>
            </a:r>
          </a:p>
          <a:p>
            <a:pPr lvl="0"/>
            <a:r>
              <a:rPr lang="en-US" kern="0" dirty="0">
                <a:solidFill>
                  <a:srgbClr val="000000"/>
                </a:solidFill>
              </a:rPr>
              <a:t>Web service</a:t>
            </a:r>
          </a:p>
          <a:p>
            <a:pPr lvl="1"/>
            <a:r>
              <a:rPr lang="en-US" kern="0" dirty="0">
                <a:solidFill>
                  <a:srgbClr val="000000"/>
                </a:solidFill>
              </a:rPr>
              <a:t>New</a:t>
            </a:r>
          </a:p>
          <a:p>
            <a:pPr lvl="1"/>
            <a:r>
              <a:rPr lang="en-US" kern="0" dirty="0">
                <a:solidFill>
                  <a:srgbClr val="000000"/>
                </a:solidFill>
              </a:rPr>
              <a:t>Classic</a:t>
            </a:r>
          </a:p>
        </p:txBody>
      </p:sp>
    </p:spTree>
    <p:extLst>
      <p:ext uri="{BB962C8B-B14F-4D97-AF65-F5344CB8AC3E}">
        <p14:creationId xmlns:p14="http://schemas.microsoft.com/office/powerpoint/2010/main" val="125346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web service parameters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Web service parameters can:</a:t>
            </a:r>
          </a:p>
          <a:p>
            <a:pPr lvl="1"/>
            <a:r>
              <a:rPr lang="en-US" kern="0" dirty="0">
                <a:solidFill>
                  <a:srgbClr val="000000"/>
                </a:solidFill>
              </a:rPr>
              <a:t>Increase the number of features</a:t>
            </a:r>
          </a:p>
          <a:p>
            <a:pPr lvl="1"/>
            <a:r>
              <a:rPr lang="en-US" kern="0" dirty="0">
                <a:solidFill>
                  <a:srgbClr val="000000"/>
                </a:solidFill>
              </a:rPr>
              <a:t>Change the export destination</a:t>
            </a:r>
          </a:p>
          <a:p>
            <a:pPr lvl="0"/>
            <a:endParaRPr lang="en-US" kern="0" dirty="0">
              <a:solidFill>
                <a:srgbClr val="000000"/>
              </a:solidFill>
            </a:endParaRPr>
          </a:p>
        </p:txBody>
      </p:sp>
    </p:spTree>
    <p:extLst>
      <p:ext uri="{BB962C8B-B14F-4D97-AF65-F5344CB8AC3E}">
        <p14:creationId xmlns:p14="http://schemas.microsoft.com/office/powerpoint/2010/main" val="193526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10" y="0"/>
            <a:ext cx="8683625" cy="740664"/>
          </a:xfrm>
        </p:spPr>
        <p:txBody>
          <a:bodyPr/>
          <a:lstStyle/>
          <a:p>
            <a:r>
              <a:rPr lang="en-GB" dirty="0" smtClean="0"/>
              <a:t>Demonstration: Deploying and publishing experiments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new standard Machine Learning Workspace</a:t>
            </a:r>
          </a:p>
          <a:p>
            <a:pPr lvl="0"/>
            <a:r>
              <a:rPr lang="en-GB" kern="0" dirty="0">
                <a:solidFill>
                  <a:srgbClr val="000000"/>
                </a:solidFill>
              </a:rPr>
              <a:t>Open a sample experiment</a:t>
            </a:r>
          </a:p>
          <a:p>
            <a:pPr lvl="0"/>
            <a:r>
              <a:rPr lang="en-GB" kern="0" dirty="0">
                <a:solidFill>
                  <a:srgbClr val="000000"/>
                </a:solidFill>
              </a:rPr>
              <a:t>Publish the experiment as a web service</a:t>
            </a:r>
          </a:p>
          <a:p>
            <a:pPr lvl="0"/>
            <a:r>
              <a:rPr lang="en-GB" kern="0" dirty="0">
                <a:solidFill>
                  <a:srgbClr val="000000"/>
                </a:solidFill>
              </a:rPr>
              <a:t>Add export path as a web service parameter</a:t>
            </a:r>
          </a:p>
          <a:p>
            <a:pPr lvl="0"/>
            <a:r>
              <a:rPr lang="en-GB" kern="0" dirty="0">
                <a:solidFill>
                  <a:srgbClr val="000000"/>
                </a:solidFill>
              </a:rPr>
              <a:t>Deploy the web service</a:t>
            </a:r>
          </a:p>
          <a:p>
            <a:pPr lvl="0"/>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4093105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5995</Words>
  <Application>Microsoft Office PowerPoint</Application>
  <PresentationFormat>On-screen Show (4:3)</PresentationFormat>
  <Paragraphs>789</Paragraphs>
  <Slides>55</Slides>
  <Notes>55</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Verdana</vt:lpstr>
      <vt:lpstr>Times New Roman</vt:lpstr>
      <vt:lpstr>Wingdings</vt:lpstr>
      <vt:lpstr>Arial</vt:lpstr>
      <vt:lpstr>Courier New</vt:lpstr>
      <vt:lpstr>Consolas</vt:lpstr>
      <vt:lpstr>Segoe UI</vt:lpstr>
      <vt:lpstr>Segoe UI Light</vt:lpstr>
      <vt:lpstr>Symbol</vt:lpstr>
      <vt:lpstr>Calibri</vt:lpstr>
      <vt:lpstr>NG_MOC_Core_ModuleNew2</vt:lpstr>
      <vt:lpstr>Exam 70-774 Perform Cloud Data Science with Azure Machine Learning</vt:lpstr>
      <vt:lpstr>Operationalize and Manage Azure Machine Learning Services</vt:lpstr>
      <vt:lpstr>Operationalize and Manage Azure Machine Learning Services</vt:lpstr>
      <vt:lpstr>Operationalize and Manage Azure Machine Learning Services</vt:lpstr>
      <vt:lpstr>Deploy models using Azure Machine Learning </vt:lpstr>
      <vt:lpstr>Lesson 1: Deploying and publishing models</vt:lpstr>
      <vt:lpstr>Deployment overview</vt:lpstr>
      <vt:lpstr>Using web service parameters</vt:lpstr>
      <vt:lpstr>Demonstration: Deploying and publishing experiments</vt:lpstr>
      <vt:lpstr>PowerPoint Presentation</vt:lpstr>
      <vt:lpstr>PowerPoint Presentation</vt:lpstr>
      <vt:lpstr>Manage Azure Machine Learning projects and workspaces </vt:lpstr>
      <vt:lpstr>Introduction to Machine Learning Studio</vt:lpstr>
      <vt:lpstr>Workspaces</vt:lpstr>
      <vt:lpstr>Workspaces</vt:lpstr>
      <vt:lpstr>Experiments and projects</vt:lpstr>
      <vt:lpstr>Modules</vt:lpstr>
      <vt:lpstr>Using Machine Learning Studio</vt:lpstr>
      <vt:lpstr>Introduction to Machine Learning</vt:lpstr>
      <vt:lpstr>Consume Azure Machine Learning models </vt:lpstr>
      <vt:lpstr>Lesson 2: Consuming experiments</vt:lpstr>
      <vt:lpstr>Consuming a published experiment</vt:lpstr>
      <vt:lpstr>Using Excel with a published model</vt:lpstr>
      <vt:lpstr>Using the Export Data module</vt:lpstr>
      <vt:lpstr>Demonstration: Consuming Machine Learning experiments</vt:lpstr>
      <vt:lpstr>PowerPoint Presentation</vt:lpstr>
      <vt:lpstr>PowerPoint Presentation</vt:lpstr>
      <vt:lpstr>Consume exemplar Cognitive Services APIs </vt:lpstr>
      <vt:lpstr>Lesson 1: Cognitive Services overview</vt:lpstr>
      <vt:lpstr>What is a cognitive service?</vt:lpstr>
      <vt:lpstr>Customer scenarios</vt:lpstr>
      <vt:lpstr>Lesson 2: Processing language</vt:lpstr>
      <vt:lpstr>Language</vt:lpstr>
      <vt:lpstr>Learning to talk</vt:lpstr>
      <vt:lpstr>Using language to make decisions</vt:lpstr>
      <vt:lpstr>Demonstration: Using curl and Microsoft Kiosk with Language APIs</vt:lpstr>
      <vt:lpstr>PowerPoint Presentation</vt:lpstr>
      <vt:lpstr>PowerPoint Presentation</vt:lpstr>
      <vt:lpstr>PowerPoint Presentation</vt:lpstr>
      <vt:lpstr>PowerPoint Presentation</vt:lpstr>
      <vt:lpstr>PowerPoint Presentation</vt:lpstr>
      <vt:lpstr>Lesson 3: Processing image and video</vt:lpstr>
      <vt:lpstr>Face</vt:lpstr>
      <vt:lpstr>Emotion</vt:lpstr>
      <vt:lpstr>Content moderator</vt:lpstr>
      <vt:lpstr>Video</vt:lpstr>
      <vt:lpstr>Computer Vision</vt:lpstr>
      <vt:lpstr>Demonstration: Using Microsoft Kiosk with Image and Video APIs</vt:lpstr>
      <vt:lpstr>PowerPoint Presentation</vt:lpstr>
      <vt:lpstr>Lesson 4: Recommending products</vt:lpstr>
      <vt:lpstr>Product recommendations</vt:lpstr>
      <vt:lpstr>Using the Cognitive Services Recommendations API</vt:lpstr>
      <vt:lpstr>Demonstration: Using curl with the Recommendation API</vt:lpstr>
      <vt:lpstr>PowerPoint Presentation</vt:lpstr>
      <vt:lpstr>Lab: Using Cognitive Services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2018-03-19T02:44:10Z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