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4"/>
  </p:notesMasterIdLst>
  <p:handoutMasterIdLst>
    <p:handoutMasterId r:id="rId35"/>
  </p:handoutMasterIdLst>
  <p:sldIdLst>
    <p:sldId id="398" r:id="rId2"/>
    <p:sldId id="397" r:id="rId3"/>
    <p:sldId id="399" r:id="rId4"/>
    <p:sldId id="313" r:id="rId5"/>
    <p:sldId id="400" r:id="rId6"/>
    <p:sldId id="401" r:id="rId7"/>
    <p:sldId id="402" r:id="rId8"/>
    <p:sldId id="403" r:id="rId9"/>
    <p:sldId id="404" r:id="rId10"/>
    <p:sldId id="422" r:id="rId11"/>
    <p:sldId id="423" r:id="rId12"/>
    <p:sldId id="405" r:id="rId13"/>
    <p:sldId id="406" r:id="rId14"/>
    <p:sldId id="407" r:id="rId15"/>
    <p:sldId id="408" r:id="rId16"/>
    <p:sldId id="409" r:id="rId17"/>
    <p:sldId id="410" r:id="rId18"/>
    <p:sldId id="411" r:id="rId19"/>
    <p:sldId id="412" r:id="rId20"/>
    <p:sldId id="413" r:id="rId21"/>
    <p:sldId id="425" r:id="rId22"/>
    <p:sldId id="426" r:id="rId23"/>
    <p:sldId id="414" r:id="rId24"/>
    <p:sldId id="415" r:id="rId25"/>
    <p:sldId id="416" r:id="rId26"/>
    <p:sldId id="417" r:id="rId27"/>
    <p:sldId id="418" r:id="rId28"/>
    <p:sldId id="419" r:id="rId29"/>
    <p:sldId id="420" r:id="rId30"/>
    <p:sldId id="427" r:id="rId31"/>
    <p:sldId id="428" r:id="rId32"/>
    <p:sldId id="421" r:id="rId33"/>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
      <p:font typeface="Verdana" panose="020B0604030504040204" pitchFamily="34" charset="0"/>
      <p:regular r:id="rId50"/>
      <p:bold r:id="rId51"/>
      <p:italic r:id="rId52"/>
      <p:bold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397"/>
          </p14:sldIdLst>
        </p14:section>
        <p14:section name="Prepare Data for Analysis in Azure Machine Learning and Export from Azure Machine Learning" id="{EE7F45B0-A6AD-411D-A512-DBBFEC401377}">
          <p14:sldIdLst>
            <p14:sldId id="399"/>
          </p14:sldIdLst>
        </p14:section>
        <p14:section name="What is machine learning?" id="{C6B6578B-F5CF-418D-991A-F24A0340D180}">
          <p14:sldIdLst>
            <p14:sldId id="313"/>
            <p14:sldId id="400"/>
            <p14:sldId id="401"/>
            <p14:sldId id="402"/>
            <p14:sldId id="403"/>
            <p14:sldId id="404"/>
            <p14:sldId id="422"/>
            <p14:sldId id="423"/>
            <p14:sldId id="405"/>
            <p14:sldId id="406"/>
            <p14:sldId id="407"/>
            <p14:sldId id="408"/>
            <p14:sldId id="409"/>
            <p14:sldId id="410"/>
            <p14:sldId id="411"/>
            <p14:sldId id="412"/>
            <p14:sldId id="413"/>
            <p14:sldId id="425"/>
            <p14:sldId id="426"/>
            <p14:sldId id="414"/>
            <p14:sldId id="415"/>
            <p14:sldId id="416"/>
            <p14:sldId id="417"/>
            <p14:sldId id="418"/>
            <p14:sldId id="419"/>
            <p14:sldId id="420"/>
            <p14:sldId id="427"/>
            <p14:sldId id="428"/>
            <p14:sldId id="4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33573" autoAdjust="0"/>
  </p:normalViewPr>
  <p:slideViewPr>
    <p:cSldViewPr snapToGrid="0">
      <p:cViewPr varScale="1">
        <p:scale>
          <a:sx n="33" d="100"/>
          <a:sy n="33" d="100"/>
        </p:scale>
        <p:origin x="2492"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6/18/2018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49003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32673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a:t>
            </a:r>
            <a:r>
              <a:rPr lang="en-US" sz="1000" dirty="0"/>
              <a:t>n algorithm is the set of steps that is run against a training dataset as part of the process of generating a machine learning model.</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Classification algorithms—used for yes/no questions, or to identify the most likely outcome from a multiclass list where there are more than two possibilities. Classification algorithms will create a model that processes a dataset, and identify which of two or more predefined categories that data represents. </a:t>
            </a:r>
          </a:p>
          <a:p>
            <a:pPr>
              <a:lnSpc>
                <a:spcPct val="107000"/>
              </a:lnSpc>
              <a:spcAft>
                <a:spcPts val="800"/>
              </a:spcAft>
            </a:pPr>
            <a:endParaRPr lang="en-US" sz="1000" dirty="0"/>
          </a:p>
          <a:p>
            <a:pPr>
              <a:lnSpc>
                <a:spcPct val="107000"/>
              </a:lnSpc>
              <a:spcAft>
                <a:spcPts val="800"/>
              </a:spcAft>
            </a:pPr>
            <a:r>
              <a:rPr lang="en-US" sz="1000" dirty="0"/>
              <a:t>Regression algorithms—typically used to make predictions of outcomes, based on historical patterns. Regression algorithms will create a model that uses historical data, and then identifies relationships between values in that data to make accurate predictions for the future. </a:t>
            </a:r>
          </a:p>
          <a:p>
            <a:pPr>
              <a:lnSpc>
                <a:spcPct val="107000"/>
              </a:lnSpc>
              <a:spcAft>
                <a:spcPts val="800"/>
              </a:spcAft>
            </a:pPr>
            <a:endParaRPr lang="en-US" sz="1000" dirty="0"/>
          </a:p>
          <a:p>
            <a:pPr>
              <a:lnSpc>
                <a:spcPct val="107000"/>
              </a:lnSpc>
              <a:spcAft>
                <a:spcPts val="800"/>
              </a:spcAft>
            </a:pPr>
            <a:r>
              <a:rPr lang="en-US" sz="1000" dirty="0"/>
              <a:t>Clustering algorithms—used to examine large input datasets, and identify clusters or groupings within that data. You use clustering to create a model that can take a new piece of data and assign or allocate that data to the appropriate cluster for further action or processing.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61149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output from a classification algorithm is known as a classifier</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Two-class (or binary) classification algorithms are used for yes/no or true/false questions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Multiclass classification algorithms are used where the result of the question will come from a list of potentially two or more two possible outcomes.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416143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Regression algorithms are used to predict values, based on previous data.</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31223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Clustering algorithms are used to find groupings within a dataset, based on common features, such as text containing common words during text analysis.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Clustering is useful during the initial stages of exploring data, to find patterns and identify anomalies in the data.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653843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a:t>
            </a:r>
            <a:r>
              <a:rPr lang="en-US" sz="1000" dirty="0">
                <a:latin typeface="Arial" panose="020B0604020202020204" pitchFamily="34" charset="0"/>
                <a:ea typeface="Calibri" panose="020F0502020204030204" pitchFamily="34" charset="0"/>
                <a:cs typeface="Times New Roman" panose="02020603050405020304" pitchFamily="18" charset="0"/>
              </a:rPr>
              <a:t>n supervised learning, the algorithm takes existing data, numerical values or text labels, and uses these to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 a target value that it is attempting to predict. In supervised learning, the target values are known; </a:t>
            </a:r>
            <a:r>
              <a:rPr lang="en-US" sz="1000" dirty="0"/>
              <a:t>Classification and regression are examples of supervised learning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unsupervised learning, there is no known target value: Unsupervised learning is largely all about the use of clustering algorithms.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 this case, the algorithm is used to select an action as a response to a particular item of data. very common with IoT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algorithm is self-learning in that, after having chosen an action, there is feedback to indicate how successful the action was, and the algorithm can modify itself to improve its chances of success. </a:t>
            </a:r>
            <a:r>
              <a:rPr lang="en-US" sz="1000" b="1" dirty="0"/>
              <a:t>Machine Learning does not currently include reinforcement algorithms.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278376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Support Vector Machines (SVMs) are used to analyze data and recognize patterns, and can be used for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classification and regression in a supervised learning model.</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Principal Component Analysis (PCA) is used to analyze data containing multiple variables and to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identify a smaller number of uncorrelated variables; these variables are known as principal components.</a:t>
            </a:r>
          </a:p>
          <a:p>
            <a:pPr>
              <a:lnSpc>
                <a:spcPct val="107000"/>
              </a:lnSpc>
              <a:spcAft>
                <a:spcPts val="800"/>
              </a:spcAft>
            </a:pPr>
            <a:r>
              <a:rPr lang="en-US" sz="1200" b="0" i="0" u="none" strike="noStrike" kern="1200" baseline="0" dirty="0">
                <a:solidFill>
                  <a:schemeClr val="tx1"/>
                </a:solidFill>
                <a:latin typeface="+mn-lt"/>
                <a:ea typeface="+mn-ea"/>
                <a:cs typeface="+mn-cs"/>
              </a:rPr>
              <a:t>PCA emphasizes variation and helps to highlight the strongest patterns in a dataset.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431412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not cover details of Machine Learning Studio at this stage—do not show the sign-in, and so on; Machine Learning Studio is covered in Module 2 of this course.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then log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as </a:t>
            </a:r>
            <a:r>
              <a:rPr lang="en-GB" sz="1000" b="1" dirty="0">
                <a:latin typeface="Arial" panose="020B0604020202020204" pitchFamily="34" charset="0"/>
                <a:ea typeface="Calibri" panose="020F0502020204030204" pitchFamily="34" charset="0"/>
                <a:cs typeface="Times New Roman" panose="02020603050405020304" pitchFamily="18" charset="0"/>
              </a:rPr>
              <a:t>ADATUM\</a:t>
            </a:r>
            <a:r>
              <a:rPr lang="en-GB" sz="1000" b="1" dirty="0" err="1">
                <a:latin typeface="Arial" panose="020B0604020202020204" pitchFamily="34" charset="0"/>
                <a:ea typeface="Calibri" panose="020F0502020204030204" pitchFamily="34" charset="0"/>
                <a:cs typeface="Times New Roman" panose="02020603050405020304" pitchFamily="18" charset="0"/>
              </a:rPr>
              <a:t>AdatumAdmin</a:t>
            </a:r>
            <a:r>
              <a:rPr lang="en-GB"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a:latin typeface="Arial" panose="020B0604020202020204" pitchFamily="34" charset="0"/>
                <a:ea typeface="Calibri" panose="020F0502020204030204" pitchFamily="34" charset="0"/>
                <a:cs typeface="Times New Roman" panose="02020603050405020304" pitchFamily="18" charset="0"/>
              </a:rPr>
              <a:t>Pa55w.rd</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Start menu,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u="sng" dirty="0">
                <a:solidFill>
                  <a:srgbClr val="000000"/>
                </a:solidFill>
                <a:latin typeface="Arial" panose="020B0604020202020204" pitchFamily="34" charset="0"/>
                <a:ea typeface="Calibri" panose="020F0502020204030204" pitchFamily="34" charset="0"/>
                <a:cs typeface="Segoe UI" panose="020B0502040204020203" pitchFamily="34" charset="0"/>
                <a:hlinkClick r:id="rId3"/>
              </a:rPr>
              <a:t>https://studio.azureml.net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Sign In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Sign in using the Microsoft account that is associated with your Azure Learning Pass subscription.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Open an experiment in Machine Learning Studio</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Microsoft Azure Machine Learning Studio workspace, in the left-hand pane, click EXPERIMENTS.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Binary Classification: Flight delay prediction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This experiment uses historical on-time performance and weather data to predict whether the arrival of a scheduled passenger flight will be delayed by more than 15 minutes. There are two possible classes: the flight will be delayed, or it will be on time. The classes are </a:t>
            </a:r>
            <a:r>
              <a:rPr lang="en-GB"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labeled</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1 if the flight was delayed, and 0 if the flight was on time.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this experiment starts at the top with two datasets: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Flight Delays Data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and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Weather Dataset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experiment then includes a range of modules; you will go into more detail about these modules later in this course.</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Tree>
    <p:extLst>
      <p:ext uri="{BB962C8B-B14F-4D97-AF65-F5344CB8AC3E}">
        <p14:creationId xmlns:p14="http://schemas.microsoft.com/office/powerpoint/2010/main" val="218055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now, the key things to note are that the data is prepared, and then two different algorithms are applied: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Boosted Decision Tree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Logistic Regression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the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when an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Because two different algorithms have been applied, there are two sets of results to look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view the output from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for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Boosted Decision Tree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right-click the (lower) output port of the left-hand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(or double-click this output port).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Scroll right to locate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These two columns,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are the prediction results.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shows the probability that a flight was delayed and, therefore, belongs to the positive class (Class 1). For example, the first number in the column (0.42537) means there is 0.42537 probability that the first flight belongs to Class 1.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shows the predicted class for each flight. This is based 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If the scored probability of a flight is larger than 0.5, it is predicted as Class 1. Otherwise, it is predicted as Class 0.</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results page.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now compare these results with those for Two-Class Logistic Regression.</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view the output from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for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Logistic Regression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right-click the (lower) output port of the right-hand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(or double-click this output port).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Scroll right to locate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the first number in the column is 0.398238, which means there is 0.398238 probability that the first flight belongs to Class 1 (and was delayed).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Leave Internet Explorer running, ready for the next demo.</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20</a:t>
            </a:fld>
            <a:endParaRPr lang="en-GB" b="0" dirty="0">
              <a:latin typeface="+mn-lt"/>
            </a:endParaRPr>
          </a:p>
        </p:txBody>
      </p:sp>
      <p:sp>
        <p:nvSpPr>
          <p:cNvPr id="5" name="TextBox 4"/>
          <p:cNvSpPr txBox="1"/>
          <p:nvPr/>
        </p:nvSpPr>
        <p:spPr>
          <a:xfrm>
            <a:off x="21772" y="8868228"/>
            <a:ext cx="1898277"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33291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6854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Machine learning languages are used to generate the specific code you need when building models,</a:t>
            </a:r>
          </a:p>
          <a:p>
            <a:r>
              <a:rPr lang="en-US" sz="1200" b="0" i="0" u="none" strike="noStrike" kern="1200" baseline="0" dirty="0">
                <a:solidFill>
                  <a:schemeClr val="tx1"/>
                </a:solidFill>
                <a:latin typeface="+mn-lt"/>
                <a:ea typeface="+mn-ea"/>
                <a:cs typeface="+mn-cs"/>
              </a:rPr>
              <a:t>testing models, and evaluating and optimizing your models.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you are familiar with these tools, your existing skills can be used to enhance your model</a:t>
            </a:r>
          </a:p>
          <a:p>
            <a:r>
              <a:rPr lang="en-US" sz="1200" b="0" i="0" u="none" strike="noStrike" kern="1200" baseline="0" dirty="0">
                <a:solidFill>
                  <a:schemeClr val="tx1"/>
                </a:solidFill>
                <a:latin typeface="+mn-lt"/>
                <a:ea typeface="+mn-ea"/>
                <a:cs typeface="+mn-cs"/>
              </a:rPr>
              <a:t>development within the Machine Learning environment—you will not need to learn any specific Azure</a:t>
            </a:r>
          </a:p>
          <a:p>
            <a:r>
              <a:rPr lang="en-US" sz="1200" b="0" i="0" u="none" strike="noStrike" kern="1200" baseline="0" dirty="0">
                <a:solidFill>
                  <a:schemeClr val="tx1"/>
                </a:solidFill>
                <a:latin typeface="+mn-lt"/>
                <a:ea typeface="+mn-ea"/>
                <a:cs typeface="+mn-cs"/>
              </a:rPr>
              <a:t>machine script languages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73825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For data scientists who are new to</a:t>
            </a:r>
            <a:r>
              <a:rPr lang="en-US" sz="1000" baseline="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programming, the R language is probably the</a:t>
            </a:r>
            <a:r>
              <a:rPr lang="en-US" sz="1000" baseline="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most suitable for a newcomer to learn.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200" b="0" i="0" u="none" strike="noStrike" kern="1200" baseline="0" dirty="0">
                <a:solidFill>
                  <a:schemeClr val="tx1"/>
                </a:solidFill>
                <a:latin typeface="+mn-lt"/>
                <a:ea typeface="+mn-ea"/>
                <a:cs typeface="+mn-cs"/>
              </a:rPr>
              <a:t>Packages cover a broad range of functionality, including bringing in data from specific sources, manipulating data, visualizations, and</a:t>
            </a:r>
          </a:p>
          <a:p>
            <a:r>
              <a:rPr lang="en-US" sz="1200" b="0" i="0" u="none" strike="noStrike" kern="1200" baseline="0" dirty="0">
                <a:solidFill>
                  <a:schemeClr val="tx1"/>
                </a:solidFill>
                <a:latin typeface="+mn-lt"/>
                <a:ea typeface="+mn-ea"/>
                <a:cs typeface="+mn-cs"/>
              </a:rPr>
              <a:t>mappings. Packages are constantly being added, and more than 8,000 are available through CRAN (Comprehensive R Archive Network) at https://cran.r-project.org/.</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95035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Some of Python’s strengths include: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Concise syntax</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Cross-platform support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Large collection of available libraries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Range of development tools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r>
              <a:rPr lang="en-US" sz="1200" b="1" i="0" u="none" strike="noStrike" kern="1200" baseline="0" dirty="0" err="1">
                <a:solidFill>
                  <a:schemeClr val="tx1"/>
                </a:solidFill>
                <a:latin typeface="+mn-lt"/>
                <a:ea typeface="+mn-ea"/>
                <a:cs typeface="+mn-cs"/>
              </a:rPr>
              <a:t>Numpy</a:t>
            </a:r>
            <a:r>
              <a:rPr lang="en-US" sz="1200" b="0" i="0" u="none" strike="noStrike" kern="1200" baseline="0" dirty="0">
                <a:solidFill>
                  <a:schemeClr val="tx1"/>
                </a:solidFill>
                <a:latin typeface="+mn-lt"/>
                <a:ea typeface="+mn-ea"/>
                <a:cs typeface="+mn-cs"/>
              </a:rPr>
              <a:t>—this is used to provide N-dimensional array objects.</a:t>
            </a:r>
          </a:p>
          <a:p>
            <a:r>
              <a:rPr lang="en-US" sz="1200" b="1" i="0" u="none" strike="noStrike" kern="1200" baseline="0" dirty="0">
                <a:solidFill>
                  <a:schemeClr val="tx1"/>
                </a:solidFill>
                <a:latin typeface="+mn-lt"/>
                <a:ea typeface="+mn-ea"/>
                <a:cs typeface="+mn-cs"/>
              </a:rPr>
              <a:t>Pandas</a:t>
            </a:r>
            <a:r>
              <a:rPr lang="en-US" sz="1200" b="0" i="0" u="none" strike="noStrike" kern="1200" baseline="0" dirty="0">
                <a:solidFill>
                  <a:schemeClr val="tx1"/>
                </a:solidFill>
                <a:latin typeface="+mn-lt"/>
                <a:ea typeface="+mn-ea"/>
                <a:cs typeface="+mn-cs"/>
              </a:rPr>
              <a:t>—this is the Python data analysis library, which includes data frames and other structures.</a:t>
            </a:r>
          </a:p>
          <a:p>
            <a:r>
              <a:rPr lang="en-US" sz="1200" b="1" i="0" u="none" strike="noStrike" kern="1200" baseline="0" dirty="0" err="1">
                <a:solidFill>
                  <a:schemeClr val="tx1"/>
                </a:solidFill>
                <a:latin typeface="+mn-lt"/>
                <a:ea typeface="+mn-ea"/>
                <a:cs typeface="+mn-cs"/>
              </a:rPr>
              <a:t>Matplotlib</a:t>
            </a:r>
            <a:r>
              <a:rPr lang="en-US" sz="1200" b="0" i="0" u="none" strike="noStrike" kern="1200" baseline="0" dirty="0">
                <a:solidFill>
                  <a:schemeClr val="tx1"/>
                </a:solidFill>
                <a:latin typeface="+mn-lt"/>
                <a:ea typeface="+mn-ea"/>
                <a:cs typeface="+mn-cs"/>
              </a:rPr>
              <a:t>—this is used to generate 2D plots and graphics.</a:t>
            </a:r>
          </a:p>
          <a:p>
            <a:r>
              <a:rPr lang="en-US" sz="1200" b="1" i="0" u="none" strike="noStrike" kern="1200" baseline="0" dirty="0" err="1">
                <a:solidFill>
                  <a:schemeClr val="tx1"/>
                </a:solidFill>
                <a:latin typeface="+mn-lt"/>
                <a:ea typeface="+mn-ea"/>
                <a:cs typeface="+mn-cs"/>
              </a:rPr>
              <a:t>scikit</a:t>
            </a:r>
            <a:r>
              <a:rPr lang="en-US" sz="1200" b="1" i="0" u="none" strike="noStrike" kern="1200" baseline="0" dirty="0">
                <a:solidFill>
                  <a:schemeClr val="tx1"/>
                </a:solidFill>
                <a:latin typeface="+mn-lt"/>
                <a:ea typeface="+mn-ea"/>
                <a:cs typeface="+mn-cs"/>
              </a:rPr>
              <a:t>-learn</a:t>
            </a:r>
            <a:r>
              <a:rPr lang="en-US" sz="1200" b="0" i="0" u="none" strike="noStrike" kern="1200" baseline="0" dirty="0">
                <a:solidFill>
                  <a:schemeClr val="tx1"/>
                </a:solidFill>
                <a:latin typeface="+mn-lt"/>
                <a:ea typeface="+mn-ea"/>
                <a:cs typeface="+mn-cs"/>
              </a:rPr>
              <a:t>—this provides various machine learning algorithms.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14031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not cover details of Machine Learning Studio at this stage.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demonstration continues from the previous one.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as </a:t>
            </a:r>
            <a:r>
              <a:rPr lang="en-GB" sz="1000" b="1" dirty="0">
                <a:latin typeface="Arial" panose="020B0604020202020204" pitchFamily="34" charset="0"/>
                <a:ea typeface="Calibri" panose="020F0502020204030204" pitchFamily="34" charset="0"/>
                <a:cs typeface="Times New Roman" panose="02020603050405020304" pitchFamily="18" charset="0"/>
              </a:rPr>
              <a:t>ADATUM\</a:t>
            </a:r>
            <a:r>
              <a:rPr lang="en-GB" sz="1000" b="1" dirty="0" err="1">
                <a:latin typeface="Arial" panose="020B0604020202020204" pitchFamily="34" charset="0"/>
                <a:ea typeface="Calibri" panose="020F0502020204030204" pitchFamily="34" charset="0"/>
                <a:cs typeface="Times New Roman" panose="02020603050405020304" pitchFamily="18" charset="0"/>
              </a:rPr>
              <a:t>AdatumAdmin</a:t>
            </a:r>
            <a:r>
              <a:rPr lang="en-GB" sz="1000" dirty="0">
                <a:latin typeface="Arial" panose="020B0604020202020204" pitchFamily="34" charset="0"/>
                <a:ea typeface="Calibri" panose="020F0502020204030204" pitchFamily="34" charset="0"/>
                <a:cs typeface="Times New Roman" panose="02020603050405020304" pitchFamily="18" charset="0"/>
              </a:rPr>
              <a:t>. Also ensure that Internet Explorer is running, and that you are logged into the </a:t>
            </a:r>
            <a:r>
              <a:rPr lang="en-GB" sz="1000" b="1" dirty="0">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latin typeface="Arial" panose="020B0604020202020204" pitchFamily="34" charset="0"/>
                <a:ea typeface="Calibri" panose="020F0502020204030204" pitchFamily="34" charset="0"/>
                <a:cs typeface="Times New Roman" panose="02020603050405020304" pitchFamily="18" charset="0"/>
              </a:rPr>
              <a:t> page, using the Microsoft account that is associated with your Azure Learning Pass subscription.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View an example R script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 1: Download dataset from UCI: Adult 2 class dataset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 R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click the </a:t>
            </a:r>
            <a:r>
              <a:rPr lang="en-GB" sz="1000" b="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 Script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editor, point out the basic steps in the script:</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Inputs are mapped to variables.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 from the first dataset are merged with data from the second dataset.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Merged data is sent to the module output.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R Script editor.</a:t>
            </a:r>
          </a:p>
          <a:p>
            <a:pPr marL="342900" lvl="0" indent="-342900">
              <a:lnSpc>
                <a:spcPct val="115000"/>
              </a:lnSpc>
              <a:spcAft>
                <a:spcPts val="995"/>
              </a:spcAft>
              <a:buFont typeface="+mj-lt"/>
              <a:buAutoNum type="arabicPeriod" startAt="7"/>
            </a:pP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7"/>
            </a:pP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0" lvl="0" indent="0">
              <a:lnSpc>
                <a:spcPct val="115000"/>
              </a:lnSpc>
              <a:spcAft>
                <a:spcPts val="995"/>
              </a:spcAft>
              <a:buFont typeface="+mj-lt"/>
              <a:buNone/>
            </a:pP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Tree>
    <p:extLst>
      <p:ext uri="{BB962C8B-B14F-4D97-AF65-F5344CB8AC3E}">
        <p14:creationId xmlns:p14="http://schemas.microsoft.com/office/powerpoint/2010/main" val="3275743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View an example Python script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latin typeface="Arial" panose="020B0604020202020204" pitchFamily="34" charset="0"/>
                <a:ea typeface="Calibri" panose="020F0502020204030204" pitchFamily="34" charset="0"/>
                <a:cs typeface="Times New Roman" panose="02020603050405020304" pitchFamily="18" charset="0"/>
              </a:rPr>
              <a:t>In the </a:t>
            </a:r>
            <a:r>
              <a:rPr lang="en-GB" sz="1000" b="1" dirty="0">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workspace, in the left-hand pane,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click the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editor, point out the basic steps in the script:</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packages.</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Process text and store words.</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Build a feature vector for the data.</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Convert feature vector to a data frame object.</a:t>
            </a:r>
          </a:p>
          <a:p>
            <a:pPr marL="342900" lvl="0" indent="-342900">
              <a:lnSpc>
                <a:spcPct val="115000"/>
              </a:lnSpc>
              <a:spcAft>
                <a:spcPts val="995"/>
              </a:spcAft>
              <a:buFont typeface="+mj-lt"/>
              <a:buAutoNum type="arabicPeriod" startAt="2"/>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 editor.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an example SQL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 8: Apply SQL transformation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first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Apply SQL Transformation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Query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click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icon.</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28</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17602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Query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editor, point out the basic steps in the script:</a:t>
            </a:r>
          </a:p>
          <a:p>
            <a:pPr marL="800100" lvl="1" indent="-342900">
              <a:lnSpc>
                <a:spcPct val="115000"/>
              </a:lnSpc>
              <a:spcAft>
                <a:spcPts val="995"/>
              </a:spcAft>
              <a:buFont typeface="Arial" panose="020B0604020202020204" pitchFamily="34" charset="0"/>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Get data from the three data sources (customer data, restaurant feature data, ratings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Join the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SQL Query Script editor.</a:t>
            </a:r>
          </a:p>
          <a:p>
            <a:pPr marL="228600" indent="-228600">
              <a:buAutoNum type="arabicPeriod" startAt="2"/>
            </a:pP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228600" indent="-228600">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782921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57303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During this lab, try to avoid any discussions about the detail of Machine Learning and Studio; remind students that these are covered in Module 2 of this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Sign up for a Machine Learning Studio account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can start using Machine Learning with your clients, you need to create your own Machine Learning Studio workspace. In this exercise, you will sign up for a Machine Learning Studio account and workspace.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should have already completed Tasks 1 and 2 prior to arriving for this course. If they have not yet completed either of these tasks, they should do so now. If they have already completed both of these tasks, they should proceed to Task 3.</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Explore a sample machine learning experiment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can start using Machine Learning with clients, you need to familiarize yourself with this environment, by exploring a sample machine learning model. In this exercise, you will explore the Quantile Regression: car price regression sample experiment—this experiment makes predictions of the 25th, 50th and 75th percentiles for car prices, based on a range of other attributes.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32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20503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95623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Statistical analysis, and the use of statistical models to make predictions based on historical data and trends. </a:t>
            </a:r>
          </a:p>
          <a:p>
            <a:pPr>
              <a:lnSpc>
                <a:spcPct val="107000"/>
              </a:lnSpc>
              <a:spcAft>
                <a:spcPts val="800"/>
              </a:spcAft>
            </a:pPr>
            <a:r>
              <a:rPr lang="en-US" sz="1000" dirty="0"/>
              <a:t>For example, if you wish to build a system that can identify human faces in photographs, you provide large numbers of images where those images that do contain faces are identified as such. The system then extracts whatever features in the images are in common to those faces. You shouldn’t try to define a face and provide a definition to the computer system.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86774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yes/no questions some form of classification algorithm is typically used</a:t>
            </a:r>
          </a:p>
          <a:p>
            <a:pPr>
              <a:lnSpc>
                <a:spcPct val="107000"/>
              </a:lnSpc>
              <a:spcAft>
                <a:spcPts val="800"/>
              </a:spcAft>
            </a:pPr>
            <a:r>
              <a:rPr lang="en-US" sz="1000" dirty="0"/>
              <a:t>Some form of regression algorithm is typically used, looking for correlations between items in a dataset.</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some form of anomaly detection algorithm or API is typically used.</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some form of clustering algorithm is often used, at least as a starting point to help interpret the data.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such as engine parts that fail in a similar way or after a similar period of time</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427276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b="0" kern="0" dirty="0" err="1">
                <a:solidFill>
                  <a:srgbClr val="000000"/>
                </a:solidFill>
              </a:rPr>
              <a:t>Preprocess</a:t>
            </a:r>
            <a:r>
              <a:rPr lang="en-GB" sz="1000" b="0" kern="0" dirty="0">
                <a:solidFill>
                  <a:srgbClr val="000000"/>
                </a:solidFill>
              </a:rPr>
              <a:t> the data:</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extract just the features you're interested in, or to remove unnecessary noise from the data.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Prepare the data: you might need to add labels to the data, change numerical formats, and so on.</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it is the processing and preparing of the data that takes the most time, and presents the most challenges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000"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Within Machine Learning, you use various modules as part of this data preparation step; you can also use code written in R or Python to perform data preprocessing steps.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5509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code is, therefore, the set of instructions that successfully solved the problem when run against the training dataset.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Note that the evaluation process needs to be run against a different set of data than that used to initially train the model. It is quite common to use a proportion of your initial dataset, such as 75 percent, for the initial training, and then to use the remaining 25 percent during the evaluation and testing phase.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 is important to note that, typically, a model is unlikely to return an absolute answer; where 0.9 is a very likely yes, and 0.1 a very likely no</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there will also be a continuous process of post-deployment evaluation, to make sure that your deployed application continues to produce good results, against new data.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09603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18.06.2018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0723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301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chemeClr val="accent1"/>
                </a:solidFill>
              </a:rPr>
              <a:t>Prepare Data for Analysis in Azure Machine Learning and Export from Azure Machine Learning</a:t>
            </a:r>
          </a:p>
          <a:p>
            <a:r>
              <a:rPr lang="en-US" sz="1600" dirty="0"/>
              <a:t>Develop Machine Learning Models</a:t>
            </a:r>
          </a:p>
          <a:p>
            <a:r>
              <a:rPr lang="en-US" sz="1600" dirty="0"/>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29CD-3582-45FB-BFDB-42F2765AA452}"/>
              </a:ext>
            </a:extLst>
          </p:cNvPr>
          <p:cNvSpPr>
            <a:spLocks noGrp="1"/>
          </p:cNvSpPr>
          <p:nvPr>
            <p:ph type="title"/>
          </p:nvPr>
        </p:nvSpPr>
        <p:spPr>
          <a:xfrm>
            <a:off x="460375" y="-3"/>
            <a:ext cx="7773988" cy="1296957"/>
          </a:xfrm>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Out of the following machine learning phases, which two take the most time after you have obtained the raw data?</a:t>
            </a:r>
            <a:endParaRPr lang="en-US" dirty="0"/>
          </a:p>
        </p:txBody>
      </p:sp>
      <p:sp>
        <p:nvSpPr>
          <p:cNvPr id="3" name="Content Placeholder 2">
            <a:extLst>
              <a:ext uri="{FF2B5EF4-FFF2-40B4-BE49-F238E27FC236}">
                <a16:creationId xmlns:a16="http://schemas.microsoft.com/office/drawing/2014/main" id="{0BDFBC08-08C9-42EC-9C27-04A89BC81023}"/>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err="1">
                <a:latin typeface="Arial" panose="020B0604020202020204" pitchFamily="34" charset="0"/>
                <a:ea typeface="Calibri" panose="020F0502020204030204" pitchFamily="34" charset="0"/>
                <a:cs typeface="Times New Roman" panose="02020603050405020304" pitchFamily="18" charset="0"/>
              </a:rPr>
              <a:t>Preprocess</a:t>
            </a:r>
            <a:r>
              <a:rPr lang="en-GB" dirty="0">
                <a:latin typeface="Arial" panose="020B0604020202020204" pitchFamily="34" charset="0"/>
                <a:ea typeface="Calibri" panose="020F0502020204030204" pitchFamily="34" charset="0"/>
                <a:cs typeface="Times New Roman" panose="02020603050405020304" pitchFamily="18" charset="0"/>
              </a:rPr>
              <a:t>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Prepare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Apply one or more machine learning algorithms to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Determine the best model to use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Deploy the model</a:t>
            </a:r>
          </a:p>
        </p:txBody>
      </p:sp>
      <p:sp>
        <p:nvSpPr>
          <p:cNvPr id="4" name="Text Placeholder 3">
            <a:extLst>
              <a:ext uri="{FF2B5EF4-FFF2-40B4-BE49-F238E27FC236}">
                <a16:creationId xmlns:a16="http://schemas.microsoft.com/office/drawing/2014/main" id="{08B4D8C5-65A2-4B8F-B372-83C59D0362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124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981C-BF2B-487C-ACAF-DFAD776E32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AFAD5D-9292-4905-B29D-4A2632B4B0F6}"/>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err="1">
                <a:latin typeface="Arial" panose="020B0604020202020204" pitchFamily="34" charset="0"/>
                <a:ea typeface="Calibri" panose="020F0502020204030204" pitchFamily="34" charset="0"/>
                <a:cs typeface="Times New Roman" panose="02020603050405020304" pitchFamily="18" charset="0"/>
              </a:rPr>
              <a:t>Preprocess</a:t>
            </a:r>
            <a:r>
              <a:rPr lang="en-GB" dirty="0">
                <a:latin typeface="Arial" panose="020B0604020202020204" pitchFamily="34" charset="0"/>
                <a:ea typeface="Calibri" panose="020F0502020204030204" pitchFamily="34" charset="0"/>
                <a:cs typeface="Times New Roman" panose="02020603050405020304" pitchFamily="18" charset="0"/>
              </a:rPr>
              <a:t>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Prepare the data</a:t>
            </a:r>
          </a:p>
        </p:txBody>
      </p:sp>
      <p:sp>
        <p:nvSpPr>
          <p:cNvPr id="4" name="Text Placeholder 3">
            <a:extLst>
              <a:ext uri="{FF2B5EF4-FFF2-40B4-BE49-F238E27FC236}">
                <a16:creationId xmlns:a16="http://schemas.microsoft.com/office/drawing/2014/main" id="{049244C2-1245-49A2-802B-3921176904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502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321" y="0"/>
            <a:ext cx="8595702" cy="740664"/>
          </a:xfrm>
        </p:spPr>
        <p:txBody>
          <a:bodyPr/>
          <a:lstStyle/>
          <a:p>
            <a:r>
              <a:rPr lang="en-GB" dirty="0"/>
              <a:t>Introduction to machine learning algorithms</a:t>
            </a:r>
          </a:p>
        </p:txBody>
      </p:sp>
      <p:sp>
        <p:nvSpPr>
          <p:cNvPr id="3" name="Text Placeholder 2"/>
          <p:cNvSpPr>
            <a:spLocks noGrp="1"/>
          </p:cNvSpPr>
          <p:nvPr>
            <p:ph type="body" idx="1"/>
          </p:nvPr>
        </p:nvSpPr>
        <p:spPr/>
        <p:txBody>
          <a:bodyPr/>
          <a:lstStyle/>
          <a:p>
            <a:r>
              <a:rPr lang="en-GB" dirty="0"/>
              <a:t>Algorithms overview
Classification algorithms
Regression algorithms
Clustering
Supervised and unsupervised learning
Anomaly detection
Demonstration: Using two-class classification in a machine learning model</a:t>
            </a:r>
          </a:p>
        </p:txBody>
      </p:sp>
    </p:spTree>
    <p:extLst>
      <p:ext uri="{BB962C8B-B14F-4D97-AF65-F5344CB8AC3E}">
        <p14:creationId xmlns:p14="http://schemas.microsoft.com/office/powerpoint/2010/main" val="295099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Algorithms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Algorithm: set of steps, methods, or actions</a:t>
            </a:r>
          </a:p>
          <a:p>
            <a:pPr lvl="0"/>
            <a:endParaRPr lang="en-GB" b="0" kern="0">
              <a:solidFill>
                <a:srgbClr val="000000"/>
              </a:solidFill>
            </a:endParaRPr>
          </a:p>
          <a:p>
            <a:pPr lvl="0"/>
            <a:r>
              <a:rPr lang="en-GB" b="0" kern="0">
                <a:solidFill>
                  <a:srgbClr val="000000"/>
                </a:solidFill>
              </a:rPr>
              <a:t>Classification algorithms: yes/no questions, or identify most likely outcome from multiclass list </a:t>
            </a:r>
          </a:p>
          <a:p>
            <a:pPr lvl="0"/>
            <a:endParaRPr lang="en-GB" b="0" kern="0">
              <a:solidFill>
                <a:srgbClr val="000000"/>
              </a:solidFill>
            </a:endParaRPr>
          </a:p>
          <a:p>
            <a:pPr lvl="0"/>
            <a:r>
              <a:rPr lang="en-GB" b="0" kern="0">
                <a:solidFill>
                  <a:srgbClr val="000000"/>
                </a:solidFill>
              </a:rPr>
              <a:t>Regression algorithms: make predictions of outcomes, based on historical patterns</a:t>
            </a:r>
          </a:p>
          <a:p>
            <a:pPr lvl="0"/>
            <a:endParaRPr lang="en-GB" b="0" kern="0">
              <a:solidFill>
                <a:srgbClr val="000000"/>
              </a:solidFill>
            </a:endParaRPr>
          </a:p>
          <a:p>
            <a:pPr lvl="0"/>
            <a:r>
              <a:rPr lang="en-GB" b="0" kern="0">
                <a:solidFill>
                  <a:srgbClr val="000000"/>
                </a:solidFill>
              </a:rPr>
              <a:t>Clustering algorithms: identify groupings within dataset</a:t>
            </a:r>
            <a:endParaRPr lang="en-US" b="0" kern="0" dirty="0">
              <a:solidFill>
                <a:srgbClr val="000000"/>
              </a:solidFill>
            </a:endParaRPr>
          </a:p>
        </p:txBody>
      </p:sp>
    </p:spTree>
    <p:extLst>
      <p:ext uri="{BB962C8B-B14F-4D97-AF65-F5344CB8AC3E}">
        <p14:creationId xmlns:p14="http://schemas.microsoft.com/office/powerpoint/2010/main" val="80932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Classification algorithms</a:t>
            </a:r>
          </a:p>
        </p:txBody>
      </p:sp>
      <p:sp>
        <p:nvSpPr>
          <p:cNvPr id="4" name="Content Placeholder 2"/>
          <p:cNvSpPr txBox="1">
            <a:spLocks/>
          </p:cNvSpPr>
          <p:nvPr/>
        </p:nvSpPr>
        <p:spPr>
          <a:xfrm>
            <a:off x="458788" y="1021214"/>
            <a:ext cx="4297850" cy="57664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b="0" kern="0" dirty="0">
                <a:solidFill>
                  <a:srgbClr val="000000"/>
                </a:solidFill>
              </a:rPr>
              <a:t>Two-class classification algorithms:</a:t>
            </a:r>
          </a:p>
          <a:p>
            <a:pPr lvl="0"/>
            <a:r>
              <a:rPr lang="en-GB" sz="2400" b="0" kern="0" dirty="0">
                <a:solidFill>
                  <a:srgbClr val="000000"/>
                </a:solidFill>
              </a:rPr>
              <a:t>Averaged Perceptron</a:t>
            </a:r>
          </a:p>
          <a:p>
            <a:pPr lvl="0"/>
            <a:r>
              <a:rPr lang="en-GB" sz="2400" b="0" kern="0" dirty="0">
                <a:solidFill>
                  <a:srgbClr val="000000"/>
                </a:solidFill>
              </a:rPr>
              <a:t>Bayes Point Machine</a:t>
            </a:r>
          </a:p>
          <a:p>
            <a:pPr lvl="0"/>
            <a:r>
              <a:rPr lang="en-GB" sz="2400" b="0" kern="0" dirty="0">
                <a:solidFill>
                  <a:srgbClr val="000000"/>
                </a:solidFill>
              </a:rPr>
              <a:t>Boosted Decision Tree</a:t>
            </a:r>
          </a:p>
          <a:p>
            <a:pPr lvl="0"/>
            <a:r>
              <a:rPr lang="en-GB" sz="2400" b="0" kern="0" dirty="0">
                <a:solidFill>
                  <a:srgbClr val="000000"/>
                </a:solidFill>
              </a:rPr>
              <a:t>Decision Forest</a:t>
            </a:r>
          </a:p>
          <a:p>
            <a:pPr lvl="0"/>
            <a:r>
              <a:rPr lang="en-GB" sz="2400" b="0" kern="0" dirty="0">
                <a:solidFill>
                  <a:srgbClr val="000000"/>
                </a:solidFill>
              </a:rPr>
              <a:t>Decision Jungle</a:t>
            </a:r>
          </a:p>
          <a:p>
            <a:pPr lvl="0"/>
            <a:r>
              <a:rPr lang="en-GB" sz="2400" b="0" kern="0" dirty="0">
                <a:solidFill>
                  <a:srgbClr val="000000"/>
                </a:solidFill>
              </a:rPr>
              <a:t>Locally Deep Support Vector Machine</a:t>
            </a:r>
          </a:p>
          <a:p>
            <a:pPr lvl="0"/>
            <a:r>
              <a:rPr lang="en-GB" sz="2400" b="0" kern="0" dirty="0">
                <a:solidFill>
                  <a:srgbClr val="000000"/>
                </a:solidFill>
              </a:rPr>
              <a:t>Logistic Regression</a:t>
            </a:r>
          </a:p>
          <a:p>
            <a:pPr lvl="0"/>
            <a:r>
              <a:rPr lang="en-GB" sz="2400" b="0" kern="0" dirty="0">
                <a:solidFill>
                  <a:srgbClr val="000000"/>
                </a:solidFill>
              </a:rPr>
              <a:t>Neural Network</a:t>
            </a:r>
          </a:p>
          <a:p>
            <a:pPr lvl="0"/>
            <a:r>
              <a:rPr lang="en-GB" sz="2400" b="0" kern="0" dirty="0">
                <a:solidFill>
                  <a:srgbClr val="000000"/>
                </a:solidFill>
              </a:rPr>
              <a:t>Support Vector Machine</a:t>
            </a:r>
          </a:p>
          <a:p>
            <a:pPr marL="0" lvl="0" indent="0">
              <a:buNone/>
            </a:pPr>
            <a:endParaRPr lang="en-GB" sz="1600" b="0" kern="0" dirty="0">
              <a:solidFill>
                <a:srgbClr val="000000"/>
              </a:solidFill>
            </a:endParaRPr>
          </a:p>
        </p:txBody>
      </p:sp>
      <p:sp>
        <p:nvSpPr>
          <p:cNvPr id="5" name="TextBox 4"/>
          <p:cNvSpPr txBox="1"/>
          <p:nvPr/>
        </p:nvSpPr>
        <p:spPr>
          <a:xfrm>
            <a:off x="4756638" y="1021215"/>
            <a:ext cx="3988340" cy="28561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eaLnBrk="1" hangingPunct="1">
              <a:lnSpc>
                <a:spcPct val="100000"/>
              </a:lnSpc>
              <a:spcBef>
                <a:spcPts val="600"/>
              </a:spcBef>
              <a:buClr>
                <a:srgbClr val="0070C0"/>
              </a:buClr>
              <a:buSzPct val="90000"/>
              <a:buFont typeface="Arial" pitchFamily="34" charset="0"/>
              <a:buNone/>
              <a:defRPr sz="2800">
                <a:latin typeface="Segoe UI" pitchFamily="34" charset="0"/>
                <a:ea typeface="Segoe UI" pitchFamily="34" charset="0"/>
                <a:cs typeface="Segoe UI" pitchFamily="34" charset="0"/>
              </a:defRPr>
            </a:lvl1pPr>
            <a:lvl2pPr marL="458788" indent="-169863" eaLnBrk="1" hangingPunct="1">
              <a:lnSpc>
                <a:spcPct val="100000"/>
              </a:lnSpc>
              <a:spcBef>
                <a:spcPts val="600"/>
              </a:spcBef>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eaLnBrk="1" hangingPunct="1">
              <a:lnSpc>
                <a:spcPct val="100000"/>
              </a:lnSpc>
              <a:spcBef>
                <a:spcPts val="600"/>
              </a:spcBef>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4pPr>
            <a:lvl5pPr marL="1544638" indent="-168275"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atin typeface="+mn-lt"/>
              </a:defRPr>
            </a:lvl6pPr>
            <a:lvl7pPr marL="2459038" indent="-168275" fontAlgn="base">
              <a:lnSpc>
                <a:spcPct val="90000"/>
              </a:lnSpc>
              <a:spcBef>
                <a:spcPct val="70000"/>
              </a:spcBef>
              <a:spcAft>
                <a:spcPct val="0"/>
              </a:spcAft>
              <a:buClr>
                <a:srgbClr val="2D4A6D"/>
              </a:buClr>
              <a:buSzPct val="90000"/>
              <a:buChar char="•"/>
              <a:defRPr sz="1600">
                <a:latin typeface="+mn-lt"/>
              </a:defRPr>
            </a:lvl7pPr>
            <a:lvl8pPr marL="2916238" indent="-168275" fontAlgn="base">
              <a:lnSpc>
                <a:spcPct val="90000"/>
              </a:lnSpc>
              <a:spcBef>
                <a:spcPct val="70000"/>
              </a:spcBef>
              <a:spcAft>
                <a:spcPct val="0"/>
              </a:spcAft>
              <a:buClr>
                <a:srgbClr val="2D4A6D"/>
              </a:buClr>
              <a:buSzPct val="90000"/>
              <a:buChar char="•"/>
              <a:defRPr sz="1600">
                <a:latin typeface="+mn-lt"/>
              </a:defRPr>
            </a:lvl8pPr>
            <a:lvl9pPr marL="3373438" indent="-168275" fontAlgn="base">
              <a:lnSpc>
                <a:spcPct val="90000"/>
              </a:lnSpc>
              <a:spcBef>
                <a:spcPct val="70000"/>
              </a:spcBef>
              <a:spcAft>
                <a:spcPct val="0"/>
              </a:spcAft>
              <a:buClr>
                <a:srgbClr val="2D4A6D"/>
              </a:buClr>
              <a:buSzPct val="90000"/>
              <a:buChar char="•"/>
              <a:defRPr sz="1600">
                <a:latin typeface="+mn-lt"/>
              </a:defRPr>
            </a:lvl9pPr>
          </a:lstStyle>
          <a:p>
            <a:pPr lvl="0">
              <a:spcBef>
                <a:spcPct val="0"/>
              </a:spcBef>
              <a:buClrTx/>
              <a:buSzTx/>
            </a:pPr>
            <a:r>
              <a:rPr lang="en-US" sz="2400" b="0" dirty="0">
                <a:solidFill>
                  <a:srgbClr val="000000"/>
                </a:solidFill>
                <a:ea typeface="+mn-ea"/>
              </a:rPr>
              <a:t>Multiclass classification algorithms:</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Decision Forest</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Decision Jungle</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Logistic Regression</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Neural Network</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One-vs-All Multiclass</a:t>
            </a:r>
          </a:p>
        </p:txBody>
      </p:sp>
    </p:spTree>
    <p:extLst>
      <p:ext uri="{BB962C8B-B14F-4D97-AF65-F5344CB8AC3E}">
        <p14:creationId xmlns:p14="http://schemas.microsoft.com/office/powerpoint/2010/main" val="56096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Regression algorithms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Regression algorithms:</a:t>
            </a:r>
          </a:p>
          <a:p>
            <a:pPr lvl="0"/>
            <a:r>
              <a:rPr lang="en-US" b="0" kern="0">
                <a:solidFill>
                  <a:srgbClr val="000000"/>
                </a:solidFill>
              </a:rPr>
              <a:t>Bayesian Linear Regression</a:t>
            </a:r>
          </a:p>
          <a:p>
            <a:pPr lvl="0"/>
            <a:r>
              <a:rPr lang="en-US" b="0" kern="0">
                <a:solidFill>
                  <a:srgbClr val="000000"/>
                </a:solidFill>
              </a:rPr>
              <a:t>Boosted Decision Tree Regression</a:t>
            </a:r>
          </a:p>
          <a:p>
            <a:pPr lvl="0"/>
            <a:r>
              <a:rPr lang="en-US" b="0" kern="0">
                <a:solidFill>
                  <a:srgbClr val="000000"/>
                </a:solidFill>
              </a:rPr>
              <a:t>Decision Forest Regression</a:t>
            </a:r>
          </a:p>
          <a:p>
            <a:pPr lvl="0"/>
            <a:r>
              <a:rPr lang="en-US" b="0" kern="0">
                <a:solidFill>
                  <a:srgbClr val="000000"/>
                </a:solidFill>
              </a:rPr>
              <a:t>Fast Forest Quantile Regression</a:t>
            </a:r>
          </a:p>
          <a:p>
            <a:pPr lvl="0"/>
            <a:r>
              <a:rPr lang="en-US" b="0" kern="0">
                <a:solidFill>
                  <a:srgbClr val="000000"/>
                </a:solidFill>
              </a:rPr>
              <a:t>Linear Regression</a:t>
            </a:r>
          </a:p>
          <a:p>
            <a:pPr lvl="0"/>
            <a:r>
              <a:rPr lang="en-US" b="0" kern="0">
                <a:solidFill>
                  <a:srgbClr val="000000"/>
                </a:solidFill>
              </a:rPr>
              <a:t>Neural Network Regression</a:t>
            </a:r>
          </a:p>
          <a:p>
            <a:pPr lvl="0"/>
            <a:r>
              <a:rPr lang="en-US" b="0" kern="0">
                <a:solidFill>
                  <a:srgbClr val="000000"/>
                </a:solidFill>
              </a:rPr>
              <a:t>Ordinal Regression</a:t>
            </a:r>
          </a:p>
          <a:p>
            <a:pPr lvl="0"/>
            <a:r>
              <a:rPr lang="en-US" b="0" kern="0">
                <a:solidFill>
                  <a:srgbClr val="000000"/>
                </a:solidFill>
              </a:rPr>
              <a:t>Poisson Regression</a:t>
            </a:r>
            <a:endParaRPr lang="en-US" b="0" kern="0" dirty="0">
              <a:solidFill>
                <a:srgbClr val="000000"/>
              </a:solidFill>
            </a:endParaRPr>
          </a:p>
        </p:txBody>
      </p:sp>
    </p:spTree>
    <p:extLst>
      <p:ext uri="{BB962C8B-B14F-4D97-AF65-F5344CB8AC3E}">
        <p14:creationId xmlns:p14="http://schemas.microsoft.com/office/powerpoint/2010/main" val="229917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Clustering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Clustering:</a:t>
            </a:r>
          </a:p>
          <a:p>
            <a:pPr lvl="0"/>
            <a:r>
              <a:rPr lang="en-GB" b="0" kern="0">
                <a:solidFill>
                  <a:srgbClr val="000000"/>
                </a:solidFill>
              </a:rPr>
              <a:t>Often used during the initial stages of mode development</a:t>
            </a:r>
          </a:p>
          <a:p>
            <a:pPr lvl="0"/>
            <a:r>
              <a:rPr lang="en-GB" b="0" kern="0">
                <a:solidFill>
                  <a:srgbClr val="000000"/>
                </a:solidFill>
              </a:rPr>
              <a:t>Detects patterns and anomalies</a:t>
            </a:r>
          </a:p>
          <a:p>
            <a:pPr lvl="0"/>
            <a:endParaRPr lang="en-GB" b="0" kern="0">
              <a:solidFill>
                <a:srgbClr val="000000"/>
              </a:solidFill>
            </a:endParaRPr>
          </a:p>
          <a:p>
            <a:pPr marL="0" lvl="0" indent="0">
              <a:buNone/>
            </a:pPr>
            <a:r>
              <a:rPr lang="en-GB" b="0" kern="0">
                <a:solidFill>
                  <a:srgbClr val="000000"/>
                </a:solidFill>
              </a:rPr>
              <a:t>Example:</a:t>
            </a:r>
          </a:p>
          <a:p>
            <a:pPr lvl="0"/>
            <a:r>
              <a:rPr lang="en-GB" b="0" kern="0">
                <a:solidFill>
                  <a:srgbClr val="000000"/>
                </a:solidFill>
              </a:rPr>
              <a:t>K-Means Clustering</a:t>
            </a:r>
          </a:p>
          <a:p>
            <a:pPr lvl="0"/>
            <a:endParaRPr lang="en-US" b="0" kern="0" dirty="0">
              <a:solidFill>
                <a:srgbClr val="000000"/>
              </a:solidFill>
            </a:endParaRPr>
          </a:p>
        </p:txBody>
      </p:sp>
    </p:spTree>
    <p:extLst>
      <p:ext uri="{BB962C8B-B14F-4D97-AF65-F5344CB8AC3E}">
        <p14:creationId xmlns:p14="http://schemas.microsoft.com/office/powerpoint/2010/main" val="108714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Supervised and unsupervised learning</a:t>
            </a:r>
          </a:p>
        </p:txBody>
      </p:sp>
      <p:sp>
        <p:nvSpPr>
          <p:cNvPr id="4" name="Content Placeholder 2"/>
          <p:cNvSpPr txBox="1">
            <a:spLocks/>
          </p:cNvSpPr>
          <p:nvPr/>
        </p:nvSpPr>
        <p:spPr>
          <a:xfrm>
            <a:off x="458788" y="1021214"/>
            <a:ext cx="8119156" cy="55993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Supervised learning</a:t>
            </a:r>
          </a:p>
          <a:p>
            <a:pPr lvl="0"/>
            <a:r>
              <a:rPr lang="en-GB" b="0" kern="0" dirty="0">
                <a:solidFill>
                  <a:srgbClr val="000000"/>
                </a:solidFill>
              </a:rPr>
              <a:t>Target values known</a:t>
            </a:r>
          </a:p>
          <a:p>
            <a:pPr lvl="0"/>
            <a:r>
              <a:rPr lang="en-GB" b="0" kern="0" dirty="0">
                <a:solidFill>
                  <a:srgbClr val="000000"/>
                </a:solidFill>
              </a:rPr>
              <a:t>Classification</a:t>
            </a:r>
          </a:p>
          <a:p>
            <a:pPr lvl="0"/>
            <a:r>
              <a:rPr lang="en-GB" b="0" kern="0" dirty="0">
                <a:solidFill>
                  <a:srgbClr val="000000"/>
                </a:solidFill>
              </a:rPr>
              <a:t>Regression</a:t>
            </a:r>
          </a:p>
          <a:p>
            <a:pPr marL="0" lvl="0" indent="0">
              <a:buNone/>
            </a:pPr>
            <a:endParaRPr lang="en-GB" b="0" kern="0" dirty="0">
              <a:solidFill>
                <a:srgbClr val="000000"/>
              </a:solidFill>
            </a:endParaRPr>
          </a:p>
          <a:p>
            <a:pPr marL="0" lvl="0" indent="0">
              <a:buNone/>
            </a:pPr>
            <a:r>
              <a:rPr lang="en-GB" b="0" kern="0" dirty="0">
                <a:solidFill>
                  <a:srgbClr val="000000"/>
                </a:solidFill>
              </a:rPr>
              <a:t>Unsupervised learning</a:t>
            </a:r>
          </a:p>
          <a:p>
            <a:pPr lvl="0"/>
            <a:r>
              <a:rPr lang="en-GB" b="0" kern="0" dirty="0">
                <a:solidFill>
                  <a:srgbClr val="000000"/>
                </a:solidFill>
              </a:rPr>
              <a:t>Target values unknown</a:t>
            </a:r>
          </a:p>
          <a:p>
            <a:pPr lvl="0"/>
            <a:r>
              <a:rPr lang="en-GB" b="0" kern="0" dirty="0">
                <a:solidFill>
                  <a:srgbClr val="000000"/>
                </a:solidFill>
              </a:rPr>
              <a:t>Clustering</a:t>
            </a:r>
          </a:p>
          <a:p>
            <a:pPr marL="0" lvl="0" indent="0">
              <a:buNone/>
            </a:pPr>
            <a:endParaRPr lang="en-GB" b="0" kern="0" dirty="0">
              <a:solidFill>
                <a:srgbClr val="000000"/>
              </a:solidFill>
            </a:endParaRPr>
          </a:p>
          <a:p>
            <a:pPr marL="0" lvl="0" indent="0">
              <a:buNone/>
            </a:pPr>
            <a:r>
              <a:rPr lang="en-GB" b="0" kern="0" dirty="0">
                <a:solidFill>
                  <a:srgbClr val="000000"/>
                </a:solidFill>
              </a:rPr>
              <a:t>Reinforcement learning</a:t>
            </a:r>
          </a:p>
          <a:p>
            <a:pPr lvl="0"/>
            <a:r>
              <a:rPr lang="en-GB" b="0" kern="0" dirty="0">
                <a:solidFill>
                  <a:srgbClr val="000000"/>
                </a:solidFill>
              </a:rPr>
              <a:t>Self-learning through feedback</a:t>
            </a:r>
            <a:endParaRPr lang="en-US" b="0" kern="0" dirty="0">
              <a:solidFill>
                <a:srgbClr val="000000"/>
              </a:solidFill>
            </a:endParaRPr>
          </a:p>
        </p:txBody>
      </p:sp>
    </p:spTree>
    <p:extLst>
      <p:ext uri="{BB962C8B-B14F-4D97-AF65-F5344CB8AC3E}">
        <p14:creationId xmlns:p14="http://schemas.microsoft.com/office/powerpoint/2010/main" val="246477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Anomaly detection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Anomaly detection:</a:t>
            </a:r>
          </a:p>
          <a:p>
            <a:pPr lvl="0"/>
            <a:r>
              <a:rPr lang="en-GB" b="0" kern="0">
                <a:solidFill>
                  <a:srgbClr val="000000"/>
                </a:solidFill>
              </a:rPr>
              <a:t>Rare events</a:t>
            </a:r>
          </a:p>
          <a:p>
            <a:pPr lvl="0"/>
            <a:r>
              <a:rPr lang="en-GB" b="0" kern="0">
                <a:solidFill>
                  <a:srgbClr val="000000"/>
                </a:solidFill>
              </a:rPr>
              <a:t>Imbalanced data</a:t>
            </a:r>
          </a:p>
          <a:p>
            <a:pPr lvl="0"/>
            <a:endParaRPr lang="en-GB" b="0" kern="0">
              <a:solidFill>
                <a:srgbClr val="000000"/>
              </a:solidFill>
            </a:endParaRPr>
          </a:p>
          <a:p>
            <a:pPr marL="0" lvl="0" indent="0">
              <a:buNone/>
            </a:pPr>
            <a:r>
              <a:rPr lang="en-GB" b="0" kern="0">
                <a:solidFill>
                  <a:srgbClr val="000000"/>
                </a:solidFill>
              </a:rPr>
              <a:t>Anomaly detection methods:</a:t>
            </a:r>
          </a:p>
          <a:p>
            <a:pPr lvl="0"/>
            <a:r>
              <a:rPr lang="en-GB" b="0" kern="0">
                <a:solidFill>
                  <a:srgbClr val="000000"/>
                </a:solidFill>
              </a:rPr>
              <a:t>Support Vector Machine (SVM)</a:t>
            </a:r>
          </a:p>
          <a:p>
            <a:pPr lvl="0"/>
            <a:r>
              <a:rPr lang="en-GB" b="0" kern="0">
                <a:solidFill>
                  <a:srgbClr val="000000"/>
                </a:solidFill>
              </a:rPr>
              <a:t>PCA-Based Anomaly Detection</a:t>
            </a:r>
            <a:endParaRPr lang="en-US" b="0" kern="0" dirty="0">
              <a:solidFill>
                <a:srgbClr val="000000"/>
              </a:solidFill>
            </a:endParaRPr>
          </a:p>
        </p:txBody>
      </p:sp>
    </p:spTree>
    <p:extLst>
      <p:ext uri="{BB962C8B-B14F-4D97-AF65-F5344CB8AC3E}">
        <p14:creationId xmlns:p14="http://schemas.microsoft.com/office/powerpoint/2010/main" val="333258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Using two-class classification in a machine learning model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a:t>
            </a:r>
          </a:p>
          <a:p>
            <a:pPr lvl="0"/>
            <a:endParaRPr lang="en-GB" b="0" kern="0">
              <a:solidFill>
                <a:srgbClr val="000000"/>
              </a:solidFill>
            </a:endParaRPr>
          </a:p>
          <a:p>
            <a:pPr lvl="0"/>
            <a:r>
              <a:rPr lang="en-GB" b="0" kern="0">
                <a:solidFill>
                  <a:srgbClr val="000000"/>
                </a:solidFill>
              </a:rPr>
              <a:t>Two-class classification algorithms can be used in the development of a machine learning model</a:t>
            </a:r>
          </a:p>
          <a:p>
            <a:pPr lvl="0"/>
            <a:endParaRPr lang="en-US" b="0" kern="0" dirty="0">
              <a:solidFill>
                <a:srgbClr val="000000"/>
              </a:solidFill>
            </a:endParaRPr>
          </a:p>
        </p:txBody>
      </p:sp>
    </p:spTree>
    <p:extLst>
      <p:ext uri="{BB962C8B-B14F-4D97-AF65-F5344CB8AC3E}">
        <p14:creationId xmlns:p14="http://schemas.microsoft.com/office/powerpoint/2010/main" val="292774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378519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1181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8001-A22E-4A2D-A0AC-C9144BFCEC2E}"/>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of the following are types of machine learning algorithm?</a:t>
            </a:r>
            <a:endParaRPr lang="en-US" dirty="0"/>
          </a:p>
        </p:txBody>
      </p:sp>
      <p:sp>
        <p:nvSpPr>
          <p:cNvPr id="3" name="Content Placeholder 2">
            <a:extLst>
              <a:ext uri="{FF2B5EF4-FFF2-40B4-BE49-F238E27FC236}">
                <a16:creationId xmlns:a16="http://schemas.microsoft.com/office/drawing/2014/main" id="{3490CCE6-8E2F-4F35-9393-64F674020BED}"/>
              </a:ext>
            </a:extLst>
          </p:cNvPr>
          <p:cNvSpPr>
            <a:spLocks noGrp="1"/>
          </p:cNvSpPr>
          <p:nvPr>
            <p:ph idx="1"/>
          </p:nvPr>
        </p:nvSpPr>
        <p:spPr/>
        <p:txBody>
          <a:bodyPr/>
          <a:lstStyle/>
          <a:p>
            <a:pPr marL="514350" indent="-514350">
              <a:buFont typeface="+mj-lt"/>
              <a:buAutoNum type="arabicPeriod"/>
            </a:pPr>
            <a:r>
              <a:rPr lang="en-US" dirty="0"/>
              <a:t>Recursive algorithms</a:t>
            </a:r>
          </a:p>
          <a:p>
            <a:pPr marL="514350" indent="-514350">
              <a:buFont typeface="+mj-lt"/>
              <a:buAutoNum type="arabicPeriod"/>
            </a:pPr>
            <a:r>
              <a:rPr lang="en-US" dirty="0"/>
              <a:t>Regression algorithms</a:t>
            </a:r>
          </a:p>
          <a:p>
            <a:pPr marL="514350" indent="-514350">
              <a:buFont typeface="+mj-lt"/>
              <a:buAutoNum type="arabicPeriod"/>
            </a:pPr>
            <a:r>
              <a:rPr lang="en-US" dirty="0"/>
              <a:t>Comparative algorithms</a:t>
            </a:r>
          </a:p>
          <a:p>
            <a:pPr marL="514350" indent="-514350">
              <a:buFont typeface="+mj-lt"/>
              <a:buAutoNum type="arabicPeriod"/>
            </a:pPr>
            <a:r>
              <a:rPr lang="en-US" dirty="0"/>
              <a:t>Classification algorithms</a:t>
            </a:r>
          </a:p>
          <a:p>
            <a:pPr marL="514350" indent="-514350">
              <a:buFont typeface="+mj-lt"/>
              <a:buAutoNum type="arabicPeriod"/>
            </a:pPr>
            <a:r>
              <a:rPr lang="en-US" dirty="0"/>
              <a:t>Clustering algorithms</a:t>
            </a:r>
          </a:p>
          <a:p>
            <a:endParaRPr lang="en-US" dirty="0"/>
          </a:p>
        </p:txBody>
      </p:sp>
      <p:sp>
        <p:nvSpPr>
          <p:cNvPr id="4" name="Text Placeholder 3">
            <a:extLst>
              <a:ext uri="{FF2B5EF4-FFF2-40B4-BE49-F238E27FC236}">
                <a16:creationId xmlns:a16="http://schemas.microsoft.com/office/drawing/2014/main" id="{9BA431A6-DB7C-4342-B2B5-5AFF248747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4234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BF0D-85BE-4CFE-890D-18BBEC77B7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C6FB8D-F56D-478C-A866-6A145EE576FF}"/>
              </a:ext>
            </a:extLst>
          </p:cNvPr>
          <p:cNvSpPr>
            <a:spLocks noGrp="1"/>
          </p:cNvSpPr>
          <p:nvPr>
            <p:ph idx="1"/>
          </p:nvPr>
        </p:nvSpPr>
        <p:spPr/>
        <p:txBody>
          <a:bodyPr/>
          <a:lstStyle/>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2: Regression algorithms</a:t>
            </a:r>
          </a:p>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4: Classification algorithms</a:t>
            </a:r>
          </a:p>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5: Clustering algorithms</a:t>
            </a:r>
          </a:p>
          <a:p>
            <a:endParaRPr lang="en-US" dirty="0"/>
          </a:p>
        </p:txBody>
      </p:sp>
      <p:sp>
        <p:nvSpPr>
          <p:cNvPr id="4" name="Text Placeholder 3">
            <a:extLst>
              <a:ext uri="{FF2B5EF4-FFF2-40B4-BE49-F238E27FC236}">
                <a16:creationId xmlns:a16="http://schemas.microsoft.com/office/drawing/2014/main" id="{33E658D8-E513-4F08-86F3-0C4CDF57DAC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1456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54867" y="0"/>
            <a:ext cx="8525363" cy="740664"/>
          </a:xfrm>
        </p:spPr>
        <p:txBody>
          <a:bodyPr/>
          <a:lstStyle/>
          <a:p>
            <a:r>
              <a:rPr lang="en-GB" dirty="0"/>
              <a:t>Introduction to machine learning languages</a:t>
            </a:r>
          </a:p>
        </p:txBody>
      </p:sp>
      <p:sp>
        <p:nvSpPr>
          <p:cNvPr id="3" name="Text Placeholder 2"/>
          <p:cNvSpPr>
            <a:spLocks noGrp="1"/>
          </p:cNvSpPr>
          <p:nvPr>
            <p:ph type="body" idx="1"/>
          </p:nvPr>
        </p:nvSpPr>
        <p:spPr/>
        <p:txBody>
          <a:bodyPr/>
          <a:lstStyle/>
          <a:p>
            <a:r>
              <a:rPr lang="en-GB"/>
              <a:t>Languages overview
Using R in machine learning
Using Python in machine learning
Demonstration: Using R and Python</a:t>
            </a:r>
          </a:p>
        </p:txBody>
      </p:sp>
    </p:spTree>
    <p:extLst>
      <p:ext uri="{BB962C8B-B14F-4D97-AF65-F5344CB8AC3E}">
        <p14:creationId xmlns:p14="http://schemas.microsoft.com/office/powerpoint/2010/main" val="395938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Languages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Machine learning requires computer code:</a:t>
            </a:r>
          </a:p>
          <a:p>
            <a:pPr lvl="0"/>
            <a:r>
              <a:rPr lang="en-GB" b="0" kern="0" dirty="0">
                <a:solidFill>
                  <a:srgbClr val="000000"/>
                </a:solidFill>
              </a:rPr>
              <a:t>Machine Learning provides code as modules</a:t>
            </a:r>
          </a:p>
          <a:p>
            <a:pPr lvl="0"/>
            <a:r>
              <a:rPr lang="en-GB" b="0" kern="0" dirty="0">
                <a:solidFill>
                  <a:srgbClr val="000000"/>
                </a:solidFill>
              </a:rPr>
              <a:t>Write code:</a:t>
            </a:r>
          </a:p>
          <a:p>
            <a:pPr lvl="1"/>
            <a:r>
              <a:rPr lang="en-GB" b="0" kern="0" dirty="0">
                <a:solidFill>
                  <a:srgbClr val="000000"/>
                </a:solidFill>
              </a:rPr>
              <a:t>R</a:t>
            </a:r>
          </a:p>
          <a:p>
            <a:pPr lvl="1"/>
            <a:r>
              <a:rPr lang="en-GB" b="0" kern="0" dirty="0">
                <a:solidFill>
                  <a:srgbClr val="000000"/>
                </a:solidFill>
              </a:rPr>
              <a:t>Python</a:t>
            </a:r>
          </a:p>
          <a:p>
            <a:pPr lvl="0"/>
            <a:endParaRPr lang="en-GB" b="0" kern="0" dirty="0">
              <a:solidFill>
                <a:srgbClr val="000000"/>
              </a:solidFill>
            </a:endParaRPr>
          </a:p>
          <a:p>
            <a:pPr marL="0" lvl="0" indent="0">
              <a:buNone/>
            </a:pPr>
            <a:r>
              <a:rPr lang="en-GB" b="0" kern="0" dirty="0">
                <a:solidFill>
                  <a:srgbClr val="000000"/>
                </a:solidFill>
              </a:rPr>
              <a:t>SQL queries:</a:t>
            </a:r>
          </a:p>
          <a:p>
            <a:pPr lvl="0"/>
            <a:r>
              <a:rPr lang="en-GB" b="0" kern="0" dirty="0">
                <a:solidFill>
                  <a:srgbClr val="000000"/>
                </a:solidFill>
              </a:rPr>
              <a:t>Select data to use</a:t>
            </a:r>
          </a:p>
          <a:p>
            <a:pPr lvl="0"/>
            <a:r>
              <a:rPr lang="en-GB" b="0" kern="0" dirty="0">
                <a:solidFill>
                  <a:srgbClr val="000000"/>
                </a:solidFill>
              </a:rPr>
              <a:t>Join/filter data</a:t>
            </a:r>
            <a:endParaRPr lang="en-US" b="0" kern="0" dirty="0">
              <a:solidFill>
                <a:srgbClr val="000000"/>
              </a:solidFill>
            </a:endParaRPr>
          </a:p>
        </p:txBody>
      </p:sp>
    </p:spTree>
    <p:extLst>
      <p:ext uri="{BB962C8B-B14F-4D97-AF65-F5344CB8AC3E}">
        <p14:creationId xmlns:p14="http://schemas.microsoft.com/office/powerpoint/2010/main" val="326617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Using R in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 is open-source</a:t>
            </a:r>
          </a:p>
          <a:p>
            <a:pPr lvl="0"/>
            <a:r>
              <a:rPr lang="en-GB" b="0" kern="0" dirty="0">
                <a:solidFill>
                  <a:srgbClr val="000000"/>
                </a:solidFill>
              </a:rPr>
              <a:t>R is specifically designed to support statistics and data analysis</a:t>
            </a:r>
          </a:p>
          <a:p>
            <a:pPr lvl="0"/>
            <a:endParaRPr lang="en-GB" b="0" kern="0" dirty="0">
              <a:solidFill>
                <a:srgbClr val="000000"/>
              </a:solidFill>
            </a:endParaRPr>
          </a:p>
          <a:p>
            <a:pPr marL="0" lvl="0" indent="0">
              <a:buNone/>
            </a:pPr>
            <a:r>
              <a:rPr lang="en-GB" b="0" kern="0" dirty="0">
                <a:solidFill>
                  <a:srgbClr val="000000"/>
                </a:solidFill>
              </a:rPr>
              <a:t>R packages:</a:t>
            </a:r>
          </a:p>
          <a:p>
            <a:pPr lvl="0"/>
            <a:r>
              <a:rPr lang="en-GB" b="0" kern="0" dirty="0">
                <a:solidFill>
                  <a:srgbClr val="000000"/>
                </a:solidFill>
              </a:rPr>
              <a:t>Collections of functions, data, and code</a:t>
            </a:r>
          </a:p>
          <a:p>
            <a:pPr lvl="0"/>
            <a:r>
              <a:rPr lang="en-GB" b="0" kern="0" dirty="0">
                <a:solidFill>
                  <a:srgbClr val="000000"/>
                </a:solidFill>
              </a:rPr>
              <a:t>Available from CRAN</a:t>
            </a:r>
          </a:p>
          <a:p>
            <a:pPr lvl="0"/>
            <a:r>
              <a:rPr lang="en-GB" b="0" kern="0" dirty="0">
                <a:solidFill>
                  <a:srgbClr val="000000"/>
                </a:solidFill>
              </a:rPr>
              <a:t>Machine Learning includes 400+ R packages</a:t>
            </a:r>
          </a:p>
          <a:p>
            <a:pPr lvl="0"/>
            <a:endParaRPr lang="en-GB" b="0" kern="0" dirty="0">
              <a:solidFill>
                <a:srgbClr val="000000"/>
              </a:solidFill>
            </a:endParaRPr>
          </a:p>
          <a:p>
            <a:pPr lvl="0"/>
            <a:endParaRPr lang="en-GB" b="0" kern="0" dirty="0">
              <a:solidFill>
                <a:srgbClr val="000000"/>
              </a:solidFill>
            </a:endParaRPr>
          </a:p>
          <a:p>
            <a:pPr marL="0" lvl="0" indent="0">
              <a:buNone/>
            </a:pPr>
            <a:r>
              <a:rPr lang="en-GB" b="0" kern="0" dirty="0" err="1">
                <a:solidFill>
                  <a:srgbClr val="000000"/>
                </a:solidFill>
              </a:rPr>
              <a:t>Udemmy</a:t>
            </a:r>
            <a:r>
              <a:rPr lang="en-GB" b="0" kern="0" dirty="0">
                <a:solidFill>
                  <a:srgbClr val="000000"/>
                </a:solidFill>
              </a:rPr>
              <a:t> has a free online course</a:t>
            </a:r>
            <a:endParaRPr lang="en-US" b="0" kern="0" dirty="0">
              <a:solidFill>
                <a:srgbClr val="000000"/>
              </a:solidFill>
            </a:endParaRPr>
          </a:p>
        </p:txBody>
      </p:sp>
    </p:spTree>
    <p:extLst>
      <p:ext uri="{BB962C8B-B14F-4D97-AF65-F5344CB8AC3E}">
        <p14:creationId xmlns:p14="http://schemas.microsoft.com/office/powerpoint/2010/main" val="221295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Using Python in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Python:</a:t>
            </a:r>
          </a:p>
          <a:p>
            <a:pPr lvl="0"/>
            <a:r>
              <a:rPr lang="en-GB" b="0" kern="0">
                <a:solidFill>
                  <a:srgbClr val="000000"/>
                </a:solidFill>
              </a:rPr>
              <a:t>Not a specialist data science or statistical tool</a:t>
            </a:r>
          </a:p>
          <a:p>
            <a:pPr lvl="0"/>
            <a:r>
              <a:rPr lang="en-GB" b="0" kern="0">
                <a:solidFill>
                  <a:srgbClr val="000000"/>
                </a:solidFill>
              </a:rPr>
              <a:t>Widely used within scientific computing</a:t>
            </a:r>
          </a:p>
          <a:p>
            <a:pPr lvl="0"/>
            <a:r>
              <a:rPr lang="en-GB" b="0" kern="0">
                <a:solidFill>
                  <a:srgbClr val="000000"/>
                </a:solidFill>
              </a:rPr>
              <a:t>Lots of resources available</a:t>
            </a:r>
          </a:p>
          <a:p>
            <a:pPr lvl="0"/>
            <a:endParaRPr lang="en-GB" b="0" kern="0">
              <a:solidFill>
                <a:srgbClr val="000000"/>
              </a:solidFill>
            </a:endParaRPr>
          </a:p>
          <a:p>
            <a:pPr marL="0" lvl="0" indent="0">
              <a:buNone/>
            </a:pPr>
            <a:r>
              <a:rPr lang="en-GB" b="0" kern="0">
                <a:solidFill>
                  <a:srgbClr val="000000"/>
                </a:solidFill>
              </a:rPr>
              <a:t>Python machine learning-related libraries:</a:t>
            </a:r>
          </a:p>
          <a:p>
            <a:pPr lvl="0"/>
            <a:r>
              <a:rPr lang="en-GB" b="0" kern="0">
                <a:solidFill>
                  <a:srgbClr val="000000"/>
                </a:solidFill>
              </a:rPr>
              <a:t>numpy</a:t>
            </a:r>
          </a:p>
          <a:p>
            <a:pPr lvl="0"/>
            <a:r>
              <a:rPr lang="en-GB" b="0" kern="0">
                <a:solidFill>
                  <a:srgbClr val="000000"/>
                </a:solidFill>
              </a:rPr>
              <a:t>pandas</a:t>
            </a:r>
          </a:p>
          <a:p>
            <a:pPr lvl="0"/>
            <a:r>
              <a:rPr lang="en-GB" b="0" kern="0">
                <a:solidFill>
                  <a:srgbClr val="000000"/>
                </a:solidFill>
              </a:rPr>
              <a:t>matplotlib</a:t>
            </a:r>
          </a:p>
          <a:p>
            <a:pPr lvl="0"/>
            <a:r>
              <a:rPr lang="en-GB" b="0" kern="0">
                <a:solidFill>
                  <a:srgbClr val="000000"/>
                </a:solidFill>
              </a:rPr>
              <a:t>scikit-learn</a:t>
            </a:r>
            <a:endParaRPr lang="en-US" b="0" kern="0" dirty="0">
              <a:solidFill>
                <a:srgbClr val="000000"/>
              </a:solidFill>
            </a:endParaRPr>
          </a:p>
        </p:txBody>
      </p:sp>
    </p:spTree>
    <p:extLst>
      <p:ext uri="{BB962C8B-B14F-4D97-AF65-F5344CB8AC3E}">
        <p14:creationId xmlns:p14="http://schemas.microsoft.com/office/powerpoint/2010/main" val="2179533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Using R and Python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a:t>
            </a:r>
          </a:p>
          <a:p>
            <a:pPr lvl="0"/>
            <a:endParaRPr lang="en-GB" b="0" kern="0">
              <a:solidFill>
                <a:srgbClr val="000000"/>
              </a:solidFill>
            </a:endParaRPr>
          </a:p>
          <a:p>
            <a:pPr lvl="0"/>
            <a:r>
              <a:rPr lang="en-GB" b="0" kern="0">
                <a:solidFill>
                  <a:srgbClr val="000000"/>
                </a:solidFill>
              </a:rPr>
              <a:t>R scripts can be used within the development of a machine learning model</a:t>
            </a:r>
          </a:p>
          <a:p>
            <a:pPr lvl="0"/>
            <a:r>
              <a:rPr lang="en-GB" b="0" kern="0">
                <a:solidFill>
                  <a:srgbClr val="000000"/>
                </a:solidFill>
              </a:rPr>
              <a:t>Python scripts can be used within the development of a machine learning model</a:t>
            </a:r>
          </a:p>
          <a:p>
            <a:pPr lvl="0"/>
            <a:r>
              <a:rPr lang="en-GB" b="0" kern="0">
                <a:solidFill>
                  <a:srgbClr val="000000"/>
                </a:solidFill>
              </a:rPr>
              <a:t>SQL queries can be used within the development of a machine learning model</a:t>
            </a:r>
          </a:p>
          <a:p>
            <a:pPr lvl="0"/>
            <a:endParaRPr lang="en-US" b="0" kern="0" dirty="0">
              <a:solidFill>
                <a:srgbClr val="000000"/>
              </a:solidFill>
            </a:endParaRPr>
          </a:p>
        </p:txBody>
      </p:sp>
    </p:spTree>
    <p:extLst>
      <p:ext uri="{BB962C8B-B14F-4D97-AF65-F5344CB8AC3E}">
        <p14:creationId xmlns:p14="http://schemas.microsoft.com/office/powerpoint/2010/main" val="318733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3730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868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Prepare Data for Analysis in Azure Machine Learning and Export from Azure Machine Learning</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What is machine learning?</a:t>
            </a:r>
          </a:p>
          <a:p>
            <a:r>
              <a:rPr lang="en-US" dirty="0"/>
              <a:t>Introduction to machine learning algorithms</a:t>
            </a:r>
          </a:p>
          <a:p>
            <a:r>
              <a:rPr lang="en-US" dirty="0"/>
              <a:t>Introduction to machine learning languages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5C30-EEAA-49A3-84BC-1068F6485C64}"/>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Python is not a specific or specialist data science or statistical tool.</a:t>
            </a:r>
            <a:endParaRPr lang="en-US" dirty="0"/>
          </a:p>
        </p:txBody>
      </p:sp>
      <p:sp>
        <p:nvSpPr>
          <p:cNvPr id="3" name="Content Placeholder 2">
            <a:extLst>
              <a:ext uri="{FF2B5EF4-FFF2-40B4-BE49-F238E27FC236}">
                <a16:creationId xmlns:a16="http://schemas.microsoft.com/office/drawing/2014/main" id="{975ED18C-3600-4988-9656-032DBADCC169}"/>
              </a:ext>
            </a:extLst>
          </p:cNvPr>
          <p:cNvSpPr>
            <a:spLocks noGrp="1"/>
          </p:cNvSpPr>
          <p:nvPr>
            <p:ph idx="1"/>
          </p:nvPr>
        </p:nvSpPr>
        <p:spPr/>
        <p:txBody>
          <a:bodyPr/>
          <a:lstStyle/>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   )False</a:t>
            </a:r>
          </a:p>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a16="http://schemas.microsoft.com/office/drawing/2014/main" id="{D677E48F-41BD-4105-92C2-DC9C074A59C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871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F3E4-2CA1-4D8D-BE96-936BAA5819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EDAEBE-D994-41C3-BE64-DE06C30EE96B}"/>
              </a:ext>
            </a:extLst>
          </p:cNvPr>
          <p:cNvSpPr>
            <a:spLocks noGrp="1"/>
          </p:cNvSpPr>
          <p:nvPr>
            <p:ph idx="1"/>
          </p:nvPr>
        </p:nvSpPr>
        <p:spPr/>
        <p:txBody>
          <a:bodyPr/>
          <a:lstStyle/>
          <a:p>
            <a:pPr marL="0" indent="0">
              <a:buNone/>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a:extLst>
              <a:ext uri="{FF2B5EF4-FFF2-40B4-BE49-F238E27FC236}">
                <a16:creationId xmlns:a16="http://schemas.microsoft.com/office/drawing/2014/main" id="{F42C5127-2469-4B90-98A3-5A17792C11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0802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Introduction to machine learning</a:t>
            </a:r>
          </a:p>
        </p:txBody>
      </p:sp>
      <p:sp>
        <p:nvSpPr>
          <p:cNvPr id="3" name="Text Placeholder 2"/>
          <p:cNvSpPr>
            <a:spLocks noGrp="1"/>
          </p:cNvSpPr>
          <p:nvPr>
            <p:ph type="body" idx="1"/>
          </p:nvPr>
        </p:nvSpPr>
        <p:spPr/>
        <p:txBody>
          <a:bodyPr/>
          <a:lstStyle/>
          <a:p>
            <a:r>
              <a:rPr lang="en-GB"/>
              <a:t>Exercise 1: Sign up for a Machine Learning Studio account
Exercise 2: Explore a sample machine learning experiment</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a:latin typeface="Segoe UI" panose="020B0502040204020203" pitchFamily="34" charset="0"/>
              </a:rPr>
              <a:t>Logon Information</a:t>
            </a:r>
          </a:p>
        </p:txBody>
      </p:sp>
      <p:sp>
        <p:nvSpPr>
          <p:cNvPr id="5" name="TextBox 4"/>
          <p:cNvSpPr txBox="1"/>
          <p:nvPr/>
        </p:nvSpPr>
        <p:spPr>
          <a:xfrm>
            <a:off x="458788" y="4126141"/>
            <a:ext cx="6147067" cy="1815882"/>
          </a:xfrm>
          <a:prstGeom prst="rect">
            <a:avLst/>
          </a:prstGeom>
          <a:noFill/>
        </p:spPr>
        <p:txBody>
          <a:bodyPr vert="horz" wrap="none" rtlCol="0">
            <a:spAutoFit/>
          </a:bodyPr>
          <a:lstStyle/>
          <a:p>
            <a:r>
              <a:rPr lang="en-GB" sz="2800" b="0">
                <a:latin typeface="Segoe UI" panose="020B0502040204020203" pitchFamily="34" charset="0"/>
              </a:rPr>
              <a:t>Virtual machine: </a:t>
            </a:r>
            <a:r>
              <a:rPr lang="en-GB" sz="2800">
                <a:latin typeface="Segoe UI" panose="020B0502040204020203" pitchFamily="34" charset="0"/>
              </a:rPr>
              <a:t>20774A-LON-DEV</a:t>
            </a:r>
            <a:endParaRPr lang="en-GB" sz="2800" b="0">
              <a:latin typeface="Segoe UI" panose="020B0502040204020203" pitchFamily="34" charset="0"/>
            </a:endParaRPr>
          </a:p>
          <a:p>
            <a:r>
              <a:rPr lang="en-GB" sz="2800" b="0">
                <a:latin typeface="Segoe UI" panose="020B0502040204020203" pitchFamily="34" charset="0"/>
              </a:rPr>
              <a:t>Username: </a:t>
            </a:r>
            <a:r>
              <a:rPr lang="en-GB" sz="2800">
                <a:latin typeface="Segoe UI" panose="020B0502040204020203" pitchFamily="34" charset="0"/>
              </a:rPr>
              <a:t>ADATUM\AdatumAdmin</a:t>
            </a:r>
            <a:endParaRPr lang="en-GB" sz="2800" b="0">
              <a:latin typeface="Segoe UI" panose="020B0502040204020203" pitchFamily="34" charset="0"/>
            </a:endParaRPr>
          </a:p>
          <a:p>
            <a:r>
              <a:rPr lang="en-GB" sz="2800" b="0">
                <a:latin typeface="Segoe UI" panose="020B0502040204020203" pitchFamily="34" charset="0"/>
              </a:rPr>
              <a:t>Password: </a:t>
            </a:r>
            <a:r>
              <a:rPr lang="en-GB" sz="2800">
                <a:latin typeface="Segoe UI" panose="020B0502040204020203" pitchFamily="34" charset="0"/>
              </a:rPr>
              <a:t>Pa55w.rd</a:t>
            </a:r>
            <a:endParaRPr lang="en-GB" sz="2800" b="0">
              <a:latin typeface="Segoe UI" panose="020B0502040204020203" pitchFamily="34" charset="0"/>
            </a:endParaRPr>
          </a:p>
          <a:p>
            <a:endParaRPr lang="en-GB" sz="2800" b="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a:latin typeface="Segoe UI" panose="020B0502040204020203" pitchFamily="34" charset="0"/>
              </a:rPr>
              <a:t>Estimated Time: 30 minutes</a:t>
            </a:r>
          </a:p>
        </p:txBody>
      </p:sp>
    </p:spTree>
    <p:extLst>
      <p:ext uri="{BB962C8B-B14F-4D97-AF65-F5344CB8AC3E}">
        <p14:creationId xmlns:p14="http://schemas.microsoft.com/office/powerpoint/2010/main" val="316313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What is machine learning?</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GB" sz="2400" dirty="0"/>
              <a:t>Machine learning overview
How machine learning fits into data science
Machine learning concepts and methodologies
Models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machine learning?</a:t>
            </a:r>
          </a:p>
        </p:txBody>
      </p:sp>
      <p:sp>
        <p:nvSpPr>
          <p:cNvPr id="3" name="Text Placeholder 2"/>
          <p:cNvSpPr>
            <a:spLocks noGrp="1"/>
          </p:cNvSpPr>
          <p:nvPr>
            <p:ph type="body" idx="1"/>
          </p:nvPr>
        </p:nvSpPr>
        <p:spPr/>
        <p:txBody>
          <a:bodyPr/>
          <a:lstStyle/>
          <a:p>
            <a:r>
              <a:rPr lang="en-GB"/>
              <a:t>Machine learning overview
How machine learning fits into data science
Machine learning concepts and methodologies
Models</a:t>
            </a:r>
          </a:p>
        </p:txBody>
      </p:sp>
    </p:spTree>
    <p:extLst>
      <p:ext uri="{BB962C8B-B14F-4D97-AF65-F5344CB8AC3E}">
        <p14:creationId xmlns:p14="http://schemas.microsoft.com/office/powerpoint/2010/main" val="404233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Machine learning overview</a:t>
            </a:r>
          </a:p>
        </p:txBody>
      </p:sp>
      <p:sp>
        <p:nvSpPr>
          <p:cNvPr id="4" name="Content Placeholder 2"/>
          <p:cNvSpPr txBox="1">
            <a:spLocks/>
          </p:cNvSpPr>
          <p:nvPr/>
        </p:nvSpPr>
        <p:spPr>
          <a:xfrm>
            <a:off x="517153" y="113794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Machine learning:</a:t>
            </a:r>
          </a:p>
          <a:p>
            <a:pPr lvl="0"/>
            <a:r>
              <a:rPr lang="en-GB" b="0" kern="0">
                <a:solidFill>
                  <a:srgbClr val="000000"/>
                </a:solidFill>
              </a:rPr>
              <a:t>Detecting patterns and trends</a:t>
            </a:r>
          </a:p>
          <a:p>
            <a:pPr lvl="0"/>
            <a:r>
              <a:rPr lang="en-GB" b="0" kern="0">
                <a:solidFill>
                  <a:srgbClr val="000000"/>
                </a:solidFill>
              </a:rPr>
              <a:t>Statistical analysis</a:t>
            </a:r>
          </a:p>
          <a:p>
            <a:pPr lvl="0"/>
            <a:r>
              <a:rPr lang="en-GB" b="0" kern="0">
                <a:solidFill>
                  <a:srgbClr val="000000"/>
                </a:solidFill>
              </a:rPr>
              <a:t>Creating software models</a:t>
            </a:r>
          </a:p>
          <a:p>
            <a:pPr lvl="0"/>
            <a:endParaRPr lang="en-GB" b="0" kern="0">
              <a:solidFill>
                <a:srgbClr val="000000"/>
              </a:solidFill>
            </a:endParaRPr>
          </a:p>
          <a:p>
            <a:pPr marL="0" lvl="0" indent="0">
              <a:buNone/>
            </a:pPr>
            <a:r>
              <a:rPr lang="en-GB" b="0" kern="0">
                <a:solidFill>
                  <a:srgbClr val="000000"/>
                </a:solidFill>
              </a:rPr>
              <a:t>Examples:</a:t>
            </a:r>
          </a:p>
          <a:p>
            <a:pPr lvl="0"/>
            <a:r>
              <a:rPr lang="en-GB" b="0" kern="0">
                <a:solidFill>
                  <a:srgbClr val="000000"/>
                </a:solidFill>
              </a:rPr>
              <a:t>Predicting success of medical intervention</a:t>
            </a:r>
          </a:p>
          <a:p>
            <a:pPr lvl="0"/>
            <a:r>
              <a:rPr lang="en-GB" b="0" kern="0">
                <a:solidFill>
                  <a:srgbClr val="000000"/>
                </a:solidFill>
              </a:rPr>
              <a:t>Identifying airplane maintenance </a:t>
            </a:r>
          </a:p>
          <a:p>
            <a:pPr lvl="0"/>
            <a:r>
              <a:rPr lang="en-GB" b="0" kern="0">
                <a:solidFill>
                  <a:srgbClr val="000000"/>
                </a:solidFill>
              </a:rPr>
              <a:t>Identifying fraudulent financial transactions</a:t>
            </a:r>
          </a:p>
          <a:p>
            <a:pPr lvl="0"/>
            <a:r>
              <a:rPr lang="en-GB" b="0" kern="0">
                <a:solidFill>
                  <a:srgbClr val="000000"/>
                </a:solidFill>
              </a:rPr>
              <a:t>Recommending books or movies</a:t>
            </a:r>
            <a:endParaRPr lang="en-US" b="0" kern="0" dirty="0">
              <a:solidFill>
                <a:srgbClr val="000000"/>
              </a:solidFill>
            </a:endParaRPr>
          </a:p>
        </p:txBody>
      </p:sp>
    </p:spTree>
    <p:extLst>
      <p:ext uri="{BB962C8B-B14F-4D97-AF65-F5344CB8AC3E}">
        <p14:creationId xmlns:p14="http://schemas.microsoft.com/office/powerpoint/2010/main" val="4801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How machine learning fits into data science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GB" b="0" kern="0"/>
              <a:t>Key questions:</a:t>
            </a:r>
          </a:p>
          <a:p>
            <a:r>
              <a:rPr lang="en-GB" b="0" kern="0"/>
              <a:t>Is something X or Y? </a:t>
            </a:r>
          </a:p>
          <a:p>
            <a:r>
              <a:rPr lang="en-GB" b="0" kern="0"/>
              <a:t>What is likely to be the numerical value of X or Y? </a:t>
            </a:r>
          </a:p>
          <a:p>
            <a:r>
              <a:rPr lang="en-GB" b="0" kern="0"/>
              <a:t>Is something out of the ordinary or unexpected? </a:t>
            </a:r>
          </a:p>
          <a:p>
            <a:r>
              <a:rPr lang="en-GB" b="0" kern="0"/>
              <a:t>How is this data structured?</a:t>
            </a:r>
            <a:endParaRPr lang="en-US" b="0" kern="0" dirty="0"/>
          </a:p>
        </p:txBody>
      </p:sp>
    </p:spTree>
    <p:extLst>
      <p:ext uri="{BB962C8B-B14F-4D97-AF65-F5344CB8AC3E}">
        <p14:creationId xmlns:p14="http://schemas.microsoft.com/office/powerpoint/2010/main" val="10159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Machine learning concepts and methodologies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Key steps:</a:t>
            </a:r>
          </a:p>
          <a:p>
            <a:pPr marL="514350" lvl="0" indent="-514350">
              <a:buFont typeface="+mj-lt"/>
              <a:buAutoNum type="arabicPeriod"/>
            </a:pPr>
            <a:r>
              <a:rPr lang="en-GB" b="0" kern="0" dirty="0">
                <a:solidFill>
                  <a:srgbClr val="000000"/>
                </a:solidFill>
              </a:rPr>
              <a:t>Obtain raw data</a:t>
            </a:r>
          </a:p>
          <a:p>
            <a:pPr marL="514350" lvl="0" indent="-514350">
              <a:buFont typeface="+mj-lt"/>
              <a:buAutoNum type="arabicPeriod"/>
            </a:pPr>
            <a:r>
              <a:rPr lang="en-GB" b="0" kern="0" dirty="0" err="1">
                <a:solidFill>
                  <a:srgbClr val="000000"/>
                </a:solidFill>
              </a:rPr>
              <a:t>Preprocess</a:t>
            </a:r>
            <a:r>
              <a:rPr lang="en-GB" b="0" kern="0" dirty="0">
                <a:solidFill>
                  <a:srgbClr val="000000"/>
                </a:solidFill>
              </a:rPr>
              <a:t> the data</a:t>
            </a:r>
          </a:p>
          <a:p>
            <a:pPr marL="514350" lvl="0" indent="-514350">
              <a:buFont typeface="+mj-lt"/>
              <a:buAutoNum type="arabicPeriod"/>
            </a:pPr>
            <a:r>
              <a:rPr lang="en-GB" b="0" kern="0" dirty="0">
                <a:solidFill>
                  <a:srgbClr val="000000"/>
                </a:solidFill>
              </a:rPr>
              <a:t>Prepare the data</a:t>
            </a:r>
          </a:p>
          <a:p>
            <a:pPr marL="514350" lvl="0" indent="-514350">
              <a:buFont typeface="+mj-lt"/>
              <a:buAutoNum type="arabicPeriod"/>
            </a:pPr>
            <a:r>
              <a:rPr lang="en-GB" b="0" kern="0" dirty="0">
                <a:solidFill>
                  <a:srgbClr val="000000"/>
                </a:solidFill>
              </a:rPr>
              <a:t>Apply one or more machine learning algorithms to the data</a:t>
            </a:r>
          </a:p>
          <a:p>
            <a:pPr marL="514350" lvl="0" indent="-514350">
              <a:buFont typeface="+mj-lt"/>
              <a:buAutoNum type="arabicPeriod"/>
            </a:pPr>
            <a:r>
              <a:rPr lang="en-GB" b="0" kern="0" dirty="0">
                <a:solidFill>
                  <a:srgbClr val="000000"/>
                </a:solidFill>
              </a:rPr>
              <a:t>Determine the best model to use</a:t>
            </a:r>
          </a:p>
          <a:p>
            <a:pPr marL="514350" lvl="0" indent="-514350">
              <a:buFont typeface="+mj-lt"/>
              <a:buAutoNum type="arabicPeriod"/>
            </a:pPr>
            <a:r>
              <a:rPr lang="en-GB" b="0" kern="0" dirty="0">
                <a:solidFill>
                  <a:srgbClr val="000000"/>
                </a:solidFill>
              </a:rPr>
              <a:t>Deploy the model</a:t>
            </a:r>
            <a:endParaRPr lang="en-US" b="0" kern="0" dirty="0">
              <a:solidFill>
                <a:srgbClr val="000000"/>
              </a:solidFill>
            </a:endParaRPr>
          </a:p>
        </p:txBody>
      </p:sp>
    </p:spTree>
    <p:extLst>
      <p:ext uri="{BB962C8B-B14F-4D97-AF65-F5344CB8AC3E}">
        <p14:creationId xmlns:p14="http://schemas.microsoft.com/office/powerpoint/2010/main" val="18010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Machine learning model: the </a:t>
            </a:r>
            <a:r>
              <a:rPr lang="en-GB" kern="0" dirty="0">
                <a:solidFill>
                  <a:srgbClr val="000000"/>
                </a:solidFill>
              </a:rPr>
              <a:t>code</a:t>
            </a:r>
            <a:r>
              <a:rPr lang="en-GB" b="0" kern="0" dirty="0">
                <a:solidFill>
                  <a:srgbClr val="000000"/>
                </a:solidFill>
              </a:rPr>
              <a:t> generated after an algorithm has been run</a:t>
            </a:r>
          </a:p>
          <a:p>
            <a:pPr lvl="0"/>
            <a:endParaRPr lang="en-GB" b="0" kern="0" dirty="0">
              <a:solidFill>
                <a:srgbClr val="000000"/>
              </a:solidFill>
            </a:endParaRPr>
          </a:p>
          <a:p>
            <a:pPr marL="0" lvl="0" indent="0">
              <a:buNone/>
            </a:pPr>
            <a:r>
              <a:rPr lang="en-GB" b="0" kern="0" dirty="0">
                <a:solidFill>
                  <a:srgbClr val="000000"/>
                </a:solidFill>
              </a:rPr>
              <a:t>Training models:</a:t>
            </a:r>
          </a:p>
          <a:p>
            <a:pPr lvl="0"/>
            <a:r>
              <a:rPr lang="en-GB" b="0" kern="0" dirty="0">
                <a:solidFill>
                  <a:srgbClr val="000000"/>
                </a:solidFill>
              </a:rPr>
              <a:t>Experiments</a:t>
            </a:r>
          </a:p>
          <a:p>
            <a:pPr lvl="0"/>
            <a:r>
              <a:rPr lang="en-GB" b="0" kern="0" dirty="0">
                <a:solidFill>
                  <a:srgbClr val="000000"/>
                </a:solidFill>
              </a:rPr>
              <a:t>Evaluation</a:t>
            </a:r>
          </a:p>
          <a:p>
            <a:pPr lvl="0"/>
            <a:endParaRPr lang="en-GB" b="0" kern="0" dirty="0">
              <a:solidFill>
                <a:srgbClr val="000000"/>
              </a:solidFill>
            </a:endParaRPr>
          </a:p>
          <a:p>
            <a:pPr marL="0" lvl="0" indent="0">
              <a:buNone/>
            </a:pPr>
            <a:r>
              <a:rPr lang="en-GB" b="0" kern="0" dirty="0">
                <a:solidFill>
                  <a:srgbClr val="000000"/>
                </a:solidFill>
              </a:rPr>
              <a:t>Deploying models:</a:t>
            </a:r>
          </a:p>
          <a:p>
            <a:pPr lvl="0"/>
            <a:r>
              <a:rPr lang="en-GB" b="0" kern="0" dirty="0">
                <a:solidFill>
                  <a:srgbClr val="000000"/>
                </a:solidFill>
              </a:rPr>
              <a:t>Applications</a:t>
            </a:r>
          </a:p>
          <a:p>
            <a:pPr lvl="0"/>
            <a:r>
              <a:rPr lang="en-GB" b="0" kern="0" dirty="0">
                <a:solidFill>
                  <a:srgbClr val="000000"/>
                </a:solidFill>
              </a:rPr>
              <a:t>Retraining</a:t>
            </a:r>
            <a:endParaRPr lang="en-US" b="0" kern="0" dirty="0">
              <a:solidFill>
                <a:srgbClr val="000000"/>
              </a:solidFill>
            </a:endParaRPr>
          </a:p>
        </p:txBody>
      </p:sp>
    </p:spTree>
    <p:extLst>
      <p:ext uri="{BB962C8B-B14F-4D97-AF65-F5344CB8AC3E}">
        <p14:creationId xmlns:p14="http://schemas.microsoft.com/office/powerpoint/2010/main" val="267591985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3225</Words>
  <Application>Microsoft Office PowerPoint</Application>
  <PresentationFormat>On-screen Show (4:3)</PresentationFormat>
  <Paragraphs>413</Paragraphs>
  <Slides>32</Slides>
  <Notes>28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Wingdings</vt:lpstr>
      <vt:lpstr>Arial</vt:lpstr>
      <vt:lpstr>Calibri</vt:lpstr>
      <vt:lpstr>Segoe UI</vt:lpstr>
      <vt:lpstr>Verdana</vt:lpstr>
      <vt:lpstr>Segoe UI Light</vt:lpstr>
      <vt:lpstr>Symbol</vt:lpstr>
      <vt:lpstr>Courier New</vt:lpstr>
      <vt:lpstr>Times New Roman</vt:lpstr>
      <vt:lpstr>Consolas</vt:lpstr>
      <vt:lpstr>NG_MOC_Core_ModuleNew2</vt:lpstr>
      <vt:lpstr>Exam 70-774 Perform Cloud Data Science with Azure Machine Learning</vt:lpstr>
      <vt:lpstr>PowerPoint Presentation</vt:lpstr>
      <vt:lpstr>Prepare Data for Analysis in Azure Machine Learning and Export from Azure Machine Learning</vt:lpstr>
      <vt:lpstr>What is machine learning?</vt:lpstr>
      <vt:lpstr>What is machine learning?</vt:lpstr>
      <vt:lpstr>Machine learning overview</vt:lpstr>
      <vt:lpstr>How machine learning fits into data science</vt:lpstr>
      <vt:lpstr>Machine learning concepts and methodologies</vt:lpstr>
      <vt:lpstr>Models</vt:lpstr>
      <vt:lpstr>Out of the following machine learning phases, which two take the most time after you have obtained the raw data?</vt:lpstr>
      <vt:lpstr>PowerPoint Presentation</vt:lpstr>
      <vt:lpstr>Introduction to machine learning algorithms</vt:lpstr>
      <vt:lpstr>Algorithms overview</vt:lpstr>
      <vt:lpstr>Classification algorithms</vt:lpstr>
      <vt:lpstr>Regression algorithms</vt:lpstr>
      <vt:lpstr>Clustering</vt:lpstr>
      <vt:lpstr>Supervised and unsupervised learning</vt:lpstr>
      <vt:lpstr>Anomaly detection</vt:lpstr>
      <vt:lpstr>Demonstration: Using two-class classification in a machine learning model</vt:lpstr>
      <vt:lpstr>PowerPoint Presentation</vt:lpstr>
      <vt:lpstr>Which of the following are types of machine learning algorithm?</vt:lpstr>
      <vt:lpstr>PowerPoint Presentation</vt:lpstr>
      <vt:lpstr>Introduction to machine learning languages</vt:lpstr>
      <vt:lpstr>Languages overview</vt:lpstr>
      <vt:lpstr>Using R in machine learning</vt:lpstr>
      <vt:lpstr>Using Python in machine learning</vt:lpstr>
      <vt:lpstr>Demonstration: Using R and Python</vt:lpstr>
      <vt:lpstr>PowerPoint Presentation</vt:lpstr>
      <vt:lpstr>PowerPoint Presentation</vt:lpstr>
      <vt:lpstr>True or False: Python is not a specific or specialist data science or statistical tool.</vt:lpstr>
      <vt:lpstr>PowerPoint Presentation</vt:lpstr>
      <vt:lpstr>Lab: Introduction to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2018-06-18T14:53:42Z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