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xml" ContentType="application/vnd.openxmlformats-officedocument.presentationml.tags+xml"/>
  <Override PartName="/ppt/notesSlides/notesSlide30.xml" ContentType="application/vnd.openxmlformats-officedocument.presentationml.notesSlide+xml"/>
  <Override PartName="/ppt/tags/tag2.xml" ContentType="application/vnd.openxmlformats-officedocument.presentationml.tags+xml"/>
  <Override PartName="/ppt/notesSlides/notesSlide31.xml" ContentType="application/vnd.openxmlformats-officedocument.presentationml.notesSlide+xml"/>
  <Override PartName="/ppt/tags/tag3.xml" ContentType="application/vnd.openxmlformats-officedocument.presentationml.tags+xml"/>
  <Override PartName="/ppt/notesSlides/notesSlide32.xml" ContentType="application/vnd.openxmlformats-officedocument.presentationml.notesSlide+xml"/>
  <Override PartName="/ppt/tags/tag4.xml" ContentType="application/vnd.openxmlformats-officedocument.presentationml.tags+xml"/>
  <Override PartName="/ppt/notesSlides/notesSlide33.xml" ContentType="application/vnd.openxmlformats-officedocument.presentationml.notesSlide+xml"/>
  <Override PartName="/ppt/tags/tag5.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6.xml" ContentType="application/vnd.openxmlformats-officedocument.presentationml.tags+xml"/>
  <Override PartName="/ppt/notesSlides/notesSlide36.xml" ContentType="application/vnd.openxmlformats-officedocument.presentationml.notesSlide+xml"/>
  <Override PartName="/ppt/tags/tag7.xml" ContentType="application/vnd.openxmlformats-officedocument.presentationml.tags+xml"/>
  <Override PartName="/ppt/notesSlides/notesSlide37.xml" ContentType="application/vnd.openxmlformats-officedocument.presentationml.notesSlide+xml"/>
  <Override PartName="/ppt/tags/tag8.xml" ContentType="application/vnd.openxmlformats-officedocument.presentationml.tags+xml"/>
  <Override PartName="/ppt/notesSlides/notesSlide38.xml" ContentType="application/vnd.openxmlformats-officedocument.presentationml.notesSlide+xml"/>
  <Override PartName="/ppt/tags/tag9.xml" ContentType="application/vnd.openxmlformats-officedocument.presentationml.tags+xml"/>
  <Override PartName="/ppt/notesSlides/notesSlide39.xml" ContentType="application/vnd.openxmlformats-officedocument.presentationml.notesSlide+xml"/>
  <Override PartName="/ppt/tags/tag10.xml" ContentType="application/vnd.openxmlformats-officedocument.presentationml.tags+xml"/>
  <Override PartName="/ppt/notesSlides/notesSlide40.xml" ContentType="application/vnd.openxmlformats-officedocument.presentationml.notesSlide+xml"/>
  <Override PartName="/ppt/tags/tag11.xml" ContentType="application/vnd.openxmlformats-officedocument.presentationml.tags+xml"/>
  <Override PartName="/ppt/notesSlides/notesSlide41.xml" ContentType="application/vnd.openxmlformats-officedocument.presentationml.notesSlide+xml"/>
  <Override PartName="/ppt/tags/tag12.xml" ContentType="application/vnd.openxmlformats-officedocument.presentationml.tags+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9"/>
  </p:notesMasterIdLst>
  <p:handoutMasterIdLst>
    <p:handoutMasterId r:id="rId50"/>
  </p:handoutMasterIdLst>
  <p:sldIdLst>
    <p:sldId id="398" r:id="rId2"/>
    <p:sldId id="429" r:id="rId3"/>
    <p:sldId id="430" r:id="rId4"/>
    <p:sldId id="428" r:id="rId5"/>
    <p:sldId id="440" r:id="rId6"/>
    <p:sldId id="441" r:id="rId7"/>
    <p:sldId id="487" r:id="rId8"/>
    <p:sldId id="444" r:id="rId9"/>
    <p:sldId id="445" r:id="rId10"/>
    <p:sldId id="493" r:id="rId11"/>
    <p:sldId id="494" r:id="rId12"/>
    <p:sldId id="495" r:id="rId13"/>
    <p:sldId id="485" r:id="rId14"/>
    <p:sldId id="486" r:id="rId15"/>
    <p:sldId id="427" r:id="rId16"/>
    <p:sldId id="433" r:id="rId17"/>
    <p:sldId id="434" r:id="rId18"/>
    <p:sldId id="484" r:id="rId19"/>
    <p:sldId id="435" r:id="rId20"/>
    <p:sldId id="436" r:id="rId21"/>
    <p:sldId id="481" r:id="rId22"/>
    <p:sldId id="483" r:id="rId23"/>
    <p:sldId id="315" r:id="rId24"/>
    <p:sldId id="446" r:id="rId25"/>
    <p:sldId id="447" r:id="rId26"/>
    <p:sldId id="448" r:id="rId27"/>
    <p:sldId id="449" r:id="rId28"/>
    <p:sldId id="490" r:id="rId29"/>
    <p:sldId id="451" r:id="rId30"/>
    <p:sldId id="452" r:id="rId31"/>
    <p:sldId id="488" r:id="rId32"/>
    <p:sldId id="489" r:id="rId33"/>
    <p:sldId id="431" r:id="rId34"/>
    <p:sldId id="454" r:id="rId35"/>
    <p:sldId id="455" r:id="rId36"/>
    <p:sldId id="457" r:id="rId37"/>
    <p:sldId id="458" r:id="rId38"/>
    <p:sldId id="459" r:id="rId39"/>
    <p:sldId id="491" r:id="rId40"/>
    <p:sldId id="467" r:id="rId41"/>
    <p:sldId id="468" r:id="rId42"/>
    <p:sldId id="469" r:id="rId43"/>
    <p:sldId id="470" r:id="rId44"/>
    <p:sldId id="471" r:id="rId45"/>
    <p:sldId id="475" r:id="rId46"/>
    <p:sldId id="476" r:id="rId47"/>
    <p:sldId id="492" r:id="rId48"/>
  </p:sldIdLst>
  <p:sldSz cx="9144000" cy="6858000" type="screen4x3"/>
  <p:notesSz cx="6858000" cy="9144000"/>
  <p:embeddedFontLst>
    <p:embeddedFont>
      <p:font typeface="Calibri" panose="020F0502020204030204" pitchFamily="34" charset="0"/>
      <p:regular r:id="rId51"/>
      <p:bold r:id="rId52"/>
      <p:italic r:id="rId53"/>
      <p:boldItalic r:id="rId54"/>
    </p:embeddedFont>
    <p:embeddedFont>
      <p:font typeface="Consolas" panose="020B0609020204030204" pitchFamily="49" charset="0"/>
      <p:regular r:id="rId55"/>
      <p:bold r:id="rId56"/>
      <p:italic r:id="rId57"/>
      <p:boldItalic r:id="rId58"/>
    </p:embeddedFont>
    <p:embeddedFont>
      <p:font typeface="Segoe UI" panose="020B0502040204020203" pitchFamily="34" charset="0"/>
      <p:regular r:id="rId59"/>
      <p:bold r:id="rId60"/>
      <p:italic r:id="rId61"/>
      <p:boldItalic r:id="rId62"/>
    </p:embeddedFont>
    <p:embeddedFont>
      <p:font typeface="Verdana" panose="020B0604030504040204" pitchFamily="34" charset="0"/>
      <p:regular r:id="rId63"/>
      <p:bold r:id="rId64"/>
      <p:italic r:id="rId65"/>
      <p:boldItalic r:id="rId66"/>
    </p:embeddedFont>
    <p:embeddedFont>
      <p:font typeface="Segoe UI Light" panose="020B0502040204020203" pitchFamily="34" charset="0"/>
      <p:regular r:id="rId67"/>
      <p:italic r:id="rId6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98"/>
            <p14:sldId id="429"/>
            <p14:sldId id="430"/>
          </p14:sldIdLst>
        </p14:section>
        <p14:section name="Deploy models using Azure Machine Learning" id="{EE7F45B0-A6AD-411D-A512-DBBFEC401377}">
          <p14:sldIdLst>
            <p14:sldId id="428"/>
            <p14:sldId id="440"/>
            <p14:sldId id="441"/>
            <p14:sldId id="487"/>
            <p14:sldId id="444"/>
            <p14:sldId id="445"/>
            <p14:sldId id="493"/>
            <p14:sldId id="494"/>
            <p14:sldId id="495"/>
            <p14:sldId id="485"/>
            <p14:sldId id="486"/>
          </p14:sldIdLst>
        </p14:section>
        <p14:section name="Manage Azure Machine Learning projects and workspaces" id="{C6B6578B-F5CF-418D-991A-F24A0340D180}">
          <p14:sldIdLst>
            <p14:sldId id="427"/>
            <p14:sldId id="433"/>
            <p14:sldId id="434"/>
            <p14:sldId id="484"/>
            <p14:sldId id="435"/>
            <p14:sldId id="436"/>
            <p14:sldId id="481"/>
            <p14:sldId id="483"/>
          </p14:sldIdLst>
        </p14:section>
        <p14:section name="Consume Azure Machine Learning models" id="{B92904DA-AD65-48A7-82FB-BA4D438E899A}">
          <p14:sldIdLst>
            <p14:sldId id="315"/>
            <p14:sldId id="446"/>
            <p14:sldId id="447"/>
            <p14:sldId id="448"/>
            <p14:sldId id="449"/>
            <p14:sldId id="490"/>
            <p14:sldId id="451"/>
            <p14:sldId id="452"/>
            <p14:sldId id="488"/>
            <p14:sldId id="489"/>
          </p14:sldIdLst>
        </p14:section>
        <p14:section name="Consume exemplar Cognitive Services APIs" id="{534F0C1A-9224-4384-AC1C-464F235E7FA5}">
          <p14:sldIdLst>
            <p14:sldId id="431"/>
            <p14:sldId id="454"/>
            <p14:sldId id="455"/>
            <p14:sldId id="457"/>
            <p14:sldId id="458"/>
            <p14:sldId id="459"/>
            <p14:sldId id="491"/>
            <p14:sldId id="467"/>
            <p14:sldId id="468"/>
            <p14:sldId id="469"/>
            <p14:sldId id="470"/>
            <p14:sldId id="471"/>
            <p14:sldId id="475"/>
            <p14:sldId id="476"/>
            <p14:sldId id="49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7" autoAdjust="0"/>
    <p:restoredTop sz="81261" autoAdjust="0"/>
  </p:normalViewPr>
  <p:slideViewPr>
    <p:cSldViewPr snapToGrid="0">
      <p:cViewPr varScale="1">
        <p:scale>
          <a:sx n="62" d="100"/>
          <a:sy n="62" d="100"/>
        </p:scale>
        <p:origin x="1704" y="6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font" Target="fonts/font5.fntdata"/><Relationship Id="rId63" Type="http://schemas.openxmlformats.org/officeDocument/2006/relationships/font" Target="fonts/font13.fntdata"/><Relationship Id="rId68" Type="http://schemas.openxmlformats.org/officeDocument/2006/relationships/font" Target="fonts/font18.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7.fntdata"/><Relationship Id="rId61"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4/16/2018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4/16/2018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A recommendation system is used to solve this problem prioritizing and delivering information relevant to users based on their characteristics, either historical data or attributes related to the final recommendation.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Matchbox recommender, a Microsoft Research implementation for recommenders that combines collaborative filtering with a content-based approach. It is a hybrid recommendation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10: Using Azure Machine Learning Models</a:t>
            </a:r>
          </a:p>
        </p:txBody>
      </p:sp>
    </p:spTree>
    <p:extLst>
      <p:ext uri="{BB962C8B-B14F-4D97-AF65-F5344CB8AC3E}">
        <p14:creationId xmlns:p14="http://schemas.microsoft.com/office/powerpoint/2010/main" val="803338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 Number Of Traits The number of characteristics that should be learned for each user and item. </a:t>
            </a:r>
          </a:p>
          <a:p>
            <a:pPr>
              <a:lnSpc>
                <a:spcPct val="107000"/>
              </a:lnSpc>
              <a:spcAft>
                <a:spcPts val="800"/>
              </a:spcAft>
            </a:pPr>
            <a:r>
              <a:rPr lang="en-US" sz="1000" dirty="0"/>
              <a:t>■ Number Of Recommendation Algorithm Iterations This is the number of times the algorithm processes the data.</a:t>
            </a:r>
          </a:p>
          <a:p>
            <a:pPr>
              <a:lnSpc>
                <a:spcPct val="107000"/>
              </a:lnSpc>
              <a:spcAft>
                <a:spcPts val="800"/>
              </a:spcAft>
            </a:pPr>
            <a:r>
              <a:rPr lang="en-US" sz="1000" dirty="0"/>
              <a:t>■ Number Of Training Batches This is the number of batches for dividing the data during training because the Train Matchbox Recommender runs batches in parallel.</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10: Using Azure Machine Learning Models</a:t>
            </a:r>
          </a:p>
        </p:txBody>
      </p:sp>
    </p:spTree>
    <p:extLst>
      <p:ext uri="{BB962C8B-B14F-4D97-AF65-F5344CB8AC3E}">
        <p14:creationId xmlns:p14="http://schemas.microsoft.com/office/powerpoint/2010/main" val="3133864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922245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2398170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In the Machine Learning Studio interface, you drag datasets, data preprocessing modules, machine</a:t>
            </a:r>
          </a:p>
          <a:p>
            <a:r>
              <a:rPr lang="en-US" sz="1200" b="0" i="0" u="none" strike="noStrike" kern="1200" baseline="0" dirty="0">
                <a:solidFill>
                  <a:schemeClr val="tx1"/>
                </a:solidFill>
                <a:latin typeface="+mn-lt"/>
                <a:ea typeface="+mn-ea"/>
                <a:cs typeface="+mn-cs"/>
              </a:rPr>
              <a:t>learning algorithms, and other functions onto an experiment canvas.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It is possible, therefore, to build and test a machine learning model without writing any program code,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528428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Workspaces are associated with an Azure region, and everything in the workspace is local to that region.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User</a:t>
            </a:r>
            <a:r>
              <a:rPr lang="en-US" sz="1200" b="0" i="0" u="none" strike="noStrike" kern="1200" baseline="0" dirty="0">
                <a:solidFill>
                  <a:schemeClr val="tx1"/>
                </a:solidFill>
                <a:latin typeface="+mn-lt"/>
                <a:ea typeface="+mn-ea"/>
                <a:cs typeface="+mn-cs"/>
              </a:rPr>
              <a:t>. Workspace users can create, open, modify, and delete experiments, datasets, and other</a:t>
            </a:r>
          </a:p>
          <a:p>
            <a:r>
              <a:rPr lang="en-US" sz="1200" b="0" i="0" u="none" strike="noStrike" kern="1200" baseline="0" dirty="0">
                <a:solidFill>
                  <a:schemeClr val="tx1"/>
                </a:solidFill>
                <a:latin typeface="+mn-lt"/>
                <a:ea typeface="+mn-ea"/>
                <a:cs typeface="+mn-cs"/>
              </a:rPr>
              <a:t>elements.</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Owner</a:t>
            </a:r>
            <a:r>
              <a:rPr lang="en-US" sz="1200" b="0" i="0" u="none" strike="noStrike" kern="1200" baseline="0" dirty="0">
                <a:solidFill>
                  <a:schemeClr val="tx1"/>
                </a:solidFill>
                <a:latin typeface="+mn-lt"/>
                <a:ea typeface="+mn-ea"/>
                <a:cs typeface="+mn-cs"/>
              </a:rPr>
              <a:t>. Workspace owners have all the same abilities as a regular user, but can also add and remove</a:t>
            </a:r>
          </a:p>
          <a:p>
            <a:r>
              <a:rPr lang="en-US" sz="1200" b="0" i="0" u="none" strike="noStrike" kern="1200" baseline="0" dirty="0">
                <a:solidFill>
                  <a:schemeClr val="tx1"/>
                </a:solidFill>
                <a:latin typeface="+mn-lt"/>
                <a:ea typeface="+mn-ea"/>
                <a:cs typeface="+mn-cs"/>
              </a:rPr>
              <a:t>users in the workspace. The account used to create the workspace is automatically a workspace</a:t>
            </a:r>
          </a:p>
          <a:p>
            <a:r>
              <a:rPr lang="en-US" sz="1200" b="0" i="0" u="none" strike="noStrike" kern="1200" baseline="0" dirty="0">
                <a:solidFill>
                  <a:schemeClr val="tx1"/>
                </a:solidFill>
                <a:latin typeface="+mn-lt"/>
                <a:ea typeface="+mn-ea"/>
                <a:cs typeface="+mn-cs"/>
              </a:rPr>
              <a:t>owner.</a:t>
            </a:r>
            <a:endParaRPr lang="en-GB" sz="1000" dirty="0">
              <a:latin typeface="Arial" panose="020B0604020202020204" pitchFamily="34"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1254287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Workspaces are associated with an Azure region, and everything in the workspace is local to that region.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User</a:t>
            </a:r>
            <a:r>
              <a:rPr lang="en-US" sz="1200" b="0" i="0" u="none" strike="noStrike" kern="1200" baseline="0" dirty="0">
                <a:solidFill>
                  <a:schemeClr val="tx1"/>
                </a:solidFill>
                <a:latin typeface="+mn-lt"/>
                <a:ea typeface="+mn-ea"/>
                <a:cs typeface="+mn-cs"/>
              </a:rPr>
              <a:t>. Workspace users can create, open, modify, and delete experiments, datasets, and other</a:t>
            </a:r>
          </a:p>
          <a:p>
            <a:r>
              <a:rPr lang="en-US" sz="1200" b="0" i="0" u="none" strike="noStrike" kern="1200" baseline="0" dirty="0">
                <a:solidFill>
                  <a:schemeClr val="tx1"/>
                </a:solidFill>
                <a:latin typeface="+mn-lt"/>
                <a:ea typeface="+mn-ea"/>
                <a:cs typeface="+mn-cs"/>
              </a:rPr>
              <a:t>elements.</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Owner</a:t>
            </a:r>
            <a:r>
              <a:rPr lang="en-US" sz="1200" b="0" i="0" u="none" strike="noStrike" kern="1200" baseline="0" dirty="0">
                <a:solidFill>
                  <a:schemeClr val="tx1"/>
                </a:solidFill>
                <a:latin typeface="+mn-lt"/>
                <a:ea typeface="+mn-ea"/>
                <a:cs typeface="+mn-cs"/>
              </a:rPr>
              <a:t>. Workspace owners have all the same abilities as a regular user, but can also add and remove</a:t>
            </a:r>
          </a:p>
          <a:p>
            <a:r>
              <a:rPr lang="en-US" sz="1200" b="0" i="0" u="none" strike="noStrike" kern="1200" baseline="0" dirty="0">
                <a:solidFill>
                  <a:schemeClr val="tx1"/>
                </a:solidFill>
                <a:latin typeface="+mn-lt"/>
                <a:ea typeface="+mn-ea"/>
                <a:cs typeface="+mn-cs"/>
              </a:rPr>
              <a:t>users in the workspace. The account used to create the workspace is automatically a workspace</a:t>
            </a:r>
          </a:p>
          <a:p>
            <a:r>
              <a:rPr lang="en-US" sz="1200" b="0" i="0" u="none" strike="noStrike" kern="1200" baseline="0" dirty="0">
                <a:solidFill>
                  <a:schemeClr val="tx1"/>
                </a:solidFill>
                <a:latin typeface="+mn-lt"/>
                <a:ea typeface="+mn-ea"/>
                <a:cs typeface="+mn-cs"/>
              </a:rPr>
              <a:t>owner.</a:t>
            </a:r>
            <a:endParaRPr lang="en-GB" sz="1000" dirty="0">
              <a:latin typeface="Arial" panose="020B0604020202020204" pitchFamily="34"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2358690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An experiment represents the execution of one or more machine learning algorithms against all or some of a prepared dataset.</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Machine Learning Studio maintains full run history, which includes the dataset(s) used, and details of all modules, together with their port connections and</a:t>
            </a:r>
          </a:p>
          <a:p>
            <a:r>
              <a:rPr lang="en-US" sz="1200" b="0" i="0" u="none" strike="noStrike" kern="1200" baseline="0" dirty="0">
                <a:solidFill>
                  <a:schemeClr val="tx1"/>
                </a:solidFill>
                <a:latin typeface="+mn-lt"/>
                <a:ea typeface="+mn-ea"/>
                <a:cs typeface="+mn-cs"/>
              </a:rPr>
              <a:t>parameters.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You can also save a local copy of the experiment in JSON format.</a:t>
            </a:r>
          </a:p>
          <a:p>
            <a:endParaRPr lang="en-US" sz="1200" b="0" i="0" u="none" strike="noStrike" kern="1200" baseline="0" dirty="0">
              <a:solidFill>
                <a:schemeClr val="tx1"/>
              </a:solidFill>
              <a:effectLst/>
              <a:latin typeface="+mn-lt"/>
              <a:ea typeface="+mn-ea"/>
              <a:cs typeface="+mn-cs"/>
            </a:endParaRPr>
          </a:p>
          <a:p>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457769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200" b="0" i="0" u="none" strike="noStrike" kern="1200" baseline="0" dirty="0">
                <a:solidFill>
                  <a:schemeClr val="tx1"/>
                </a:solidFill>
                <a:latin typeface="+mn-lt"/>
                <a:ea typeface="+mn-ea"/>
                <a:cs typeface="+mn-cs"/>
              </a:rPr>
              <a:t>The libraries and APIs in Machine Learning modules are derived from sources such as Microsoft Research</a:t>
            </a:r>
            <a:endParaRPr lang="en-GB" sz="1200" b="0" i="0" u="none" strike="noStrike" kern="1200" baseline="0" dirty="0">
              <a:solidFill>
                <a:schemeClr val="tx1"/>
              </a:solidFill>
              <a:latin typeface="+mn-lt"/>
              <a:ea typeface="+mn-ea"/>
              <a:cs typeface="+mn-cs"/>
            </a:endParaRPr>
          </a:p>
          <a:p>
            <a:pPr>
              <a:lnSpc>
                <a:spcPct val="107000"/>
              </a:lnSpc>
              <a:spcAft>
                <a:spcPts val="800"/>
              </a:spcAft>
            </a:pPr>
            <a:endParaRPr lang="en-GB"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Machine Learning modules provide a range of machine learning functions, including:</a:t>
            </a:r>
          </a:p>
          <a:p>
            <a:r>
              <a:rPr lang="en-US" sz="1200" b="0" i="0" u="none" strike="noStrike" kern="1200" baseline="0" dirty="0">
                <a:solidFill>
                  <a:schemeClr val="tx1"/>
                </a:solidFill>
                <a:latin typeface="+mn-lt"/>
                <a:ea typeface="+mn-ea"/>
                <a:cs typeface="+mn-cs"/>
              </a:rPr>
              <a:t> Data import and export.</a:t>
            </a:r>
          </a:p>
          <a:p>
            <a:r>
              <a:rPr lang="en-US" sz="1200" b="0" i="0" u="none" strike="noStrike" kern="1200" baseline="0" dirty="0">
                <a:solidFill>
                  <a:schemeClr val="tx1"/>
                </a:solidFill>
                <a:latin typeface="+mn-lt"/>
                <a:ea typeface="+mn-ea"/>
                <a:cs typeface="+mn-cs"/>
              </a:rPr>
              <a:t> Data normalization, grouping, and scaling.</a:t>
            </a:r>
          </a:p>
          <a:p>
            <a:r>
              <a:rPr lang="en-US" sz="1200" b="0" i="0" u="none" strike="noStrike" kern="1200" baseline="0" dirty="0">
                <a:solidFill>
                  <a:schemeClr val="tx1"/>
                </a:solidFill>
                <a:latin typeface="+mn-lt"/>
                <a:ea typeface="+mn-ea"/>
                <a:cs typeface="+mn-cs"/>
              </a:rPr>
              <a:t> Statistical analysis and distributional plots.</a:t>
            </a:r>
          </a:p>
          <a:p>
            <a:r>
              <a:rPr lang="en-US" sz="1200" b="0" i="0" u="none" strike="noStrike" kern="1200" baseline="0" dirty="0">
                <a:solidFill>
                  <a:schemeClr val="tx1"/>
                </a:solidFill>
                <a:latin typeface="+mn-lt"/>
                <a:ea typeface="+mn-ea"/>
                <a:cs typeface="+mn-cs"/>
              </a:rPr>
              <a:t> Data conversions to other formats.</a:t>
            </a:r>
          </a:p>
          <a:p>
            <a:r>
              <a:rPr lang="en-US" sz="1200" b="0" i="0" u="none" strike="noStrike" kern="1200" baseline="0" dirty="0">
                <a:solidFill>
                  <a:schemeClr val="tx1"/>
                </a:solidFill>
                <a:latin typeface="+mn-lt"/>
                <a:ea typeface="+mn-ea"/>
                <a:cs typeface="+mn-cs"/>
              </a:rPr>
              <a:t> Feature selection.</a:t>
            </a:r>
          </a:p>
          <a:p>
            <a:r>
              <a:rPr lang="en-US" sz="1200" b="0" i="0" u="none" strike="noStrike" kern="1200" baseline="0" dirty="0">
                <a:solidFill>
                  <a:schemeClr val="tx1"/>
                </a:solidFill>
                <a:latin typeface="+mn-lt"/>
                <a:ea typeface="+mn-ea"/>
                <a:cs typeface="+mn-cs"/>
              </a:rPr>
              <a:t> Text analytics.</a:t>
            </a:r>
          </a:p>
          <a:p>
            <a:r>
              <a:rPr lang="en-US" sz="1200" b="0" i="0" u="none" strike="noStrike" kern="1200" baseline="0" dirty="0">
                <a:solidFill>
                  <a:schemeClr val="tx1"/>
                </a:solidFill>
                <a:latin typeface="+mn-lt"/>
                <a:ea typeface="+mn-ea"/>
                <a:cs typeface="+mn-cs"/>
              </a:rPr>
              <a:t> Dimensionality reduction.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3132190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20774A-LON-DC</a:t>
            </a:r>
            <a:r>
              <a:rPr lang="en-GB" sz="1000" dirty="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a:effectLst/>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a:effectLst/>
                <a:latin typeface="Arial" panose="020B0604020202020204" pitchFamily="34" charset="0"/>
                <a:ea typeface="Calibri" panose="020F0502020204030204" pitchFamily="34" charset="0"/>
                <a:cs typeface="Times New Roman" panose="02020603050405020304" pitchFamily="18" charset="0"/>
              </a:rPr>
              <a:t> as </a:t>
            </a:r>
            <a:r>
              <a:rPr lang="en-GB" sz="1000" b="1" dirty="0">
                <a:effectLst/>
                <a:latin typeface="Arial" panose="020B0604020202020204" pitchFamily="34" charset="0"/>
                <a:ea typeface="Calibri" panose="020F0502020204030204" pitchFamily="34" charset="0"/>
                <a:cs typeface="Times New Roman" panose="02020603050405020304" pitchFamily="18" charset="0"/>
              </a:rPr>
              <a:t>ADATUM\</a:t>
            </a:r>
            <a:r>
              <a:rPr lang="en-GB" sz="1000" b="1" dirty="0" err="1">
                <a:effectLst/>
                <a:latin typeface="Arial" panose="020B0604020202020204" pitchFamily="34" charset="0"/>
                <a:ea typeface="Calibri" panose="020F0502020204030204" pitchFamily="34" charset="0"/>
                <a:cs typeface="Times New Roman" panose="02020603050405020304" pitchFamily="18" charset="0"/>
              </a:rPr>
              <a:t>AdatumAdmin</a:t>
            </a:r>
            <a:r>
              <a:rPr lang="en-GB"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Sign into your Microsoft Azure Machine Learning Studio account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Calibri" panose="020F0502020204030204" pitchFamily="34" charset="0"/>
                <a:cs typeface="Times New Roman" panose="02020603050405020304" pitchFamily="18" charset="0"/>
              </a:rPr>
              <a:t>On the Start menu, start to type </a:t>
            </a:r>
            <a:r>
              <a:rPr lang="en-GB" sz="1000" b="1" dirty="0">
                <a:effectLst/>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a:effectLst/>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effectLst/>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Calibri" panose="020F0502020204030204" pitchFamily="34" charset="0"/>
                <a:cs typeface="Times New Roman" panose="02020603050405020304" pitchFamily="18" charset="0"/>
              </a:rPr>
              <a:t>In Internet Explorer®, in the address bar, type </a:t>
            </a:r>
            <a:r>
              <a:rPr lang="en-GB" sz="1000" b="1" dirty="0">
                <a:effectLst/>
                <a:latin typeface="Arial" panose="020B0604020202020204" pitchFamily="34" charset="0"/>
                <a:ea typeface="Calibri" panose="020F0502020204030204" pitchFamily="34" charset="0"/>
                <a:cs typeface="Times New Roman" panose="02020603050405020304" pitchFamily="18" charset="0"/>
              </a:rPr>
              <a:t>https://studio.azureml.net</a:t>
            </a:r>
            <a:r>
              <a:rPr lang="en-GB" sz="1000" dirty="0">
                <a:effectLst/>
                <a:latin typeface="Arial" panose="020B0604020202020204" pitchFamily="34" charset="0"/>
                <a:ea typeface="Calibri" panose="020F0502020204030204" pitchFamily="34" charset="0"/>
                <a:cs typeface="Times New Roman" panose="02020603050405020304" pitchFamily="18" charset="0"/>
              </a:rPr>
              <a:t>, and press Enter.</a:t>
            </a: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Calibri" panose="020F0502020204030204" pitchFamily="34" charset="0"/>
                <a:cs typeface="Times New Roman" panose="02020603050405020304" pitchFamily="18" charset="0"/>
              </a:rPr>
              <a:t>On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Microsoft Azure Machine Learning Studio</a:t>
            </a:r>
            <a:r>
              <a:rPr lang="en-GB" sz="1000" dirty="0">
                <a:effectLst/>
                <a:latin typeface="Arial" panose="020B0604020202020204" pitchFamily="34" charset="0"/>
                <a:ea typeface="Calibri" panose="020F0502020204030204" pitchFamily="34" charset="0"/>
                <a:cs typeface="Times New Roman" panose="02020603050405020304" pitchFamily="18" charset="0"/>
              </a:rPr>
              <a:t> page, click </a:t>
            </a:r>
            <a:r>
              <a:rPr lang="en-GB" sz="1000" b="1" dirty="0">
                <a:effectLst/>
                <a:latin typeface="Arial" panose="020B0604020202020204" pitchFamily="34" charset="0"/>
                <a:ea typeface="Calibri" panose="020F0502020204030204" pitchFamily="34" charset="0"/>
                <a:cs typeface="Times New Roman" panose="02020603050405020304" pitchFamily="18" charset="0"/>
              </a:rPr>
              <a:t>Sign In</a:t>
            </a:r>
            <a:r>
              <a:rPr lang="en-GB" sz="1000" dirty="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Calibri" panose="020F0502020204030204" pitchFamily="34" charset="0"/>
                <a:cs typeface="Times New Roman" panose="02020603050405020304" pitchFamily="18" charset="0"/>
              </a:rPr>
              <a:t>Sign in using the Microsoft account that is associated with your Azure Learning Pass subscription. </a:t>
            </a:r>
          </a:p>
          <a:p>
            <a:pPr lvl="0">
              <a:lnSpc>
                <a:spcPct val="115000"/>
              </a:lnSpc>
              <a:spcAft>
                <a:spcPts val="995"/>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Clone a sample experiment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Calibri" panose="020F0502020204030204" pitchFamily="34" charset="0"/>
                <a:cs typeface="Times New Roman" panose="02020603050405020304" pitchFamily="18" charset="0"/>
              </a:rPr>
              <a:t>In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Microsoft Azure Machine Learning Studio</a:t>
            </a:r>
            <a:r>
              <a:rPr lang="en-GB" sz="1000" dirty="0">
                <a:effectLst/>
                <a:latin typeface="Arial" panose="020B0604020202020204" pitchFamily="34" charset="0"/>
                <a:ea typeface="Calibri" panose="020F0502020204030204" pitchFamily="34" charset="0"/>
                <a:cs typeface="Times New Roman" panose="02020603050405020304" pitchFamily="18" charset="0"/>
              </a:rPr>
              <a:t> workspace, in the left-hand pane, click </a:t>
            </a:r>
            <a:r>
              <a:rPr lang="en-GB" sz="1000" b="1" dirty="0">
                <a:effectLst/>
                <a:latin typeface="Arial" panose="020B0604020202020204" pitchFamily="34" charset="0"/>
                <a:ea typeface="Calibri" panose="020F0502020204030204" pitchFamily="34" charset="0"/>
                <a:cs typeface="Times New Roman" panose="02020603050405020304" pitchFamily="18" charset="0"/>
              </a:rPr>
              <a:t>EXPERIMENTS</a:t>
            </a:r>
            <a:r>
              <a:rPr lang="en-GB" sz="1000" dirty="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Calibri" panose="020F0502020204030204" pitchFamily="34" charset="0"/>
                <a:cs typeface="Times New Roman" panose="02020603050405020304" pitchFamily="18" charset="0"/>
              </a:rPr>
              <a:t>On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experiments</a:t>
            </a:r>
            <a:r>
              <a:rPr lang="en-GB" sz="1000" dirty="0">
                <a:effectLst/>
                <a:latin typeface="Arial" panose="020B0604020202020204" pitchFamily="34" charset="0"/>
                <a:ea typeface="Calibri" panose="020F0502020204030204" pitchFamily="34" charset="0"/>
                <a:cs typeface="Times New Roman" panose="02020603050405020304" pitchFamily="18" charset="0"/>
              </a:rPr>
              <a:t> page, click </a:t>
            </a:r>
            <a:r>
              <a:rPr lang="en-GB" sz="1000" b="1" dirty="0">
                <a:effectLst/>
                <a:latin typeface="Arial" panose="020B0604020202020204" pitchFamily="34" charset="0"/>
                <a:ea typeface="Calibri" panose="020F0502020204030204" pitchFamily="34" charset="0"/>
                <a:cs typeface="Times New Roman" panose="02020603050405020304" pitchFamily="18" charset="0"/>
              </a:rPr>
              <a:t>SAMPLES</a:t>
            </a:r>
            <a:r>
              <a:rPr lang="en-GB" sz="1000" dirty="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Calibri" panose="020F0502020204030204" pitchFamily="34" charset="0"/>
                <a:cs typeface="Times New Roman" panose="02020603050405020304" pitchFamily="18" charset="0"/>
              </a:rPr>
              <a:t>In the list of samples, click </a:t>
            </a:r>
            <a:r>
              <a:rPr lang="en-GB" sz="1000" b="1" dirty="0">
                <a:effectLst/>
                <a:latin typeface="Arial" panose="020B0604020202020204" pitchFamily="34" charset="0"/>
                <a:ea typeface="Calibri" panose="020F0502020204030204" pitchFamily="34" charset="0"/>
                <a:cs typeface="Times New Roman" panose="02020603050405020304" pitchFamily="18" charset="0"/>
              </a:rPr>
              <a:t>Recommender: Movie recommendation</a:t>
            </a:r>
            <a:r>
              <a:rPr lang="en-GB" sz="1000" dirty="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Calibri" panose="020F0502020204030204" pitchFamily="34" charset="0"/>
                <a:cs typeface="Times New Roman" panose="02020603050405020304" pitchFamily="18" charset="0"/>
              </a:rPr>
              <a:t>At the bottom of the workspace, click </a:t>
            </a:r>
            <a:r>
              <a:rPr lang="en-GB" sz="1000" b="1" dirty="0">
                <a:effectLst/>
                <a:latin typeface="Arial" panose="020B0604020202020204" pitchFamily="34" charset="0"/>
                <a:ea typeface="Calibri" panose="020F0502020204030204" pitchFamily="34" charset="0"/>
                <a:cs typeface="Times New Roman" panose="02020603050405020304" pitchFamily="18" charset="0"/>
              </a:rPr>
              <a:t>SAVE AS</a:t>
            </a:r>
            <a:r>
              <a:rPr lang="en-GB" sz="1000" dirty="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SAVE AS</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dialog box, type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My Movie Recommender</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OK</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(the tick).</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View the modules in the experiment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Calibri" panose="020F0502020204030204" pitchFamily="34" charset="0"/>
                <a:cs typeface="Times New Roman" panose="02020603050405020304" pitchFamily="18" charset="0"/>
              </a:rPr>
              <a:t>Zoom in, so that the names of the modules are visible.</a:t>
            </a: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Calibri" panose="020F0502020204030204" pitchFamily="34" charset="0"/>
                <a:cs typeface="Times New Roman" panose="02020603050405020304" pitchFamily="18" charset="0"/>
              </a:rPr>
              <a:t>Point out that </a:t>
            </a:r>
            <a:r>
              <a:rPr lang="en-GB" sz="1000" b="1" dirty="0">
                <a:effectLst/>
                <a:latin typeface="Arial" panose="020B0604020202020204" pitchFamily="34" charset="0"/>
                <a:ea typeface="Calibri" panose="020F0502020204030204" pitchFamily="34" charset="0"/>
                <a:cs typeface="Times New Roman" panose="02020603050405020304" pitchFamily="18" charset="0"/>
              </a:rPr>
              <a:t>Movie Ratings </a:t>
            </a:r>
            <a:r>
              <a:rPr lang="en-GB" sz="1000" dirty="0">
                <a:effectLst/>
                <a:latin typeface="Arial" panose="020B0604020202020204" pitchFamily="34" charset="0"/>
                <a:ea typeface="Calibri" panose="020F0502020204030204" pitchFamily="34" charset="0"/>
                <a:cs typeface="Times New Roman" panose="02020603050405020304" pitchFamily="18" charset="0"/>
              </a:rPr>
              <a:t>and </a:t>
            </a:r>
            <a:r>
              <a:rPr lang="en-GB" sz="1000" b="1" dirty="0">
                <a:effectLst/>
                <a:latin typeface="Arial" panose="020B0604020202020204" pitchFamily="34" charset="0"/>
                <a:ea typeface="Calibri" panose="020F0502020204030204" pitchFamily="34" charset="0"/>
                <a:cs typeface="Times New Roman" panose="02020603050405020304" pitchFamily="18" charset="0"/>
              </a:rPr>
              <a:t>IMDB Movie Titles</a:t>
            </a:r>
            <a:r>
              <a:rPr lang="en-GB" sz="1000" dirty="0">
                <a:effectLst/>
                <a:latin typeface="Arial" panose="020B0604020202020204" pitchFamily="34" charset="0"/>
                <a:ea typeface="Calibri" panose="020F0502020204030204" pitchFamily="34" charset="0"/>
                <a:cs typeface="Times New Roman" panose="02020603050405020304" pitchFamily="18" charset="0"/>
              </a:rPr>
              <a:t> are the datasets.</a:t>
            </a: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Calibri" panose="020F0502020204030204" pitchFamily="34" charset="0"/>
                <a:cs typeface="Times New Roman" panose="02020603050405020304" pitchFamily="18" charset="0"/>
              </a:rPr>
              <a:t>Briefly explain the purpose of the following modules:</a:t>
            </a: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Edit Metadata</a:t>
            </a: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Join Data</a:t>
            </a:r>
          </a:p>
          <a:p>
            <a:pPr marL="342900" lvl="0" indent="-342900">
              <a:lnSpc>
                <a:spcPct val="115000"/>
              </a:lnSpc>
              <a:spcAft>
                <a:spcPts val="995"/>
              </a:spcAft>
              <a:buFont typeface="+mj-lt"/>
              <a:buAutoNum type="arabicPeriod" startAt="3"/>
            </a:pPr>
            <a:r>
              <a:rPr lang="en-GB" sz="1000" dirty="0">
                <a:latin typeface="Arial" panose="020B0604020202020204" pitchFamily="34" charset="0"/>
                <a:ea typeface="Calibri" panose="020F0502020204030204" pitchFamily="34" charset="0"/>
                <a:cs typeface="Times New Roman" panose="02020603050405020304" pitchFamily="18" charset="0"/>
              </a:rPr>
              <a:t>Briefly explain the purpose of the following modules:</a:t>
            </a:r>
          </a:p>
          <a:p>
            <a:pPr marL="800100" lvl="1" indent="-342900">
              <a:lnSpc>
                <a:spcPct val="115000"/>
              </a:lnSpc>
              <a:spcAft>
                <a:spcPts val="995"/>
              </a:spcAft>
              <a:buFont typeface="Symbol" panose="05050102010706020507" pitchFamily="18" charset="2"/>
              <a:buChar char=""/>
            </a:pPr>
            <a:r>
              <a:rPr lang="en-GB" sz="1000" dirty="0">
                <a:latin typeface="Arial" panose="020B0604020202020204" pitchFamily="34" charset="0"/>
                <a:ea typeface="Calibri" panose="020F0502020204030204" pitchFamily="34" charset="0"/>
                <a:cs typeface="Times New Roman" panose="02020603050405020304" pitchFamily="18" charset="0"/>
              </a:rPr>
              <a:t>Edit Metadata</a:t>
            </a:r>
          </a:p>
          <a:p>
            <a:pPr marL="800100" lvl="1" indent="-342900">
              <a:lnSpc>
                <a:spcPct val="115000"/>
              </a:lnSpc>
              <a:spcAft>
                <a:spcPts val="995"/>
              </a:spcAft>
              <a:buFont typeface="Symbol" panose="05050102010706020507" pitchFamily="18" charset="2"/>
              <a:buChar char=""/>
            </a:pPr>
            <a:r>
              <a:rPr lang="en-GB" sz="1000" dirty="0">
                <a:latin typeface="Arial" panose="020B0604020202020204" pitchFamily="34" charset="0"/>
                <a:ea typeface="Calibri" panose="020F0502020204030204" pitchFamily="34" charset="0"/>
                <a:cs typeface="Times New Roman" panose="02020603050405020304" pitchFamily="18" charset="0"/>
              </a:rPr>
              <a:t>Join Data</a:t>
            </a:r>
          </a:p>
          <a:p>
            <a:pPr marL="800100" lvl="1" indent="-342900">
              <a:lnSpc>
                <a:spcPct val="115000"/>
              </a:lnSpc>
              <a:spcAft>
                <a:spcPts val="995"/>
              </a:spcAft>
              <a:buFont typeface="Symbol" panose="05050102010706020507" pitchFamily="18" charset="2"/>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Columns in Dataset</a:t>
            </a:r>
          </a:p>
          <a:p>
            <a:pPr marL="800100" lvl="1" indent="-342900">
              <a:lnSpc>
                <a:spcPct val="115000"/>
              </a:lnSpc>
              <a:spcAft>
                <a:spcPts val="995"/>
              </a:spcAft>
              <a:buFont typeface="Symbol" panose="05050102010706020507" pitchFamily="18" charset="2"/>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Remove Duplicate Rows</a:t>
            </a:r>
          </a:p>
          <a:p>
            <a:pPr marL="800100" lvl="1" indent="-342900">
              <a:lnSpc>
                <a:spcPct val="115000"/>
              </a:lnSpc>
              <a:spcAft>
                <a:spcPts val="995"/>
              </a:spcAft>
              <a:buFont typeface="Symbol" panose="05050102010706020507" pitchFamily="18" charset="2"/>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Split Data</a:t>
            </a:r>
          </a:p>
          <a:p>
            <a:pPr marL="800100" lvl="1" indent="-342900">
              <a:lnSpc>
                <a:spcPct val="115000"/>
              </a:lnSpc>
              <a:spcAft>
                <a:spcPts val="995"/>
              </a:spcAft>
              <a:buFont typeface="Symbol" panose="05050102010706020507" pitchFamily="18" charset="2"/>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a:t>
            </a:r>
          </a:p>
          <a:p>
            <a:pPr marL="800100" lvl="1" indent="-342900">
              <a:lnSpc>
                <a:spcPct val="115000"/>
              </a:lnSpc>
              <a:spcAft>
                <a:spcPts val="995"/>
              </a:spcAft>
              <a:buFont typeface="Symbol" panose="05050102010706020507" pitchFamily="18" charset="2"/>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Train Matchbox Recommender</a:t>
            </a:r>
          </a:p>
          <a:p>
            <a:pPr marL="800100" lvl="1" indent="-342900">
              <a:lnSpc>
                <a:spcPct val="115000"/>
              </a:lnSpc>
              <a:spcAft>
                <a:spcPts val="995"/>
              </a:spcAft>
              <a:buFont typeface="Symbol" panose="05050102010706020507" pitchFamily="18" charset="2"/>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Score Matchbox Recommender</a:t>
            </a:r>
          </a:p>
          <a:p>
            <a:pPr marL="800100" lvl="1" indent="-342900">
              <a:lnSpc>
                <a:spcPct val="115000"/>
              </a:lnSpc>
              <a:spcAft>
                <a:spcPts val="995"/>
              </a:spcAft>
              <a:buFont typeface="Symbol" panose="05050102010706020507" pitchFamily="18" charset="2"/>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Evaluate Matchbox Recommender</a:t>
            </a:r>
          </a:p>
          <a:p>
            <a:pPr marL="342900" lvl="0" indent="-342900">
              <a:lnSpc>
                <a:spcPct val="115000"/>
              </a:lnSpc>
              <a:spcAft>
                <a:spcPts val="995"/>
              </a:spcAft>
              <a:buFont typeface="+mj-lt"/>
              <a:buAutoNum type="arabicPeriod" startAt="3"/>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Close Internet Explorer.</a:t>
            </a:r>
            <a:endParaRPr lang="en-GB" dirty="0"/>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2309181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045459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1518112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Where can’t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Export Data</a:t>
            </a:r>
            <a:r>
              <a:rPr lang="en-GB" sz="1000" dirty="0">
                <a:effectLst/>
                <a:latin typeface="Arial" panose="020B0604020202020204" pitchFamily="34" charset="0"/>
                <a:ea typeface="Calibri" panose="020F0502020204030204" pitchFamily="34" charset="0"/>
                <a:cs typeface="Times New Roman" panose="02020603050405020304" pitchFamily="18" charset="0"/>
              </a:rPr>
              <a:t> module export?</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1: Azure SQL Database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2: Azure Cosmos DB</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3: Azure Blob storage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4: Azure Table storage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 Option 2: Azure Cosmos DB</a:t>
            </a: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10: Using Azure Machine Learning Models</a:t>
            </a:r>
          </a:p>
        </p:txBody>
      </p:sp>
    </p:spTree>
    <p:extLst>
      <p:ext uri="{BB962C8B-B14F-4D97-AF65-F5344CB8AC3E}">
        <p14:creationId xmlns:p14="http://schemas.microsoft.com/office/powerpoint/2010/main" val="1600470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https://docs.microsoft.com/en-us/azure/machine-learning/studio/consume-web-services</a:t>
            </a: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10: Using Azure Machine Learning Models</a:t>
            </a:r>
          </a:p>
        </p:txBody>
      </p:sp>
    </p:spTree>
    <p:extLst>
      <p:ext uri="{BB962C8B-B14F-4D97-AF65-F5344CB8AC3E}">
        <p14:creationId xmlns:p14="http://schemas.microsoft.com/office/powerpoint/2010/main" val="1407531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10: Using Azure Machine Learning Models</a:t>
            </a:r>
          </a:p>
        </p:txBody>
      </p:sp>
    </p:spTree>
    <p:extLst>
      <p:ext uri="{BB962C8B-B14F-4D97-AF65-F5344CB8AC3E}">
        <p14:creationId xmlns:p14="http://schemas.microsoft.com/office/powerpoint/2010/main" val="1636460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10: Using Azure Machine Learning Models</a:t>
            </a:r>
          </a:p>
        </p:txBody>
      </p:sp>
    </p:spTree>
    <p:extLst>
      <p:ext uri="{BB962C8B-B14F-4D97-AF65-F5344CB8AC3E}">
        <p14:creationId xmlns:p14="http://schemas.microsoft.com/office/powerpoint/2010/main" val="669445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The source data refers to “alfa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romero</a:t>
            </a:r>
            <a:r>
              <a:rPr lang="en-GB" sz="1000" dirty="0">
                <a:effectLst/>
                <a:latin typeface="Arial" panose="020B0604020202020204" pitchFamily="34" charset="0"/>
                <a:ea typeface="Calibri" panose="020F0502020204030204" pitchFamily="34" charset="0"/>
                <a:cs typeface="Times New Roman" panose="02020603050405020304" pitchFamily="18" charset="0"/>
              </a:rPr>
              <a:t>”, which is why this value is used in the demo.</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 the API testing console to send test requests to an experiment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 ensure that you are in Machine Learning Studio.</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left-pane,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WEB SERVICES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web services list,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Sample 6: Train, Test, Evaluate for Regression: Auto Imports Dataset (Predictive Exp.)</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REQUEST/RESPONSE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row, click the second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Test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link.</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Machine Learning Web Services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input the following values into the input area:</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symbolling: 3</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normalized-losses: 147</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make: alfa-</a:t>
            </a:r>
            <a:r>
              <a:rPr lang="en-US" sz="10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romero</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fuel-type: gas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aspiration: </a:t>
            </a:r>
            <a:r>
              <a:rPr lang="en-US" sz="10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body-style: convertible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drive-wheels: </a:t>
            </a:r>
            <a:r>
              <a:rPr lang="en-US" sz="10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rwd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engine-location: front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wheel-base: 88.6</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length: 168.8</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width: 64.1</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height: 48.8</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40871298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curb-weight: 2548</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engine-type: dohc</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num-of-cylinders: four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engine-size: 130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fuel-system: mpfi</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bore: 3.47</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stroke: 2.68</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compression-ratio: 9</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horsepower: 111</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peak-rpm: 5000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city-mpg: 21</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highway-mpg: 27</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price: 123</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Blobpath: container1/blob123</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View the test results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 Request-Response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Scored Label Mean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Scored Label Standard Deviation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columns will be returned in the output pane.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Internet Explorer, switch to the Azure Portal.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storage account associated with your Machine Learning workspace.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29</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10: Using Azure Machine Learning Models</a:t>
            </a:r>
          </a:p>
        </p:txBody>
      </p:sp>
    </p:spTree>
    <p:extLst>
      <p:ext uri="{BB962C8B-B14F-4D97-AF65-F5344CB8AC3E}">
        <p14:creationId xmlns:p14="http://schemas.microsoft.com/office/powerpoint/2010/main" val="789127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BLOB SERVICE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Containers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container1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blob 123</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Download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data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blob 123</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will open in a new page; point out that it has stored the features along with the predicted values.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the blob data tab.</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10: Using Azure Machine Learning Models</a:t>
            </a:r>
          </a:p>
        </p:txBody>
      </p:sp>
    </p:spTree>
    <p:extLst>
      <p:ext uri="{BB962C8B-B14F-4D97-AF65-F5344CB8AC3E}">
        <p14:creationId xmlns:p14="http://schemas.microsoft.com/office/powerpoint/2010/main" val="1433001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3252863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following topics are not included in this presentations due to time constrains</a:t>
            </a:r>
            <a:endParaRPr lang="en-US" sz="1200" dirty="0"/>
          </a:p>
          <a:p>
            <a:pPr marL="171450" indent="-171450">
              <a:buFont typeface="Arial" panose="020B0604020202020204" pitchFamily="34" charset="0"/>
              <a:buChar char="•"/>
            </a:pPr>
            <a:r>
              <a:rPr lang="en-US" sz="1200" dirty="0"/>
              <a:t>publish an externally developed scoring function using an Azure Machine Learning package</a:t>
            </a:r>
          </a:p>
          <a:p>
            <a:pPr marL="171450" indent="-171450">
              <a:buFont typeface="Arial" panose="020B0604020202020204" pitchFamily="34" charset="0"/>
              <a:buChar char="•"/>
            </a:pPr>
            <a:r>
              <a:rPr lang="en-US" sz="1200" dirty="0"/>
              <a:t>create a </a:t>
            </a:r>
            <a:r>
              <a:rPr lang="en-US" sz="1200" dirty="0" err="1"/>
              <a:t>Jupyter</a:t>
            </a:r>
            <a:r>
              <a:rPr lang="en-US" sz="1200" dirty="0"/>
              <a:t> notebook that references an intermediate dataset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publish models to the marketplace</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37693250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34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Cognitive Services</a:t>
            </a:r>
          </a:p>
        </p:txBody>
      </p:sp>
    </p:spTree>
    <p:extLst>
      <p:ext uri="{BB962C8B-B14F-4D97-AF65-F5344CB8AC3E}">
        <p14:creationId xmlns:p14="http://schemas.microsoft.com/office/powerpoint/2010/main" val="379789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1F7A3C43-DDFB-4C72-9E1E-29C5A63D3BEB}" type="slidenum">
              <a:rPr lang="en-GB" smtClean="0"/>
              <a:t>35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Cognitive Services</a:t>
            </a:r>
          </a:p>
        </p:txBody>
      </p:sp>
      <p:sp>
        <p:nvSpPr>
          <p:cNvPr id="7" name="Notes Placeholder 6"/>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34765531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Cognitive Services</a:t>
            </a:r>
          </a:p>
        </p:txBody>
      </p:sp>
    </p:spTree>
    <p:extLst>
      <p:ext uri="{BB962C8B-B14F-4D97-AF65-F5344CB8AC3E}">
        <p14:creationId xmlns:p14="http://schemas.microsoft.com/office/powerpoint/2010/main" val="2150444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37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Cognitive Services</a:t>
            </a:r>
          </a:p>
        </p:txBody>
      </p:sp>
    </p:spTree>
    <p:extLst>
      <p:ext uri="{BB962C8B-B14F-4D97-AF65-F5344CB8AC3E}">
        <p14:creationId xmlns:p14="http://schemas.microsoft.com/office/powerpoint/2010/main" val="14329840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38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Cognitive Services</a:t>
            </a:r>
          </a:p>
        </p:txBody>
      </p:sp>
    </p:spTree>
    <p:extLst>
      <p:ext uri="{BB962C8B-B14F-4D97-AF65-F5344CB8AC3E}">
        <p14:creationId xmlns:p14="http://schemas.microsoft.com/office/powerpoint/2010/main" val="15272842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39</a:t>
            </a:fld>
            <a:endParaRPr lang="en-US" dirty="0"/>
          </a:p>
        </p:txBody>
      </p:sp>
    </p:spTree>
    <p:extLst>
      <p:ext uri="{BB962C8B-B14F-4D97-AF65-F5344CB8AC3E}">
        <p14:creationId xmlns:p14="http://schemas.microsoft.com/office/powerpoint/2010/main" val="221047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40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Cognitive Services</a:t>
            </a:r>
          </a:p>
        </p:txBody>
      </p:sp>
    </p:spTree>
    <p:extLst>
      <p:ext uri="{BB962C8B-B14F-4D97-AF65-F5344CB8AC3E}">
        <p14:creationId xmlns:p14="http://schemas.microsoft.com/office/powerpoint/2010/main" val="1049149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41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Cognitive Services</a:t>
            </a:r>
          </a:p>
        </p:txBody>
      </p:sp>
    </p:spTree>
    <p:extLst>
      <p:ext uri="{BB962C8B-B14F-4D97-AF65-F5344CB8AC3E}">
        <p14:creationId xmlns:p14="http://schemas.microsoft.com/office/powerpoint/2010/main" val="1107315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42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Cognitive Services</a:t>
            </a:r>
          </a:p>
        </p:txBody>
      </p:sp>
    </p:spTree>
    <p:extLst>
      <p:ext uri="{BB962C8B-B14F-4D97-AF65-F5344CB8AC3E}">
        <p14:creationId xmlns:p14="http://schemas.microsoft.com/office/powerpoint/2010/main" val="3055873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43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Cognitive Services</a:t>
            </a:r>
          </a:p>
        </p:txBody>
      </p:sp>
    </p:spTree>
    <p:extLst>
      <p:ext uri="{BB962C8B-B14F-4D97-AF65-F5344CB8AC3E}">
        <p14:creationId xmlns:p14="http://schemas.microsoft.com/office/powerpoint/2010/main" val="378880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7632235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44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Cognitive Services</a:t>
            </a:r>
          </a:p>
        </p:txBody>
      </p:sp>
    </p:spTree>
    <p:extLst>
      <p:ext uri="{BB962C8B-B14F-4D97-AF65-F5344CB8AC3E}">
        <p14:creationId xmlns:p14="http://schemas.microsoft.com/office/powerpoint/2010/main" val="23822040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45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Cognitive Services</a:t>
            </a:r>
          </a:p>
        </p:txBody>
      </p:sp>
    </p:spTree>
    <p:extLst>
      <p:ext uri="{BB962C8B-B14F-4D97-AF65-F5344CB8AC3E}">
        <p14:creationId xmlns:p14="http://schemas.microsoft.com/office/powerpoint/2010/main" val="30647407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46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Cognitive Services</a:t>
            </a:r>
          </a:p>
        </p:txBody>
      </p:sp>
    </p:spTree>
    <p:extLst>
      <p:ext uri="{BB962C8B-B14F-4D97-AF65-F5344CB8AC3E}">
        <p14:creationId xmlns:p14="http://schemas.microsoft.com/office/powerpoint/2010/main" val="245634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10: Using Azure Machine Learning Models</a:t>
            </a:r>
          </a:p>
        </p:txBody>
      </p:sp>
    </p:spTree>
    <p:extLst>
      <p:ext uri="{BB962C8B-B14F-4D97-AF65-F5344CB8AC3E}">
        <p14:creationId xmlns:p14="http://schemas.microsoft.com/office/powerpoint/2010/main" val="604027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https://docs.microsoft.com/en-us/azure/machine-learning/studio/web-service-parameters</a:t>
            </a: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10: Using Azure Machine Learning Models</a:t>
            </a:r>
          </a:p>
        </p:txBody>
      </p:sp>
    </p:spTree>
    <p:extLst>
      <p:ext uri="{BB962C8B-B14F-4D97-AF65-F5344CB8AC3E}">
        <p14:creationId xmlns:p14="http://schemas.microsoft.com/office/powerpoint/2010/main" val="1993169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Create a new standard Machine Learning Workspace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 in Microsoft Internet Explorer®, in the address bar,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http://azure.microsoft.com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Portal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sign in using the Microsoft account that is associated with your Azure Learning Pass subscription.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Azure Portal,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Data + Analytics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See all</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Machine Learning Workspace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Create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Enter the following workspace information: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Workspace name: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&lt;your name&gt;-workspace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Subscription: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Azure Pass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Resource group: (create new)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workspacerg</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Location: choose the nearest location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Storage account: (create new) accept default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&lt;unique&gt;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Workspace pricing tier: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Standard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Web service plan: (create new) accept default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web service plan pricing tier,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DevTest Standard</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Select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Create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Wait until the workspace has been deployed.</a:t>
            </a:r>
          </a:p>
          <a:p>
            <a:pPr lvl="0">
              <a:lnSpc>
                <a:spcPct val="115000"/>
              </a:lnSpc>
              <a:spcAft>
                <a:spcPts val="995"/>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Open a sample experiment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the workspace.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Launch Machine Learning Studio</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Sign In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84812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Machine Learning Studio,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 NEW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in the search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sample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Sample 6: Train, Test, Evaluate for Regression: Auto Imports Dataset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latin typeface="Arial" panose="020B0604020202020204" pitchFamily="34" charset="0"/>
                <a:ea typeface="Times New Roman" panose="02020603050405020304" pitchFamily="18" charset="0"/>
                <a:cs typeface="Times New Roman" panose="02020603050405020304" pitchFamily="18" charset="0"/>
              </a:rPr>
              <a:t> OPEN IN</a:t>
            </a:r>
            <a:r>
              <a:rPr lang="en-GB"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STUDIO</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This sample takes raw automobile details and attempts to predict the price of an automobile. It trains two machine learning models,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Poisson Regression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Decision Forest Regression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compares the results.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the key features in the model; use the descriptions given for the main modules to help you with this.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Publish the experiment as a web service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experiment has finished running,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Decision Forest Regression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bottom of the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UP WEB SERVICE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Predictive Web Service (Recommended)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predictive experiment, connect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Web service input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 to the right-hand input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 Data</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on to the experiment canvas,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Connect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output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 Data</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Add export path as a web service parameter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Switch to the Azure Portal, and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for your workspace, click the storage account.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Access keys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to copy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icon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key1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Switch to Machine Learning Studio, and click the Export Data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8</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10: Using Azure Machine Learning Models</a:t>
            </a:r>
          </a:p>
        </p:txBody>
      </p:sp>
    </p:spTree>
    <p:extLst>
      <p:ext uri="{BB962C8B-B14F-4D97-AF65-F5344CB8AC3E}">
        <p14:creationId xmlns:p14="http://schemas.microsoft.com/office/powerpoint/2010/main" val="2129247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 enter the following information: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Azure account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 storage account&gt;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Azure account key: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paste key1</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Path to Blob beginning with container:</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container1/output1.csv</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Above the path to Blob beginning,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hamburger menu,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as Web Service Parameter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web service parameter is now listed at the bottom of the properties box; click the web service parameter, and then change its name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blobpath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the bottom of the page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to run the predictive experiment.</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Deploy the web service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experiment has finished running, at the bottom of the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DEPLOY WEB SERVICE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Web Services Experience Preview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If you get a pop-up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Allow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Web Services Management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if you get an option to select a price plan,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Price Plan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list, select your price plan,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Deploy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Leave this service running and continue to the next lesson.</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9</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10: Using Azure Machine Learning Models</a:t>
            </a:r>
          </a:p>
        </p:txBody>
      </p:sp>
    </p:spTree>
    <p:extLst>
      <p:ext uri="{BB962C8B-B14F-4D97-AF65-F5344CB8AC3E}">
        <p14:creationId xmlns:p14="http://schemas.microsoft.com/office/powerpoint/2010/main" val="2642100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#70-774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19316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2383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#70-774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71543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b="1" kern="1200" dirty="0">
                <a:solidFill>
                  <a:srgbClr val="00B0F0"/>
                </a:solidFill>
                <a:latin typeface="Verdana" pitchFamily="34" charset="0"/>
                <a:ea typeface="+mn-ea"/>
                <a:cs typeface="Arial" charset="0"/>
              </a:rPr>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#70-774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10" r:id="rId21"/>
    <p:sldLayoutId id="2147483711" r:id="rId22"/>
    <p:sldLayoutId id="2147483712"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cognitive-services/luis/luis-get-started-create-app" TargetMode="External"/><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MicrosoftLearning/20774_Perform-Cloud-Data-Science-with-Azure-Machine-Learning/blob/master/Instructions/20774A_LAB_AK_01.md"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2.xml"/><Relationship Id="rId1" Type="http://schemas.openxmlformats.org/officeDocument/2006/relationships/tags" Target="../tags/tag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2.xml"/><Relationship Id="rId1" Type="http://schemas.openxmlformats.org/officeDocument/2006/relationships/tags" Target="../tags/tag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2.xml"/><Relationship Id="rId1" Type="http://schemas.openxmlformats.org/officeDocument/2006/relationships/tags" Target="../tags/tag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39.xml.rels><?xml version="1.0" encoding="UTF-8" standalone="yes"?>
<Relationships xmlns="http://schemas.openxmlformats.org/package/2006/relationships"><Relationship Id="rId3" Type="http://schemas.openxmlformats.org/officeDocument/2006/relationships/hyperlink" Target="https://azure.microsoft.com/en-us/services/cognitive-services/" TargetMode="External"/><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2.xml"/><Relationship Id="rId1" Type="http://schemas.openxmlformats.org/officeDocument/2006/relationships/tags" Target="../tags/tag7.xml"/><Relationship Id="rId4" Type="http://schemas.openxmlformats.org/officeDocument/2006/relationships/image" Target="../media/image5.jp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2.xml"/><Relationship Id="rId1" Type="http://schemas.openxmlformats.org/officeDocument/2006/relationships/tags" Target="../tags/tag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2.xml"/><Relationship Id="rId1" Type="http://schemas.openxmlformats.org/officeDocument/2006/relationships/tags" Target="../tags/tag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2.xml"/><Relationship Id="rId1" Type="http://schemas.openxmlformats.org/officeDocument/2006/relationships/tags" Target="../tags/tag1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2.xml"/><Relationship Id="rId1" Type="http://schemas.openxmlformats.org/officeDocument/2006/relationships/tags" Target="../tags/tag1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2.xml"/><Relationship Id="rId1" Type="http://schemas.openxmlformats.org/officeDocument/2006/relationships/tags" Target="../tags/tag12.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MicrosoftLearning/20774_Perform-Cloud-Data-Science-with-Azure-Machine-Learning/blob/master/Instructions/20774A_LAB_AK_11.md"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70-774 Perform Cloud Data Science with Azure Machine Learning</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dirty="0"/>
              <a:t>Prepare Data for Analysis in Azure Machine Learning and Export from Azure Machine Learning</a:t>
            </a:r>
          </a:p>
          <a:p>
            <a:r>
              <a:rPr lang="en-US" dirty="0"/>
              <a:t>Develop Machine Learning Models</a:t>
            </a:r>
          </a:p>
          <a:p>
            <a:r>
              <a:rPr lang="en-US" b="1" dirty="0">
                <a:solidFill>
                  <a:srgbClr val="FFC000"/>
                </a:solidFill>
              </a:rPr>
              <a:t>Operationalize and Manage Azure Machine Learning Services</a:t>
            </a:r>
          </a:p>
          <a:p>
            <a:r>
              <a:rPr lang="en-US" dirty="0"/>
              <a:t>Use Other Services for Machine Learning</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https://www.microsoft.com/en-us/learning/exam-70-774.aspx</a:t>
            </a:r>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and publish a recommendation model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dirty="0"/>
              <a:t>Content-based</a:t>
            </a:r>
          </a:p>
          <a:p>
            <a:pPr lvl="0"/>
            <a:r>
              <a:rPr lang="en-US" b="0" dirty="0"/>
              <a:t>Collaborative filtering</a:t>
            </a:r>
          </a:p>
          <a:p>
            <a:pPr lvl="0"/>
            <a:r>
              <a:rPr lang="en-US" b="0" kern="0" dirty="0">
                <a:solidFill>
                  <a:srgbClr val="000000"/>
                </a:solidFill>
              </a:rPr>
              <a:t>Matchbox recommender</a:t>
            </a:r>
          </a:p>
          <a:p>
            <a:pPr lvl="1"/>
            <a:r>
              <a:rPr lang="en-US" b="0" dirty="0"/>
              <a:t>The first dataset: user-item-rating</a:t>
            </a:r>
            <a:endParaRPr lang="en-US" b="0" kern="0" dirty="0">
              <a:solidFill>
                <a:srgbClr val="000000"/>
              </a:solidFill>
            </a:endParaRPr>
          </a:p>
          <a:p>
            <a:pPr lvl="1"/>
            <a:r>
              <a:rPr lang="en-US" b="0" dirty="0"/>
              <a:t>The second data: user features</a:t>
            </a:r>
          </a:p>
          <a:p>
            <a:pPr lvl="1"/>
            <a:r>
              <a:rPr lang="en-US" b="0" dirty="0"/>
              <a:t>The third data: item features</a:t>
            </a:r>
            <a:endParaRPr lang="en-US" b="0" kern="0" dirty="0">
              <a:solidFill>
                <a:srgbClr val="000000"/>
              </a:solidFill>
            </a:endParaRPr>
          </a:p>
        </p:txBody>
      </p:sp>
      <p:pic>
        <p:nvPicPr>
          <p:cNvPr id="3" name="Picture 2">
            <a:extLst>
              <a:ext uri="{FF2B5EF4-FFF2-40B4-BE49-F238E27FC236}">
                <a16:creationId xmlns:a16="http://schemas.microsoft.com/office/drawing/2014/main" id="{77BEAFE7-4BF8-435E-9D83-0B738CA1FE8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234609" y="3930582"/>
            <a:ext cx="3749740" cy="2618649"/>
          </a:xfrm>
          <a:prstGeom prst="rect">
            <a:avLst/>
          </a:prstGeom>
        </p:spPr>
      </p:pic>
    </p:spTree>
    <p:extLst>
      <p:ext uri="{BB962C8B-B14F-4D97-AF65-F5344CB8AC3E}">
        <p14:creationId xmlns:p14="http://schemas.microsoft.com/office/powerpoint/2010/main" val="347174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and publish a recommendation model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dirty="0"/>
              <a:t>Train Matchbox recommender</a:t>
            </a:r>
          </a:p>
          <a:p>
            <a:pPr lvl="0"/>
            <a:r>
              <a:rPr lang="en-US" b="0" dirty="0"/>
              <a:t>Score Matchbox recommender</a:t>
            </a:r>
          </a:p>
        </p:txBody>
      </p:sp>
      <p:pic>
        <p:nvPicPr>
          <p:cNvPr id="5" name="Picture 4">
            <a:extLst>
              <a:ext uri="{FF2B5EF4-FFF2-40B4-BE49-F238E27FC236}">
                <a16:creationId xmlns:a16="http://schemas.microsoft.com/office/drawing/2014/main" id="{2D13D89B-965B-4FEB-A460-FDF7C815092A}"/>
              </a:ext>
            </a:extLst>
          </p:cNvPr>
          <p:cNvPicPr>
            <a:picLocks noChangeAspect="1"/>
          </p:cNvPicPr>
          <p:nvPr/>
        </p:nvPicPr>
        <p:blipFill>
          <a:blip r:embed="rId3"/>
          <a:stretch>
            <a:fillRect/>
          </a:stretch>
        </p:blipFill>
        <p:spPr>
          <a:xfrm>
            <a:off x="817097" y="2685480"/>
            <a:ext cx="3470231" cy="2020641"/>
          </a:xfrm>
          <a:prstGeom prst="rect">
            <a:avLst/>
          </a:prstGeom>
        </p:spPr>
      </p:pic>
      <p:pic>
        <p:nvPicPr>
          <p:cNvPr id="6" name="Picture 5">
            <a:extLst>
              <a:ext uri="{FF2B5EF4-FFF2-40B4-BE49-F238E27FC236}">
                <a16:creationId xmlns:a16="http://schemas.microsoft.com/office/drawing/2014/main" id="{75924BD7-F329-44EB-8374-BDDA2E413E74}"/>
              </a:ext>
            </a:extLst>
          </p:cNvPr>
          <p:cNvPicPr>
            <a:picLocks noChangeAspect="1"/>
          </p:cNvPicPr>
          <p:nvPr/>
        </p:nvPicPr>
        <p:blipFill>
          <a:blip r:embed="rId4"/>
          <a:stretch>
            <a:fillRect/>
          </a:stretch>
        </p:blipFill>
        <p:spPr>
          <a:xfrm>
            <a:off x="4645636" y="3364700"/>
            <a:ext cx="3810414" cy="2682842"/>
          </a:xfrm>
          <a:prstGeom prst="rect">
            <a:avLst/>
          </a:prstGeom>
        </p:spPr>
      </p:pic>
    </p:spTree>
    <p:extLst>
      <p:ext uri="{BB962C8B-B14F-4D97-AF65-F5344CB8AC3E}">
        <p14:creationId xmlns:p14="http://schemas.microsoft.com/office/powerpoint/2010/main" val="1074062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4B8883-A51E-423A-B82F-72C3D38FBF8C}"/>
              </a:ext>
            </a:extLst>
          </p:cNvPr>
          <p:cNvSpPr>
            <a:spLocks noGrp="1"/>
          </p:cNvSpPr>
          <p:nvPr>
            <p:ph type="ctrTitle" sz="quarter"/>
          </p:nvPr>
        </p:nvSpPr>
        <p:spPr/>
        <p:txBody>
          <a:bodyPr/>
          <a:lstStyle/>
          <a:p>
            <a:pPr lvl="1"/>
            <a:r>
              <a:rPr lang="en-US" sz="4000" dirty="0">
                <a:solidFill>
                  <a:srgbClr val="FFFFFF"/>
                </a:solidFill>
                <a:latin typeface="Segoe UI" pitchFamily="34" charset="0"/>
                <a:cs typeface="Segoe UI" pitchFamily="34" charset="0"/>
              </a:rPr>
              <a:t>Create and publish a language understanding model</a:t>
            </a:r>
            <a:endParaRPr lang="en-US" sz="4000" dirty="0"/>
          </a:p>
        </p:txBody>
      </p:sp>
      <p:sp>
        <p:nvSpPr>
          <p:cNvPr id="4" name="Subtitle 3">
            <a:extLst>
              <a:ext uri="{FF2B5EF4-FFF2-40B4-BE49-F238E27FC236}">
                <a16:creationId xmlns:a16="http://schemas.microsoft.com/office/drawing/2014/main" id="{E868A5B9-860A-4DA9-98C4-6B225D682E49}"/>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a16="http://schemas.microsoft.com/office/drawing/2014/main" id="{2507A092-84BF-4E71-A82E-FE2370C56F4F}"/>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071567FB-8471-44EE-8076-DAFFADC58D30}"/>
              </a:ext>
            </a:extLst>
          </p:cNvPr>
          <p:cNvSpPr>
            <a:spLocks noGrp="1"/>
          </p:cNvSpPr>
          <p:nvPr>
            <p:ph type="body" sz="quarter" idx="11"/>
          </p:nvPr>
        </p:nvSpPr>
        <p:spPr/>
        <p:txBody>
          <a:bodyPr/>
          <a:lstStyle/>
          <a:p>
            <a:r>
              <a:rPr lang="en-US" dirty="0">
                <a:hlinkClick r:id="rId3"/>
              </a:rPr>
              <a:t>https://docs.microsoft.com/en-us/azure/cognitive-services/luis/luis-get-started-create-app</a:t>
            </a:r>
            <a:endParaRPr lang="en-US" dirty="0"/>
          </a:p>
          <a:p>
            <a:endParaRPr lang="en-US" dirty="0"/>
          </a:p>
        </p:txBody>
      </p:sp>
    </p:spTree>
    <p:extLst>
      <p:ext uri="{BB962C8B-B14F-4D97-AF65-F5344CB8AC3E}">
        <p14:creationId xmlns:p14="http://schemas.microsoft.com/office/powerpoint/2010/main" val="122076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F499-25FA-4A1E-B19C-DDAB1D1C22CF}"/>
              </a:ext>
            </a:extLst>
          </p:cNvPr>
          <p:cNvSpPr>
            <a:spLocks noGrp="1"/>
          </p:cNvSpPr>
          <p:nvPr>
            <p:ph type="title"/>
          </p:nvPr>
        </p:nvSpPr>
        <p:spPr/>
        <p:txBody>
          <a:bodyPr/>
          <a:lstStyle/>
          <a:p>
            <a:r>
              <a:rPr lang="en-GB" dirty="0">
                <a:ea typeface="Calibri" panose="020F0502020204030204" pitchFamily="34" charset="0"/>
              </a:rPr>
              <a:t>Which stage of the Machine Learning deployment process can score input data through an HTTP endpoint?</a:t>
            </a:r>
            <a:endParaRPr lang="en-US" dirty="0"/>
          </a:p>
        </p:txBody>
      </p:sp>
      <p:sp>
        <p:nvSpPr>
          <p:cNvPr id="3" name="Content Placeholder 2">
            <a:extLst>
              <a:ext uri="{FF2B5EF4-FFF2-40B4-BE49-F238E27FC236}">
                <a16:creationId xmlns:a16="http://schemas.microsoft.com/office/drawing/2014/main" id="{CBC6AD48-FC8D-4AB1-ABEE-B7679625D5DF}"/>
              </a:ext>
            </a:extLst>
          </p:cNvPr>
          <p:cNvSpPr>
            <a:spLocks noGrp="1"/>
          </p:cNvSpPr>
          <p:nvPr>
            <p:ph idx="1"/>
          </p:nvPr>
        </p:nvSpPr>
        <p:spPr/>
        <p:txBody>
          <a:bodyPr/>
          <a:lstStyle/>
          <a:p>
            <a:pPr marL="514350" indent="-514350">
              <a:lnSpc>
                <a:spcPct val="107000"/>
              </a:lnSpc>
              <a:spcAft>
                <a:spcPts val="800"/>
              </a:spcAft>
              <a:buFont typeface="+mj-lt"/>
              <a:buAutoNum type="arabicParenR"/>
            </a:pPr>
            <a:r>
              <a:rPr lang="en-GB" dirty="0">
                <a:ea typeface="Calibri" panose="020F0502020204030204" pitchFamily="34" charset="0"/>
              </a:rPr>
              <a:t>Training experiment</a:t>
            </a:r>
          </a:p>
          <a:p>
            <a:pPr marL="514350" indent="-514350">
              <a:lnSpc>
                <a:spcPct val="107000"/>
              </a:lnSpc>
              <a:spcAft>
                <a:spcPts val="800"/>
              </a:spcAft>
              <a:buFont typeface="+mj-lt"/>
              <a:buAutoNum type="arabicParenR"/>
            </a:pPr>
            <a:r>
              <a:rPr lang="en-GB" dirty="0">
                <a:ea typeface="Calibri" panose="020F0502020204030204" pitchFamily="34" charset="0"/>
              </a:rPr>
              <a:t>Predictive experiment</a:t>
            </a:r>
          </a:p>
          <a:p>
            <a:pPr marL="514350" indent="-514350">
              <a:lnSpc>
                <a:spcPct val="107000"/>
              </a:lnSpc>
              <a:spcAft>
                <a:spcPts val="800"/>
              </a:spcAft>
              <a:buFont typeface="+mj-lt"/>
              <a:buAutoNum type="arabicParenR"/>
            </a:pPr>
            <a:r>
              <a:rPr lang="en-GB" dirty="0">
                <a:ea typeface="Calibri" panose="020F0502020204030204" pitchFamily="34" charset="0"/>
              </a:rPr>
              <a:t>Web service</a:t>
            </a:r>
          </a:p>
          <a:p>
            <a:pPr marL="514350" indent="-514350">
              <a:lnSpc>
                <a:spcPct val="107000"/>
              </a:lnSpc>
              <a:spcAft>
                <a:spcPts val="800"/>
              </a:spcAft>
              <a:buFont typeface="+mj-lt"/>
              <a:buAutoNum type="arabicParenR"/>
            </a:pPr>
            <a:r>
              <a:rPr lang="en-GB" dirty="0">
                <a:ea typeface="Calibri" panose="020F0502020204030204" pitchFamily="34" charset="0"/>
              </a:rPr>
              <a:t>API deployed</a:t>
            </a:r>
          </a:p>
          <a:p>
            <a:pPr marL="514350" indent="-514350">
              <a:buFont typeface="+mj-lt"/>
              <a:buAutoNum type="arabicParenR"/>
            </a:pPr>
            <a:endParaRPr lang="en-US" dirty="0"/>
          </a:p>
        </p:txBody>
      </p:sp>
      <p:sp>
        <p:nvSpPr>
          <p:cNvPr id="4" name="Text Placeholder 3">
            <a:extLst>
              <a:ext uri="{FF2B5EF4-FFF2-40B4-BE49-F238E27FC236}">
                <a16:creationId xmlns:a16="http://schemas.microsoft.com/office/drawing/2014/main" id="{0C42BE28-47E5-44CC-BD70-3EFA0193CE0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90868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2019-EEEC-4010-A1C3-91834BBD5210}"/>
              </a:ext>
            </a:extLst>
          </p:cNvPr>
          <p:cNvSpPr>
            <a:spLocks noGrp="1"/>
          </p:cNvSpPr>
          <p:nvPr>
            <p:ph type="title"/>
          </p:nvPr>
        </p:nvSpPr>
        <p:spPr/>
        <p:txBody>
          <a:bodyPr/>
          <a:lstStyle/>
          <a:p>
            <a:r>
              <a:rPr lang="en-GB" dirty="0">
                <a:ea typeface="Calibri" panose="020F0502020204030204" pitchFamily="34" charset="0"/>
              </a:rPr>
              <a:t>Which stage of the Machine Learning deployment process can score input data through an HTTP endpoint?</a:t>
            </a:r>
            <a:endParaRPr lang="en-US" dirty="0"/>
          </a:p>
        </p:txBody>
      </p:sp>
      <p:sp>
        <p:nvSpPr>
          <p:cNvPr id="3" name="Content Placeholder 2">
            <a:extLst>
              <a:ext uri="{FF2B5EF4-FFF2-40B4-BE49-F238E27FC236}">
                <a16:creationId xmlns:a16="http://schemas.microsoft.com/office/drawing/2014/main" id="{C10264C3-33B6-41FA-82EF-3042070629EE}"/>
              </a:ext>
            </a:extLst>
          </p:cNvPr>
          <p:cNvSpPr>
            <a:spLocks noGrp="1"/>
          </p:cNvSpPr>
          <p:nvPr>
            <p:ph idx="1"/>
          </p:nvPr>
        </p:nvSpPr>
        <p:spPr/>
        <p:txBody>
          <a:bodyPr/>
          <a:lstStyle/>
          <a:p>
            <a:pPr marL="514350" indent="-514350">
              <a:buFont typeface="+mj-lt"/>
              <a:buAutoNum type="arabicParenR" startAt="3"/>
            </a:pPr>
            <a:endParaRPr lang="en-GB" dirty="0">
              <a:ea typeface="Calibri" panose="020F0502020204030204" pitchFamily="34" charset="0"/>
            </a:endParaRPr>
          </a:p>
          <a:p>
            <a:pPr marL="514350" indent="-514350">
              <a:buFont typeface="+mj-lt"/>
              <a:buAutoNum type="arabicParenR" startAt="3"/>
            </a:pPr>
            <a:endParaRPr lang="en-GB" dirty="0">
              <a:ea typeface="Calibri" panose="020F0502020204030204" pitchFamily="34" charset="0"/>
            </a:endParaRPr>
          </a:p>
          <a:p>
            <a:pPr marL="514350" indent="-514350">
              <a:buFont typeface="+mj-lt"/>
              <a:buAutoNum type="arabicParenR" startAt="3"/>
            </a:pPr>
            <a:r>
              <a:rPr lang="en-GB" dirty="0">
                <a:ea typeface="Calibri" panose="020F0502020204030204" pitchFamily="34" charset="0"/>
              </a:rPr>
              <a:t>Web service</a:t>
            </a:r>
            <a:endParaRPr lang="en-US" dirty="0"/>
          </a:p>
        </p:txBody>
      </p:sp>
      <p:sp>
        <p:nvSpPr>
          <p:cNvPr id="4" name="Text Placeholder 3">
            <a:extLst>
              <a:ext uri="{FF2B5EF4-FFF2-40B4-BE49-F238E27FC236}">
                <a16:creationId xmlns:a16="http://schemas.microsoft.com/office/drawing/2014/main" id="{9D6FC95B-0E7F-4D83-8658-4B139937A33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82022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Manage Azure Machine Learning projects and workspaces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Create projects and experiments, add assets to a project, create new workspaces, invite users to a workspace, switch between different workspaces, create a </a:t>
            </a:r>
            <a:r>
              <a:rPr lang="en-US" dirty="0" err="1"/>
              <a:t>Jupyter</a:t>
            </a:r>
            <a:r>
              <a:rPr lang="en-US" dirty="0"/>
              <a:t> notebook that references an intermediate dataset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80962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Machine Learning Studio</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a:solidFill>
                  <a:srgbClr val="000000"/>
                </a:solidFill>
              </a:rPr>
              <a:t>Machine Learning Studio graphical tool used throughout the machine learning development life cycle:</a:t>
            </a:r>
          </a:p>
          <a:p>
            <a:pPr lvl="1"/>
            <a:r>
              <a:rPr lang="en-GB" b="0" kern="0" dirty="0">
                <a:solidFill>
                  <a:srgbClr val="000000"/>
                </a:solidFill>
              </a:rPr>
              <a:t>Data import</a:t>
            </a:r>
          </a:p>
          <a:p>
            <a:pPr lvl="1"/>
            <a:r>
              <a:rPr lang="en-GB" b="0" kern="0" dirty="0">
                <a:solidFill>
                  <a:srgbClr val="000000"/>
                </a:solidFill>
              </a:rPr>
              <a:t>Data preprocessing</a:t>
            </a:r>
          </a:p>
          <a:p>
            <a:pPr lvl="1"/>
            <a:r>
              <a:rPr lang="en-GB" b="0" kern="0" dirty="0">
                <a:solidFill>
                  <a:srgbClr val="000000"/>
                </a:solidFill>
              </a:rPr>
              <a:t>Feature selection</a:t>
            </a:r>
          </a:p>
          <a:p>
            <a:pPr lvl="1"/>
            <a:r>
              <a:rPr lang="en-GB" b="0" kern="0" dirty="0">
                <a:solidFill>
                  <a:srgbClr val="000000"/>
                </a:solidFill>
              </a:rPr>
              <a:t>Algorithm selection</a:t>
            </a:r>
          </a:p>
          <a:p>
            <a:pPr lvl="1"/>
            <a:r>
              <a:rPr lang="en-GB" b="0" kern="0" dirty="0">
                <a:solidFill>
                  <a:srgbClr val="000000"/>
                </a:solidFill>
              </a:rPr>
              <a:t>Model testing</a:t>
            </a:r>
          </a:p>
          <a:p>
            <a:pPr lvl="1"/>
            <a:r>
              <a:rPr lang="en-GB" b="0" kern="0" dirty="0">
                <a:solidFill>
                  <a:srgbClr val="000000"/>
                </a:solidFill>
              </a:rPr>
              <a:t>Model deployment</a:t>
            </a:r>
          </a:p>
          <a:p>
            <a:pPr lvl="1"/>
            <a:r>
              <a:rPr lang="en-GB" b="0" kern="0" dirty="0">
                <a:solidFill>
                  <a:srgbClr val="000000"/>
                </a:solidFill>
              </a:rPr>
              <a:t>Model retraining and redeployment</a:t>
            </a:r>
            <a:endParaRPr lang="en-US" b="0" kern="0" dirty="0">
              <a:solidFill>
                <a:srgbClr val="000000"/>
              </a:solidFill>
            </a:endParaRPr>
          </a:p>
        </p:txBody>
      </p:sp>
    </p:spTree>
    <p:extLst>
      <p:ext uri="{BB962C8B-B14F-4D97-AF65-F5344CB8AC3E}">
        <p14:creationId xmlns:p14="http://schemas.microsoft.com/office/powerpoint/2010/main" val="138061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Workspaces</a:t>
            </a:r>
          </a:p>
        </p:txBody>
      </p:sp>
      <p:sp>
        <p:nvSpPr>
          <p:cNvPr id="4" name="Content Placeholder 2"/>
          <p:cNvSpPr txBox="1">
            <a:spLocks/>
          </p:cNvSpPr>
          <p:nvPr/>
        </p:nvSpPr>
        <p:spPr>
          <a:xfrm>
            <a:off x="458788" y="94764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a:solidFill>
                  <a:srgbClr val="000000"/>
                </a:solidFill>
              </a:rPr>
              <a:t>Machine Learning workspace</a:t>
            </a:r>
          </a:p>
          <a:p>
            <a:pPr lvl="1"/>
            <a:r>
              <a:rPr lang="en-GB" b="0" kern="0" dirty="0">
                <a:solidFill>
                  <a:srgbClr val="000000"/>
                </a:solidFill>
              </a:rPr>
              <a:t>Container for projects, experiments, and models</a:t>
            </a:r>
          </a:p>
          <a:p>
            <a:pPr lvl="1"/>
            <a:r>
              <a:rPr lang="en-GB" b="0" kern="0" dirty="0">
                <a:solidFill>
                  <a:srgbClr val="000000"/>
                </a:solidFill>
              </a:rPr>
              <a:t>Linked to Microsoft account—can be shared</a:t>
            </a:r>
          </a:p>
          <a:p>
            <a:pPr lvl="0"/>
            <a:endParaRPr lang="en-GB" b="0" kern="0" dirty="0">
              <a:solidFill>
                <a:srgbClr val="000000"/>
              </a:solidFill>
            </a:endParaRPr>
          </a:p>
          <a:p>
            <a:r>
              <a:rPr lang="en-GB" b="0" kern="0" dirty="0">
                <a:solidFill>
                  <a:srgbClr val="000000"/>
                </a:solidFill>
              </a:rPr>
              <a:t>Storage</a:t>
            </a:r>
          </a:p>
          <a:p>
            <a:pPr lvl="1"/>
            <a:r>
              <a:rPr lang="en-GB" b="0" kern="0" dirty="0">
                <a:solidFill>
                  <a:srgbClr val="000000"/>
                </a:solidFill>
              </a:rPr>
              <a:t>Free: uses default storage account (10 GB maximum)  </a:t>
            </a:r>
          </a:p>
          <a:p>
            <a:pPr lvl="1"/>
            <a:r>
              <a:rPr lang="en-GB" b="0" kern="0" dirty="0">
                <a:solidFill>
                  <a:srgbClr val="000000"/>
                </a:solidFill>
              </a:rPr>
              <a:t>Standard: requires storage account</a:t>
            </a:r>
          </a:p>
          <a:p>
            <a:pPr lvl="0"/>
            <a:endParaRPr lang="en-GB" b="0" kern="0" dirty="0">
              <a:solidFill>
                <a:srgbClr val="000000"/>
              </a:solidFill>
            </a:endParaRPr>
          </a:p>
          <a:p>
            <a:r>
              <a:rPr lang="en-GB" b="0" kern="0" dirty="0">
                <a:solidFill>
                  <a:srgbClr val="000000"/>
                </a:solidFill>
              </a:rPr>
              <a:t>Roles</a:t>
            </a:r>
          </a:p>
          <a:p>
            <a:pPr lvl="1"/>
            <a:r>
              <a:rPr lang="en-GB" b="0" kern="0" dirty="0">
                <a:solidFill>
                  <a:srgbClr val="000000"/>
                </a:solidFill>
              </a:rPr>
              <a:t>User</a:t>
            </a:r>
          </a:p>
          <a:p>
            <a:pPr lvl="1"/>
            <a:r>
              <a:rPr lang="en-GB" b="0" kern="0" dirty="0">
                <a:solidFill>
                  <a:srgbClr val="000000"/>
                </a:solidFill>
              </a:rPr>
              <a:t>Owner</a:t>
            </a:r>
            <a:endParaRPr lang="en-US" b="0" kern="0" dirty="0">
              <a:solidFill>
                <a:srgbClr val="000000"/>
              </a:solidFill>
            </a:endParaRPr>
          </a:p>
        </p:txBody>
      </p:sp>
    </p:spTree>
    <p:extLst>
      <p:ext uri="{BB962C8B-B14F-4D97-AF65-F5344CB8AC3E}">
        <p14:creationId xmlns:p14="http://schemas.microsoft.com/office/powerpoint/2010/main" val="2851105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Workspaces</a:t>
            </a:r>
          </a:p>
        </p:txBody>
      </p:sp>
      <p:pic>
        <p:nvPicPr>
          <p:cNvPr id="1026" name="Picture 2" descr="Image result for azure workspace"/>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60375" y="962729"/>
            <a:ext cx="8274529" cy="5221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330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Experiments and projects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a:solidFill>
                  <a:srgbClr val="000000"/>
                </a:solidFill>
              </a:rPr>
              <a:t>Machine Learning experiments:</a:t>
            </a:r>
          </a:p>
          <a:p>
            <a:pPr lvl="1"/>
            <a:r>
              <a:rPr lang="en-GB" b="0" kern="0" dirty="0">
                <a:solidFill>
                  <a:srgbClr val="000000"/>
                </a:solidFill>
              </a:rPr>
              <a:t>Comprise at least one dataset and one module</a:t>
            </a:r>
          </a:p>
          <a:p>
            <a:pPr lvl="1"/>
            <a:r>
              <a:rPr lang="en-GB" b="0" kern="0" dirty="0">
                <a:solidFill>
                  <a:srgbClr val="000000"/>
                </a:solidFill>
              </a:rPr>
              <a:t>Datasets can only be connected to modules</a:t>
            </a:r>
          </a:p>
          <a:p>
            <a:pPr lvl="1"/>
            <a:r>
              <a:rPr lang="en-GB" b="0" kern="0" dirty="0">
                <a:solidFill>
                  <a:srgbClr val="000000"/>
                </a:solidFill>
              </a:rPr>
              <a:t>Modules connect to datasets or to other modules</a:t>
            </a:r>
          </a:p>
          <a:p>
            <a:pPr lvl="1"/>
            <a:r>
              <a:rPr lang="en-GB" b="0" kern="0" dirty="0">
                <a:solidFill>
                  <a:srgbClr val="000000"/>
                </a:solidFill>
              </a:rPr>
              <a:t>Input ports on all modules must be connected to the data flow</a:t>
            </a:r>
          </a:p>
          <a:p>
            <a:pPr lvl="1"/>
            <a:r>
              <a:rPr lang="en-GB" b="0" kern="0" dirty="0">
                <a:solidFill>
                  <a:srgbClr val="000000"/>
                </a:solidFill>
              </a:rPr>
              <a:t>Mandatory parameters on modules must be configured</a:t>
            </a:r>
          </a:p>
          <a:p>
            <a:pPr lvl="0"/>
            <a:endParaRPr lang="en-US" b="0" kern="0" dirty="0">
              <a:solidFill>
                <a:srgbClr val="000000"/>
              </a:solidFill>
            </a:endParaRPr>
          </a:p>
          <a:p>
            <a:r>
              <a:rPr lang="en-US" b="0" kern="0" dirty="0">
                <a:solidFill>
                  <a:srgbClr val="000000"/>
                </a:solidFill>
              </a:rPr>
              <a:t>Machine Learning projects:</a:t>
            </a:r>
          </a:p>
          <a:p>
            <a:pPr lvl="1"/>
            <a:r>
              <a:rPr lang="en-US" b="0" kern="0" dirty="0">
                <a:solidFill>
                  <a:srgbClr val="000000"/>
                </a:solidFill>
              </a:rPr>
              <a:t>Experiments, datasets, notebooks</a:t>
            </a:r>
          </a:p>
        </p:txBody>
      </p:sp>
    </p:spTree>
    <p:extLst>
      <p:ext uri="{BB962C8B-B14F-4D97-AF65-F5344CB8AC3E}">
        <p14:creationId xmlns:p14="http://schemas.microsoft.com/office/powerpoint/2010/main" val="747059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Operationalize and Manage Azure Machine Learning Services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Deploy models using Azure Machine Learning </a:t>
            </a:r>
          </a:p>
          <a:p>
            <a:r>
              <a:rPr lang="en-US" dirty="0"/>
              <a:t>Manage Azure Machine Learning projects and workspaces </a:t>
            </a:r>
          </a:p>
          <a:p>
            <a:r>
              <a:rPr lang="en-US" dirty="0"/>
              <a:t>Consume Azure Machine Learning models </a:t>
            </a:r>
          </a:p>
          <a:p>
            <a:r>
              <a:rPr lang="en-US" dirty="0"/>
              <a:t>Consume exemplar Cognitive Services APIs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r>
              <a:rPr lang="en-US" dirty="0"/>
              <a:t>https://www.microsoft.com/en-us/learning/exam-70-774.aspx</a:t>
            </a:r>
          </a:p>
        </p:txBody>
      </p:sp>
    </p:spTree>
    <p:extLst>
      <p:ext uri="{BB962C8B-B14F-4D97-AF65-F5344CB8AC3E}">
        <p14:creationId xmlns:p14="http://schemas.microsoft.com/office/powerpoint/2010/main" val="3684302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a:solidFill>
                  <a:srgbClr val="000000"/>
                </a:solidFill>
              </a:rPr>
              <a:t>Modules:</a:t>
            </a:r>
          </a:p>
          <a:p>
            <a:pPr lvl="1"/>
            <a:r>
              <a:rPr lang="en-GB" b="0" kern="0" dirty="0">
                <a:solidFill>
                  <a:srgbClr val="000000"/>
                </a:solidFill>
              </a:rPr>
              <a:t>Execute a specific machine learning algorithm, function, or other code</a:t>
            </a:r>
          </a:p>
          <a:p>
            <a:pPr lvl="1"/>
            <a:r>
              <a:rPr lang="en-GB" b="0" kern="0" dirty="0">
                <a:solidFill>
                  <a:srgbClr val="000000"/>
                </a:solidFill>
              </a:rPr>
              <a:t>Perform actions on data, or as part of working with other modules </a:t>
            </a:r>
          </a:p>
          <a:p>
            <a:pPr lvl="1"/>
            <a:r>
              <a:rPr lang="en-GB" b="0" kern="0" dirty="0">
                <a:solidFill>
                  <a:srgbClr val="000000"/>
                </a:solidFill>
              </a:rPr>
              <a:t>Can operate independently</a:t>
            </a:r>
          </a:p>
          <a:p>
            <a:pPr lvl="1"/>
            <a:r>
              <a:rPr lang="en-GB" b="0" kern="0" dirty="0">
                <a:solidFill>
                  <a:srgbClr val="000000"/>
                </a:solidFill>
              </a:rPr>
              <a:t>Can be connected with other modules as part of a machine learning workflow</a:t>
            </a:r>
          </a:p>
          <a:p>
            <a:pPr lvl="1"/>
            <a:r>
              <a:rPr lang="en-GB" b="0" kern="0" dirty="0">
                <a:solidFill>
                  <a:srgbClr val="000000"/>
                </a:solidFill>
              </a:rPr>
              <a:t>Can be configured using parameters</a:t>
            </a:r>
          </a:p>
          <a:p>
            <a:pPr lvl="0"/>
            <a:endParaRPr lang="en-GB" b="0" kern="0" dirty="0">
              <a:solidFill>
                <a:srgbClr val="000000"/>
              </a:solidFill>
            </a:endParaRPr>
          </a:p>
          <a:p>
            <a:r>
              <a:rPr lang="en-GB" b="0" kern="0" dirty="0">
                <a:solidFill>
                  <a:srgbClr val="000000"/>
                </a:solidFill>
              </a:rPr>
              <a:t>Custom modules can be built using R</a:t>
            </a:r>
            <a:endParaRPr lang="en-US" b="0" kern="0" dirty="0">
              <a:solidFill>
                <a:srgbClr val="000000"/>
              </a:solidFill>
            </a:endParaRPr>
          </a:p>
        </p:txBody>
      </p:sp>
    </p:spTree>
    <p:extLst>
      <p:ext uri="{BB962C8B-B14F-4D97-AF65-F5344CB8AC3E}">
        <p14:creationId xmlns:p14="http://schemas.microsoft.com/office/powerpoint/2010/main" val="214794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GB" dirty="0"/>
              <a:t>Using Machine Learning Studio</a:t>
            </a:r>
            <a:endParaRPr lang="en-US" dirty="0"/>
          </a:p>
        </p:txBody>
      </p:sp>
      <p:sp>
        <p:nvSpPr>
          <p:cNvPr id="3" name="Subtitle 2"/>
          <p:cNvSpPr>
            <a:spLocks noGrp="1"/>
          </p:cNvSpPr>
          <p:nvPr>
            <p:ph type="subTitle" sz="quarter" idx="1"/>
          </p:nvPr>
        </p:nvSpPr>
        <p:spPr/>
        <p:txBody>
          <a:bodyPr/>
          <a:lstStyle/>
          <a:p>
            <a:r>
              <a:rPr lang="en-US" dirty="0"/>
              <a:t>Sign in to a Machine Learning Studio account</a:t>
            </a:r>
          </a:p>
          <a:p>
            <a:r>
              <a:rPr lang="en-US" dirty="0"/>
              <a:t>Clone a sample experiment</a:t>
            </a:r>
          </a:p>
          <a:p>
            <a:r>
              <a:rPr lang="en-US" dirty="0"/>
              <a:t>View the modules in an experiment</a:t>
            </a:r>
          </a:p>
          <a:p>
            <a:endParaRPr lang="en-US"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54954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t>Introduction to Machine Learning</a:t>
            </a:r>
            <a:endParaRPr lang="en-US" sz="2400" dirty="0"/>
          </a:p>
        </p:txBody>
      </p:sp>
      <p:sp>
        <p:nvSpPr>
          <p:cNvPr id="3" name="Content Placeholder 2"/>
          <p:cNvSpPr>
            <a:spLocks noGrp="1"/>
          </p:cNvSpPr>
          <p:nvPr>
            <p:ph idx="1"/>
          </p:nvPr>
        </p:nvSpPr>
        <p:spPr/>
        <p:txBody>
          <a:bodyPr/>
          <a:lstStyle/>
          <a:p>
            <a:pPr marL="514350" indent="-514350">
              <a:buFont typeface="+mj-lt"/>
              <a:buAutoNum type="arabicParenR"/>
            </a:pPr>
            <a:r>
              <a:rPr lang="en-GB" dirty="0"/>
              <a:t>Exercise 1: Using Machine Learning Studio
Exercise 2: Clone and run a simple experiment</a:t>
            </a:r>
          </a:p>
          <a:p>
            <a:endParaRPr lang="en-US" dirty="0"/>
          </a:p>
        </p:txBody>
      </p:sp>
      <p:sp>
        <p:nvSpPr>
          <p:cNvPr id="4" name="Text Placeholder 3"/>
          <p:cNvSpPr>
            <a:spLocks noGrp="1"/>
          </p:cNvSpPr>
          <p:nvPr>
            <p:ph type="body" sz="quarter" idx="10"/>
          </p:nvPr>
        </p:nvSpPr>
        <p:spPr/>
        <p:txBody>
          <a:bodyPr/>
          <a:lstStyle/>
          <a:p>
            <a:r>
              <a:rPr lang="en-US" dirty="0">
                <a:hlinkClick r:id="rId3"/>
              </a:rPr>
              <a:t>https://github.com/MicrosoftLearning/20774_Perform-Cloud-Data-Science-with-Azure-Machine-Learning/blob/master/Instructions/20774A_LAB_AK_01.md</a:t>
            </a:r>
            <a:endParaRPr lang="en-US" dirty="0"/>
          </a:p>
          <a:p>
            <a:endParaRPr lang="en-US" dirty="0"/>
          </a:p>
        </p:txBody>
      </p:sp>
      <p:sp>
        <p:nvSpPr>
          <p:cNvPr id="5" name="TextBox 4"/>
          <p:cNvSpPr txBox="1"/>
          <p:nvPr/>
        </p:nvSpPr>
        <p:spPr>
          <a:xfrm>
            <a:off x="151194" y="3668350"/>
            <a:ext cx="4529573" cy="523220"/>
          </a:xfrm>
          <a:prstGeom prst="rect">
            <a:avLst/>
          </a:prstGeom>
          <a:noFill/>
        </p:spPr>
        <p:txBody>
          <a:bodyPr vert="horz" wrap="none" rtlCol="0">
            <a:spAutoFit/>
          </a:bodyPr>
          <a:lstStyle/>
          <a:p>
            <a:r>
              <a:rPr lang="en-GB" sz="2800" b="0" dirty="0">
                <a:latin typeface="Segoe UI" panose="020B0502040204020203" pitchFamily="34" charset="0"/>
              </a:rPr>
              <a:t>Estimated Time: 45 minutes</a:t>
            </a:r>
          </a:p>
        </p:txBody>
      </p:sp>
    </p:spTree>
    <p:extLst>
      <p:ext uri="{BB962C8B-B14F-4D97-AF65-F5344CB8AC3E}">
        <p14:creationId xmlns:p14="http://schemas.microsoft.com/office/powerpoint/2010/main" val="3642506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Consume Azure Machine Learning models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Connect to a published Machine Learning web service, consume a published Machine Learning model programmatically using a batch execution service, consume a published Machine Learning model programmatically using a request response service, interact with a published Machine Learning model using Microsoft Excel, publish models to the marketplace</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Consuming experiments</a:t>
            </a:r>
          </a:p>
        </p:txBody>
      </p:sp>
      <p:sp>
        <p:nvSpPr>
          <p:cNvPr id="3" name="Text Placeholder 2"/>
          <p:cNvSpPr>
            <a:spLocks noGrp="1"/>
          </p:cNvSpPr>
          <p:nvPr>
            <p:ph type="body" idx="1"/>
          </p:nvPr>
        </p:nvSpPr>
        <p:spPr/>
        <p:txBody>
          <a:bodyPr/>
          <a:lstStyle/>
          <a:p>
            <a:r>
              <a:rPr lang="en-GB" dirty="0"/>
              <a:t>Consuming a published experiment
Using Excel with a published model
Using the Export Data module
Demonstration: Consuming Machine Learning experiments</a:t>
            </a:r>
          </a:p>
        </p:txBody>
      </p:sp>
    </p:spTree>
    <p:extLst>
      <p:ext uri="{BB962C8B-B14F-4D97-AF65-F5344CB8AC3E}">
        <p14:creationId xmlns:p14="http://schemas.microsoft.com/office/powerpoint/2010/main" val="1955390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Consuming a published experiment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Request-Response Service</a:t>
            </a:r>
          </a:p>
          <a:p>
            <a:pPr lvl="0"/>
            <a:r>
              <a:rPr lang="en-US" b="0" kern="0" dirty="0">
                <a:solidFill>
                  <a:srgbClr val="000000"/>
                </a:solidFill>
              </a:rPr>
              <a:t>Batch Execution Service</a:t>
            </a:r>
          </a:p>
          <a:p>
            <a:pPr lvl="0"/>
            <a:r>
              <a:rPr lang="en-US" b="0" kern="0" dirty="0">
                <a:solidFill>
                  <a:srgbClr val="000000"/>
                </a:solidFill>
              </a:rPr>
              <a:t>Batch Pool</a:t>
            </a:r>
          </a:p>
        </p:txBody>
      </p:sp>
    </p:spTree>
    <p:extLst>
      <p:ext uri="{BB962C8B-B14F-4D97-AF65-F5344CB8AC3E}">
        <p14:creationId xmlns:p14="http://schemas.microsoft.com/office/powerpoint/2010/main" val="681854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Excel with a published model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Excel add-in</a:t>
            </a:r>
          </a:p>
          <a:p>
            <a:pPr lvl="0"/>
            <a:r>
              <a:rPr lang="en-US" b="0" kern="0" dirty="0">
                <a:solidFill>
                  <a:srgbClr val="000000"/>
                </a:solidFill>
              </a:rPr>
              <a:t>Macro version</a:t>
            </a:r>
          </a:p>
          <a:p>
            <a:pPr lvl="0"/>
            <a:r>
              <a:rPr lang="en-US" b="0" kern="0" dirty="0">
                <a:solidFill>
                  <a:srgbClr val="000000"/>
                </a:solidFill>
              </a:rPr>
              <a:t>New and classic web services </a:t>
            </a:r>
          </a:p>
        </p:txBody>
      </p:sp>
    </p:spTree>
    <p:extLst>
      <p:ext uri="{BB962C8B-B14F-4D97-AF65-F5344CB8AC3E}">
        <p14:creationId xmlns:p14="http://schemas.microsoft.com/office/powerpoint/2010/main" val="3141666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the Export Data module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Export Data module</a:t>
            </a:r>
          </a:p>
          <a:p>
            <a:pPr lvl="1"/>
            <a:r>
              <a:rPr lang="en-US" b="0" kern="0" dirty="0">
                <a:solidFill>
                  <a:srgbClr val="000000"/>
                </a:solidFill>
              </a:rPr>
              <a:t>Hive query</a:t>
            </a:r>
          </a:p>
          <a:p>
            <a:pPr lvl="1"/>
            <a:r>
              <a:rPr lang="en-US" b="0" kern="0" dirty="0">
                <a:solidFill>
                  <a:srgbClr val="000000"/>
                </a:solidFill>
              </a:rPr>
              <a:t>Azure SQL Database</a:t>
            </a:r>
          </a:p>
          <a:p>
            <a:pPr lvl="1"/>
            <a:r>
              <a:rPr lang="en-US" b="0" kern="0" dirty="0">
                <a:solidFill>
                  <a:srgbClr val="000000"/>
                </a:solidFill>
              </a:rPr>
              <a:t>Azure Table</a:t>
            </a:r>
          </a:p>
          <a:p>
            <a:pPr lvl="1"/>
            <a:r>
              <a:rPr lang="en-US" b="0" kern="0" dirty="0">
                <a:solidFill>
                  <a:srgbClr val="000000"/>
                </a:solidFill>
              </a:rPr>
              <a:t>Azure Blob storage account</a:t>
            </a:r>
          </a:p>
        </p:txBody>
      </p:sp>
    </p:spTree>
    <p:extLst>
      <p:ext uri="{BB962C8B-B14F-4D97-AF65-F5344CB8AC3E}">
        <p14:creationId xmlns:p14="http://schemas.microsoft.com/office/powerpoint/2010/main" val="2526136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23EF-C620-4438-A768-17245140F872}"/>
              </a:ext>
            </a:extLst>
          </p:cNvPr>
          <p:cNvSpPr>
            <a:spLocks noGrp="1"/>
          </p:cNvSpPr>
          <p:nvPr>
            <p:ph type="ctrTitle" sz="quarter"/>
          </p:nvPr>
        </p:nvSpPr>
        <p:spPr/>
        <p:txBody>
          <a:bodyPr/>
          <a:lstStyle/>
          <a:p>
            <a:r>
              <a:rPr lang="en-GB" dirty="0"/>
              <a:t>Consuming Machine Learning experiments</a:t>
            </a:r>
            <a:endParaRPr lang="en-US" dirty="0"/>
          </a:p>
        </p:txBody>
      </p:sp>
      <p:sp>
        <p:nvSpPr>
          <p:cNvPr id="3" name="Subtitle 2">
            <a:extLst>
              <a:ext uri="{FF2B5EF4-FFF2-40B4-BE49-F238E27FC236}">
                <a16:creationId xmlns:a16="http://schemas.microsoft.com/office/drawing/2014/main" id="{60F1BAFE-3FD3-43E3-8CED-F6665AFA1CFA}"/>
              </a:ext>
            </a:extLst>
          </p:cNvPr>
          <p:cNvSpPr>
            <a:spLocks noGrp="1"/>
          </p:cNvSpPr>
          <p:nvPr>
            <p:ph type="subTitle" sz="quarter" idx="1"/>
          </p:nvPr>
        </p:nvSpPr>
        <p:spPr/>
        <p:txBody>
          <a:bodyPr/>
          <a:lstStyle/>
          <a:p>
            <a:r>
              <a:rPr lang="en-US" dirty="0"/>
              <a:t>Use the API testing console to send test requests to an experiment</a:t>
            </a:r>
          </a:p>
          <a:p>
            <a:r>
              <a:rPr lang="en-US" dirty="0"/>
              <a:t>View the test results</a:t>
            </a:r>
          </a:p>
          <a:p>
            <a:endParaRPr lang="en-US" dirty="0"/>
          </a:p>
        </p:txBody>
      </p:sp>
      <p:sp>
        <p:nvSpPr>
          <p:cNvPr id="4" name="Text Placeholder 3">
            <a:extLst>
              <a:ext uri="{FF2B5EF4-FFF2-40B4-BE49-F238E27FC236}">
                <a16:creationId xmlns:a16="http://schemas.microsoft.com/office/drawing/2014/main" id="{D65DB4CB-5644-460E-BCF3-F58938410518}"/>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6336EB41-96A2-46D9-8079-94DA2E4F011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65780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54529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Operationalize and Manage Azure Machine Learning Services</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8" y="740662"/>
            <a:ext cx="8574837" cy="5147356"/>
          </a:xfrm>
        </p:spPr>
        <p:txBody>
          <a:bodyPr/>
          <a:lstStyle/>
          <a:p>
            <a:r>
              <a:rPr lang="en-US" sz="2000" dirty="0"/>
              <a:t>Deploy models using Azure Machine Learning  </a:t>
            </a:r>
          </a:p>
          <a:p>
            <a:pPr lvl="1"/>
            <a:r>
              <a:rPr lang="en-US" sz="1800" dirty="0"/>
              <a:t>Publish a model developed inside Azure Machine Learning, publish an externally developed scoring function using an Azure Machine Learning package, use web service parameters, create and publish a recommendation model, create and publish a language understanding model  </a:t>
            </a:r>
          </a:p>
          <a:p>
            <a:r>
              <a:rPr lang="en-US" sz="2000" dirty="0"/>
              <a:t>Manage Azure Machine Learning projects and workspaces </a:t>
            </a:r>
          </a:p>
          <a:p>
            <a:pPr lvl="1"/>
            <a:r>
              <a:rPr lang="en-US" sz="1800" dirty="0"/>
              <a:t>Create projects and experiments, add assets to a project, create new workspaces, invite users to a workspace, switch between different workspaces, create a </a:t>
            </a:r>
            <a:r>
              <a:rPr lang="en-US" sz="1800" dirty="0" err="1"/>
              <a:t>Jupyter</a:t>
            </a:r>
            <a:r>
              <a:rPr lang="en-US" sz="1800" dirty="0"/>
              <a:t> notebook that references an intermediate dataset   </a:t>
            </a:r>
          </a:p>
          <a:p>
            <a:r>
              <a:rPr lang="en-US" sz="2000" dirty="0"/>
              <a:t>Consume Azure Machine Learning models  </a:t>
            </a:r>
          </a:p>
          <a:p>
            <a:pPr lvl="1"/>
            <a:r>
              <a:rPr lang="en-US" sz="1800" dirty="0"/>
              <a:t>Connect to a published Machine Learning web service, consume a published Machine Learning model programmatically using a batch execution service, consume a published Machine Learning model programmatically using a request response service, interact with a published Machine Learning model using Microsoft Excel, publish models to the marketplace</a:t>
            </a:r>
          </a:p>
          <a:p>
            <a:r>
              <a:rPr lang="en-US" sz="2000" dirty="0"/>
              <a:t>Consume exemplar Cognitive Services APIs </a:t>
            </a:r>
          </a:p>
          <a:p>
            <a:pPr lvl="1"/>
            <a:r>
              <a:rPr lang="en-US" sz="1800" dirty="0"/>
              <a:t>Consume Vision APIs to process images, consume Language APIs to process text, consume Knowledge APIs to create recommendations</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a:xfrm>
            <a:off x="261188" y="6423230"/>
            <a:ext cx="8574837" cy="410903"/>
          </a:xfrm>
        </p:spPr>
        <p:txBody>
          <a:bodyPr/>
          <a:lstStyle/>
          <a:p>
            <a:r>
              <a:rPr lang="en-US" dirty="0"/>
              <a:t>https://www.microsoft.com/en-us/learning/exam-70-774.aspx</a:t>
            </a:r>
          </a:p>
        </p:txBody>
      </p:sp>
    </p:spTree>
    <p:extLst>
      <p:ext uri="{BB962C8B-B14F-4D97-AF65-F5344CB8AC3E}">
        <p14:creationId xmlns:p14="http://schemas.microsoft.com/office/powerpoint/2010/main" val="649718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78542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16B684-7854-4F3C-AE8D-58D9AA7D33F7}"/>
              </a:ext>
            </a:extLst>
          </p:cNvPr>
          <p:cNvSpPr>
            <a:spLocks noGrp="1"/>
          </p:cNvSpPr>
          <p:nvPr>
            <p:ph type="title"/>
          </p:nvPr>
        </p:nvSpPr>
        <p:spPr/>
        <p:txBody>
          <a:bodyPr/>
          <a:lstStyle/>
          <a:p>
            <a:r>
              <a:rPr lang="en-GB" dirty="0">
                <a:ea typeface="Calibri" panose="020F0502020204030204" pitchFamily="34" charset="0"/>
              </a:rPr>
              <a:t>Where can’t the </a:t>
            </a:r>
            <a:r>
              <a:rPr lang="en-GB" b="1" dirty="0">
                <a:ea typeface="Calibri" panose="020F0502020204030204" pitchFamily="34" charset="0"/>
              </a:rPr>
              <a:t>Export Data</a:t>
            </a:r>
            <a:r>
              <a:rPr lang="en-GB" dirty="0">
                <a:ea typeface="Calibri" panose="020F0502020204030204" pitchFamily="34" charset="0"/>
              </a:rPr>
              <a:t> module export?</a:t>
            </a:r>
            <a:endParaRPr lang="en-US" dirty="0"/>
          </a:p>
        </p:txBody>
      </p:sp>
      <p:sp>
        <p:nvSpPr>
          <p:cNvPr id="5" name="Content Placeholder 4">
            <a:extLst>
              <a:ext uri="{FF2B5EF4-FFF2-40B4-BE49-F238E27FC236}">
                <a16:creationId xmlns:a16="http://schemas.microsoft.com/office/drawing/2014/main" id="{CD5DB9FA-5783-4CC5-A51F-B59C40DC3429}"/>
              </a:ext>
            </a:extLst>
          </p:cNvPr>
          <p:cNvSpPr>
            <a:spLocks noGrp="1"/>
          </p:cNvSpPr>
          <p:nvPr>
            <p:ph idx="1"/>
          </p:nvPr>
        </p:nvSpPr>
        <p:spPr/>
        <p:txBody>
          <a:bodyPr/>
          <a:lstStyle/>
          <a:p>
            <a:pPr marL="514350" indent="-514350">
              <a:lnSpc>
                <a:spcPct val="107000"/>
              </a:lnSpc>
              <a:spcAft>
                <a:spcPts val="800"/>
              </a:spcAft>
              <a:buFont typeface="+mj-lt"/>
              <a:buAutoNum type="arabicParenR"/>
            </a:pPr>
            <a:r>
              <a:rPr lang="en-GB" dirty="0">
                <a:ea typeface="Calibri" panose="020F0502020204030204" pitchFamily="34" charset="0"/>
              </a:rPr>
              <a:t>Azure SQL Database</a:t>
            </a:r>
          </a:p>
          <a:p>
            <a:pPr marL="514350" indent="-514350">
              <a:lnSpc>
                <a:spcPct val="107000"/>
              </a:lnSpc>
              <a:spcAft>
                <a:spcPts val="800"/>
              </a:spcAft>
              <a:buFont typeface="+mj-lt"/>
              <a:buAutoNum type="arabicParenR"/>
            </a:pPr>
            <a:r>
              <a:rPr lang="en-GB" dirty="0">
                <a:ea typeface="Calibri" panose="020F0502020204030204" pitchFamily="34" charset="0"/>
              </a:rPr>
              <a:t>Azure Cosmos DB</a:t>
            </a:r>
          </a:p>
          <a:p>
            <a:pPr marL="514350" indent="-514350">
              <a:lnSpc>
                <a:spcPct val="107000"/>
              </a:lnSpc>
              <a:spcAft>
                <a:spcPts val="800"/>
              </a:spcAft>
              <a:buFont typeface="+mj-lt"/>
              <a:buAutoNum type="arabicParenR"/>
            </a:pPr>
            <a:r>
              <a:rPr lang="en-GB" dirty="0">
                <a:ea typeface="Calibri" panose="020F0502020204030204" pitchFamily="34" charset="0"/>
              </a:rPr>
              <a:t>Azure Blob storage</a:t>
            </a:r>
          </a:p>
          <a:p>
            <a:pPr marL="514350" indent="-514350">
              <a:lnSpc>
                <a:spcPct val="107000"/>
              </a:lnSpc>
              <a:spcAft>
                <a:spcPts val="800"/>
              </a:spcAft>
              <a:buFont typeface="+mj-lt"/>
              <a:buAutoNum type="arabicParenR"/>
            </a:pPr>
            <a:r>
              <a:rPr lang="en-GB" dirty="0">
                <a:ea typeface="Calibri" panose="020F0502020204030204" pitchFamily="34" charset="0"/>
              </a:rPr>
              <a:t>Azure Table storage</a:t>
            </a:r>
          </a:p>
          <a:p>
            <a:pPr marL="514350" indent="-514350">
              <a:buFont typeface="+mj-lt"/>
              <a:buAutoNum type="arabicParenR"/>
            </a:pPr>
            <a:endParaRPr lang="en-US" dirty="0"/>
          </a:p>
        </p:txBody>
      </p:sp>
      <p:sp>
        <p:nvSpPr>
          <p:cNvPr id="6" name="Text Placeholder 5">
            <a:extLst>
              <a:ext uri="{FF2B5EF4-FFF2-40B4-BE49-F238E27FC236}">
                <a16:creationId xmlns:a16="http://schemas.microsoft.com/office/drawing/2014/main" id="{0B2D8780-3555-476B-8FE2-4644D31D6B4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04809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16B684-7854-4F3C-AE8D-58D9AA7D33F7}"/>
              </a:ext>
            </a:extLst>
          </p:cNvPr>
          <p:cNvSpPr>
            <a:spLocks noGrp="1"/>
          </p:cNvSpPr>
          <p:nvPr>
            <p:ph type="title"/>
          </p:nvPr>
        </p:nvSpPr>
        <p:spPr/>
        <p:txBody>
          <a:bodyPr/>
          <a:lstStyle/>
          <a:p>
            <a:r>
              <a:rPr lang="en-GB" dirty="0">
                <a:ea typeface="Calibri" panose="020F0502020204030204" pitchFamily="34" charset="0"/>
              </a:rPr>
              <a:t>Where can’t the </a:t>
            </a:r>
            <a:r>
              <a:rPr lang="en-GB" b="1" dirty="0">
                <a:ea typeface="Calibri" panose="020F0502020204030204" pitchFamily="34" charset="0"/>
              </a:rPr>
              <a:t>Export Data</a:t>
            </a:r>
            <a:r>
              <a:rPr lang="en-GB" dirty="0">
                <a:ea typeface="Calibri" panose="020F0502020204030204" pitchFamily="34" charset="0"/>
              </a:rPr>
              <a:t> module export?</a:t>
            </a:r>
            <a:endParaRPr lang="en-US" dirty="0"/>
          </a:p>
        </p:txBody>
      </p:sp>
      <p:sp>
        <p:nvSpPr>
          <p:cNvPr id="5" name="Content Placeholder 4">
            <a:extLst>
              <a:ext uri="{FF2B5EF4-FFF2-40B4-BE49-F238E27FC236}">
                <a16:creationId xmlns:a16="http://schemas.microsoft.com/office/drawing/2014/main" id="{CD5DB9FA-5783-4CC5-A51F-B59C40DC3429}"/>
              </a:ext>
            </a:extLst>
          </p:cNvPr>
          <p:cNvSpPr>
            <a:spLocks noGrp="1"/>
          </p:cNvSpPr>
          <p:nvPr>
            <p:ph idx="1"/>
          </p:nvPr>
        </p:nvSpPr>
        <p:spPr/>
        <p:txBody>
          <a:bodyPr/>
          <a:lstStyle/>
          <a:p>
            <a:pPr marL="514350" indent="-514350">
              <a:lnSpc>
                <a:spcPct val="107000"/>
              </a:lnSpc>
              <a:spcAft>
                <a:spcPts val="800"/>
              </a:spcAft>
              <a:buFont typeface="+mj-lt"/>
              <a:buAutoNum type="arabicPeriod" startAt="2"/>
            </a:pPr>
            <a:endParaRPr lang="en-GB" dirty="0">
              <a:ea typeface="Calibri" panose="020F0502020204030204" pitchFamily="34" charset="0"/>
            </a:endParaRPr>
          </a:p>
          <a:p>
            <a:pPr marL="514350" indent="-514350">
              <a:lnSpc>
                <a:spcPct val="107000"/>
              </a:lnSpc>
              <a:spcAft>
                <a:spcPts val="800"/>
              </a:spcAft>
              <a:buFont typeface="+mj-lt"/>
              <a:buAutoNum type="arabicPeriod" startAt="2"/>
            </a:pPr>
            <a:r>
              <a:rPr lang="en-GB" dirty="0">
                <a:ea typeface="Calibri" panose="020F0502020204030204" pitchFamily="34" charset="0"/>
              </a:rPr>
              <a:t>Azure Cosmos DB</a:t>
            </a:r>
          </a:p>
          <a:p>
            <a:endParaRPr lang="en-US" dirty="0"/>
          </a:p>
        </p:txBody>
      </p:sp>
      <p:sp>
        <p:nvSpPr>
          <p:cNvPr id="2" name="Text Placeholder 1">
            <a:extLst>
              <a:ext uri="{FF2B5EF4-FFF2-40B4-BE49-F238E27FC236}">
                <a16:creationId xmlns:a16="http://schemas.microsoft.com/office/drawing/2014/main" id="{B7E4F770-918C-4158-87A4-AD4865D627C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39483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Consume exemplar Cognitive Services APIs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Consume Vision APIs to process images, consume Language APIs to process text, consume Knowledge APIs to create recommendations</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33465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 cognitive service?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3200" b="0" kern="0" dirty="0">
                <a:solidFill>
                  <a:srgbClr val="000000"/>
                </a:solidFill>
              </a:rPr>
              <a:t>Cognitive Services:</a:t>
            </a:r>
          </a:p>
          <a:p>
            <a:pPr lvl="1"/>
            <a:r>
              <a:rPr lang="en-US" kern="0" dirty="0">
                <a:solidFill>
                  <a:srgbClr val="000000"/>
                </a:solidFill>
              </a:rPr>
              <a:t>Vision</a:t>
            </a:r>
            <a:r>
              <a:rPr lang="en-US" b="0" kern="0" dirty="0">
                <a:solidFill>
                  <a:srgbClr val="000000"/>
                </a:solidFill>
              </a:rPr>
              <a:t>. Analyze photos and videos</a:t>
            </a:r>
          </a:p>
          <a:p>
            <a:pPr lvl="1"/>
            <a:r>
              <a:rPr lang="en-US" kern="0" dirty="0">
                <a:solidFill>
                  <a:srgbClr val="000000"/>
                </a:solidFill>
              </a:rPr>
              <a:t>Speech</a:t>
            </a:r>
            <a:r>
              <a:rPr lang="en-US" b="0" kern="0" dirty="0">
                <a:solidFill>
                  <a:srgbClr val="000000"/>
                </a:solidFill>
              </a:rPr>
              <a:t>. Convert speech to text and text to speech</a:t>
            </a:r>
          </a:p>
          <a:p>
            <a:pPr lvl="1"/>
            <a:r>
              <a:rPr lang="en-US" kern="0" dirty="0">
                <a:solidFill>
                  <a:srgbClr val="000000"/>
                </a:solidFill>
              </a:rPr>
              <a:t>Language</a:t>
            </a:r>
            <a:r>
              <a:rPr lang="en-US" b="0" kern="0" dirty="0">
                <a:solidFill>
                  <a:srgbClr val="000000"/>
                </a:solidFill>
              </a:rPr>
              <a:t>. Understand intent from language</a:t>
            </a:r>
          </a:p>
          <a:p>
            <a:pPr lvl="1"/>
            <a:r>
              <a:rPr lang="en-US" kern="0" dirty="0">
                <a:solidFill>
                  <a:srgbClr val="000000"/>
                </a:solidFill>
              </a:rPr>
              <a:t>Knowledge</a:t>
            </a:r>
            <a:r>
              <a:rPr lang="en-US" b="0" kern="0" dirty="0">
                <a:solidFill>
                  <a:srgbClr val="000000"/>
                </a:solidFill>
              </a:rPr>
              <a:t>. Find academic papers and make recommendations </a:t>
            </a:r>
          </a:p>
          <a:p>
            <a:pPr lvl="1"/>
            <a:r>
              <a:rPr lang="en-US" kern="0" dirty="0">
                <a:solidFill>
                  <a:srgbClr val="000000"/>
                </a:solidFill>
              </a:rPr>
              <a:t>Search</a:t>
            </a:r>
            <a:r>
              <a:rPr lang="en-US" b="0" kern="0" dirty="0">
                <a:solidFill>
                  <a:srgbClr val="000000"/>
                </a:solidFill>
              </a:rPr>
              <a:t>. Find information on the web using Bing</a:t>
            </a:r>
          </a:p>
          <a:p>
            <a:pPr lvl="0"/>
            <a:endParaRPr lang="en-US" sz="3200" b="0" kern="0" dirty="0">
              <a:solidFill>
                <a:srgbClr val="000000"/>
              </a:solidFill>
            </a:endParaRPr>
          </a:p>
        </p:txBody>
      </p:sp>
    </p:spTree>
    <p:custDataLst>
      <p:tags r:id="rId1"/>
    </p:custDataLst>
    <p:extLst>
      <p:ext uri="{BB962C8B-B14F-4D97-AF65-F5344CB8AC3E}">
        <p14:creationId xmlns:p14="http://schemas.microsoft.com/office/powerpoint/2010/main" val="1910002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Customer scenarios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Uber driver identification</a:t>
            </a:r>
          </a:p>
          <a:p>
            <a:pPr lvl="0"/>
            <a:r>
              <a:rPr lang="en-US" b="0" kern="0" dirty="0">
                <a:solidFill>
                  <a:srgbClr val="000000"/>
                </a:solidFill>
              </a:rPr>
              <a:t>Wingtip Toys recommendations</a:t>
            </a:r>
          </a:p>
          <a:p>
            <a:pPr lvl="0"/>
            <a:r>
              <a:rPr lang="en-US" b="0" kern="0" dirty="0">
                <a:solidFill>
                  <a:srgbClr val="000000"/>
                </a:solidFill>
              </a:rPr>
              <a:t>Starship Commander voice control</a:t>
            </a:r>
          </a:p>
        </p:txBody>
      </p:sp>
    </p:spTree>
    <p:custDataLst>
      <p:tags r:id="rId1"/>
    </p:custDataLst>
    <p:extLst>
      <p:ext uri="{BB962C8B-B14F-4D97-AF65-F5344CB8AC3E}">
        <p14:creationId xmlns:p14="http://schemas.microsoft.com/office/powerpoint/2010/main" val="3451108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Language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Natural Language Processing</a:t>
            </a:r>
          </a:p>
          <a:p>
            <a:pPr lvl="0"/>
            <a:r>
              <a:rPr lang="en-US" b="0" kern="0" dirty="0">
                <a:solidFill>
                  <a:srgbClr val="000000"/>
                </a:solidFill>
              </a:rPr>
              <a:t>Part of speech</a:t>
            </a:r>
          </a:p>
          <a:p>
            <a:pPr lvl="1"/>
            <a:r>
              <a:rPr lang="en-US" b="0" kern="0" dirty="0">
                <a:solidFill>
                  <a:srgbClr val="000000"/>
                </a:solidFill>
              </a:rPr>
              <a:t>Nouns</a:t>
            </a:r>
          </a:p>
          <a:p>
            <a:pPr lvl="1"/>
            <a:r>
              <a:rPr lang="en-US" b="0" kern="0" dirty="0">
                <a:solidFill>
                  <a:srgbClr val="000000"/>
                </a:solidFill>
              </a:rPr>
              <a:t>Adjectives</a:t>
            </a:r>
          </a:p>
          <a:p>
            <a:pPr lvl="1"/>
            <a:r>
              <a:rPr lang="en-US" b="0" kern="0" dirty="0">
                <a:solidFill>
                  <a:srgbClr val="000000"/>
                </a:solidFill>
              </a:rPr>
              <a:t>Verbs</a:t>
            </a:r>
          </a:p>
          <a:p>
            <a:pPr lvl="0"/>
            <a:r>
              <a:rPr lang="en-US" b="0" kern="0" dirty="0">
                <a:solidFill>
                  <a:srgbClr val="000000"/>
                </a:solidFill>
              </a:rPr>
              <a:t>Tokens</a:t>
            </a:r>
          </a:p>
          <a:p>
            <a:pPr lvl="1"/>
            <a:r>
              <a:rPr lang="en-US" b="0" kern="0" dirty="0">
                <a:solidFill>
                  <a:srgbClr val="000000"/>
                </a:solidFill>
              </a:rPr>
              <a:t>The yellow fox can’t jump = The – yellow – fox – can –’t –jump</a:t>
            </a:r>
          </a:p>
        </p:txBody>
      </p:sp>
    </p:spTree>
    <p:custDataLst>
      <p:tags r:id="rId1"/>
    </p:custDataLst>
    <p:extLst>
      <p:ext uri="{BB962C8B-B14F-4D97-AF65-F5344CB8AC3E}">
        <p14:creationId xmlns:p14="http://schemas.microsoft.com/office/powerpoint/2010/main" val="2150719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to talk</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Bing Spell Check</a:t>
            </a:r>
          </a:p>
          <a:p>
            <a:pPr lvl="0"/>
            <a:r>
              <a:rPr lang="en-US" b="0" kern="0" dirty="0">
                <a:solidFill>
                  <a:srgbClr val="000000"/>
                </a:solidFill>
              </a:rPr>
              <a:t>Linguistic analysis</a:t>
            </a:r>
          </a:p>
          <a:p>
            <a:pPr lvl="0"/>
            <a:r>
              <a:rPr lang="en-US" b="0" kern="0" dirty="0">
                <a:solidFill>
                  <a:srgbClr val="000000"/>
                </a:solidFill>
              </a:rPr>
              <a:t>Text analysis</a:t>
            </a:r>
          </a:p>
          <a:p>
            <a:pPr lvl="0"/>
            <a:r>
              <a:rPr lang="en-US" b="0" kern="0" dirty="0">
                <a:solidFill>
                  <a:srgbClr val="000000"/>
                </a:solidFill>
              </a:rPr>
              <a:t>Translator</a:t>
            </a:r>
          </a:p>
          <a:p>
            <a:pPr lvl="0"/>
            <a:r>
              <a:rPr lang="en-US" b="0" kern="0" dirty="0">
                <a:solidFill>
                  <a:srgbClr val="000000"/>
                </a:solidFill>
              </a:rPr>
              <a:t>WebLM</a:t>
            </a:r>
          </a:p>
        </p:txBody>
      </p:sp>
    </p:spTree>
    <p:custDataLst>
      <p:tags r:id="rId1"/>
    </p:custDataLst>
    <p:extLst>
      <p:ext uri="{BB962C8B-B14F-4D97-AF65-F5344CB8AC3E}">
        <p14:creationId xmlns:p14="http://schemas.microsoft.com/office/powerpoint/2010/main" val="11497091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language to make decisions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Utterances are translated to intents</a:t>
            </a:r>
          </a:p>
          <a:p>
            <a:pPr lvl="0"/>
            <a:r>
              <a:rPr lang="en-US" b="0" kern="0" dirty="0">
                <a:solidFill>
                  <a:srgbClr val="000000"/>
                </a:solidFill>
              </a:rPr>
              <a:t>Intents drive app decisions</a:t>
            </a:r>
          </a:p>
          <a:p>
            <a:pPr lvl="0"/>
            <a:r>
              <a:rPr lang="en-US" b="0" kern="0" dirty="0">
                <a:solidFill>
                  <a:srgbClr val="000000"/>
                </a:solidFill>
              </a:rPr>
              <a:t>Entities describe information about the intent</a:t>
            </a:r>
          </a:p>
          <a:p>
            <a:pPr lvl="0"/>
            <a:r>
              <a:rPr lang="en-US" b="0" kern="0" dirty="0">
                <a:solidFill>
                  <a:srgbClr val="000000"/>
                </a:solidFill>
              </a:rPr>
              <a:t>Features help identify intents and entities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041099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8C24-39F1-46A8-98D9-0DE3D9BB15F3}"/>
              </a:ext>
            </a:extLst>
          </p:cNvPr>
          <p:cNvSpPr>
            <a:spLocks noGrp="1"/>
          </p:cNvSpPr>
          <p:nvPr>
            <p:ph type="ctrTitle" sz="quarter"/>
          </p:nvPr>
        </p:nvSpPr>
        <p:spPr/>
        <p:txBody>
          <a:bodyPr/>
          <a:lstStyle/>
          <a:p>
            <a:r>
              <a:rPr lang="en-US" dirty="0"/>
              <a:t>Cognitive Services</a:t>
            </a:r>
          </a:p>
        </p:txBody>
      </p:sp>
      <p:sp>
        <p:nvSpPr>
          <p:cNvPr id="3" name="Subtitle 2">
            <a:extLst>
              <a:ext uri="{FF2B5EF4-FFF2-40B4-BE49-F238E27FC236}">
                <a16:creationId xmlns:a16="http://schemas.microsoft.com/office/drawing/2014/main" id="{274FAA35-7E22-4C89-88C7-A652136A24D9}"/>
              </a:ext>
            </a:extLst>
          </p:cNvPr>
          <p:cNvSpPr>
            <a:spLocks noGrp="1"/>
          </p:cNvSpPr>
          <p:nvPr>
            <p:ph type="subTitle" sz="quarter" idx="1"/>
          </p:nvPr>
        </p:nvSpPr>
        <p:spPr/>
        <p:txBody>
          <a:bodyPr/>
          <a:lstStyle/>
          <a:p>
            <a:r>
              <a:rPr lang="en-US" dirty="0"/>
              <a:t>Explore Cognitive Services</a:t>
            </a:r>
          </a:p>
        </p:txBody>
      </p:sp>
      <p:sp>
        <p:nvSpPr>
          <p:cNvPr id="4" name="Text Placeholder 3">
            <a:extLst>
              <a:ext uri="{FF2B5EF4-FFF2-40B4-BE49-F238E27FC236}">
                <a16:creationId xmlns:a16="http://schemas.microsoft.com/office/drawing/2014/main" id="{7B13643A-32A0-47C4-97AB-D8C6BE103ADA}"/>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13E1367C-9306-4CCE-9D32-3A59A5134A66}"/>
              </a:ext>
            </a:extLst>
          </p:cNvPr>
          <p:cNvSpPr>
            <a:spLocks noGrp="1"/>
          </p:cNvSpPr>
          <p:nvPr>
            <p:ph type="body" sz="quarter" idx="11"/>
          </p:nvPr>
        </p:nvSpPr>
        <p:spPr/>
        <p:txBody>
          <a:bodyPr/>
          <a:lstStyle/>
          <a:p>
            <a:r>
              <a:rPr lang="en-US" dirty="0">
                <a:hlinkClick r:id="rId3"/>
              </a:rPr>
              <a:t>https://azure.microsoft.com/en-us/services/cognitive-services/</a:t>
            </a:r>
            <a:endParaRPr lang="en-US" dirty="0"/>
          </a:p>
          <a:p>
            <a:endParaRPr lang="en-US" dirty="0"/>
          </a:p>
        </p:txBody>
      </p:sp>
    </p:spTree>
    <p:extLst>
      <p:ext uri="{BB962C8B-B14F-4D97-AF65-F5344CB8AC3E}">
        <p14:creationId xmlns:p14="http://schemas.microsoft.com/office/powerpoint/2010/main" val="10669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Deploy models using Azure Machine Learning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000" dirty="0"/>
              <a:t>Publish a model developed inside Azure Machine Learning, publish an externally developed scoring function using an Azure Machine Learning package, use web service parameters, create and publish a recommendation model, create and publish a language understanding model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r>
              <a:rPr lang="en-US" dirty="0"/>
              <a:t>https://www.microsoft.com/en-us/learning/exam-70-774.aspx</a:t>
            </a:r>
          </a:p>
        </p:txBody>
      </p:sp>
    </p:spTree>
    <p:extLst>
      <p:ext uri="{BB962C8B-B14F-4D97-AF65-F5344CB8AC3E}">
        <p14:creationId xmlns:p14="http://schemas.microsoft.com/office/powerpoint/2010/main" val="1786890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Face</a:t>
            </a:r>
          </a:p>
        </p:txBody>
      </p:sp>
      <p:sp>
        <p:nvSpPr>
          <p:cNvPr id="4" name="Content Placeholder 2">
            <a:extLst>
              <a:ext uri="{FF2B5EF4-FFF2-40B4-BE49-F238E27FC236}">
                <a16:creationId xmlns:a16="http://schemas.microsoft.com/office/drawing/2014/main" id="{29C07663-AFD4-4410-9E07-7F8204D8FFD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Person and person groups</a:t>
            </a:r>
          </a:p>
          <a:p>
            <a:pPr lvl="0"/>
            <a:r>
              <a:rPr lang="en-US" b="0" kern="0" dirty="0">
                <a:solidFill>
                  <a:srgbClr val="000000"/>
                </a:solidFill>
              </a:rPr>
              <a:t>Face detection</a:t>
            </a:r>
          </a:p>
          <a:p>
            <a:pPr lvl="0"/>
            <a:r>
              <a:rPr lang="en-US" b="0" kern="0" dirty="0">
                <a:solidFill>
                  <a:srgbClr val="000000"/>
                </a:solidFill>
              </a:rPr>
              <a:t>Face verification</a:t>
            </a:r>
          </a:p>
          <a:p>
            <a:pPr lvl="0"/>
            <a:r>
              <a:rPr lang="en-US" b="0" kern="0" dirty="0">
                <a:solidFill>
                  <a:srgbClr val="000000"/>
                </a:solidFill>
              </a:rPr>
              <a:t>Face identification</a:t>
            </a:r>
          </a:p>
          <a:p>
            <a:pPr lvl="0"/>
            <a:r>
              <a:rPr lang="en-US" b="0" kern="0" dirty="0">
                <a:solidFill>
                  <a:srgbClr val="000000"/>
                </a:solidFill>
              </a:rPr>
              <a:t>Similar face searching</a:t>
            </a:r>
          </a:p>
          <a:p>
            <a:pPr lvl="0"/>
            <a:r>
              <a:rPr lang="en-US" b="0" kern="0" dirty="0">
                <a:solidFill>
                  <a:srgbClr val="000000"/>
                </a:solidFill>
              </a:rPr>
              <a:t>Face grouping</a:t>
            </a:r>
          </a:p>
        </p:txBody>
      </p:sp>
    </p:spTree>
    <p:custDataLst>
      <p:tags r:id="rId1"/>
    </p:custDataLst>
    <p:extLst>
      <p:ext uri="{BB962C8B-B14F-4D97-AF65-F5344CB8AC3E}">
        <p14:creationId xmlns:p14="http://schemas.microsoft.com/office/powerpoint/2010/main" val="425351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Emotion</a:t>
            </a:r>
          </a:p>
        </p:txBody>
      </p:sp>
      <p:sp>
        <p:nvSpPr>
          <p:cNvPr id="4" name="Content Placeholder 2"/>
          <p:cNvSpPr txBox="1">
            <a:spLocks/>
          </p:cNvSpPr>
          <p:nvPr/>
        </p:nvSpPr>
        <p:spPr>
          <a:xfrm>
            <a:off x="458788" y="1021215"/>
            <a:ext cx="335445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1800" b="0" kern="0" dirty="0">
                <a:solidFill>
                  <a:srgbClr val="000000"/>
                </a:solidFill>
              </a:rPr>
              <a:t> "faceRectangle": {</a:t>
            </a:r>
          </a:p>
          <a:p>
            <a:pPr marL="0" lvl="0" indent="0">
              <a:buNone/>
            </a:pPr>
            <a:r>
              <a:rPr lang="en-US" sz="1800" b="0" kern="0" dirty="0">
                <a:solidFill>
                  <a:srgbClr val="000000"/>
                </a:solidFill>
              </a:rPr>
              <a:t>      "left": 488,</a:t>
            </a:r>
          </a:p>
          <a:p>
            <a:pPr marL="0" lvl="0" indent="0">
              <a:buNone/>
            </a:pPr>
            <a:r>
              <a:rPr lang="en-US" sz="1800" b="0" kern="0" dirty="0">
                <a:solidFill>
                  <a:srgbClr val="000000"/>
                </a:solidFill>
              </a:rPr>
              <a:t>      "top": 263,</a:t>
            </a:r>
          </a:p>
          <a:p>
            <a:pPr marL="0" lvl="0" indent="0">
              <a:buNone/>
            </a:pPr>
            <a:r>
              <a:rPr lang="en-US" sz="1800" b="0" kern="0" dirty="0">
                <a:solidFill>
                  <a:srgbClr val="000000"/>
                </a:solidFill>
              </a:rPr>
              <a:t>      "width": 148,</a:t>
            </a:r>
          </a:p>
          <a:p>
            <a:pPr marL="0" lvl="0" indent="0">
              <a:buNone/>
            </a:pPr>
            <a:r>
              <a:rPr lang="en-US" sz="1800" b="0" kern="0" dirty="0">
                <a:solidFill>
                  <a:srgbClr val="000000"/>
                </a:solidFill>
              </a:rPr>
              <a:t>      "height": 148</a:t>
            </a:r>
          </a:p>
          <a:p>
            <a:pPr marL="0" lvl="0" indent="0">
              <a:buNone/>
            </a:pPr>
            <a:r>
              <a:rPr lang="en-US" sz="1800" b="0" kern="0" dirty="0">
                <a:solidFill>
                  <a:srgbClr val="000000"/>
                </a:solidFill>
              </a:rPr>
              <a:t>    },</a:t>
            </a:r>
          </a:p>
          <a:p>
            <a:pPr marL="0" lvl="0" indent="0">
              <a:buNone/>
            </a:pPr>
            <a:r>
              <a:rPr lang="en-US" sz="1800" b="0" kern="0" dirty="0">
                <a:solidFill>
                  <a:srgbClr val="000000"/>
                </a:solidFill>
              </a:rPr>
              <a:t>    "scores": {</a:t>
            </a:r>
          </a:p>
          <a:p>
            <a:pPr marL="0" lvl="0" indent="0">
              <a:buNone/>
            </a:pPr>
            <a:r>
              <a:rPr lang="en-US" sz="1800" b="0" kern="0" dirty="0">
                <a:solidFill>
                  <a:srgbClr val="000000"/>
                </a:solidFill>
              </a:rPr>
              <a:t>      "anger": 9.075572e-13,</a:t>
            </a:r>
          </a:p>
          <a:p>
            <a:pPr marL="0" lvl="0" indent="0">
              <a:buNone/>
            </a:pPr>
            <a:r>
              <a:rPr lang="en-US" sz="1800" b="0" kern="0" dirty="0">
                <a:solidFill>
                  <a:srgbClr val="000000"/>
                </a:solidFill>
              </a:rPr>
              <a:t>      "contempt": 7.048959e-9,</a:t>
            </a:r>
          </a:p>
          <a:p>
            <a:pPr marL="0" lvl="0" indent="0">
              <a:buNone/>
            </a:pPr>
            <a:r>
              <a:rPr lang="en-US" sz="1800" b="0" kern="0" dirty="0">
                <a:solidFill>
                  <a:srgbClr val="000000"/>
                </a:solidFill>
              </a:rPr>
              <a:t>      "disgust": 1.02152783e-11,</a:t>
            </a:r>
          </a:p>
          <a:p>
            <a:pPr marL="0" lvl="0" indent="0">
              <a:buNone/>
            </a:pPr>
            <a:r>
              <a:rPr lang="en-US" sz="1800" b="0" kern="0" dirty="0">
                <a:solidFill>
                  <a:srgbClr val="000000"/>
                </a:solidFill>
              </a:rPr>
              <a:t>      "fear": 1.778957e-14,</a:t>
            </a:r>
          </a:p>
          <a:p>
            <a:pPr marL="0" lvl="0" indent="0">
              <a:buNone/>
            </a:pPr>
            <a:r>
              <a:rPr lang="en-US" sz="1800" b="0" kern="0" dirty="0">
                <a:solidFill>
                  <a:srgbClr val="000000"/>
                </a:solidFill>
              </a:rPr>
              <a:t>      "happiness": 0.9999999,</a:t>
            </a:r>
          </a:p>
          <a:p>
            <a:pPr marL="0" lvl="0" indent="0">
              <a:buNone/>
            </a:pPr>
            <a:r>
              <a:rPr lang="en-US" sz="1800" b="0" kern="0" dirty="0">
                <a:solidFill>
                  <a:srgbClr val="000000"/>
                </a:solidFill>
              </a:rPr>
              <a:t>      "neutral": 1.31694478e-7,</a:t>
            </a:r>
          </a:p>
          <a:p>
            <a:pPr marL="0" lvl="0" indent="0">
              <a:buNone/>
            </a:pPr>
            <a:r>
              <a:rPr lang="en-US" sz="1800" b="0" kern="0" dirty="0">
                <a:solidFill>
                  <a:srgbClr val="000000"/>
                </a:solidFill>
              </a:rPr>
              <a:t>      "sadness": 6.04054263e-12,</a:t>
            </a:r>
          </a:p>
          <a:p>
            <a:pPr marL="0" lvl="0" indent="0">
              <a:buNone/>
            </a:pPr>
            <a:r>
              <a:rPr lang="en-US" sz="1800" b="0" kern="0" dirty="0">
                <a:solidFill>
                  <a:srgbClr val="000000"/>
                </a:solidFill>
              </a:rPr>
              <a:t>      "surprise": 3.92249462e-11</a:t>
            </a:r>
          </a:p>
          <a:p>
            <a:pPr marL="0" lvl="0" indent="0">
              <a:buNone/>
            </a:pPr>
            <a:r>
              <a:rPr lang="en-US" sz="1800" b="0" kern="0" dirty="0">
                <a:solidFill>
                  <a:srgbClr val="000000"/>
                </a:solidFill>
              </a:rPr>
              <a:t>    }</a:t>
            </a:r>
            <a:endParaRPr lang="en-US" sz="1800" b="0" kern="0" dirty="0"/>
          </a:p>
        </p:txBody>
      </p:sp>
      <p:pic>
        <p:nvPicPr>
          <p:cNvPr id="5" name="Picture 4">
            <a:extLst>
              <a:ext uri="{FF2B5EF4-FFF2-40B4-BE49-F238E27FC236}">
                <a16:creationId xmlns:a16="http://schemas.microsoft.com/office/drawing/2014/main" id="{3B1FB0A0-3849-43DA-8651-9A1D981DBC7B}"/>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000914" y="1483360"/>
            <a:ext cx="5143086" cy="3431205"/>
          </a:xfrm>
          <a:prstGeom prst="rect">
            <a:avLst/>
          </a:prstGeom>
        </p:spPr>
      </p:pic>
      <p:sp>
        <p:nvSpPr>
          <p:cNvPr id="6" name="Rectangle 5">
            <a:extLst>
              <a:ext uri="{FF2B5EF4-FFF2-40B4-BE49-F238E27FC236}">
                <a16:creationId xmlns:a16="http://schemas.microsoft.com/office/drawing/2014/main" id="{89571D95-8774-411E-AA9A-2F8514C384BE}"/>
              </a:ext>
            </a:extLst>
          </p:cNvPr>
          <p:cNvSpPr/>
          <p:nvPr/>
        </p:nvSpPr>
        <p:spPr bwMode="auto">
          <a:xfrm>
            <a:off x="5669280" y="2011680"/>
            <a:ext cx="1056640" cy="1280160"/>
          </a:xfrm>
          <a:prstGeom prst="rect">
            <a:avLst/>
          </a:prstGeom>
          <a:noFill/>
          <a:ln w="41275" cap="flat" cmpd="sng" algn="ctr">
            <a:solidFill>
              <a:srgbClr val="FF33CC"/>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endParaRPr>
          </a:p>
        </p:txBody>
      </p:sp>
    </p:spTree>
    <p:custDataLst>
      <p:tags r:id="rId1"/>
    </p:custDataLst>
    <p:extLst>
      <p:ext uri="{BB962C8B-B14F-4D97-AF65-F5344CB8AC3E}">
        <p14:creationId xmlns:p14="http://schemas.microsoft.com/office/powerpoint/2010/main" val="4268324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 moderator</a:t>
            </a:r>
          </a:p>
        </p:txBody>
      </p:sp>
      <p:sp>
        <p:nvSpPr>
          <p:cNvPr id="4" name="Content Placeholder 2">
            <a:extLst>
              <a:ext uri="{FF2B5EF4-FFF2-40B4-BE49-F238E27FC236}">
                <a16:creationId xmlns:a16="http://schemas.microsoft.com/office/drawing/2014/main" id="{F83F436C-4BFA-49FE-99C0-A06A8C70502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Automated</a:t>
            </a:r>
          </a:p>
          <a:p>
            <a:pPr lvl="0"/>
            <a:r>
              <a:rPr lang="en-GB" b="0" kern="0" dirty="0">
                <a:solidFill>
                  <a:srgbClr val="000000"/>
                </a:solidFill>
              </a:rPr>
              <a:t>Human</a:t>
            </a:r>
          </a:p>
          <a:p>
            <a:pPr lvl="0"/>
            <a:r>
              <a:rPr lang="en-GB" b="0" kern="0" dirty="0">
                <a:solidFill>
                  <a:srgbClr val="000000"/>
                </a:solidFill>
              </a:rPr>
              <a:t>Hybrid</a:t>
            </a:r>
          </a:p>
          <a:p>
            <a:pPr lvl="0"/>
            <a:r>
              <a:rPr lang="en-GB" b="0" kern="0" dirty="0">
                <a:solidFill>
                  <a:srgbClr val="000000"/>
                </a:solidFill>
              </a:rPr>
              <a:t>Content Moderator UI</a:t>
            </a:r>
          </a:p>
          <a:p>
            <a:pPr lvl="0"/>
            <a:r>
              <a:rPr lang="en-US" b="0" kern="0" dirty="0">
                <a:solidFill>
                  <a:srgbClr val="000000"/>
                </a:solidFill>
              </a:rPr>
              <a:t>Image moderation</a:t>
            </a:r>
          </a:p>
          <a:p>
            <a:pPr lvl="0"/>
            <a:r>
              <a:rPr lang="en-US" b="0" kern="0" dirty="0">
                <a:solidFill>
                  <a:srgbClr val="000000"/>
                </a:solidFill>
              </a:rPr>
              <a:t>Text Moderation</a:t>
            </a:r>
          </a:p>
        </p:txBody>
      </p:sp>
    </p:spTree>
    <p:custDataLst>
      <p:tags r:id="rId1"/>
    </p:custDataLst>
    <p:extLst>
      <p:ext uri="{BB962C8B-B14F-4D97-AF65-F5344CB8AC3E}">
        <p14:creationId xmlns:p14="http://schemas.microsoft.com/office/powerpoint/2010/main" val="7546510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Video</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Face detection and tracking</a:t>
            </a:r>
          </a:p>
          <a:p>
            <a:pPr lvl="0"/>
            <a:r>
              <a:rPr lang="en-US" b="0" kern="0" dirty="0">
                <a:solidFill>
                  <a:srgbClr val="000000"/>
                </a:solidFill>
              </a:rPr>
              <a:t>Motion detection</a:t>
            </a:r>
          </a:p>
          <a:p>
            <a:pPr lvl="0"/>
            <a:r>
              <a:rPr lang="en-US" b="0" kern="0" dirty="0">
                <a:solidFill>
                  <a:srgbClr val="000000"/>
                </a:solidFill>
              </a:rPr>
              <a:t>Stabilization</a:t>
            </a:r>
          </a:p>
          <a:p>
            <a:pPr lvl="0"/>
            <a:r>
              <a:rPr lang="en-US" b="0" kern="0" dirty="0">
                <a:solidFill>
                  <a:srgbClr val="000000"/>
                </a:solidFill>
              </a:rPr>
              <a:t>Video thumbnail</a:t>
            </a:r>
          </a:p>
        </p:txBody>
      </p:sp>
    </p:spTree>
    <p:custDataLst>
      <p:tags r:id="rId1"/>
    </p:custDataLst>
    <p:extLst>
      <p:ext uri="{BB962C8B-B14F-4D97-AF65-F5344CB8AC3E}">
        <p14:creationId xmlns:p14="http://schemas.microsoft.com/office/powerpoint/2010/main" val="3484804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Computer Vision</a:t>
            </a:r>
          </a:p>
        </p:txBody>
      </p:sp>
      <p:sp>
        <p:nvSpPr>
          <p:cNvPr id="4" name="Content Placeholder 2">
            <a:extLst>
              <a:ext uri="{FF2B5EF4-FFF2-40B4-BE49-F238E27FC236}">
                <a16:creationId xmlns:a16="http://schemas.microsoft.com/office/drawing/2014/main" id="{BEA248FE-ABBC-4B04-BDFF-4F02ECE6D4E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Computer Vision</a:t>
            </a:r>
          </a:p>
          <a:p>
            <a:pPr lvl="0"/>
            <a:r>
              <a:rPr lang="en-US" b="0" kern="0" dirty="0">
                <a:solidFill>
                  <a:srgbClr val="000000"/>
                </a:solidFill>
              </a:rPr>
              <a:t>Tagging images</a:t>
            </a:r>
          </a:p>
          <a:p>
            <a:pPr lvl="0"/>
            <a:r>
              <a:rPr lang="en-US" b="0" kern="0" dirty="0">
                <a:solidFill>
                  <a:srgbClr val="000000"/>
                </a:solidFill>
              </a:rPr>
              <a:t>Categorizing images</a:t>
            </a:r>
          </a:p>
          <a:p>
            <a:pPr lvl="0"/>
            <a:r>
              <a:rPr lang="en-US" b="0" kern="0" dirty="0">
                <a:solidFill>
                  <a:srgbClr val="000000"/>
                </a:solidFill>
              </a:rPr>
              <a:t>Generating descriptions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734049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 recommendations</a:t>
            </a:r>
          </a:p>
        </p:txBody>
      </p:sp>
      <p:sp>
        <p:nvSpPr>
          <p:cNvPr id="4" name="Content Placeholder 2">
            <a:extLst>
              <a:ext uri="{FF2B5EF4-FFF2-40B4-BE49-F238E27FC236}">
                <a16:creationId xmlns:a16="http://schemas.microsoft.com/office/drawing/2014/main" id="{A70D4E2D-6B91-4C33-974B-6F69A614873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Frequently bought together recommendations</a:t>
            </a:r>
          </a:p>
          <a:p>
            <a:pPr lvl="0"/>
            <a:r>
              <a:rPr lang="en-US" b="0" kern="0" dirty="0">
                <a:solidFill>
                  <a:srgbClr val="000000"/>
                </a:solidFill>
              </a:rPr>
              <a:t>Item-to-item recommendations</a:t>
            </a:r>
          </a:p>
          <a:p>
            <a:pPr lvl="0"/>
            <a:r>
              <a:rPr lang="en-US" b="0" kern="0" dirty="0">
                <a:solidFill>
                  <a:srgbClr val="000000"/>
                </a:solidFill>
              </a:rPr>
              <a:t>Customer-to-item recommendations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40815939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the Cognitive Services Recommendations API</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 a model</a:t>
            </a:r>
          </a:p>
          <a:p>
            <a:pPr lvl="0"/>
            <a:r>
              <a:rPr lang="en-US" b="0" kern="0" dirty="0">
                <a:solidFill>
                  <a:srgbClr val="000000"/>
                </a:solidFill>
              </a:rPr>
              <a:t>Import catalog data</a:t>
            </a:r>
          </a:p>
          <a:p>
            <a:pPr lvl="0"/>
            <a:r>
              <a:rPr lang="en-US" b="0" kern="0" dirty="0">
                <a:solidFill>
                  <a:srgbClr val="000000"/>
                </a:solidFill>
              </a:rPr>
              <a:t>Import usage data</a:t>
            </a:r>
          </a:p>
          <a:p>
            <a:pPr lvl="0"/>
            <a:r>
              <a:rPr lang="en-US" b="0" kern="0" dirty="0">
                <a:solidFill>
                  <a:srgbClr val="000000"/>
                </a:solidFill>
              </a:rPr>
              <a:t>Build a recommendation model</a:t>
            </a:r>
          </a:p>
          <a:p>
            <a:pPr lvl="0"/>
            <a:r>
              <a:rPr lang="en-US" b="0" kern="0" dirty="0">
                <a:solidFill>
                  <a:srgbClr val="000000"/>
                </a:solidFill>
              </a:rPr>
              <a:t>Consume recommendations </a:t>
            </a:r>
          </a:p>
        </p:txBody>
      </p:sp>
    </p:spTree>
    <p:custDataLst>
      <p:tags r:id="rId1"/>
    </p:custDataLst>
    <p:extLst>
      <p:ext uri="{BB962C8B-B14F-4D97-AF65-F5344CB8AC3E}">
        <p14:creationId xmlns:p14="http://schemas.microsoft.com/office/powerpoint/2010/main" val="36949778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9DF6-3A4E-4B67-A6D8-E6A50F1FDB85}"/>
              </a:ext>
            </a:extLst>
          </p:cNvPr>
          <p:cNvSpPr>
            <a:spLocks noGrp="1"/>
          </p:cNvSpPr>
          <p:nvPr>
            <p:ph type="title"/>
          </p:nvPr>
        </p:nvSpPr>
        <p:spPr/>
        <p:txBody>
          <a:bodyPr/>
          <a:lstStyle/>
          <a:p>
            <a:r>
              <a:rPr lang="en-GB" sz="2700" dirty="0"/>
              <a:t>Using Cognitive Services</a:t>
            </a:r>
            <a:endParaRPr lang="en-US" sz="2700" dirty="0"/>
          </a:p>
        </p:txBody>
      </p:sp>
      <p:sp>
        <p:nvSpPr>
          <p:cNvPr id="3" name="Content Placeholder 2">
            <a:extLst>
              <a:ext uri="{FF2B5EF4-FFF2-40B4-BE49-F238E27FC236}">
                <a16:creationId xmlns:a16="http://schemas.microsoft.com/office/drawing/2014/main" id="{355AB6E4-CD2A-4C7B-AD7F-A95ADA0B2002}"/>
              </a:ext>
            </a:extLst>
          </p:cNvPr>
          <p:cNvSpPr>
            <a:spLocks noGrp="1"/>
          </p:cNvSpPr>
          <p:nvPr>
            <p:ph idx="1"/>
          </p:nvPr>
        </p:nvSpPr>
        <p:spPr/>
        <p:txBody>
          <a:bodyPr/>
          <a:lstStyle/>
          <a:p>
            <a:pPr marL="514350" indent="-514350">
              <a:buFont typeface="+mj-lt"/>
              <a:buAutoNum type="arabicParenR"/>
            </a:pPr>
            <a:r>
              <a:rPr lang="en-GB" dirty="0"/>
              <a:t>Exercise 1: Build a language application
Exercise 2: Build a face detection application
Exercise 3: Build a recommendation application</a:t>
            </a:r>
          </a:p>
          <a:p>
            <a:endParaRPr lang="en-US" dirty="0"/>
          </a:p>
        </p:txBody>
      </p:sp>
      <p:sp>
        <p:nvSpPr>
          <p:cNvPr id="4" name="Text Placeholder 3">
            <a:extLst>
              <a:ext uri="{FF2B5EF4-FFF2-40B4-BE49-F238E27FC236}">
                <a16:creationId xmlns:a16="http://schemas.microsoft.com/office/drawing/2014/main" id="{615B1605-AF51-4E61-9208-56C25490896A}"/>
              </a:ext>
            </a:extLst>
          </p:cNvPr>
          <p:cNvSpPr>
            <a:spLocks noGrp="1"/>
          </p:cNvSpPr>
          <p:nvPr>
            <p:ph type="body" sz="quarter" idx="10"/>
          </p:nvPr>
        </p:nvSpPr>
        <p:spPr/>
        <p:txBody>
          <a:bodyPr/>
          <a:lstStyle/>
          <a:p>
            <a:r>
              <a:rPr lang="en-US" dirty="0">
                <a:hlinkClick r:id="rId2"/>
              </a:rPr>
              <a:t>https://github.com/MicrosoftLearning/20774_Perform-Cloud-Data-Science-with-Azure-Machine-Learning/blob/master/Instructions/20774A_LAB_AK_11.md</a:t>
            </a:r>
            <a:endParaRPr lang="en-US" dirty="0"/>
          </a:p>
          <a:p>
            <a:endParaRPr lang="en-US" dirty="0"/>
          </a:p>
        </p:txBody>
      </p:sp>
      <p:sp>
        <p:nvSpPr>
          <p:cNvPr id="5" name="TextBox 4">
            <a:extLst>
              <a:ext uri="{FF2B5EF4-FFF2-40B4-BE49-F238E27FC236}">
                <a16:creationId xmlns:a16="http://schemas.microsoft.com/office/drawing/2014/main" id="{AFC310DE-C43D-4A0C-BA15-42CBFF3F3D86}"/>
              </a:ext>
            </a:extLst>
          </p:cNvPr>
          <p:cNvSpPr txBox="1"/>
          <p:nvPr/>
        </p:nvSpPr>
        <p:spPr>
          <a:xfrm>
            <a:off x="159152" y="3671947"/>
            <a:ext cx="4529573" cy="523220"/>
          </a:xfrm>
          <a:prstGeom prst="rect">
            <a:avLst/>
          </a:prstGeom>
          <a:noFill/>
        </p:spPr>
        <p:txBody>
          <a:bodyPr vert="horz" wrap="none" rtlCol="0">
            <a:spAutoFit/>
          </a:bodyPr>
          <a:lstStyle/>
          <a:p>
            <a:r>
              <a:rPr lang="en-GB" sz="2800" b="0" dirty="0">
                <a:latin typeface="Segoe UI" panose="020B0502040204020203" pitchFamily="34" charset="0"/>
              </a:rPr>
              <a:t>Estimated Time: 60 minutes</a:t>
            </a:r>
          </a:p>
        </p:txBody>
      </p:sp>
    </p:spTree>
    <p:extLst>
      <p:ext uri="{BB962C8B-B14F-4D97-AF65-F5344CB8AC3E}">
        <p14:creationId xmlns:p14="http://schemas.microsoft.com/office/powerpoint/2010/main" val="56256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Deployment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Training experiment</a:t>
            </a:r>
          </a:p>
          <a:p>
            <a:pPr lvl="0"/>
            <a:r>
              <a:rPr lang="en-US" b="0" kern="0" dirty="0">
                <a:solidFill>
                  <a:srgbClr val="000000"/>
                </a:solidFill>
              </a:rPr>
              <a:t>Predictive experiment</a:t>
            </a:r>
          </a:p>
          <a:p>
            <a:pPr lvl="0"/>
            <a:r>
              <a:rPr lang="en-US" b="0" kern="0" dirty="0">
                <a:solidFill>
                  <a:srgbClr val="000000"/>
                </a:solidFill>
              </a:rPr>
              <a:t>Web service</a:t>
            </a:r>
          </a:p>
          <a:p>
            <a:pPr lvl="1"/>
            <a:r>
              <a:rPr lang="en-US" b="0" kern="0" dirty="0">
                <a:solidFill>
                  <a:srgbClr val="000000"/>
                </a:solidFill>
              </a:rPr>
              <a:t>New</a:t>
            </a:r>
          </a:p>
          <a:p>
            <a:pPr lvl="1"/>
            <a:r>
              <a:rPr lang="en-US" b="0" kern="0" dirty="0">
                <a:solidFill>
                  <a:srgbClr val="000000"/>
                </a:solidFill>
              </a:rPr>
              <a:t>Classic</a:t>
            </a:r>
          </a:p>
        </p:txBody>
      </p:sp>
    </p:spTree>
    <p:extLst>
      <p:ext uri="{BB962C8B-B14F-4D97-AF65-F5344CB8AC3E}">
        <p14:creationId xmlns:p14="http://schemas.microsoft.com/office/powerpoint/2010/main" val="1253469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web service parameters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Web service parameters can:</a:t>
            </a:r>
          </a:p>
          <a:p>
            <a:pPr lvl="1"/>
            <a:r>
              <a:rPr lang="en-US" b="0" kern="0" dirty="0">
                <a:solidFill>
                  <a:srgbClr val="000000"/>
                </a:solidFill>
              </a:rPr>
              <a:t>Increase the number of features</a:t>
            </a:r>
          </a:p>
          <a:p>
            <a:pPr lvl="1"/>
            <a:r>
              <a:rPr lang="en-US" b="0" kern="0" dirty="0">
                <a:solidFill>
                  <a:srgbClr val="000000"/>
                </a:solidFill>
              </a:rPr>
              <a:t>Change the export destination</a:t>
            </a:r>
          </a:p>
          <a:p>
            <a:pPr lvl="0"/>
            <a:endParaRPr lang="en-US" kern="0" dirty="0">
              <a:solidFill>
                <a:srgbClr val="000000"/>
              </a:solidFill>
            </a:endParaRPr>
          </a:p>
        </p:txBody>
      </p:sp>
    </p:spTree>
    <p:extLst>
      <p:ext uri="{BB962C8B-B14F-4D97-AF65-F5344CB8AC3E}">
        <p14:creationId xmlns:p14="http://schemas.microsoft.com/office/powerpoint/2010/main" val="1935269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8171-D45E-4686-9EA1-D429D7136363}"/>
              </a:ext>
            </a:extLst>
          </p:cNvPr>
          <p:cNvSpPr>
            <a:spLocks noGrp="1"/>
          </p:cNvSpPr>
          <p:nvPr>
            <p:ph type="ctrTitle" sz="quarter"/>
          </p:nvPr>
        </p:nvSpPr>
        <p:spPr/>
        <p:txBody>
          <a:bodyPr/>
          <a:lstStyle/>
          <a:p>
            <a:r>
              <a:rPr lang="en-GB" dirty="0"/>
              <a:t>Deploying and publishing experiments</a:t>
            </a:r>
            <a:endParaRPr lang="en-US" dirty="0"/>
          </a:p>
        </p:txBody>
      </p:sp>
      <p:sp>
        <p:nvSpPr>
          <p:cNvPr id="3" name="Subtitle 2">
            <a:extLst>
              <a:ext uri="{FF2B5EF4-FFF2-40B4-BE49-F238E27FC236}">
                <a16:creationId xmlns:a16="http://schemas.microsoft.com/office/drawing/2014/main" id="{7E92FFE8-10C6-4C6E-81EF-01A485F2D2FC}"/>
              </a:ext>
            </a:extLst>
          </p:cNvPr>
          <p:cNvSpPr>
            <a:spLocks noGrp="1"/>
          </p:cNvSpPr>
          <p:nvPr>
            <p:ph type="subTitle" sz="quarter" idx="1"/>
          </p:nvPr>
        </p:nvSpPr>
        <p:spPr/>
        <p:txBody>
          <a:bodyPr/>
          <a:lstStyle/>
          <a:p>
            <a:r>
              <a:rPr lang="en-US" dirty="0"/>
              <a:t>Create a new standard Machine Learning Workspace</a:t>
            </a:r>
          </a:p>
          <a:p>
            <a:r>
              <a:rPr lang="en-US" dirty="0"/>
              <a:t>Open a sample experiment</a:t>
            </a:r>
          </a:p>
          <a:p>
            <a:r>
              <a:rPr lang="en-US" dirty="0"/>
              <a:t>Publish the experiment as a web service</a:t>
            </a:r>
          </a:p>
          <a:p>
            <a:r>
              <a:rPr lang="en-US" dirty="0"/>
              <a:t>Add export path as a web service parameter</a:t>
            </a:r>
          </a:p>
          <a:p>
            <a:r>
              <a:rPr lang="en-US" dirty="0"/>
              <a:t>Deploy the web service</a:t>
            </a:r>
          </a:p>
          <a:p>
            <a:endParaRPr lang="en-US" dirty="0"/>
          </a:p>
        </p:txBody>
      </p:sp>
      <p:sp>
        <p:nvSpPr>
          <p:cNvPr id="4" name="Text Placeholder 3">
            <a:extLst>
              <a:ext uri="{FF2B5EF4-FFF2-40B4-BE49-F238E27FC236}">
                <a16:creationId xmlns:a16="http://schemas.microsoft.com/office/drawing/2014/main" id="{A102B5B6-B411-4757-9057-22668DA5F70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C43C9AAA-09C2-4475-986F-9DE01DF78CA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676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65963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1595927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3529</Words>
  <Application>Microsoft Office PowerPoint</Application>
  <PresentationFormat>On-screen Show (4:3)</PresentationFormat>
  <Paragraphs>544</Paragraphs>
  <Slides>47</Slides>
  <Notes>42</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Calibri</vt:lpstr>
      <vt:lpstr>Symbol</vt:lpstr>
      <vt:lpstr>Consolas</vt:lpstr>
      <vt:lpstr>Segoe UI</vt:lpstr>
      <vt:lpstr>Courier New</vt:lpstr>
      <vt:lpstr>Verdana</vt:lpstr>
      <vt:lpstr>Arial</vt:lpstr>
      <vt:lpstr>Wingdings</vt:lpstr>
      <vt:lpstr>Segoe UI Light</vt:lpstr>
      <vt:lpstr>Times New Roman</vt:lpstr>
      <vt:lpstr>NG_MOC_Core_ModuleNew2</vt:lpstr>
      <vt:lpstr>Exam 70-774 Perform Cloud Data Science with Azure Machine Learning</vt:lpstr>
      <vt:lpstr>Operationalize and Manage Azure Machine Learning Services</vt:lpstr>
      <vt:lpstr>Operationalize and Manage Azure Machine Learning Services</vt:lpstr>
      <vt:lpstr>Deploy models using Azure Machine Learning </vt:lpstr>
      <vt:lpstr>Deployment overview</vt:lpstr>
      <vt:lpstr>Using web service parameters</vt:lpstr>
      <vt:lpstr>Deploying and publishing experiments</vt:lpstr>
      <vt:lpstr>PowerPoint Presentation</vt:lpstr>
      <vt:lpstr>PowerPoint Presentation</vt:lpstr>
      <vt:lpstr>Create and publish a recommendation model</vt:lpstr>
      <vt:lpstr>Create and publish a recommendation model</vt:lpstr>
      <vt:lpstr>Create and publish a language understanding model</vt:lpstr>
      <vt:lpstr>Which stage of the Machine Learning deployment process can score input data through an HTTP endpoint?</vt:lpstr>
      <vt:lpstr>Which stage of the Machine Learning deployment process can score input data through an HTTP endpoint?</vt:lpstr>
      <vt:lpstr>Manage Azure Machine Learning projects and workspaces </vt:lpstr>
      <vt:lpstr>Introduction to Machine Learning Studio</vt:lpstr>
      <vt:lpstr>Workspaces</vt:lpstr>
      <vt:lpstr>Workspaces</vt:lpstr>
      <vt:lpstr>Experiments and projects</vt:lpstr>
      <vt:lpstr>Modules</vt:lpstr>
      <vt:lpstr>Using Machine Learning Studio</vt:lpstr>
      <vt:lpstr>Introduction to Machine Learning</vt:lpstr>
      <vt:lpstr>Consume Azure Machine Learning models </vt:lpstr>
      <vt:lpstr>Lesson 2: Consuming experiments</vt:lpstr>
      <vt:lpstr>Consuming a published experiment</vt:lpstr>
      <vt:lpstr>Using Excel with a published model</vt:lpstr>
      <vt:lpstr>Using the Export Data module</vt:lpstr>
      <vt:lpstr>Consuming Machine Learning experiments</vt:lpstr>
      <vt:lpstr>PowerPoint Presentation</vt:lpstr>
      <vt:lpstr>PowerPoint Presentation</vt:lpstr>
      <vt:lpstr>Where can’t the Export Data module export?</vt:lpstr>
      <vt:lpstr>Where can’t the Export Data module export?</vt:lpstr>
      <vt:lpstr>Consume exemplar Cognitive Services APIs </vt:lpstr>
      <vt:lpstr>What is a cognitive service?</vt:lpstr>
      <vt:lpstr>Customer scenarios</vt:lpstr>
      <vt:lpstr>Language</vt:lpstr>
      <vt:lpstr>Learning to talk</vt:lpstr>
      <vt:lpstr>Using language to make decisions</vt:lpstr>
      <vt:lpstr>Cognitive Services</vt:lpstr>
      <vt:lpstr>Face</vt:lpstr>
      <vt:lpstr>Emotion</vt:lpstr>
      <vt:lpstr>Content moderator</vt:lpstr>
      <vt:lpstr>Video</vt:lpstr>
      <vt:lpstr>Computer Vision</vt:lpstr>
      <vt:lpstr>Product recommendations</vt:lpstr>
      <vt:lpstr>Using the Cognitive Services Recommendations API</vt:lpstr>
      <vt:lpstr>Using Cognitive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2018-04-16T16:00:35Z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