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embedTrueTypeFonts="1" saveSubsetFonts="1">
  <p:sldMasterIdLst>
    <p:sldMasterId id="2147483660" r:id="rId1"/>
    <p:sldMasterId id="2147483713" r:id="rId2"/>
  </p:sldMasterIdLst>
  <p:notesMasterIdLst>
    <p:notesMasterId r:id="rId77"/>
  </p:notesMasterIdLst>
  <p:handoutMasterIdLst>
    <p:handoutMasterId r:id="rId78"/>
  </p:handoutMasterIdLst>
  <p:sldIdLst>
    <p:sldId id="398" r:id="rId3"/>
    <p:sldId id="432" r:id="rId4"/>
    <p:sldId id="433" r:id="rId5"/>
    <p:sldId id="428" r:id="rId6"/>
    <p:sldId id="435" r:id="rId7"/>
    <p:sldId id="436" r:id="rId8"/>
    <p:sldId id="437" r:id="rId9"/>
    <p:sldId id="438" r:id="rId10"/>
    <p:sldId id="493" r:id="rId11"/>
    <p:sldId id="494" r:id="rId12"/>
    <p:sldId id="509" r:id="rId13"/>
    <p:sldId id="496" r:id="rId14"/>
    <p:sldId id="497" r:id="rId15"/>
    <p:sldId id="499" r:id="rId16"/>
    <p:sldId id="505" r:id="rId17"/>
    <p:sldId id="506" r:id="rId18"/>
    <p:sldId id="507" r:id="rId19"/>
    <p:sldId id="508" r:id="rId20"/>
    <p:sldId id="511" r:id="rId21"/>
    <p:sldId id="427" r:id="rId22"/>
    <p:sldId id="503" r:id="rId23"/>
    <p:sldId id="504" r:id="rId24"/>
    <p:sldId id="502" r:id="rId25"/>
    <p:sldId id="315" r:id="rId26"/>
    <p:sldId id="440" r:id="rId27"/>
    <p:sldId id="441" r:id="rId28"/>
    <p:sldId id="442" r:id="rId29"/>
    <p:sldId id="443" r:id="rId30"/>
    <p:sldId id="512" r:id="rId31"/>
    <p:sldId id="445" r:id="rId32"/>
    <p:sldId id="446" r:id="rId33"/>
    <p:sldId id="513" r:id="rId34"/>
    <p:sldId id="514" r:id="rId35"/>
    <p:sldId id="448" r:id="rId36"/>
    <p:sldId id="449" r:id="rId37"/>
    <p:sldId id="450" r:id="rId38"/>
    <p:sldId id="451" r:id="rId39"/>
    <p:sldId id="517" r:id="rId40"/>
    <p:sldId id="453" r:id="rId41"/>
    <p:sldId id="515" r:id="rId42"/>
    <p:sldId id="516" r:id="rId43"/>
    <p:sldId id="455" r:id="rId44"/>
    <p:sldId id="456" r:id="rId45"/>
    <p:sldId id="457" r:id="rId46"/>
    <p:sldId id="458" r:id="rId47"/>
    <p:sldId id="459" r:id="rId48"/>
    <p:sldId id="518" r:id="rId49"/>
    <p:sldId id="461" r:id="rId50"/>
    <p:sldId id="462" r:id="rId51"/>
    <p:sldId id="519" r:id="rId52"/>
    <p:sldId id="431" r:id="rId53"/>
    <p:sldId id="465" r:id="rId54"/>
    <p:sldId id="466" r:id="rId55"/>
    <p:sldId id="467" r:id="rId56"/>
    <p:sldId id="468" r:id="rId57"/>
    <p:sldId id="470" r:id="rId58"/>
    <p:sldId id="472" r:id="rId59"/>
    <p:sldId id="520" r:id="rId60"/>
    <p:sldId id="474" r:id="rId61"/>
    <p:sldId id="475" r:id="rId62"/>
    <p:sldId id="476" r:id="rId63"/>
    <p:sldId id="477" r:id="rId64"/>
    <p:sldId id="478" r:id="rId65"/>
    <p:sldId id="480" r:id="rId66"/>
    <p:sldId id="481" r:id="rId67"/>
    <p:sldId id="482" r:id="rId68"/>
    <p:sldId id="483" r:id="rId69"/>
    <p:sldId id="484" r:id="rId70"/>
    <p:sldId id="521" r:id="rId71"/>
    <p:sldId id="486" r:id="rId72"/>
    <p:sldId id="487" r:id="rId73"/>
    <p:sldId id="488" r:id="rId74"/>
    <p:sldId id="489" r:id="rId75"/>
    <p:sldId id="490" r:id="rId76"/>
  </p:sldIdLst>
  <p:sldSz cx="9144000" cy="6858000" type="screen4x3"/>
  <p:notesSz cx="6858000" cy="9144000"/>
  <p:embeddedFontLst>
    <p:embeddedFont>
      <p:font typeface="Calibri" panose="020F0502020204030204" pitchFamily="34" charset="0"/>
      <p:regular r:id="rId79"/>
      <p:bold r:id="rId80"/>
      <p:italic r:id="rId81"/>
      <p:boldItalic r:id="rId82"/>
    </p:embeddedFont>
    <p:embeddedFont>
      <p:font typeface="Segoe" panose="020B0604020202020204" charset="0"/>
      <p:regular r:id="rId83"/>
      <p:bold r:id="rId84"/>
      <p:italic r:id="rId85"/>
      <p:boldItalic r:id="rId86"/>
    </p:embeddedFont>
    <p:embeddedFont>
      <p:font typeface="Consolas" panose="020B0609020204030204" pitchFamily="49" charset="0"/>
      <p:regular r:id="rId87"/>
      <p:bold r:id="rId88"/>
      <p:italic r:id="rId89"/>
      <p:boldItalic r:id="rId90"/>
    </p:embeddedFont>
    <p:embeddedFont>
      <p:font typeface="Segoe UI" panose="020B0502040204020203" pitchFamily="34" charset="0"/>
      <p:regular r:id="rId91"/>
      <p:bold r:id="rId92"/>
      <p:italic r:id="rId93"/>
      <p:boldItalic r:id="rId94"/>
    </p:embeddedFont>
    <p:embeddedFont>
      <p:font typeface="Verdana" panose="020B0604030504040204" pitchFamily="34" charset="0"/>
      <p:regular r:id="rId95"/>
      <p:bold r:id="rId96"/>
      <p:italic r:id="rId97"/>
      <p:boldItalic r:id="rId98"/>
    </p:embeddedFont>
    <p:embeddedFont>
      <p:font typeface="Segoe UI Light" panose="020B0502040204020203" pitchFamily="34" charset="0"/>
      <p:regular r:id="rId99"/>
      <p:italic r:id="rId100"/>
    </p:embeddedFont>
  </p:embeddedFontLst>
  <p:defaultTex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p:defaultTextStyle>
  <p:extLst>
    <p:ext uri="{521415D9-36F7-43E2-AB2F-B90AF26B5E84}">
      <p14:sectionLst xmlns:p14="http://schemas.microsoft.com/office/powerpoint/2010/main">
        <p14:section name="Default Section" id="{6D02174B-784A-434E-834A-4FC2579EC5AD}">
          <p14:sldIdLst>
            <p14:sldId id="398"/>
            <p14:sldId id="432"/>
            <p14:sldId id="433"/>
          </p14:sldIdLst>
        </p14:section>
        <p14:section name="Build and use neural networks with the Microsoft Cognitive Toolkit" id="{EE7F45B0-A6AD-411D-A512-DBBFEC401377}">
          <p14:sldIdLst>
            <p14:sldId id="428"/>
            <p14:sldId id="435"/>
            <p14:sldId id="436"/>
            <p14:sldId id="437"/>
            <p14:sldId id="438"/>
            <p14:sldId id="493"/>
            <p14:sldId id="494"/>
            <p14:sldId id="509"/>
            <p14:sldId id="496"/>
            <p14:sldId id="497"/>
            <p14:sldId id="499"/>
            <p14:sldId id="505"/>
            <p14:sldId id="506"/>
            <p14:sldId id="507"/>
            <p14:sldId id="508"/>
            <p14:sldId id="511"/>
          </p14:sldIdLst>
        </p14:section>
        <p14:section name="Streamline development by using existing resources" id="{C6B6578B-F5CF-418D-991A-F24A0340D180}">
          <p14:sldIdLst>
            <p14:sldId id="427"/>
            <p14:sldId id="503"/>
            <p14:sldId id="504"/>
            <p14:sldId id="502"/>
          </p14:sldIdLst>
        </p14:section>
        <p14:section name="Perform data sciences at scale by using HDInsights" id="{B92904DA-AD65-48A7-82FB-BA4D438E899A}">
          <p14:sldIdLst>
            <p14:sldId id="315"/>
            <p14:sldId id="440"/>
            <p14:sldId id="441"/>
            <p14:sldId id="442"/>
            <p14:sldId id="443"/>
            <p14:sldId id="512"/>
            <p14:sldId id="445"/>
            <p14:sldId id="446"/>
            <p14:sldId id="513"/>
            <p14:sldId id="514"/>
            <p14:sldId id="448"/>
            <p14:sldId id="449"/>
            <p14:sldId id="450"/>
            <p14:sldId id="451"/>
            <p14:sldId id="517"/>
            <p14:sldId id="453"/>
            <p14:sldId id="515"/>
            <p14:sldId id="516"/>
            <p14:sldId id="455"/>
            <p14:sldId id="456"/>
            <p14:sldId id="457"/>
            <p14:sldId id="458"/>
            <p14:sldId id="459"/>
            <p14:sldId id="518"/>
            <p14:sldId id="461"/>
            <p14:sldId id="462"/>
            <p14:sldId id="519"/>
          </p14:sldIdLst>
        </p14:section>
        <p14:section name="Perform database analytics by using SQL Server R Services on Azure" id="{534F0C1A-9224-4384-AC1C-464F235E7FA5}">
          <p14:sldIdLst>
            <p14:sldId id="431"/>
            <p14:sldId id="465"/>
            <p14:sldId id="466"/>
            <p14:sldId id="467"/>
            <p14:sldId id="468"/>
            <p14:sldId id="470"/>
            <p14:sldId id="472"/>
            <p14:sldId id="520"/>
            <p14:sldId id="474"/>
            <p14:sldId id="475"/>
            <p14:sldId id="476"/>
            <p14:sldId id="477"/>
            <p14:sldId id="478"/>
            <p14:sldId id="480"/>
            <p14:sldId id="481"/>
            <p14:sldId id="482"/>
            <p14:sldId id="483"/>
            <p14:sldId id="484"/>
            <p14:sldId id="521"/>
            <p14:sldId id="486"/>
            <p14:sldId id="487"/>
            <p14:sldId id="488"/>
            <p14:sldId id="489"/>
            <p14:sldId id="490"/>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99FF"/>
    <a:srgbClr val="0070C0"/>
    <a:srgbClr val="66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122" autoAdjust="0"/>
    <p:restoredTop sz="91645" autoAdjust="0"/>
  </p:normalViewPr>
  <p:slideViewPr>
    <p:cSldViewPr snapToGrid="0">
      <p:cViewPr varScale="1">
        <p:scale>
          <a:sx n="70" d="100"/>
          <a:sy n="70" d="100"/>
        </p:scale>
        <p:origin x="1416" y="54"/>
      </p:cViewPr>
      <p:guideLst/>
    </p:cSldViewPr>
  </p:slideViewPr>
  <p:notesTextViewPr>
    <p:cViewPr>
      <p:scale>
        <a:sx n="1" d="1"/>
        <a:sy n="1" d="1"/>
      </p:scale>
      <p:origin x="0" y="0"/>
    </p:cViewPr>
  </p:notesTextViewPr>
  <p:sorterViewPr>
    <p:cViewPr varScale="1">
      <p:scale>
        <a:sx n="100" d="100"/>
        <a:sy n="100" d="100"/>
      </p:scale>
      <p:origin x="0" y="0"/>
    </p:cViewPr>
  </p:sorterViewPr>
  <p:notesViewPr>
    <p:cSldViewPr snapToGrid="0">
      <p:cViewPr varScale="1">
        <p:scale>
          <a:sx n="62" d="100"/>
          <a:sy n="62" d="100"/>
        </p:scale>
        <p:origin x="2198" y="43"/>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font" Target="fonts/font6.fntdata"/><Relationship Id="rId89" Type="http://schemas.openxmlformats.org/officeDocument/2006/relationships/font" Target="fonts/font11.fntdata"/><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font" Target="fonts/font14.fntdata"/><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slide" Target="slides/slide72.xml"/><Relationship Id="rId79" Type="http://schemas.openxmlformats.org/officeDocument/2006/relationships/font" Target="fonts/font1.fntdata"/><Relationship Id="rId87" Type="http://schemas.openxmlformats.org/officeDocument/2006/relationships/font" Target="fonts/font9.fntdata"/><Relationship Id="rId102" Type="http://schemas.openxmlformats.org/officeDocument/2006/relationships/viewProps" Target="viewProps.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font" Target="fonts/font4.fntdata"/><Relationship Id="rId90" Type="http://schemas.openxmlformats.org/officeDocument/2006/relationships/font" Target="fonts/font12.fntdata"/><Relationship Id="rId95" Type="http://schemas.openxmlformats.org/officeDocument/2006/relationships/font" Target="fonts/font17.fntdata"/><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notesMaster" Target="notesMasters/notesMaster1.xml"/><Relationship Id="rId100" Type="http://schemas.openxmlformats.org/officeDocument/2006/relationships/font" Target="fonts/font22.fntdata"/><Relationship Id="rId105" Type="http://schemas.microsoft.com/office/2015/10/relationships/revisionInfo" Target="revisionInfo.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font" Target="fonts/font2.fntdata"/><Relationship Id="rId85" Type="http://schemas.openxmlformats.org/officeDocument/2006/relationships/font" Target="fonts/font7.fntdata"/><Relationship Id="rId93" Type="http://schemas.openxmlformats.org/officeDocument/2006/relationships/font" Target="fonts/font15.fntdata"/><Relationship Id="rId98" Type="http://schemas.openxmlformats.org/officeDocument/2006/relationships/font" Target="fonts/font20.fntdata"/><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103" Type="http://schemas.openxmlformats.org/officeDocument/2006/relationships/theme" Target="theme/theme1.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font" Target="fonts/font5.fntdata"/><Relationship Id="rId88" Type="http://schemas.openxmlformats.org/officeDocument/2006/relationships/font" Target="fonts/font10.fntdata"/><Relationship Id="rId91" Type="http://schemas.openxmlformats.org/officeDocument/2006/relationships/font" Target="fonts/font13.fntdata"/><Relationship Id="rId96" Type="http://schemas.openxmlformats.org/officeDocument/2006/relationships/font" Target="fonts/font18.fntdata"/><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handoutMaster" Target="handoutMasters/handoutMaster1.xml"/><Relationship Id="rId81" Type="http://schemas.openxmlformats.org/officeDocument/2006/relationships/font" Target="fonts/font3.fntdata"/><Relationship Id="rId86" Type="http://schemas.openxmlformats.org/officeDocument/2006/relationships/font" Target="fonts/font8.fntdata"/><Relationship Id="rId94" Type="http://schemas.openxmlformats.org/officeDocument/2006/relationships/font" Target="fonts/font16.fntdata"/><Relationship Id="rId99" Type="http://schemas.openxmlformats.org/officeDocument/2006/relationships/font" Target="fonts/font21.fntdata"/><Relationship Id="rId10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font" Target="fonts/font19.fntdata"/><Relationship Id="rId10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870CA56-E1F1-4304-993E-F3428D50E66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13D9495E-08B6-4F59-A3F3-9FD12300E12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D784404-57E5-4341-9230-5EC072B8C3C5}" type="datetimeFigureOut">
              <a:rPr lang="en-US" smtClean="0"/>
              <a:t>4/16/2018</a:t>
            </a:fld>
            <a:endParaRPr lang="en-US"/>
          </a:p>
        </p:txBody>
      </p:sp>
      <p:sp>
        <p:nvSpPr>
          <p:cNvPr id="4" name="Footer Placeholder 3">
            <a:extLst>
              <a:ext uri="{FF2B5EF4-FFF2-40B4-BE49-F238E27FC236}">
                <a16:creationId xmlns:a16="http://schemas.microsoft.com/office/drawing/2014/main" id="{D110874D-4F40-4590-AD0F-D9901998A10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CEC9182F-5CBD-4D85-8594-DD19B01D8A1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E07D361-57B1-4BF7-8791-79A35145D1DB}" type="slidenum">
              <a:rPr lang="en-US" smtClean="0"/>
              <a:t>‹#›</a:t>
            </a:fld>
            <a:endParaRPr lang="en-US"/>
          </a:p>
        </p:txBody>
      </p:sp>
    </p:spTree>
    <p:extLst>
      <p:ext uri="{BB962C8B-B14F-4D97-AF65-F5344CB8AC3E}">
        <p14:creationId xmlns:p14="http://schemas.microsoft.com/office/powerpoint/2010/main" val="409120083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933EFA3-31EF-403B-8080-9776000D59FF}" type="datetimeFigureOut">
              <a:rPr lang="en-US" smtClean="0"/>
              <a:t>4/16/2018</a:t>
            </a:fld>
            <a:endParaRPr lang="en-US" dirty="0"/>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9E9337-0361-41F3-9C17-1F4FFD1214BA}" type="slidenum">
              <a:rPr lang="en-US" smtClean="0"/>
              <a:t>‹#›</a:t>
            </a:fld>
            <a:endParaRPr lang="en-US" dirty="0"/>
          </a:p>
        </p:txBody>
      </p:sp>
    </p:spTree>
    <p:extLst>
      <p:ext uri="{BB962C8B-B14F-4D97-AF65-F5344CB8AC3E}">
        <p14:creationId xmlns:p14="http://schemas.microsoft.com/office/powerpoint/2010/main" val="13167253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F19E9337-0361-41F3-9C17-1F4FFD1214BA}" type="slidenum">
              <a:rPr lang="en-US" b="0" smtClean="0">
                <a:latin typeface="+mn-lt"/>
              </a:rPr>
              <a:t>1</a:t>
            </a:fld>
            <a:endParaRPr lang="en-US"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20533D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1: Introduction to Microsoft Azure</a:t>
            </a:r>
          </a:p>
        </p:txBody>
      </p:sp>
    </p:spTree>
    <p:extLst>
      <p:ext uri="{BB962C8B-B14F-4D97-AF65-F5344CB8AC3E}">
        <p14:creationId xmlns:p14="http://schemas.microsoft.com/office/powerpoint/2010/main" val="1962526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r>
              <a:rPr lang="en-US" sz="1000" dirty="0"/>
              <a:t>In real life, neural networks are good in a range of domains, such as speech and object recognition, where there is a high likelihood of noise in the data. Neural networks are also good at </a:t>
            </a:r>
            <a:r>
              <a:rPr lang="en-US" sz="1000" dirty="0" err="1"/>
              <a:t>creditscoring</a:t>
            </a:r>
            <a:r>
              <a:rPr lang="en-US" sz="1000" dirty="0"/>
              <a:t> because they are good at identifying outliers. </a:t>
            </a:r>
            <a:endParaRPr lang="en-GB" sz="1000" dirty="0">
              <a:latin typeface="Arial" panose="020B0604020202020204" pitchFamily="34" charset="0"/>
            </a:endParaRPr>
          </a:p>
        </p:txBody>
      </p:sp>
      <p:sp>
        <p:nvSpPr>
          <p:cNvPr id="4" name="Slide Number Placeholder 3"/>
          <p:cNvSpPr>
            <a:spLocks noGrp="1"/>
          </p:cNvSpPr>
          <p:nvPr>
            <p:ph type="sldNum" sz="quarter" idx="10"/>
          </p:nvPr>
        </p:nvSpPr>
        <p:spPr>
          <a:xfrm>
            <a:off x="3862841" y="8663441"/>
            <a:ext cx="2971800" cy="458787"/>
          </a:xfrm>
        </p:spPr>
        <p:txBody>
          <a:bodyPr/>
          <a:lstStyle/>
          <a:p>
            <a:fld id="{94A5670C-11DE-4B3B-96C9-729D11A0618F}" type="slidenum">
              <a:rPr lang="en-GB" b="0" smtClean="0">
                <a:latin typeface="+mn-lt"/>
              </a:rPr>
              <a:t>10</a:t>
            </a:fld>
            <a:endParaRPr lang="en-GB"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a:solidFill>
                  <a:srgbClr val="000000"/>
                </a:solidFill>
                <a:latin typeface="Arial" panose="020B0604020202020204" pitchFamily="34" charset="0"/>
              </a:rPr>
              <a:t>20774A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a:solidFill>
                  <a:srgbClr val="336699"/>
                </a:solidFill>
                <a:latin typeface="Arial" panose="020B0604020202020204" pitchFamily="34" charset="0"/>
              </a:rPr>
              <a:t>6: Building Azure Machine Learning Models</a:t>
            </a:r>
          </a:p>
        </p:txBody>
      </p:sp>
    </p:spTree>
    <p:extLst>
      <p:ext uri="{BB962C8B-B14F-4D97-AF65-F5344CB8AC3E}">
        <p14:creationId xmlns:p14="http://schemas.microsoft.com/office/powerpoint/2010/main" val="15997163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pPr>
              <a:lnSpc>
                <a:spcPct val="107000"/>
              </a:lnSpc>
              <a:spcAft>
                <a:spcPts val="800"/>
              </a:spcAft>
            </a:pPr>
            <a:r>
              <a:rPr lang="en-GB" sz="1200" dirty="0">
                <a:effectLst/>
                <a:latin typeface="Arial" panose="020B0604020202020204" pitchFamily="34" charset="0"/>
                <a:ea typeface="Calibri" panose="020F0502020204030204" pitchFamily="34" charset="0"/>
                <a:cs typeface="Times New Roman" panose="02020603050405020304" pitchFamily="18" charset="0"/>
              </a:rPr>
              <a:t>Demonstration Steps No Setup Needed</a:t>
            </a:r>
          </a:p>
          <a:p>
            <a:pPr>
              <a:lnSpc>
                <a:spcPct val="107000"/>
              </a:lnSpc>
              <a:spcAft>
                <a:spcPts val="800"/>
              </a:spcAft>
            </a:pPr>
            <a:r>
              <a:rPr lang="en-US" sz="1200" b="1" dirty="0">
                <a:latin typeface="Arial" panose="020B0604020202020204" pitchFamily="34" charset="0"/>
                <a:ea typeface="Times New Roman" panose="02020603050405020304" pitchFamily="18" charset="0"/>
                <a:cs typeface="Times New Roman" panose="02020603050405020304" pitchFamily="18" charset="0"/>
              </a:rPr>
              <a:t>Open an income dataset and select metadata</a:t>
            </a:r>
            <a:endParaRPr lang="en-GB" sz="12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tabLst>
                <a:tab pos="685800" algn="l"/>
              </a:tabLst>
            </a:pPr>
            <a:r>
              <a:rPr lang="en-US" sz="1200" dirty="0">
                <a:latin typeface="Arial" panose="020B0604020202020204" pitchFamily="34" charset="0"/>
                <a:ea typeface="Times New Roman" panose="02020603050405020304" pitchFamily="18" charset="0"/>
                <a:cs typeface="Times New Roman" panose="02020603050405020304" pitchFamily="18" charset="0"/>
              </a:rPr>
              <a:t>In </a:t>
            </a:r>
            <a:r>
              <a:rPr lang="en-US" sz="1200" b="1" dirty="0">
                <a:latin typeface="Arial" panose="020B0604020202020204" pitchFamily="34" charset="0"/>
                <a:ea typeface="Times New Roman" panose="02020603050405020304" pitchFamily="18" charset="0"/>
                <a:cs typeface="Times New Roman" panose="02020603050405020304" pitchFamily="18" charset="0"/>
              </a:rPr>
              <a:t>Microsoft Azure Machine Learning Studio</a:t>
            </a:r>
            <a:r>
              <a:rPr lang="en-US" sz="1200" dirty="0">
                <a:latin typeface="Arial" panose="020B0604020202020204" pitchFamily="34" charset="0"/>
                <a:ea typeface="Times New Roman" panose="02020603050405020304" pitchFamily="18" charset="0"/>
                <a:cs typeface="Times New Roman" panose="02020603050405020304" pitchFamily="18" charset="0"/>
              </a:rPr>
              <a:t>, ensure that </a:t>
            </a:r>
            <a:r>
              <a:rPr lang="en-US" sz="1200" b="1" dirty="0">
                <a:latin typeface="Arial" panose="020B0604020202020204" pitchFamily="34" charset="0"/>
                <a:ea typeface="Times New Roman" panose="02020603050405020304" pitchFamily="18" charset="0"/>
                <a:cs typeface="Times New Roman" panose="02020603050405020304" pitchFamily="18" charset="0"/>
              </a:rPr>
              <a:t>EXPERIMENTS</a:t>
            </a:r>
            <a:r>
              <a:rPr lang="en-US" sz="1200" dirty="0">
                <a:latin typeface="Arial" panose="020B0604020202020204" pitchFamily="34" charset="0"/>
                <a:ea typeface="Times New Roman" panose="02020603050405020304" pitchFamily="18" charset="0"/>
                <a:cs typeface="Times New Roman" panose="02020603050405020304" pitchFamily="18" charset="0"/>
              </a:rPr>
              <a:t> is selected in the navigation pane, and then click </a:t>
            </a:r>
            <a:r>
              <a:rPr lang="en-US" sz="1200" b="1" dirty="0">
                <a:latin typeface="Arial" panose="020B0604020202020204" pitchFamily="34" charset="0"/>
                <a:ea typeface="Times New Roman" panose="02020603050405020304" pitchFamily="18" charset="0"/>
                <a:cs typeface="Calibri" panose="020F0502020204030204" pitchFamily="34" charset="0"/>
              </a:rPr>
              <a:t>+ NEW</a:t>
            </a:r>
            <a:r>
              <a:rPr lang="en-US" sz="1200" dirty="0">
                <a:latin typeface="Arial" panose="020B0604020202020204" pitchFamily="34" charset="0"/>
                <a:ea typeface="Times New Roman" panose="02020603050405020304" pitchFamily="18" charset="0"/>
                <a:cs typeface="Calibri" panose="020F0502020204030204" pitchFamily="34" charset="0"/>
              </a:rPr>
              <a:t>, and then click </a:t>
            </a:r>
            <a:r>
              <a:rPr lang="en-US" sz="1200" b="1" dirty="0">
                <a:latin typeface="Arial" panose="020B0604020202020204" pitchFamily="34" charset="0"/>
                <a:ea typeface="Times New Roman" panose="02020603050405020304" pitchFamily="18" charset="0"/>
                <a:cs typeface="Calibri" panose="020F0502020204030204" pitchFamily="34" charset="0"/>
              </a:rPr>
              <a:t>Blank Experiment</a:t>
            </a:r>
            <a:r>
              <a:rPr lang="en-US" sz="1200" dirty="0">
                <a:latin typeface="Arial" panose="020B0604020202020204" pitchFamily="34" charset="0"/>
                <a:ea typeface="Times New Roman" panose="02020603050405020304" pitchFamily="18" charset="0"/>
                <a:cs typeface="Calibri" panose="020F0502020204030204" pitchFamily="34" charset="0"/>
              </a:rPr>
              <a:t> to create a new blank experiment.</a:t>
            </a:r>
            <a:endParaRPr lang="en-GB" sz="12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200" dirty="0">
                <a:latin typeface="Arial" panose="020B0604020202020204" pitchFamily="34" charset="0"/>
                <a:ea typeface="Times New Roman" panose="02020603050405020304" pitchFamily="18" charset="0"/>
                <a:cs typeface="Times New Roman" panose="02020603050405020304" pitchFamily="18" charset="0"/>
              </a:rPr>
              <a:t>In the search box, search </a:t>
            </a:r>
            <a:r>
              <a:rPr lang="en-US" sz="1200" dirty="0">
                <a:latin typeface="Arial" panose="020B0604020202020204" pitchFamily="34" charset="0"/>
                <a:ea typeface="Times New Roman" panose="02020603050405020304" pitchFamily="18" charset="0"/>
                <a:cs typeface="Calibri" panose="020F0502020204030204" pitchFamily="34" charset="0"/>
              </a:rPr>
              <a:t>for the term </a:t>
            </a:r>
            <a:r>
              <a:rPr lang="en-US" sz="1200" b="1" dirty="0">
                <a:latin typeface="Arial" panose="020B0604020202020204" pitchFamily="34" charset="0"/>
                <a:ea typeface="Times New Roman" panose="02020603050405020304" pitchFamily="18" charset="0"/>
                <a:cs typeface="Times New Roman" panose="02020603050405020304" pitchFamily="18" charset="0"/>
              </a:rPr>
              <a:t>Adult Census Income Binary Classification</a:t>
            </a:r>
            <a:r>
              <a:rPr lang="en-US" sz="1200" dirty="0">
                <a:latin typeface="Arial" panose="020B0604020202020204" pitchFamily="34" charset="0"/>
                <a:ea typeface="Times New Roman" panose="02020603050405020304" pitchFamily="18" charset="0"/>
                <a:cs typeface="Calibri" panose="020F0502020204030204" pitchFamily="34" charset="0"/>
              </a:rPr>
              <a:t>, and then drag the </a:t>
            </a:r>
            <a:r>
              <a:rPr lang="en-US" sz="1200" b="1" dirty="0">
                <a:latin typeface="Arial" panose="020B0604020202020204" pitchFamily="34" charset="0"/>
                <a:ea typeface="Times New Roman" panose="02020603050405020304" pitchFamily="18" charset="0"/>
                <a:cs typeface="Times New Roman" panose="02020603050405020304" pitchFamily="18" charset="0"/>
              </a:rPr>
              <a:t>Adult Census Income Binary Classification</a:t>
            </a:r>
            <a:r>
              <a:rPr lang="en-US" sz="1200" dirty="0">
                <a:latin typeface="Arial" panose="020B0604020202020204" pitchFamily="34" charset="0"/>
                <a:ea typeface="Times New Roman" panose="02020603050405020304" pitchFamily="18" charset="0"/>
                <a:cs typeface="Calibri" panose="020F0502020204030204" pitchFamily="34" charset="0"/>
              </a:rPr>
              <a:t> dataset module onto the canvas.</a:t>
            </a:r>
            <a:endParaRPr lang="en-GB" sz="12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200" dirty="0">
                <a:latin typeface="Arial" panose="020B0604020202020204" pitchFamily="34" charset="0"/>
                <a:ea typeface="Times New Roman" panose="02020603050405020304" pitchFamily="18" charset="0"/>
                <a:cs typeface="Times New Roman" panose="02020603050405020304" pitchFamily="18" charset="0"/>
              </a:rPr>
              <a:t>In the search box, s</a:t>
            </a:r>
            <a:r>
              <a:rPr lang="en-US" sz="1200" dirty="0">
                <a:latin typeface="Arial" panose="020B0604020202020204" pitchFamily="34" charset="0"/>
                <a:ea typeface="Times New Roman" panose="02020603050405020304" pitchFamily="18" charset="0"/>
                <a:cs typeface="Calibri" panose="020F0502020204030204" pitchFamily="34" charset="0"/>
              </a:rPr>
              <a:t>earch for the term </a:t>
            </a:r>
            <a:r>
              <a:rPr lang="en-US" sz="1200" b="1" dirty="0">
                <a:latin typeface="Arial" panose="020B0604020202020204" pitchFamily="34" charset="0"/>
                <a:ea typeface="Times New Roman" panose="02020603050405020304" pitchFamily="18" charset="0"/>
                <a:cs typeface="Times New Roman" panose="02020603050405020304" pitchFamily="18" charset="0"/>
              </a:rPr>
              <a:t>Edit Metadata</a:t>
            </a:r>
            <a:r>
              <a:rPr lang="en-US" sz="1200" dirty="0">
                <a:latin typeface="Arial" panose="020B0604020202020204" pitchFamily="34" charset="0"/>
                <a:ea typeface="Times New Roman" panose="02020603050405020304" pitchFamily="18" charset="0"/>
                <a:cs typeface="Calibri" panose="020F0502020204030204" pitchFamily="34" charset="0"/>
              </a:rPr>
              <a:t>, and then d</a:t>
            </a:r>
            <a:r>
              <a:rPr lang="en-US" sz="1200" dirty="0">
                <a:latin typeface="Arial" panose="020B0604020202020204" pitchFamily="34" charset="0"/>
                <a:ea typeface="Times New Roman" panose="02020603050405020304" pitchFamily="18" charset="0"/>
                <a:cs typeface="Segoe UI" panose="020B0502040204020203" pitchFamily="34" charset="0"/>
              </a:rPr>
              <a:t>rag the </a:t>
            </a:r>
            <a:r>
              <a:rPr lang="en-US" sz="1200" b="1" dirty="0">
                <a:latin typeface="Arial" panose="020B0604020202020204" pitchFamily="34" charset="0"/>
                <a:ea typeface="Times New Roman" panose="02020603050405020304" pitchFamily="18" charset="0"/>
                <a:cs typeface="Times New Roman" panose="02020603050405020304" pitchFamily="18" charset="0"/>
              </a:rPr>
              <a:t>Edit Metadata</a:t>
            </a:r>
            <a:r>
              <a:rPr lang="en-US" sz="1200" dirty="0">
                <a:latin typeface="Arial" panose="020B0604020202020204" pitchFamily="34" charset="0"/>
                <a:ea typeface="Times New Roman" panose="02020603050405020304" pitchFamily="18" charset="0"/>
                <a:cs typeface="Segoe UI" panose="020B0502040204020203" pitchFamily="34" charset="0"/>
              </a:rPr>
              <a:t> module onto the canvas.</a:t>
            </a:r>
            <a:endParaRPr lang="en-GB" sz="12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200" dirty="0">
                <a:latin typeface="Arial" panose="020B0604020202020204" pitchFamily="34" charset="0"/>
                <a:ea typeface="Times New Roman" panose="02020603050405020304" pitchFamily="18" charset="0"/>
                <a:cs typeface="Segoe UI" panose="020B0502040204020203" pitchFamily="34" charset="0"/>
              </a:rPr>
              <a:t>Connect the input of the </a:t>
            </a:r>
            <a:r>
              <a:rPr lang="en-US" sz="1200" b="1" dirty="0">
                <a:latin typeface="Arial" panose="020B0604020202020204" pitchFamily="34" charset="0"/>
                <a:ea typeface="Times New Roman" panose="02020603050405020304" pitchFamily="18" charset="0"/>
                <a:cs typeface="Times New Roman" panose="02020603050405020304" pitchFamily="18" charset="0"/>
              </a:rPr>
              <a:t>Edit Metadata</a:t>
            </a:r>
            <a:r>
              <a:rPr lang="en-US" sz="1200" dirty="0">
                <a:latin typeface="Arial" panose="020B0604020202020204" pitchFamily="34" charset="0"/>
                <a:ea typeface="Times New Roman" panose="02020603050405020304" pitchFamily="18" charset="0"/>
                <a:cs typeface="Segoe UI" panose="020B0502040204020203" pitchFamily="34" charset="0"/>
              </a:rPr>
              <a:t> module to the output of the </a:t>
            </a:r>
            <a:r>
              <a:rPr lang="en-US" sz="1200" b="1" dirty="0">
                <a:latin typeface="Arial" panose="020B0604020202020204" pitchFamily="34" charset="0"/>
                <a:ea typeface="Times New Roman" panose="02020603050405020304" pitchFamily="18" charset="0"/>
                <a:cs typeface="Times New Roman" panose="02020603050405020304" pitchFamily="18" charset="0"/>
              </a:rPr>
              <a:t>Adult Census Income Binary Classification</a:t>
            </a:r>
            <a:r>
              <a:rPr lang="en-US" sz="1200" dirty="0">
                <a:latin typeface="Arial" panose="020B0604020202020204" pitchFamily="34" charset="0"/>
                <a:ea typeface="Times New Roman" panose="02020603050405020304" pitchFamily="18" charset="0"/>
                <a:cs typeface="Segoe UI" panose="020B0502040204020203" pitchFamily="34" charset="0"/>
              </a:rPr>
              <a:t> dataset module.</a:t>
            </a:r>
            <a:endParaRPr lang="en-GB" sz="12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200" dirty="0">
                <a:solidFill>
                  <a:srgbClr val="000000"/>
                </a:solidFill>
                <a:latin typeface="Arial" panose="020B0604020202020204" pitchFamily="34" charset="0"/>
                <a:ea typeface="Times New Roman" panose="02020603050405020304" pitchFamily="18" charset="0"/>
                <a:cs typeface="Segoe UI" panose="020B0502040204020203" pitchFamily="34" charset="0"/>
              </a:rPr>
              <a:t>Click the </a:t>
            </a:r>
            <a:r>
              <a:rPr lang="en-US" sz="1200" b="1" dirty="0">
                <a:latin typeface="Arial" panose="020B0604020202020204" pitchFamily="34" charset="0"/>
                <a:ea typeface="Times New Roman" panose="02020603050405020304" pitchFamily="18" charset="0"/>
                <a:cs typeface="Times New Roman" panose="02020603050405020304" pitchFamily="18" charset="0"/>
              </a:rPr>
              <a:t>Edit Metadata</a:t>
            </a:r>
            <a:r>
              <a:rPr lang="en-US" sz="1200" dirty="0">
                <a:solidFill>
                  <a:srgbClr val="000000"/>
                </a:solidFill>
                <a:latin typeface="Arial" panose="020B0604020202020204" pitchFamily="34" charset="0"/>
                <a:ea typeface="Times New Roman" panose="02020603050405020304" pitchFamily="18" charset="0"/>
                <a:cs typeface="Segoe UI" panose="020B0502040204020203" pitchFamily="34" charset="0"/>
              </a:rPr>
              <a:t> module, and in the </a:t>
            </a:r>
            <a:r>
              <a:rPr lang="en-US" sz="1200" b="1" dirty="0">
                <a:latin typeface="Arial" panose="020B0604020202020204" pitchFamily="34" charset="0"/>
                <a:ea typeface="Times New Roman" panose="02020603050405020304" pitchFamily="18" charset="0"/>
                <a:cs typeface="Times New Roman" panose="02020603050405020304" pitchFamily="18" charset="0"/>
              </a:rPr>
              <a:t>Properties</a:t>
            </a:r>
            <a:r>
              <a:rPr lang="en-US" sz="1200" dirty="0">
                <a:solidFill>
                  <a:srgbClr val="000000"/>
                </a:solidFill>
                <a:latin typeface="Arial" panose="020B0604020202020204" pitchFamily="34" charset="0"/>
                <a:ea typeface="Times New Roman" panose="02020603050405020304" pitchFamily="18" charset="0"/>
                <a:cs typeface="Segoe UI" panose="020B0502040204020203" pitchFamily="34" charset="0"/>
              </a:rPr>
              <a:t> pane, click </a:t>
            </a:r>
            <a:r>
              <a:rPr lang="en-US" sz="1200" b="1" dirty="0">
                <a:latin typeface="Arial" panose="020B0604020202020204" pitchFamily="34" charset="0"/>
                <a:ea typeface="Times New Roman" panose="02020603050405020304" pitchFamily="18" charset="0"/>
                <a:cs typeface="Times New Roman" panose="02020603050405020304" pitchFamily="18" charset="0"/>
              </a:rPr>
              <a:t>Launch column selector</a:t>
            </a:r>
            <a:r>
              <a:rPr lang="en-US" sz="1200" dirty="0">
                <a:solidFill>
                  <a:srgbClr val="000000"/>
                </a:solidFill>
                <a:latin typeface="Arial" panose="020B0604020202020204" pitchFamily="34" charset="0"/>
                <a:ea typeface="Times New Roman" panose="02020603050405020304" pitchFamily="18" charset="0"/>
                <a:cs typeface="Segoe UI" panose="020B0502040204020203" pitchFamily="34" charset="0"/>
              </a:rPr>
              <a:t>.</a:t>
            </a:r>
            <a:endParaRPr lang="en-GB" sz="12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200" dirty="0">
                <a:solidFill>
                  <a:srgbClr val="000000"/>
                </a:solidFill>
                <a:latin typeface="Arial" panose="020B0604020202020204" pitchFamily="34" charset="0"/>
                <a:ea typeface="Times New Roman" panose="02020603050405020304" pitchFamily="18" charset="0"/>
                <a:cs typeface="Segoe UI" panose="020B0502040204020203" pitchFamily="34" charset="0"/>
              </a:rPr>
              <a:t>Remove the </a:t>
            </a:r>
            <a:r>
              <a:rPr lang="en-US" sz="1200" b="1" dirty="0" err="1">
                <a:latin typeface="Arial" panose="020B0604020202020204" pitchFamily="34" charset="0"/>
                <a:ea typeface="Times New Roman" panose="02020603050405020304" pitchFamily="18" charset="0"/>
                <a:cs typeface="Times New Roman" panose="02020603050405020304" pitchFamily="18" charset="0"/>
              </a:rPr>
              <a:t>fnlwgt</a:t>
            </a:r>
            <a:r>
              <a:rPr lang="en-US" sz="1200" dirty="0">
                <a:solidFill>
                  <a:srgbClr val="000000"/>
                </a:solidFill>
                <a:latin typeface="Arial" panose="020B0604020202020204" pitchFamily="34" charset="0"/>
                <a:ea typeface="Times New Roman" panose="02020603050405020304" pitchFamily="18" charset="0"/>
                <a:cs typeface="Segoe UI" panose="020B0502040204020203" pitchFamily="34" charset="0"/>
              </a:rPr>
              <a:t> column from the analysis by moving all the column names from the left side to the right side, except for the </a:t>
            </a:r>
            <a:r>
              <a:rPr lang="en-US" sz="1200" b="1" dirty="0" err="1">
                <a:latin typeface="Arial" panose="020B0604020202020204" pitchFamily="34" charset="0"/>
                <a:ea typeface="Times New Roman" panose="02020603050405020304" pitchFamily="18" charset="0"/>
                <a:cs typeface="Times New Roman" panose="02020603050405020304" pitchFamily="18" charset="0"/>
              </a:rPr>
              <a:t>fnlwgt</a:t>
            </a:r>
            <a:r>
              <a:rPr lang="en-US" sz="1200" dirty="0">
                <a:solidFill>
                  <a:srgbClr val="000000"/>
                </a:solidFill>
                <a:latin typeface="Arial" panose="020B0604020202020204" pitchFamily="34" charset="0"/>
                <a:ea typeface="Times New Roman" panose="02020603050405020304" pitchFamily="18" charset="0"/>
                <a:cs typeface="Segoe UI" panose="020B0502040204020203" pitchFamily="34" charset="0"/>
              </a:rPr>
              <a:t> column name.</a:t>
            </a:r>
            <a:endParaRPr lang="en-GB" sz="12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200" dirty="0">
                <a:solidFill>
                  <a:srgbClr val="000000"/>
                </a:solidFill>
                <a:latin typeface="Arial" panose="020B0604020202020204" pitchFamily="34" charset="0"/>
                <a:ea typeface="Times New Roman" panose="02020603050405020304" pitchFamily="18" charset="0"/>
                <a:cs typeface="Segoe UI" panose="020B0502040204020203" pitchFamily="34" charset="0"/>
              </a:rPr>
              <a:t>Click the tick to save and close the window.</a:t>
            </a:r>
            <a:endParaRPr lang="en-GB" sz="12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200" dirty="0">
                <a:solidFill>
                  <a:srgbClr val="000000"/>
                </a:solidFill>
                <a:latin typeface="Arial" panose="020B0604020202020204" pitchFamily="34" charset="0"/>
                <a:ea typeface="Times New Roman" panose="02020603050405020304" pitchFamily="18" charset="0"/>
                <a:cs typeface="Segoe UI" panose="020B0502040204020203" pitchFamily="34" charset="0"/>
              </a:rPr>
              <a:t>In the search box, search for the term </a:t>
            </a:r>
            <a:r>
              <a:rPr lang="en-US" sz="1200" b="1" dirty="0">
                <a:latin typeface="Arial" panose="020B0604020202020204" pitchFamily="34" charset="0"/>
                <a:ea typeface="Times New Roman" panose="02020603050405020304" pitchFamily="18" charset="0"/>
                <a:cs typeface="Times New Roman" panose="02020603050405020304" pitchFamily="18" charset="0"/>
              </a:rPr>
              <a:t>Summarize Data</a:t>
            </a:r>
            <a:r>
              <a:rPr lang="en-US" sz="1200" dirty="0">
                <a:solidFill>
                  <a:srgbClr val="000000"/>
                </a:solidFill>
                <a:latin typeface="Arial" panose="020B0604020202020204" pitchFamily="34" charset="0"/>
                <a:ea typeface="Times New Roman" panose="02020603050405020304" pitchFamily="18" charset="0"/>
                <a:cs typeface="Segoe UI" panose="020B0502040204020203" pitchFamily="34" charset="0"/>
              </a:rPr>
              <a:t>, and then drag the </a:t>
            </a:r>
            <a:r>
              <a:rPr lang="en-US" sz="1200" b="1" dirty="0">
                <a:latin typeface="Arial" panose="020B0604020202020204" pitchFamily="34" charset="0"/>
                <a:ea typeface="Times New Roman" panose="02020603050405020304" pitchFamily="18" charset="0"/>
                <a:cs typeface="Times New Roman" panose="02020603050405020304" pitchFamily="18" charset="0"/>
              </a:rPr>
              <a:t>Summarize Data </a:t>
            </a:r>
            <a:r>
              <a:rPr lang="en-US" sz="1200" dirty="0">
                <a:latin typeface="Arial" panose="020B0604020202020204" pitchFamily="34" charset="0"/>
                <a:ea typeface="Times New Roman" panose="02020603050405020304" pitchFamily="18" charset="0"/>
                <a:cs typeface="Segoe UI" panose="020B0502040204020203" pitchFamily="34" charset="0"/>
              </a:rPr>
              <a:t>module</a:t>
            </a:r>
            <a:r>
              <a:rPr lang="en-US" sz="1200" dirty="0">
                <a:solidFill>
                  <a:srgbClr val="000000"/>
                </a:solidFill>
                <a:latin typeface="Arial" panose="020B0604020202020204" pitchFamily="34" charset="0"/>
                <a:ea typeface="Times New Roman" panose="02020603050405020304" pitchFamily="18" charset="0"/>
                <a:cs typeface="Segoe UI" panose="020B0502040204020203" pitchFamily="34" charset="0"/>
              </a:rPr>
              <a:t> onto the canvas.</a:t>
            </a:r>
            <a:endParaRPr lang="en-GB" sz="12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200" dirty="0">
                <a:latin typeface="Arial" panose="020B0604020202020204" pitchFamily="34" charset="0"/>
                <a:ea typeface="Times New Roman" panose="02020603050405020304" pitchFamily="18" charset="0"/>
                <a:cs typeface="Segoe UI" panose="020B0502040204020203" pitchFamily="34" charset="0"/>
              </a:rPr>
              <a:t>Connect the input of the </a:t>
            </a:r>
            <a:r>
              <a:rPr lang="en-US" sz="1200" b="1" dirty="0">
                <a:latin typeface="Arial" panose="020B0604020202020204" pitchFamily="34" charset="0"/>
                <a:ea typeface="Times New Roman" panose="02020603050405020304" pitchFamily="18" charset="0"/>
                <a:cs typeface="Times New Roman" panose="02020603050405020304" pitchFamily="18" charset="0"/>
              </a:rPr>
              <a:t>Summarize Data </a:t>
            </a:r>
            <a:r>
              <a:rPr lang="en-US" sz="1200" dirty="0">
                <a:latin typeface="Arial" panose="020B0604020202020204" pitchFamily="34" charset="0"/>
                <a:ea typeface="Times New Roman" panose="02020603050405020304" pitchFamily="18" charset="0"/>
                <a:cs typeface="Segoe UI" panose="020B0502040204020203" pitchFamily="34" charset="0"/>
              </a:rPr>
              <a:t>module to the output of the </a:t>
            </a:r>
            <a:r>
              <a:rPr lang="en-US" sz="1200" b="1" dirty="0">
                <a:latin typeface="Arial" panose="020B0604020202020204" pitchFamily="34" charset="0"/>
                <a:ea typeface="Times New Roman" panose="02020603050405020304" pitchFamily="18" charset="0"/>
                <a:cs typeface="Times New Roman" panose="02020603050405020304" pitchFamily="18" charset="0"/>
              </a:rPr>
              <a:t>Adult Census Income Binary Classification</a:t>
            </a:r>
            <a:r>
              <a:rPr lang="en-US" sz="1200" dirty="0">
                <a:latin typeface="Arial" panose="020B0604020202020204" pitchFamily="34" charset="0"/>
                <a:ea typeface="Times New Roman" panose="02020603050405020304" pitchFamily="18" charset="0"/>
                <a:cs typeface="Segoe UI" panose="020B0502040204020203" pitchFamily="34" charset="0"/>
              </a:rPr>
              <a:t> dataset module.</a:t>
            </a:r>
          </a:p>
          <a:p>
            <a:pPr marL="342900" lvl="0" indent="-342900">
              <a:lnSpc>
                <a:spcPct val="115000"/>
              </a:lnSpc>
              <a:spcAft>
                <a:spcPts val="995"/>
              </a:spcAft>
              <a:buFont typeface="+mj-lt"/>
              <a:buAutoNum type="arabicPeriod"/>
            </a:pPr>
            <a:endParaRPr lang="en-US" sz="1200" dirty="0">
              <a:latin typeface="Arial" panose="020B0604020202020204" pitchFamily="34" charset="0"/>
              <a:ea typeface="Times New Roman" panose="02020603050405020304" pitchFamily="18" charset="0"/>
              <a:cs typeface="Segoe UI" panose="020B0502040204020203" pitchFamily="34" charset="0"/>
            </a:endParaRPr>
          </a:p>
          <a:p>
            <a:pPr>
              <a:lnSpc>
                <a:spcPct val="107000"/>
              </a:lnSpc>
              <a:spcAft>
                <a:spcPts val="800"/>
              </a:spcAft>
            </a:pPr>
            <a:r>
              <a:rPr lang="en-GB" sz="1200" b="1" dirty="0">
                <a:latin typeface="Arial" panose="020B0604020202020204" pitchFamily="34" charset="0"/>
                <a:ea typeface="Calibri" panose="020F0502020204030204" pitchFamily="34" charset="0"/>
                <a:cs typeface="Times New Roman" panose="02020603050405020304" pitchFamily="18" charset="0"/>
              </a:rPr>
              <a:t>Remove duplicate rows</a:t>
            </a:r>
            <a:endParaRPr lang="en-GB" sz="1200" dirty="0">
              <a:latin typeface="Arial" panose="020B0604020202020204" pitchFamily="34" charset="0"/>
              <a:ea typeface="Calibri" panose="020F0502020204030204" pitchFamily="34" charset="0"/>
              <a:cs typeface="Times New Roman" panose="02020603050405020304" pitchFamily="18" charset="0"/>
            </a:endParaRPr>
          </a:p>
          <a:p>
            <a:pPr marL="342900" lvl="0" indent="-342900">
              <a:lnSpc>
                <a:spcPct val="115000"/>
              </a:lnSpc>
              <a:spcAft>
                <a:spcPts val="995"/>
              </a:spcAft>
              <a:buSzPts val="950"/>
              <a:buFont typeface="Segoe" panose="020B0502040504020203" pitchFamily="34" charset="0"/>
              <a:buAutoNum type="arabicPeriod"/>
            </a:pPr>
            <a:r>
              <a:rPr lang="en-US" sz="1200" dirty="0">
                <a:solidFill>
                  <a:srgbClr val="000000"/>
                </a:solidFill>
                <a:latin typeface="Arial" panose="020B0604020202020204" pitchFamily="34" charset="0"/>
                <a:ea typeface="Times New Roman" panose="02020603050405020304" pitchFamily="18" charset="0"/>
                <a:cs typeface="Segoe UI" panose="020B0502040204020203" pitchFamily="34" charset="0"/>
              </a:rPr>
              <a:t>In the search box, search for the term </a:t>
            </a:r>
            <a:r>
              <a:rPr lang="en-US" sz="1200" b="1" dirty="0">
                <a:latin typeface="Arial" panose="020B0604020202020204" pitchFamily="34" charset="0"/>
                <a:ea typeface="Times New Roman" panose="02020603050405020304" pitchFamily="18" charset="0"/>
                <a:cs typeface="Times New Roman" panose="02020603050405020304" pitchFamily="18" charset="0"/>
              </a:rPr>
              <a:t>Remove Duplicate Rows</a:t>
            </a:r>
            <a:r>
              <a:rPr lang="en-US" sz="1200" dirty="0">
                <a:latin typeface="Arial" panose="020B0604020202020204" pitchFamily="34" charset="0"/>
                <a:ea typeface="Times New Roman" panose="02020603050405020304" pitchFamily="18" charset="0"/>
                <a:cs typeface="Calibri" panose="020F0502020204030204" pitchFamily="34" charset="0"/>
              </a:rPr>
              <a:t>, and then d</a:t>
            </a:r>
            <a:r>
              <a:rPr lang="en-US" sz="1200" dirty="0">
                <a:latin typeface="Arial" panose="020B0604020202020204" pitchFamily="34" charset="0"/>
                <a:ea typeface="Times New Roman" panose="02020603050405020304" pitchFamily="18" charset="0"/>
                <a:cs typeface="Segoe UI" panose="020B0502040204020203" pitchFamily="34" charset="0"/>
              </a:rPr>
              <a:t>rag the </a:t>
            </a:r>
            <a:r>
              <a:rPr lang="en-US" sz="1200" b="1" dirty="0">
                <a:latin typeface="Arial" panose="020B0604020202020204" pitchFamily="34" charset="0"/>
                <a:ea typeface="Times New Roman" panose="02020603050405020304" pitchFamily="18" charset="0"/>
                <a:cs typeface="Times New Roman" panose="02020603050405020304" pitchFamily="18" charset="0"/>
              </a:rPr>
              <a:t>Remove Duplicate Rows</a:t>
            </a:r>
            <a:r>
              <a:rPr lang="en-US" sz="1200" dirty="0">
                <a:latin typeface="Arial" panose="020B0604020202020204" pitchFamily="34" charset="0"/>
                <a:ea typeface="Times New Roman" panose="02020603050405020304" pitchFamily="18" charset="0"/>
                <a:cs typeface="Segoe UI" panose="020B0502040204020203" pitchFamily="34" charset="0"/>
              </a:rPr>
              <a:t> module onto the canvas</a:t>
            </a:r>
            <a:r>
              <a:rPr lang="en-US" sz="1200" dirty="0">
                <a:solidFill>
                  <a:srgbClr val="000000"/>
                </a:solidFill>
                <a:latin typeface="Arial" panose="020B0604020202020204" pitchFamily="34" charset="0"/>
                <a:ea typeface="Times New Roman" panose="02020603050405020304" pitchFamily="18" charset="0"/>
                <a:cs typeface="Segoe UI" panose="020B0502040204020203" pitchFamily="34" charset="0"/>
              </a:rPr>
              <a:t>.</a:t>
            </a:r>
          </a:p>
          <a:p>
            <a:pPr marL="342900" lvl="0" indent="-342900">
              <a:lnSpc>
                <a:spcPct val="115000"/>
              </a:lnSpc>
              <a:spcAft>
                <a:spcPts val="995"/>
              </a:spcAft>
              <a:buSzPts val="950"/>
              <a:buFont typeface="Segoe" panose="020B0502040504020203" pitchFamily="34" charset="0"/>
              <a:buAutoNum type="arabicPeriod" startAt="2"/>
            </a:pPr>
            <a:r>
              <a:rPr lang="en-US" sz="1200" dirty="0">
                <a:solidFill>
                  <a:srgbClr val="000000"/>
                </a:solidFill>
                <a:latin typeface="Arial" panose="020B0604020202020204" pitchFamily="34" charset="0"/>
                <a:ea typeface="Times New Roman" panose="02020603050405020304" pitchFamily="18" charset="0"/>
                <a:cs typeface="Segoe UI" panose="020B0502040204020203" pitchFamily="34" charset="0"/>
              </a:rPr>
              <a:t>Connect the input of the </a:t>
            </a:r>
            <a:r>
              <a:rPr lang="en-US" sz="12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Remove Duplicate Rows</a:t>
            </a:r>
            <a:r>
              <a:rPr lang="en-US" sz="1200" dirty="0">
                <a:solidFill>
                  <a:srgbClr val="000000"/>
                </a:solidFill>
                <a:latin typeface="Arial" panose="020B0604020202020204" pitchFamily="34" charset="0"/>
                <a:ea typeface="Times New Roman" panose="02020603050405020304" pitchFamily="18" charset="0"/>
                <a:cs typeface="Segoe UI" panose="020B0502040204020203" pitchFamily="34" charset="0"/>
              </a:rPr>
              <a:t> </a:t>
            </a:r>
            <a:r>
              <a:rPr lang="en-US" sz="1200" dirty="0">
                <a:solidFill>
                  <a:prstClr val="black"/>
                </a:solidFill>
                <a:latin typeface="Arial" panose="020B0604020202020204" pitchFamily="34" charset="0"/>
                <a:ea typeface="Times New Roman" panose="02020603050405020304" pitchFamily="18" charset="0"/>
                <a:cs typeface="Segoe UI" panose="020B0502040204020203" pitchFamily="34" charset="0"/>
              </a:rPr>
              <a:t>module </a:t>
            </a:r>
            <a:r>
              <a:rPr lang="en-US" sz="1200" dirty="0">
                <a:solidFill>
                  <a:srgbClr val="000000"/>
                </a:solidFill>
                <a:latin typeface="Arial" panose="020B0604020202020204" pitchFamily="34" charset="0"/>
                <a:ea typeface="Times New Roman" panose="02020603050405020304" pitchFamily="18" charset="0"/>
                <a:cs typeface="Segoe UI" panose="020B0502040204020203" pitchFamily="34" charset="0"/>
              </a:rPr>
              <a:t>to the output of the </a:t>
            </a:r>
            <a:r>
              <a:rPr lang="en-US" sz="12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Edit Metadata</a:t>
            </a:r>
            <a:r>
              <a:rPr lang="en-US" sz="1200" dirty="0">
                <a:solidFill>
                  <a:srgbClr val="000000"/>
                </a:solidFill>
                <a:latin typeface="Arial" panose="020B0604020202020204" pitchFamily="34" charset="0"/>
                <a:ea typeface="Times New Roman" panose="02020603050405020304" pitchFamily="18" charset="0"/>
                <a:cs typeface="Segoe UI" panose="020B0502040204020203" pitchFamily="34" charset="0"/>
              </a:rPr>
              <a:t> module.</a:t>
            </a:r>
            <a:endParaRPr lang="en-GB" sz="12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SzPts val="950"/>
              <a:buFont typeface="Segoe" panose="020B0502040504020203" pitchFamily="34" charset="0"/>
              <a:buAutoNum type="arabicPeriod" startAt="2"/>
            </a:pPr>
            <a:r>
              <a:rPr lang="en-US" sz="1200" dirty="0">
                <a:solidFill>
                  <a:srgbClr val="000000"/>
                </a:solidFill>
                <a:latin typeface="Arial" panose="020B0604020202020204" pitchFamily="34" charset="0"/>
                <a:ea typeface="Times New Roman" panose="02020603050405020304" pitchFamily="18" charset="0"/>
                <a:cs typeface="Segoe UI" panose="020B0502040204020203" pitchFamily="34" charset="0"/>
              </a:rPr>
              <a:t>Click the </a:t>
            </a:r>
            <a:r>
              <a:rPr lang="en-US" sz="12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Remove Duplicate Rows</a:t>
            </a:r>
            <a:r>
              <a:rPr lang="en-US" sz="1200" dirty="0">
                <a:solidFill>
                  <a:srgbClr val="000000"/>
                </a:solidFill>
                <a:latin typeface="Arial" panose="020B0604020202020204" pitchFamily="34" charset="0"/>
                <a:ea typeface="Times New Roman" panose="02020603050405020304" pitchFamily="18" charset="0"/>
                <a:cs typeface="Segoe UI" panose="020B0502040204020203" pitchFamily="34" charset="0"/>
              </a:rPr>
              <a:t> module, and in the </a:t>
            </a:r>
            <a:r>
              <a:rPr lang="en-US" sz="12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Properties</a:t>
            </a:r>
            <a:r>
              <a:rPr lang="en-US" sz="1200" dirty="0">
                <a:solidFill>
                  <a:srgbClr val="000000"/>
                </a:solidFill>
                <a:latin typeface="Arial" panose="020B0604020202020204" pitchFamily="34" charset="0"/>
                <a:ea typeface="Times New Roman" panose="02020603050405020304" pitchFamily="18" charset="0"/>
                <a:cs typeface="Segoe UI" panose="020B0502040204020203" pitchFamily="34" charset="0"/>
              </a:rPr>
              <a:t> pane, click </a:t>
            </a:r>
            <a:r>
              <a:rPr lang="en-US" sz="12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Launch column selector</a:t>
            </a:r>
            <a:r>
              <a:rPr lang="en-US" sz="1200" dirty="0">
                <a:solidFill>
                  <a:srgbClr val="000000"/>
                </a:solidFill>
                <a:latin typeface="Arial" panose="020B0604020202020204" pitchFamily="34" charset="0"/>
                <a:ea typeface="Times New Roman" panose="02020603050405020304" pitchFamily="18" charset="0"/>
                <a:cs typeface="Segoe UI" panose="020B0502040204020203" pitchFamily="34" charset="0"/>
              </a:rPr>
              <a:t>.</a:t>
            </a:r>
            <a:endParaRPr lang="en-GB" sz="12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SzPts val="950"/>
              <a:buFont typeface="Segoe" panose="020B0502040504020203" pitchFamily="34" charset="0"/>
              <a:buAutoNum type="arabicPeriod" startAt="2"/>
            </a:pPr>
            <a:r>
              <a:rPr lang="en-US" sz="1200" dirty="0">
                <a:solidFill>
                  <a:srgbClr val="000000"/>
                </a:solidFill>
                <a:latin typeface="Arial" panose="020B0604020202020204" pitchFamily="34" charset="0"/>
                <a:ea typeface="Times New Roman" panose="02020603050405020304" pitchFamily="18" charset="0"/>
                <a:cs typeface="Segoe UI" panose="020B0502040204020203" pitchFamily="34" charset="0"/>
              </a:rPr>
              <a:t>In the </a:t>
            </a:r>
            <a:r>
              <a:rPr lang="en-US" sz="12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Select Columns</a:t>
            </a:r>
            <a:r>
              <a:rPr lang="en-US" sz="1200" dirty="0">
                <a:solidFill>
                  <a:srgbClr val="000000"/>
                </a:solidFill>
                <a:latin typeface="Arial" panose="020B0604020202020204" pitchFamily="34" charset="0"/>
                <a:ea typeface="Times New Roman" panose="02020603050405020304" pitchFamily="18" charset="0"/>
                <a:cs typeface="Segoe UI" panose="020B0502040204020203" pitchFamily="34" charset="0"/>
              </a:rPr>
              <a:t> box, select the </a:t>
            </a:r>
            <a:r>
              <a:rPr lang="en-US" sz="12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With Rules</a:t>
            </a:r>
            <a:r>
              <a:rPr lang="en-US" sz="1200" dirty="0">
                <a:solidFill>
                  <a:srgbClr val="000000"/>
                </a:solidFill>
                <a:latin typeface="Arial" panose="020B0604020202020204" pitchFamily="34" charset="0"/>
                <a:ea typeface="Times New Roman" panose="02020603050405020304" pitchFamily="18" charset="0"/>
                <a:cs typeface="Segoe UI" panose="020B0502040204020203" pitchFamily="34" charset="0"/>
              </a:rPr>
              <a:t> option on the left side.</a:t>
            </a:r>
            <a:endParaRPr lang="en-GB" sz="12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SzPts val="950"/>
              <a:buFont typeface="Segoe" panose="020B0502040504020203" pitchFamily="34" charset="0"/>
              <a:buAutoNum type="arabicPeriod" startAt="2"/>
            </a:pPr>
            <a:r>
              <a:rPr lang="en-US" sz="1200" dirty="0">
                <a:solidFill>
                  <a:srgbClr val="000000"/>
                </a:solidFill>
                <a:latin typeface="Arial" panose="020B0604020202020204" pitchFamily="34" charset="0"/>
                <a:ea typeface="Times New Roman" panose="02020603050405020304" pitchFamily="18" charset="0"/>
                <a:cs typeface="Segoe UI" panose="020B0502040204020203" pitchFamily="34" charset="0"/>
              </a:rPr>
              <a:t>In the </a:t>
            </a:r>
            <a:r>
              <a:rPr lang="en-US" sz="12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Begin With</a:t>
            </a:r>
            <a:r>
              <a:rPr lang="en-US" sz="1200" dirty="0">
                <a:solidFill>
                  <a:srgbClr val="000000"/>
                </a:solidFill>
                <a:latin typeface="Arial" panose="020B0604020202020204" pitchFamily="34" charset="0"/>
                <a:ea typeface="Times New Roman" panose="02020603050405020304" pitchFamily="18" charset="0"/>
                <a:cs typeface="Segoe UI" panose="020B0502040204020203" pitchFamily="34" charset="0"/>
              </a:rPr>
              <a:t> option, select </a:t>
            </a:r>
            <a:r>
              <a:rPr lang="en-US" sz="12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ALL COLUMNS</a:t>
            </a:r>
            <a:r>
              <a:rPr lang="en-US" sz="12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a:r>
            <a:endParaRPr lang="en-GB" sz="12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SzPts val="950"/>
              <a:buFont typeface="Segoe" panose="020B0502040504020203" pitchFamily="34" charset="0"/>
              <a:buAutoNum type="arabicPeriod" startAt="2"/>
            </a:pPr>
            <a:r>
              <a:rPr lang="en-US" sz="1200" dirty="0">
                <a:solidFill>
                  <a:srgbClr val="000000"/>
                </a:solidFill>
                <a:latin typeface="Arial" panose="020B0604020202020204" pitchFamily="34" charset="0"/>
                <a:ea typeface="Times New Roman" panose="02020603050405020304" pitchFamily="18" charset="0"/>
                <a:cs typeface="Segoe UI" panose="020B0502040204020203" pitchFamily="34" charset="0"/>
              </a:rPr>
              <a:t>Select </a:t>
            </a:r>
            <a:r>
              <a:rPr lang="en-US" sz="1200" dirty="0">
                <a:solidFill>
                  <a:prstClr val="black"/>
                </a:solidFill>
                <a:latin typeface="Arial" panose="020B0604020202020204" pitchFamily="34" charset="0"/>
                <a:ea typeface="Times New Roman" panose="02020603050405020304" pitchFamily="18" charset="0"/>
                <a:cs typeface="Segoe UI" panose="020B0502040204020203" pitchFamily="34" charset="0"/>
              </a:rPr>
              <a:t>the </a:t>
            </a:r>
            <a:r>
              <a:rPr lang="en-US" sz="12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Include</a:t>
            </a:r>
            <a:r>
              <a:rPr lang="en-US" sz="1200" dirty="0">
                <a:solidFill>
                  <a:prstClr val="black"/>
                </a:solidFill>
                <a:latin typeface="Arial" panose="020B0604020202020204" pitchFamily="34" charset="0"/>
                <a:ea typeface="Times New Roman" panose="02020603050405020304" pitchFamily="18" charset="0"/>
                <a:cs typeface="Segoe UI" panose="020B0502040204020203" pitchFamily="34" charset="0"/>
              </a:rPr>
              <a:t> option, and then select </a:t>
            </a:r>
            <a:r>
              <a:rPr lang="en-US" sz="12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column names</a:t>
            </a:r>
            <a:r>
              <a:rPr lang="en-US" sz="1200" dirty="0">
                <a:solidFill>
                  <a:prstClr val="black"/>
                </a:solidFill>
                <a:latin typeface="Arial" panose="020B0604020202020204" pitchFamily="34" charset="0"/>
                <a:ea typeface="Times New Roman" panose="02020603050405020304" pitchFamily="18" charset="0"/>
                <a:cs typeface="Segoe UI" panose="020B0502040204020203" pitchFamily="34" charset="0"/>
              </a:rPr>
              <a:t>.</a:t>
            </a:r>
            <a:endParaRPr lang="en-GB" sz="12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SzPts val="950"/>
              <a:buFont typeface="Segoe" panose="020B0502040504020203" pitchFamily="34" charset="0"/>
              <a:buAutoNum type="arabicPeriod" startAt="2"/>
            </a:pPr>
            <a:r>
              <a:rPr lang="en-US" sz="1200" dirty="0">
                <a:solidFill>
                  <a:prstClr val="black"/>
                </a:solidFill>
                <a:latin typeface="Arial" panose="020B0604020202020204" pitchFamily="34" charset="0"/>
                <a:ea typeface="Times New Roman" panose="02020603050405020304" pitchFamily="18" charset="0"/>
                <a:cs typeface="Segoe UI" panose="020B0502040204020203" pitchFamily="34" charset="0"/>
              </a:rPr>
              <a:t>Click in the box next to </a:t>
            </a:r>
            <a:r>
              <a:rPr lang="en-US" sz="12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column names</a:t>
            </a:r>
            <a:r>
              <a:rPr lang="en-US" sz="1200" dirty="0">
                <a:solidFill>
                  <a:prstClr val="black"/>
                </a:solidFill>
                <a:latin typeface="Arial" panose="020B0604020202020204" pitchFamily="34" charset="0"/>
                <a:ea typeface="Times New Roman" panose="02020603050405020304" pitchFamily="18" charset="0"/>
                <a:cs typeface="Segoe UI" panose="020B0502040204020203" pitchFamily="34" charset="0"/>
              </a:rPr>
              <a:t>, and then select all of the column names apart from the </a:t>
            </a:r>
            <a:r>
              <a:rPr lang="en-US" sz="1200" b="1" dirty="0" err="1">
                <a:solidFill>
                  <a:prstClr val="black"/>
                </a:solidFill>
                <a:latin typeface="Arial" panose="020B0604020202020204" pitchFamily="34" charset="0"/>
                <a:ea typeface="Times New Roman" panose="02020603050405020304" pitchFamily="18" charset="0"/>
                <a:cs typeface="Times New Roman" panose="02020603050405020304" pitchFamily="18" charset="0"/>
              </a:rPr>
              <a:t>fnlwgt</a:t>
            </a:r>
            <a:r>
              <a:rPr lang="en-US" sz="1200" dirty="0">
                <a:solidFill>
                  <a:prstClr val="black"/>
                </a:solidFill>
                <a:latin typeface="Arial" panose="020B0604020202020204" pitchFamily="34" charset="0"/>
                <a:ea typeface="Times New Roman" panose="02020603050405020304" pitchFamily="18" charset="0"/>
                <a:cs typeface="Segoe UI" panose="020B0502040204020203" pitchFamily="34" charset="0"/>
              </a:rPr>
              <a:t> column, which is not part of our analysis.</a:t>
            </a:r>
            <a:endParaRPr lang="en-GB" sz="12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228600" lvl="0" indent="-228600">
              <a:lnSpc>
                <a:spcPct val="107000"/>
              </a:lnSpc>
              <a:spcAft>
                <a:spcPts val="800"/>
              </a:spcAft>
              <a:buFont typeface="+mj-lt"/>
              <a:buAutoNum type="arabicPeriod" startAt="8"/>
            </a:pPr>
            <a:r>
              <a:rPr lang="en-GB" sz="1200" dirty="0">
                <a:solidFill>
                  <a:prstClr val="black"/>
                </a:solidFill>
                <a:latin typeface="Arial" panose="020B0604020202020204" pitchFamily="34" charset="0"/>
                <a:ea typeface="Times New Roman" panose="02020603050405020304" pitchFamily="18" charset="0"/>
                <a:cs typeface="Segoe UI" panose="020B0502040204020203" pitchFamily="34" charset="0"/>
              </a:rPr>
              <a:t>Click the check mark to confirm the changes.</a:t>
            </a:r>
          </a:p>
          <a:p>
            <a:pPr marL="342900" lvl="0" indent="-342900">
              <a:lnSpc>
                <a:spcPct val="115000"/>
              </a:lnSpc>
              <a:spcAft>
                <a:spcPts val="995"/>
              </a:spcAft>
              <a:buFont typeface="+mj-lt"/>
              <a:buAutoNum type="arabicPeriod"/>
            </a:pPr>
            <a:endParaRPr lang="en-GB" sz="1200" dirty="0">
              <a:latin typeface="Arial" panose="020B0604020202020204" pitchFamily="34" charset="0"/>
              <a:ea typeface="Times New Roman" panose="02020603050405020304" pitchFamily="18" charset="0"/>
              <a:cs typeface="Times New Roman" panose="02020603050405020304" pitchFamily="18" charset="0"/>
            </a:endParaRPr>
          </a:p>
          <a:p>
            <a:endParaRPr lang="en-US" dirty="0"/>
          </a:p>
        </p:txBody>
      </p:sp>
      <p:sp>
        <p:nvSpPr>
          <p:cNvPr id="4" name="Slide Number Placeholder 3"/>
          <p:cNvSpPr>
            <a:spLocks noGrp="1"/>
          </p:cNvSpPr>
          <p:nvPr>
            <p:ph type="sldNum" sz="quarter" idx="10"/>
          </p:nvPr>
        </p:nvSpPr>
        <p:spPr/>
        <p:txBody>
          <a:bodyPr/>
          <a:lstStyle/>
          <a:p>
            <a:fld id="{F19E9337-0361-41F3-9C17-1F4FFD1214BA}" type="slidenum">
              <a:rPr lang="en-US" smtClean="0"/>
              <a:t>11</a:t>
            </a:fld>
            <a:endParaRPr lang="en-US" dirty="0"/>
          </a:p>
        </p:txBody>
      </p:sp>
    </p:spTree>
    <p:extLst>
      <p:ext uri="{BB962C8B-B14F-4D97-AF65-F5344CB8AC3E}">
        <p14:creationId xmlns:p14="http://schemas.microsoft.com/office/powerpoint/2010/main" val="39180212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lvl="0">
              <a:lnSpc>
                <a:spcPct val="107000"/>
              </a:lnSpc>
              <a:spcAft>
                <a:spcPts val="800"/>
              </a:spcAft>
            </a:pP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Clip values for an upper age threshold of 75</a:t>
            </a:r>
            <a:endPar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In the search box, search for the term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Clip Values</a:t>
            </a: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 and then drag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Clip Values</a:t>
            </a: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 module onto the canvas.</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Connect the input of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Clip Values</a:t>
            </a: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 module to the output of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Remove Duplicate Rows</a:t>
            </a: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 module.</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Click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Clip Values</a:t>
            </a: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 module.</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Properties</a:t>
            </a: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 pane, under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Set of thresholds</a:t>
            </a: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 option, select </a:t>
            </a:r>
            <a:r>
              <a:rPr lang="en-US" sz="1000" b="1" dirty="0" err="1">
                <a:solidFill>
                  <a:prstClr val="black"/>
                </a:solidFill>
                <a:latin typeface="Arial" panose="020B0604020202020204" pitchFamily="34" charset="0"/>
                <a:ea typeface="Times New Roman" panose="02020603050405020304" pitchFamily="18" charset="0"/>
                <a:cs typeface="Times New Roman" panose="02020603050405020304" pitchFamily="18" charset="0"/>
              </a:rPr>
              <a:t>ClipPeaks</a:t>
            </a: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Under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Constant value for upper threshold </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option, type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75</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Launch column selector</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 and then select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With Rules</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 option.</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Under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Begin With</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 option, select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NO COLUMNS</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 </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Select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Include</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 option, and then select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column names</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a:t>
            </a:r>
          </a:p>
          <a:p>
            <a:pPr marL="228600" lvl="0" indent="-228600">
              <a:lnSpc>
                <a:spcPct val="115000"/>
              </a:lnSpc>
              <a:spcAft>
                <a:spcPts val="995"/>
              </a:spcAft>
              <a:buFont typeface="+mj-lt"/>
              <a:buAutoNum type="arabicPeriod" startAt="9"/>
            </a:pP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Click in the box next to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column names</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 and then select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age</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228600" lvl="0" indent="-228600">
              <a:lnSpc>
                <a:spcPct val="115000"/>
              </a:lnSpc>
              <a:spcAft>
                <a:spcPts val="995"/>
              </a:spcAft>
              <a:buFont typeface="+mj-lt"/>
              <a:buAutoNum type="arabicPeriod" startAt="9"/>
            </a:pP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Click the check mark to confirm the changes.</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228600" lvl="0" indent="-228600">
              <a:lnSpc>
                <a:spcPct val="107000"/>
              </a:lnSpc>
              <a:spcAft>
                <a:spcPts val="800"/>
              </a:spcAft>
              <a:buFont typeface="+mj-lt"/>
              <a:buAutoNum type="arabicPeriod" startAt="9"/>
            </a:pPr>
            <a:r>
              <a:rPr lang="en-GB" sz="1000" dirty="0">
                <a:solidFill>
                  <a:prstClr val="black"/>
                </a:solidFill>
                <a:latin typeface="Arial" panose="020B0604020202020204" pitchFamily="34" charset="0"/>
                <a:ea typeface="Calibri" panose="020F0502020204030204" pitchFamily="34" charset="0"/>
                <a:cs typeface="Segoe UI" panose="020B0502040204020203" pitchFamily="34" charset="0"/>
              </a:rPr>
              <a:t>Run the experiment.</a:t>
            </a:r>
          </a:p>
          <a:p>
            <a:pPr lvl="0">
              <a:lnSpc>
                <a:spcPct val="107000"/>
              </a:lnSpc>
              <a:spcAft>
                <a:spcPts val="800"/>
              </a:spcAft>
            </a:pP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Verify the data clipping</a:t>
            </a:r>
            <a:endPar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Click the output of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Adult Census Income Binary Classification</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 module,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Visualize</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2"/>
            </a:pP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Click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age</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 column, and then review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Statistics</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 section on the right. Note that the maximum age is set to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90</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2"/>
            </a:pP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Close the visualization.</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2"/>
            </a:pP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Click the output of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Clip Values</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 module,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Visualize</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2"/>
            </a:pP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Click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age</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 column, and then review the Statistics section on the right. Note that the maximum age is now set to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75</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2"/>
            </a:pP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Close the visualization.</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a:xfrm>
            <a:off x="3862841" y="8663441"/>
            <a:ext cx="2971800" cy="458787"/>
          </a:xfrm>
        </p:spPr>
        <p:txBody>
          <a:bodyPr/>
          <a:lstStyle/>
          <a:p>
            <a:fld id="{94A5670C-11DE-4B3B-96C9-729D11A0618F}" type="slidenum">
              <a:rPr lang="en-GB" b="0" smtClean="0">
                <a:latin typeface="+mn-lt"/>
              </a:rPr>
              <a:t>12</a:t>
            </a:fld>
            <a:endParaRPr lang="en-GB" b="0" dirty="0">
              <a:latin typeface="+mn-lt"/>
            </a:endParaRPr>
          </a:p>
        </p:txBody>
      </p:sp>
      <p:sp>
        <p:nvSpPr>
          <p:cNvPr id="5" name="TextBox 4"/>
          <p:cNvSpPr txBox="1"/>
          <p:nvPr/>
        </p:nvSpPr>
        <p:spPr>
          <a:xfrm>
            <a:off x="21772" y="8868228"/>
            <a:ext cx="1871025" cy="246221"/>
          </a:xfrm>
          <a:prstGeom prst="rect">
            <a:avLst/>
          </a:prstGeom>
          <a:noFill/>
        </p:spPr>
        <p:txBody>
          <a:bodyPr vert="horz" wrap="none" rtlCol="0">
            <a:spAutoFit/>
          </a:bodyPr>
          <a:lstStyle/>
          <a:p>
            <a:r>
              <a:rPr lang="en-GB" sz="1000" b="0">
                <a:latin typeface="Arial" panose="020B0604020202020204" pitchFamily="34" charset="0"/>
              </a:rPr>
              <a:t>(More notes on the next slide)</a:t>
            </a:r>
          </a:p>
        </p:txBody>
      </p:sp>
      <p:sp>
        <p:nvSpPr>
          <p:cNvPr id="6" name="Rectangle 5"/>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a:solidFill>
                  <a:srgbClr val="000000"/>
                </a:solidFill>
                <a:latin typeface="Arial" panose="020B0604020202020204" pitchFamily="34" charset="0"/>
              </a:rPr>
              <a:t>20774A</a:t>
            </a:r>
          </a:p>
        </p:txBody>
      </p:sp>
      <p:sp>
        <p:nvSpPr>
          <p:cNvPr id="7" name="Rectangle 6"/>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a:solidFill>
                  <a:srgbClr val="336699"/>
                </a:solidFill>
                <a:latin typeface="Arial" panose="020B0604020202020204" pitchFamily="34" charset="0"/>
              </a:rPr>
              <a:t>6: Building Azure Machine Learning Models</a:t>
            </a:r>
          </a:p>
        </p:txBody>
      </p:sp>
    </p:spTree>
    <p:extLst>
      <p:ext uri="{BB962C8B-B14F-4D97-AF65-F5344CB8AC3E}">
        <p14:creationId xmlns:p14="http://schemas.microsoft.com/office/powerpoint/2010/main" val="33088634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lvl="0">
              <a:lnSpc>
                <a:spcPct val="107000"/>
              </a:lnSpc>
              <a:spcAft>
                <a:spcPts val="800"/>
              </a:spcAft>
            </a:pP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Split data into training and test datasets</a:t>
            </a:r>
            <a:endPar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In the search box, search for the term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Convert to Dataset</a:t>
            </a: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 and then drag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Convert to Dataset</a:t>
            </a: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 module onto the canvas.</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Connect the input of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Convert to Dataset </a:t>
            </a: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module to the output of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Clip Values</a:t>
            </a: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 module.</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To split the data into a training dataset and a test dataset, in the search box, search for the term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Split Data</a:t>
            </a: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 and then drag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Split Data</a:t>
            </a: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 module onto the canvas.</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Connect the input of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Split Data</a:t>
            </a: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 module to the output of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Convert to Dataset</a:t>
            </a: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 module.</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Click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Split Data </a:t>
            </a: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module.</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Properties</a:t>
            </a: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 pane, under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Fraction of rows in the first output dataset </a:t>
            </a: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option, type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0.7</a:t>
            </a: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a:t>
            </a:r>
          </a:p>
          <a:p>
            <a:pPr marL="342900" lvl="0" indent="-342900">
              <a:lnSpc>
                <a:spcPct val="115000"/>
              </a:lnSpc>
              <a:spcAft>
                <a:spcPts val="995"/>
              </a:spcAft>
              <a:buFont typeface="+mj-lt"/>
              <a:buAutoNum type="arabicPeriod"/>
            </a:pPr>
            <a:endPar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endParaRPr>
          </a:p>
          <a:p>
            <a:pPr lvl="0">
              <a:lnSpc>
                <a:spcPct val="107000"/>
              </a:lnSpc>
              <a:spcAft>
                <a:spcPts val="800"/>
              </a:spcAft>
            </a:pP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Add the Two-Class Neural Network module</a:t>
            </a:r>
            <a:endPar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In the search box, search for the term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Two-Class Neural Network</a:t>
            </a: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 and then drag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Two-Class Neural Network</a:t>
            </a: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 module onto the canvas, placing it to the left of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Split Data</a:t>
            </a: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 task.</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In the search box, search for the term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Train Model</a:t>
            </a: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 and then drag it onto the canvas, placing it below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Two-Class Neural Network</a:t>
            </a: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 module.</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Connect the output of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Two-Class Neural Network </a:t>
            </a: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module to the left input node of the</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Train Model</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 module.</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4"/>
            </a:pP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To score the model, in the search box, search for the term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Score Model</a:t>
            </a: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 and then drag it onto the canvas, placing it below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Train Model</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 module</a:t>
            </a: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4"/>
            </a:pP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Connect the output of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Train Model</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 module to the left input node of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Score Model</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 module.</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4"/>
            </a:pP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Connect the left output of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Split Data</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 module to the right input node of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Train Model</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 module.</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4"/>
            </a:pP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Click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Train Model</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 module, and in</a:t>
            </a: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Properties</a:t>
            </a: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 pane,</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Launch column selector</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4"/>
            </a:pP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Next to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columns name</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 box, in the drop-down list,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income</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4"/>
            </a:pP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Click the check mark to confirm the changes.</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4"/>
            </a:pP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Connect the right output of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Split Data</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 module to the right input node of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Score Model</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 module.</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4"/>
            </a:pP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To add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Evaluate Model</a:t>
            </a: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 module, in the search box, search for the term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Evaluate Model</a:t>
            </a: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 and then drag it onto the canvas, placing it below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Score Model</a:t>
            </a: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 </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4"/>
            </a:pP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Connect the output of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Score Model</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 module to the left input node of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Evaluate Model</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 module.</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4"/>
            </a:pP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To save the experiment,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SAVE AS</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4"/>
            </a:pP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EXPERIMENT NAME</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 box, type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Neural Network Demo</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 and then click the check mark.</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4"/>
            </a:pP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To run the experiment,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RUN</a:t>
            </a: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a:xfrm>
            <a:off x="3862841" y="8663441"/>
            <a:ext cx="2971800" cy="458787"/>
          </a:xfrm>
        </p:spPr>
        <p:txBody>
          <a:bodyPr/>
          <a:lstStyle/>
          <a:p>
            <a:fld id="{94A5670C-11DE-4B3B-96C9-729D11A0618F}" type="slidenum">
              <a:rPr lang="en-GB" b="0" smtClean="0">
                <a:latin typeface="+mn-lt"/>
              </a:rPr>
              <a:t>13</a:t>
            </a:fld>
            <a:endParaRPr lang="en-GB" b="0" dirty="0">
              <a:latin typeface="+mn-lt"/>
            </a:endParaRPr>
          </a:p>
        </p:txBody>
      </p:sp>
      <p:sp>
        <p:nvSpPr>
          <p:cNvPr id="5" name="TextBox 4"/>
          <p:cNvSpPr txBox="1"/>
          <p:nvPr/>
        </p:nvSpPr>
        <p:spPr>
          <a:xfrm>
            <a:off x="21772" y="8868228"/>
            <a:ext cx="1871025" cy="246221"/>
          </a:xfrm>
          <a:prstGeom prst="rect">
            <a:avLst/>
          </a:prstGeom>
          <a:noFill/>
        </p:spPr>
        <p:txBody>
          <a:bodyPr vert="horz" wrap="none" rtlCol="0">
            <a:spAutoFit/>
          </a:bodyPr>
          <a:lstStyle/>
          <a:p>
            <a:r>
              <a:rPr lang="en-GB" sz="1000" b="0" dirty="0">
                <a:latin typeface="Arial" panose="020B0604020202020204" pitchFamily="34" charset="0"/>
              </a:rPr>
              <a:t>(More notes on the next slide)</a:t>
            </a:r>
          </a:p>
        </p:txBody>
      </p:sp>
      <p:sp>
        <p:nvSpPr>
          <p:cNvPr id="6" name="Rectangle 5"/>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a:solidFill>
                  <a:srgbClr val="000000"/>
                </a:solidFill>
                <a:latin typeface="Arial" panose="020B0604020202020204" pitchFamily="34" charset="0"/>
              </a:rPr>
              <a:t>20774A</a:t>
            </a:r>
          </a:p>
        </p:txBody>
      </p:sp>
      <p:sp>
        <p:nvSpPr>
          <p:cNvPr id="7" name="Rectangle 6"/>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a:solidFill>
                  <a:srgbClr val="336699"/>
                </a:solidFill>
                <a:latin typeface="Arial" panose="020B0604020202020204" pitchFamily="34" charset="0"/>
              </a:rPr>
              <a:t>6: Building Azure Machine Learning Models</a:t>
            </a:r>
          </a:p>
        </p:txBody>
      </p:sp>
    </p:spTree>
    <p:extLst>
      <p:ext uri="{BB962C8B-B14F-4D97-AF65-F5344CB8AC3E}">
        <p14:creationId xmlns:p14="http://schemas.microsoft.com/office/powerpoint/2010/main" val="20306626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pPr marL="342000" lvl="0" indent="-342000">
              <a:lnSpc>
                <a:spcPct val="115000"/>
              </a:lnSpc>
              <a:spcAft>
                <a:spcPts val="995"/>
              </a:spcAft>
            </a:pPr>
            <a:r>
              <a:rPr lang="en-US" sz="1000" b="1" dirty="0">
                <a:solidFill>
                  <a:prstClr val="black"/>
                </a:solidFill>
                <a:latin typeface="Arial" panose="020B0604020202020204" pitchFamily="34" charset="0"/>
                <a:ea typeface="Times New Roman" panose="02020603050405020304" pitchFamily="18" charset="0"/>
                <a:cs typeface="Arial" panose="020B0604020202020204" pitchFamily="34" charset="0"/>
              </a:rPr>
              <a:t>Evaluate the model</a:t>
            </a:r>
            <a:endParaRPr lang="en-GB" sz="1000" dirty="0">
              <a:solidFill>
                <a:prstClr val="black"/>
              </a:solidFill>
              <a:latin typeface="Arial" panose="020B0604020202020204" pitchFamily="34" charset="0"/>
              <a:ea typeface="Times New Roman" panose="02020603050405020304" pitchFamily="18" charset="0"/>
              <a:cs typeface="Arial" panose="020B0604020202020204" pitchFamily="34" charset="0"/>
            </a:endParaRPr>
          </a:p>
          <a:p>
            <a:pPr marL="342000" lvl="0" indent="-3420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Arial" panose="020B0604020202020204" pitchFamily="34" charset="0"/>
              </a:rPr>
              <a:t>Click the output port of the </a:t>
            </a:r>
            <a:r>
              <a:rPr lang="en-US" sz="1000" b="1" dirty="0">
                <a:solidFill>
                  <a:prstClr val="black"/>
                </a:solidFill>
                <a:latin typeface="Arial" panose="020B0604020202020204" pitchFamily="34" charset="0"/>
                <a:ea typeface="Times New Roman" panose="02020603050405020304" pitchFamily="18" charset="0"/>
                <a:cs typeface="Arial" panose="020B0604020202020204" pitchFamily="34" charset="0"/>
              </a:rPr>
              <a:t>Evaluate Model</a:t>
            </a:r>
            <a:r>
              <a:rPr lang="en-US" sz="1000" dirty="0">
                <a:solidFill>
                  <a:prstClr val="black"/>
                </a:solidFill>
                <a:latin typeface="Arial" panose="020B0604020202020204" pitchFamily="34" charset="0"/>
                <a:ea typeface="Times New Roman" panose="02020603050405020304" pitchFamily="18" charset="0"/>
                <a:cs typeface="Arial" panose="020B0604020202020204" pitchFamily="34" charset="0"/>
              </a:rPr>
              <a:t> module, and then click </a:t>
            </a:r>
            <a:r>
              <a:rPr lang="en-US" sz="1000" b="1" dirty="0">
                <a:solidFill>
                  <a:prstClr val="black"/>
                </a:solidFill>
                <a:latin typeface="Arial" panose="020B0604020202020204" pitchFamily="34" charset="0"/>
                <a:ea typeface="Times New Roman" panose="02020603050405020304" pitchFamily="18" charset="0"/>
                <a:cs typeface="Arial" panose="020B0604020202020204" pitchFamily="34" charset="0"/>
              </a:rPr>
              <a:t>Visualize</a:t>
            </a:r>
            <a:r>
              <a:rPr lang="en-US" sz="1000" dirty="0">
                <a:solidFill>
                  <a:prstClr val="black"/>
                </a:solidFill>
                <a:latin typeface="Arial" panose="020B0604020202020204" pitchFamily="34" charset="0"/>
                <a:ea typeface="Times New Roman" panose="02020603050405020304" pitchFamily="18" charset="0"/>
                <a:cs typeface="Arial" panose="020B0604020202020204" pitchFamily="34" charset="0"/>
              </a:rPr>
              <a:t>.</a:t>
            </a:r>
            <a:endParaRPr lang="en-GB" sz="1000" dirty="0">
              <a:solidFill>
                <a:prstClr val="black"/>
              </a:solidFill>
              <a:latin typeface="Arial" panose="020B0604020202020204" pitchFamily="34" charset="0"/>
              <a:ea typeface="Times New Roman" panose="02020603050405020304" pitchFamily="18" charset="0"/>
              <a:cs typeface="Arial" panose="020B0604020202020204" pitchFamily="34" charset="0"/>
            </a:endParaRPr>
          </a:p>
          <a:p>
            <a:pPr marL="342000" lvl="0" indent="-3420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Arial" panose="020B0604020202020204" pitchFamily="34" charset="0"/>
              </a:rPr>
              <a:t>The receiver operating characteristic (ROC) curve is not that close to the upper-left corner of the ROC chart, so the model could be improved.</a:t>
            </a:r>
            <a:endParaRPr lang="en-GB" sz="1000" dirty="0">
              <a:solidFill>
                <a:prstClr val="black"/>
              </a:solidFill>
              <a:latin typeface="Arial" panose="020B0604020202020204" pitchFamily="34" charset="0"/>
              <a:ea typeface="Times New Roman" panose="02020603050405020304" pitchFamily="18" charset="0"/>
              <a:cs typeface="Arial" panose="020B0604020202020204" pitchFamily="34" charset="0"/>
            </a:endParaRPr>
          </a:p>
          <a:p>
            <a:pPr marL="342000" lvl="0" indent="-3420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Arial" panose="020B0604020202020204" pitchFamily="34" charset="0"/>
              </a:rPr>
              <a:t>The F1 score, which denotes accuracy, is approximately 0.657, which also suggests room for improvement.</a:t>
            </a:r>
            <a:endParaRPr lang="en-GB" sz="1000" dirty="0">
              <a:solidFill>
                <a:prstClr val="black"/>
              </a:solidFill>
              <a:latin typeface="Arial" panose="020B0604020202020204" pitchFamily="34" charset="0"/>
              <a:ea typeface="Times New Roman" panose="02020603050405020304" pitchFamily="18" charset="0"/>
              <a:cs typeface="Arial" panose="020B0604020202020204" pitchFamily="34" charset="0"/>
            </a:endParaRPr>
          </a:p>
          <a:p>
            <a:pPr marL="342000" lvl="0" indent="-3420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Arial" panose="020B0604020202020204" pitchFamily="34" charset="0"/>
              </a:rPr>
              <a:t>Close the visualization, and then close Internet Explorer.</a:t>
            </a:r>
            <a:endParaRPr lang="en-GB" sz="1000" dirty="0">
              <a:latin typeface="Arial" panose="020B0604020202020204" pitchFamily="34" charset="0"/>
              <a:cs typeface="Arial" panose="020B0604020202020204" pitchFamily="34" charset="0"/>
            </a:endParaRPr>
          </a:p>
          <a:p>
            <a:endParaRPr lang="en-GB" dirty="0"/>
          </a:p>
        </p:txBody>
      </p:sp>
      <p:sp>
        <p:nvSpPr>
          <p:cNvPr id="4" name="Slide Number Placeholder 3"/>
          <p:cNvSpPr>
            <a:spLocks noGrp="1"/>
          </p:cNvSpPr>
          <p:nvPr>
            <p:ph type="sldNum" sz="quarter" idx="10"/>
          </p:nvPr>
        </p:nvSpPr>
        <p:spPr>
          <a:xfrm>
            <a:off x="3862841" y="8663441"/>
            <a:ext cx="2971800" cy="458787"/>
          </a:xfrm>
        </p:spPr>
        <p:txBody>
          <a:bodyPr/>
          <a:lstStyle/>
          <a:p>
            <a:fld id="{94A5670C-11DE-4B3B-96C9-729D11A0618F}" type="slidenum">
              <a:rPr lang="en-GB" b="0" smtClean="0">
                <a:latin typeface="+mn-lt"/>
              </a:rPr>
              <a:t>14</a:t>
            </a:fld>
            <a:endParaRPr lang="en-GB" b="0" dirty="0">
              <a:latin typeface="+mn-lt"/>
            </a:endParaRPr>
          </a:p>
        </p:txBody>
      </p:sp>
    </p:spTree>
    <p:extLst>
      <p:ext uri="{BB962C8B-B14F-4D97-AF65-F5344CB8AC3E}">
        <p14:creationId xmlns:p14="http://schemas.microsoft.com/office/powerpoint/2010/main" val="36230716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19E9337-0361-41F3-9C17-1F4FFD1214BA}" type="slidenum">
              <a:rPr lang="en-US" smtClean="0"/>
              <a:t>15</a:t>
            </a:fld>
            <a:endParaRPr lang="en-US" dirty="0"/>
          </a:p>
        </p:txBody>
      </p:sp>
    </p:spTree>
    <p:extLst>
      <p:ext uri="{BB962C8B-B14F-4D97-AF65-F5344CB8AC3E}">
        <p14:creationId xmlns:p14="http://schemas.microsoft.com/office/powerpoint/2010/main" val="346391520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19E9337-0361-41F3-9C17-1F4FFD1214BA}" type="slidenum">
              <a:rPr lang="en-US" smtClean="0"/>
              <a:t>17</a:t>
            </a:fld>
            <a:endParaRPr lang="en-US" dirty="0"/>
          </a:p>
        </p:txBody>
      </p:sp>
    </p:spTree>
    <p:extLst>
      <p:ext uri="{BB962C8B-B14F-4D97-AF65-F5344CB8AC3E}">
        <p14:creationId xmlns:p14="http://schemas.microsoft.com/office/powerpoint/2010/main" val="318791905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F19E9337-0361-41F3-9C17-1F4FFD1214BA}" type="slidenum">
              <a:rPr kumimoji="0" lang="en-US" sz="1200" b="1" i="0" u="none" strike="noStrike" kern="1200" cap="none" spc="0" normalizeH="0" baseline="0" noProof="0" smtClean="0">
                <a:ln>
                  <a:noFill/>
                </a:ln>
                <a:solidFill>
                  <a:prstClr val="black"/>
                </a:solidFill>
                <a:effectLst/>
                <a:uLnTx/>
                <a:uFillTx/>
                <a:latin typeface="Verdana" pitchFamily="34" charset="0"/>
                <a:ea typeface="+mn-ea"/>
                <a:cs typeface="Arial" charset="0"/>
              </a:rPr>
              <a:pPr marL="0" marR="0" lvl="0" indent="0" algn="r" defTabSz="914400" rtl="0" eaLnBrk="1" fontAlgn="base" latinLnBrk="0" hangingPunct="1">
                <a:lnSpc>
                  <a:spcPct val="100000"/>
                </a:lnSpc>
                <a:spcBef>
                  <a:spcPct val="0"/>
                </a:spcBef>
                <a:spcAft>
                  <a:spcPct val="0"/>
                </a:spcAft>
                <a:buClrTx/>
                <a:buSzTx/>
                <a:buFontTx/>
                <a:buNone/>
                <a:tabLst/>
                <a:defRPr/>
              </a:pPr>
              <a:t>19</a:t>
            </a:fld>
            <a:endParaRPr kumimoji="0" lang="en-US" sz="1200" b="1" i="0" u="none" strike="noStrike" kern="1200" cap="none" spc="0" normalizeH="0" baseline="0" noProof="0" dirty="0">
              <a:ln>
                <a:noFill/>
              </a:ln>
              <a:solidFill>
                <a:prstClr val="black"/>
              </a:solidFill>
              <a:effectLst/>
              <a:uLnTx/>
              <a:uFillTx/>
              <a:latin typeface="Verdana" pitchFamily="34" charset="0"/>
              <a:ea typeface="+mn-ea"/>
              <a:cs typeface="Arial" charset="0"/>
            </a:endParaRPr>
          </a:p>
        </p:txBody>
      </p:sp>
    </p:spTree>
    <p:extLst>
      <p:ext uri="{BB962C8B-B14F-4D97-AF65-F5344CB8AC3E}">
        <p14:creationId xmlns:p14="http://schemas.microsoft.com/office/powerpoint/2010/main" val="204539043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20</a:t>
            </a:fld>
            <a:endParaRPr lang="en-US" dirty="0"/>
          </a:p>
        </p:txBody>
      </p:sp>
    </p:spTree>
    <p:extLst>
      <p:ext uri="{BB962C8B-B14F-4D97-AF65-F5344CB8AC3E}">
        <p14:creationId xmlns:p14="http://schemas.microsoft.com/office/powerpoint/2010/main" val="239817078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a:xfrm>
            <a:off x="3862311" y="8662911"/>
            <a:ext cx="2971800" cy="458787"/>
          </a:xfrm>
        </p:spPr>
        <p:txBody>
          <a:bodyPr/>
          <a:lstStyle/>
          <a:p>
            <a:fld id="{DDB9AEC6-2727-4095-917C-D2BF42CE732F}" type="slidenum">
              <a:rPr lang="en-GB" smtClean="0"/>
              <a:t>21</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panose="020B0604020202020204" pitchFamily="34" charset="0"/>
              </a:rPr>
              <a:t>20774A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panose="020B0604020202020204" pitchFamily="34" charset="0"/>
              </a:rPr>
              <a:t>2: Introduction to Azure Machine Learning</a:t>
            </a:r>
          </a:p>
        </p:txBody>
      </p:sp>
    </p:spTree>
    <p:extLst>
      <p:ext uri="{BB962C8B-B14F-4D97-AF65-F5344CB8AC3E}">
        <p14:creationId xmlns:p14="http://schemas.microsoft.com/office/powerpoint/2010/main" val="19025774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2</a:t>
            </a:fld>
            <a:endParaRPr lang="en-US" dirty="0"/>
          </a:p>
        </p:txBody>
      </p:sp>
    </p:spTree>
    <p:extLst>
      <p:ext uri="{BB962C8B-B14F-4D97-AF65-F5344CB8AC3E}">
        <p14:creationId xmlns:p14="http://schemas.microsoft.com/office/powerpoint/2010/main" val="392593876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r>
              <a:rPr lang="en-US" sz="1200" b="0" i="0" u="none" strike="noStrike" kern="1200" baseline="0" dirty="0">
                <a:solidFill>
                  <a:schemeClr val="tx1"/>
                </a:solidFill>
                <a:latin typeface="+mn-lt"/>
                <a:ea typeface="+mn-ea"/>
                <a:cs typeface="+mn-cs"/>
              </a:rPr>
              <a:t>Data scientists and developers use the Azure AI Gallery to share solutions that have been created using components of the CIS.</a:t>
            </a:r>
          </a:p>
          <a:p>
            <a:endParaRPr lang="en-US" sz="1200" b="0" i="0" u="none" strike="noStrike" kern="1200" baseline="0" dirty="0">
              <a:solidFill>
                <a:schemeClr val="tx1"/>
              </a:solidFill>
              <a:effectLst/>
              <a:latin typeface="+mn-lt"/>
              <a:ea typeface="+mn-ea"/>
              <a:cs typeface="+mn-cs"/>
            </a:endParaRPr>
          </a:p>
          <a:p>
            <a:r>
              <a:rPr lang="en-US" sz="1200" b="1" i="0" u="none" strike="noStrike" kern="1200" baseline="0" dirty="0">
                <a:solidFill>
                  <a:schemeClr val="tx1"/>
                </a:solidFill>
                <a:latin typeface="+mn-lt"/>
                <a:ea typeface="+mn-ea"/>
                <a:cs typeface="+mn-cs"/>
              </a:rPr>
              <a:t>Experiments</a:t>
            </a:r>
            <a:r>
              <a:rPr lang="en-US" sz="1200" b="0" i="0" u="none" strike="noStrike" kern="1200" baseline="0" dirty="0">
                <a:solidFill>
                  <a:schemeClr val="tx1"/>
                </a:solidFill>
                <a:latin typeface="+mn-lt"/>
                <a:ea typeface="+mn-ea"/>
                <a:cs typeface="+mn-cs"/>
              </a:rPr>
              <a:t>. These are sample experiments that have been developed in Machine Learning Studio</a:t>
            </a:r>
          </a:p>
          <a:p>
            <a:endParaRPr lang="en-US" sz="1200" b="0" i="0" u="none" strike="noStrike" kern="1200" baseline="0" dirty="0">
              <a:solidFill>
                <a:schemeClr val="tx1"/>
              </a:solidFill>
              <a:effectLst/>
              <a:latin typeface="+mn-lt"/>
              <a:ea typeface="+mn-ea"/>
              <a:cs typeface="+mn-cs"/>
            </a:endParaRPr>
          </a:p>
          <a:p>
            <a:r>
              <a:rPr lang="en-US" sz="1200" b="1" i="0" u="none" strike="noStrike" kern="1200" baseline="0" dirty="0" err="1">
                <a:solidFill>
                  <a:schemeClr val="tx1"/>
                </a:solidFill>
                <a:latin typeface="+mn-lt"/>
                <a:ea typeface="+mn-ea"/>
                <a:cs typeface="+mn-cs"/>
              </a:rPr>
              <a:t>Jupyter</a:t>
            </a:r>
            <a:r>
              <a:rPr lang="en-US" sz="1200" b="1" i="0" u="none" strike="noStrike" kern="1200" baseline="0" dirty="0">
                <a:solidFill>
                  <a:schemeClr val="tx1"/>
                </a:solidFill>
                <a:latin typeface="+mn-lt"/>
                <a:ea typeface="+mn-ea"/>
                <a:cs typeface="+mn-cs"/>
              </a:rPr>
              <a:t> Notebooks</a:t>
            </a:r>
            <a:r>
              <a:rPr lang="en-US" sz="1200" b="0" i="0" u="none" strike="noStrike" kern="1200" baseline="0" dirty="0">
                <a:solidFill>
                  <a:schemeClr val="tx1"/>
                </a:solidFill>
                <a:latin typeface="+mn-lt"/>
                <a:ea typeface="+mn-ea"/>
                <a:cs typeface="+mn-cs"/>
              </a:rPr>
              <a:t>. These notebooks contain code, data visualizations, and documentation within a</a:t>
            </a:r>
          </a:p>
          <a:p>
            <a:r>
              <a:rPr lang="en-US" sz="1200" b="0" i="0" u="none" strike="noStrike" kern="1200" baseline="0" dirty="0">
                <a:solidFill>
                  <a:schemeClr val="tx1"/>
                </a:solidFill>
                <a:latin typeface="+mn-lt"/>
                <a:ea typeface="+mn-ea"/>
                <a:cs typeface="+mn-cs"/>
              </a:rPr>
              <a:t>single, interactive canvas.</a:t>
            </a:r>
          </a:p>
          <a:p>
            <a:endParaRPr lang="en-US" sz="1200" b="0" i="0" u="none" strike="noStrike" kern="1200" baseline="0" dirty="0">
              <a:solidFill>
                <a:schemeClr val="tx1"/>
              </a:solidFill>
              <a:effectLst/>
              <a:latin typeface="+mn-lt"/>
              <a:ea typeface="+mn-ea"/>
              <a:cs typeface="+mn-cs"/>
            </a:endParaRPr>
          </a:p>
          <a:p>
            <a:r>
              <a:rPr lang="en-US" sz="1200" b="1" i="0" u="none" strike="noStrike" kern="1200" baseline="0" dirty="0">
                <a:solidFill>
                  <a:schemeClr val="tx1"/>
                </a:solidFill>
                <a:latin typeface="+mn-lt"/>
                <a:ea typeface="+mn-ea"/>
                <a:cs typeface="+mn-cs"/>
              </a:rPr>
              <a:t>Solutions</a:t>
            </a:r>
            <a:r>
              <a:rPr lang="en-US" sz="1200" b="0" i="0" u="none" strike="noStrike" kern="1200" baseline="0" dirty="0">
                <a:solidFill>
                  <a:schemeClr val="tx1"/>
                </a:solidFill>
                <a:latin typeface="+mn-lt"/>
                <a:ea typeface="+mn-ea"/>
                <a:cs typeface="+mn-cs"/>
              </a:rPr>
              <a:t>. Preconfigured solutions, reference architectures, and design patterns can be used as the</a:t>
            </a:r>
          </a:p>
          <a:p>
            <a:r>
              <a:rPr lang="en-US" sz="1200" b="0" i="0" u="none" strike="noStrike" kern="1200" baseline="0" dirty="0">
                <a:solidFill>
                  <a:schemeClr val="tx1"/>
                </a:solidFill>
                <a:latin typeface="+mn-lt"/>
                <a:ea typeface="+mn-ea"/>
                <a:cs typeface="+mn-cs"/>
              </a:rPr>
              <a:t>basis of your machine learning project.</a:t>
            </a:r>
          </a:p>
          <a:p>
            <a:endParaRPr lang="en-US" sz="1200" b="0" i="0" u="none" strike="noStrike" kern="1200" baseline="0" dirty="0">
              <a:solidFill>
                <a:schemeClr val="tx1"/>
              </a:solidFill>
              <a:latin typeface="+mn-lt"/>
              <a:ea typeface="+mn-ea"/>
              <a:cs typeface="+mn-cs"/>
            </a:endParaRPr>
          </a:p>
          <a:p>
            <a:r>
              <a:rPr lang="en-US" sz="1200" b="1" i="0" u="none" strike="noStrike" kern="1200" baseline="0" dirty="0">
                <a:solidFill>
                  <a:schemeClr val="tx1"/>
                </a:solidFill>
                <a:latin typeface="+mn-lt"/>
                <a:ea typeface="+mn-ea"/>
                <a:cs typeface="+mn-cs"/>
              </a:rPr>
              <a:t>Tutorials</a:t>
            </a:r>
            <a:r>
              <a:rPr lang="en-US" sz="1200" b="0" i="0" u="none" strike="noStrike" kern="1200" baseline="0" dirty="0">
                <a:solidFill>
                  <a:schemeClr val="tx1"/>
                </a:solidFill>
                <a:latin typeface="+mn-lt"/>
                <a:ea typeface="+mn-ea"/>
                <a:cs typeface="+mn-cs"/>
              </a:rPr>
              <a:t>. Machine learning tutorials cover a range of technologies, concepts, and methods.</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a:xfrm>
            <a:off x="3862311" y="8662911"/>
            <a:ext cx="2971800" cy="458787"/>
          </a:xfrm>
        </p:spPr>
        <p:txBody>
          <a:bodyPr/>
          <a:lstStyle/>
          <a:p>
            <a:fld id="{DDB9AEC6-2727-4095-917C-D2BF42CE732F}" type="slidenum">
              <a:rPr lang="en-GB" smtClean="0"/>
              <a:t>22</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panose="020B0604020202020204" pitchFamily="34" charset="0"/>
              </a:rPr>
              <a:t>20774A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panose="020B0604020202020204" pitchFamily="34" charset="0"/>
              </a:rPr>
              <a:t>2: Introduction to Azure Machine Learning</a:t>
            </a:r>
          </a:p>
        </p:txBody>
      </p:sp>
    </p:spTree>
    <p:extLst>
      <p:ext uri="{BB962C8B-B14F-4D97-AF65-F5344CB8AC3E}">
        <p14:creationId xmlns:p14="http://schemas.microsoft.com/office/powerpoint/2010/main" val="176533364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a:xfrm>
            <a:off x="3862311" y="8662911"/>
            <a:ext cx="2971800" cy="458787"/>
          </a:xfrm>
        </p:spPr>
        <p:txBody>
          <a:bodyPr/>
          <a:lstStyle/>
          <a:p>
            <a:fld id="{F590F2A5-E422-491B-98FA-790903F7B09A}" type="slidenum">
              <a:rPr lang="en-GB" smtClean="0"/>
              <a:t>23</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panose="020B0604020202020204" pitchFamily="34" charset="0"/>
              </a:rPr>
              <a:t>20774A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panose="020B0604020202020204" pitchFamily="34" charset="0"/>
              </a:rPr>
              <a:t>10: Using Azure Machine Learning Models</a:t>
            </a:r>
          </a:p>
        </p:txBody>
      </p:sp>
    </p:spTree>
    <p:extLst>
      <p:ext uri="{BB962C8B-B14F-4D97-AF65-F5344CB8AC3E}">
        <p14:creationId xmlns:p14="http://schemas.microsoft.com/office/powerpoint/2010/main" val="392715344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19E9337-0361-41F3-9C17-1F4FFD1214BA}" type="slidenum">
              <a:rPr lang="en-US" smtClean="0"/>
              <a:t>24</a:t>
            </a:fld>
            <a:endParaRPr lang="en-US" dirty="0"/>
          </a:p>
        </p:txBody>
      </p:sp>
    </p:spTree>
    <p:extLst>
      <p:ext uri="{BB962C8B-B14F-4D97-AF65-F5344CB8AC3E}">
        <p14:creationId xmlns:p14="http://schemas.microsoft.com/office/powerpoint/2010/main" val="173914390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 </a:t>
            </a:r>
            <a:r>
              <a:rPr lang="en-US" sz="1000" dirty="0"/>
              <a:t>One way to think of it is datasets that are larger, acquired faster, or are structured very differently from traditional data sources. </a:t>
            </a:r>
          </a:p>
          <a:p>
            <a:pPr>
              <a:lnSpc>
                <a:spcPct val="107000"/>
              </a:lnSpc>
              <a:spcAft>
                <a:spcPts val="800"/>
              </a:spcAft>
            </a:pP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Three Vs of volume, variety, and velocity:</a:t>
            </a: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 Volume describes the amount of data that you need to process, for example, large web server logs or clickstream data from your app.</a:t>
            </a: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 Variety describes the different sorts of data that you need to process, which can be a mixture of semi-structured and structured information. Structured data generally fits into standard columns, but you may encounter data such as free-format text, images, or videos that does not fit into the structured columns of a traditional relational database.</a:t>
            </a: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 Velocity is the rate at which data is arriving into your product or platform. Typical scenarios to consider are when the data is provided by a sensor, an Internet of Things (IoT) platform, or even an IoT stream, where you may need to analyze and process incoming data in real time. </a:t>
            </a:r>
          </a:p>
          <a:p>
            <a:pPr>
              <a:lnSpc>
                <a:spcPct val="107000"/>
              </a:lnSpc>
              <a:spcAft>
                <a:spcPts val="800"/>
              </a:spcAft>
            </a:pP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t>Another use case is predictive analytics, where you want to apply machine learning models and methods to classify data, or apply regression models to the data to predict results based on past behavior. </a:t>
            </a:r>
          </a:p>
          <a:p>
            <a:pPr>
              <a:lnSpc>
                <a:spcPct val="107000"/>
              </a:lnSpc>
              <a:spcAft>
                <a:spcPts val="800"/>
              </a:spcAft>
            </a:pP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t>For real-time processing of data, you typically capture and filter data that is of no particular use before it is cleansed.</a:t>
            </a:r>
          </a:p>
          <a:p>
            <a:pPr>
              <a:lnSpc>
                <a:spcPct val="107000"/>
              </a:lnSpc>
              <a:spcAft>
                <a:spcPts val="800"/>
              </a:spcAft>
            </a:pP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t>Another scenario for capturing and processing data in real time is when you need to filter data or events in real time and perform aggregation over time periods.</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a:xfrm>
            <a:off x="3862311" y="8662911"/>
            <a:ext cx="2971800" cy="458787"/>
          </a:xfrm>
        </p:spPr>
        <p:txBody>
          <a:bodyPr/>
          <a:lstStyle/>
          <a:p>
            <a:fld id="{02AA5E25-F9EE-4D31-8B11-E16EB90BCA40}" type="slidenum">
              <a:rPr lang="en-GB" smtClean="0"/>
              <a:t>25</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panose="020B0604020202020204" pitchFamily="34" charset="0"/>
              </a:rPr>
              <a:t>20774A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panose="020B0604020202020204" pitchFamily="34" charset="0"/>
              </a:rPr>
              <a:t>12: Using Machine Learning with HDInsight</a:t>
            </a:r>
          </a:p>
        </p:txBody>
      </p:sp>
    </p:spTree>
    <p:extLst>
      <p:ext uri="{BB962C8B-B14F-4D97-AF65-F5344CB8AC3E}">
        <p14:creationId xmlns:p14="http://schemas.microsoft.com/office/powerpoint/2010/main" val="378703214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 </a:t>
            </a:r>
            <a:r>
              <a:rPr lang="en-US" sz="1000" dirty="0"/>
              <a:t>To process big data loads, Hadoop uses clusters of multiple cheap computers and divides the workload across those PCs. </a:t>
            </a:r>
          </a:p>
          <a:p>
            <a:pPr>
              <a:lnSpc>
                <a:spcPct val="107000"/>
              </a:lnSpc>
              <a:spcAft>
                <a:spcPts val="800"/>
              </a:spcAft>
            </a:pPr>
            <a:r>
              <a:rPr lang="en-US" sz="1000" dirty="0"/>
              <a:t>You can use Azure to create the cluster and all virtual machines, and then use Hadoop to run it. You can also use Azure to manage the servers</a:t>
            </a:r>
          </a:p>
          <a:p>
            <a:pPr>
              <a:lnSpc>
                <a:spcPct val="107000"/>
              </a:lnSpc>
              <a:spcAft>
                <a:spcPts val="800"/>
              </a:spcAft>
            </a:pP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t>Azure does not implement Hadoop Distributed File System (HDFS) in the same way as a typical </a:t>
            </a:r>
            <a:r>
              <a:rPr lang="en-US" sz="1000" dirty="0" err="1"/>
              <a:t>onpremises</a:t>
            </a:r>
            <a:r>
              <a:rPr lang="en-US" sz="1000" dirty="0"/>
              <a:t> installation</a:t>
            </a:r>
          </a:p>
          <a:p>
            <a:pPr>
              <a:lnSpc>
                <a:spcPct val="107000"/>
              </a:lnSpc>
              <a:spcAft>
                <a:spcPts val="800"/>
              </a:spcAft>
            </a:pP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t>Azure stores the data in Azure Storage or Azure Data Lake, but you interact with the data as if it were stored in HDFS</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a:xfrm>
            <a:off x="3862311" y="8662911"/>
            <a:ext cx="2971800" cy="458787"/>
          </a:xfrm>
        </p:spPr>
        <p:txBody>
          <a:bodyPr/>
          <a:lstStyle/>
          <a:p>
            <a:fld id="{02AA5E25-F9EE-4D31-8B11-E16EB90BCA40}" type="slidenum">
              <a:rPr lang="en-GB" smtClean="0"/>
              <a:t>26</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panose="020B0604020202020204" pitchFamily="34" charset="0"/>
              </a:rPr>
              <a:t>20774A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panose="020B0604020202020204" pitchFamily="34" charset="0"/>
              </a:rPr>
              <a:t>12: Using Machine Learning with HDInsight</a:t>
            </a:r>
          </a:p>
        </p:txBody>
      </p:sp>
    </p:spTree>
    <p:extLst>
      <p:ext uri="{BB962C8B-B14F-4D97-AF65-F5344CB8AC3E}">
        <p14:creationId xmlns:p14="http://schemas.microsoft.com/office/powerpoint/2010/main" val="293038489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 </a:t>
            </a:r>
            <a:r>
              <a:rPr lang="en-US" sz="1000" dirty="0"/>
              <a:t>A student will sit multiple exams and generate scores for each subject in the exam. It’s important to remember that not all students will take all of the exams; likewise, students will not take exams on all subjects offered. To address this scenario, HBase offers the flexibility to create columns within column families dynamically for each row. </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a:xfrm>
            <a:off x="3862311" y="8662911"/>
            <a:ext cx="2971800" cy="458787"/>
          </a:xfrm>
        </p:spPr>
        <p:txBody>
          <a:bodyPr/>
          <a:lstStyle/>
          <a:p>
            <a:fld id="{02AA5E25-F9EE-4D31-8B11-E16EB90BCA40}" type="slidenum">
              <a:rPr lang="en-GB" smtClean="0"/>
              <a:t>27</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panose="020B0604020202020204" pitchFamily="34" charset="0"/>
              </a:rPr>
              <a:t>20774A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panose="020B0604020202020204" pitchFamily="34" charset="0"/>
              </a:rPr>
              <a:t>12: Using Machine Learning with HDInsight</a:t>
            </a:r>
          </a:p>
        </p:txBody>
      </p:sp>
    </p:spTree>
    <p:extLst>
      <p:ext uri="{BB962C8B-B14F-4D97-AF65-F5344CB8AC3E}">
        <p14:creationId xmlns:p14="http://schemas.microsoft.com/office/powerpoint/2010/main" val="25753860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 </a:t>
            </a:r>
            <a:r>
              <a:rPr lang="en-US" sz="1000" dirty="0"/>
              <a:t>Storm is often used to detect outliers and anomalies</a:t>
            </a:r>
          </a:p>
          <a:p>
            <a:pPr>
              <a:lnSpc>
                <a:spcPct val="107000"/>
              </a:lnSpc>
              <a:spcAft>
                <a:spcPts val="800"/>
              </a:spcAft>
            </a:pP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t>Storm can handle this data very efficiently and can even handle 1 million transactions per second, </a:t>
            </a:r>
          </a:p>
          <a:p>
            <a:pPr>
              <a:lnSpc>
                <a:spcPct val="107000"/>
              </a:lnSpc>
              <a:spcAft>
                <a:spcPts val="800"/>
              </a:spcAft>
            </a:pP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Furthermore, Storm:</a:t>
            </a:r>
          </a:p>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 Has inbuilt fault tolerance.</a:t>
            </a:r>
          </a:p>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 Is transactional, to ensure that each update is applied only once.</a:t>
            </a:r>
          </a:p>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 Is easily customizable.</a:t>
            </a:r>
          </a:p>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 Is scalable.</a:t>
            </a:r>
          </a:p>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Storm works with a wide range of Azure technologies, including Azure Event Hubs, Azure Virtual Network,</a:t>
            </a:r>
          </a:p>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Azure SQL Database, Azure Storage, Azure Data Lake, and Azure </a:t>
            </a:r>
            <a:r>
              <a:rPr lang="en-GB" sz="1000" dirty="0" err="1">
                <a:effectLst/>
                <a:latin typeface="Arial" panose="020B0604020202020204" pitchFamily="34" charset="0"/>
                <a:ea typeface="Calibri" panose="020F0502020204030204" pitchFamily="34" charset="0"/>
                <a:cs typeface="Times New Roman" panose="02020603050405020304" pitchFamily="18" charset="0"/>
              </a:rPr>
              <a:t>DocumentDB</a:t>
            </a:r>
            <a:r>
              <a:rPr lang="en-GB" sz="1000" dirty="0">
                <a:effectLst/>
                <a:latin typeface="Arial" panose="020B0604020202020204" pitchFamily="34" charset="0"/>
                <a:ea typeface="Calibri" panose="020F0502020204030204" pitchFamily="34" charset="0"/>
                <a:cs typeface="Times New Roman" panose="02020603050405020304" pitchFamily="18" charset="0"/>
              </a:rPr>
              <a:t>.</a:t>
            </a:r>
          </a:p>
        </p:txBody>
      </p:sp>
      <p:sp>
        <p:nvSpPr>
          <p:cNvPr id="4" name="Slide Number Placeholder 3"/>
          <p:cNvSpPr>
            <a:spLocks noGrp="1"/>
          </p:cNvSpPr>
          <p:nvPr>
            <p:ph type="sldNum" sz="quarter" idx="10"/>
          </p:nvPr>
        </p:nvSpPr>
        <p:spPr>
          <a:xfrm>
            <a:off x="3862311" y="8662911"/>
            <a:ext cx="2971800" cy="458787"/>
          </a:xfrm>
        </p:spPr>
        <p:txBody>
          <a:bodyPr/>
          <a:lstStyle/>
          <a:p>
            <a:fld id="{02AA5E25-F9EE-4D31-8B11-E16EB90BCA40}" type="slidenum">
              <a:rPr lang="en-GB" smtClean="0"/>
              <a:t>28</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panose="020B0604020202020204" pitchFamily="34" charset="0"/>
              </a:rPr>
              <a:t>20774A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panose="020B0604020202020204" pitchFamily="34" charset="0"/>
              </a:rPr>
              <a:t>12: Using Machine Learning with HDInsight</a:t>
            </a:r>
          </a:p>
        </p:txBody>
      </p:sp>
    </p:spTree>
    <p:extLst>
      <p:ext uri="{BB962C8B-B14F-4D97-AF65-F5344CB8AC3E}">
        <p14:creationId xmlns:p14="http://schemas.microsoft.com/office/powerpoint/2010/main" val="54888071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pPr>
              <a:lnSpc>
                <a:spcPct val="107000"/>
              </a:lnSpc>
              <a:spcAft>
                <a:spcPts val="800"/>
              </a:spcAft>
            </a:pPr>
            <a:r>
              <a:rPr lang="en-GB" sz="1000" b="1" dirty="0">
                <a:effectLst/>
                <a:latin typeface="Arial" panose="020B0604020202020204" pitchFamily="34" charset="0"/>
                <a:ea typeface="Calibri" panose="020F0502020204030204" pitchFamily="34" charset="0"/>
                <a:cs typeface="Times New Roman" panose="02020603050405020304" pitchFamily="18" charset="0"/>
              </a:rPr>
              <a:t>Start a cluster configuration</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Start menu, start to type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Internet Explorer</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Internet Explorer</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a:t>
            </a:r>
            <a:endParaRPr lang="en-GB"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In the address bar, type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http://azure.microsoft.com</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Portal</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and then sign in using the Microsoft account that is associated with your Azure Learning Pass subscription.</a:t>
            </a:r>
            <a:endParaRPr lang="en-GB"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In the Azure Portal, 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All Resources</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and then verify that there are no existing HDInsight clusters in your subscription. </a:t>
            </a:r>
            <a:endParaRPr lang="en-GB"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In the Azure Portal, in the left pane, 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+New</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a:t>
            </a:r>
            <a:endParaRPr lang="en-GB"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Data + Analytics</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HDInsight</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a:t>
            </a:r>
            <a:endParaRPr lang="en-GB" sz="1000" dirty="0">
              <a:effectLst/>
              <a:latin typeface="Arial" panose="020B060402020202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en-GB" sz="1000" b="1" dirty="0">
                <a:effectLst/>
                <a:latin typeface="Arial" panose="020B0604020202020204" pitchFamily="34" charset="0"/>
                <a:ea typeface="Calibri" panose="020F0502020204030204" pitchFamily="34" charset="0"/>
                <a:cs typeface="Times New Roman" panose="02020603050405020304" pitchFamily="18" charset="0"/>
              </a:rPr>
              <a:t>Configure basic cluster details</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New HDInsight Cluster</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blade, type the following details, and then 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Cluster type</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a:t>
            </a:r>
            <a:endParaRPr lang="en-GB"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800100" lvl="1" indent="-342900">
              <a:lnSpc>
                <a:spcPct val="115000"/>
              </a:lnSpc>
              <a:spcAft>
                <a:spcPts val="995"/>
              </a:spcAft>
              <a:buFont typeface="Symbol" panose="05050102010706020507" pitchFamily="18" charset="2"/>
              <a:buChar char=""/>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Cluster name: &lt;</a:t>
            </a:r>
            <a:r>
              <a:rPr lang="en-US" sz="1000" b="1" i="1" dirty="0">
                <a:effectLst/>
                <a:latin typeface="Arial" panose="020B0604020202020204" pitchFamily="34" charset="0"/>
                <a:ea typeface="Times New Roman" panose="02020603050405020304" pitchFamily="18" charset="0"/>
                <a:cs typeface="Times New Roman" panose="02020603050405020304" pitchFamily="18" charset="0"/>
              </a:rPr>
              <a:t>your name</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&gt;&lt;</a:t>
            </a:r>
            <a:r>
              <a:rPr lang="en-US" sz="1000" b="1" i="1" dirty="0">
                <a:effectLst/>
                <a:latin typeface="Arial" panose="020B0604020202020204" pitchFamily="34" charset="0"/>
                <a:ea typeface="Times New Roman" panose="02020603050405020304" pitchFamily="18" charset="0"/>
                <a:cs typeface="Times New Roman" panose="02020603050405020304" pitchFamily="18" charset="0"/>
              </a:rPr>
              <a:t>date</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&gt;</a:t>
            </a:r>
            <a:endParaRPr lang="en-GB"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Enter the following details, and then 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Select</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a:t>
            </a:r>
            <a:endParaRPr lang="en-GB"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800100" lvl="1" indent="-342900">
              <a:lnSpc>
                <a:spcPct val="115000"/>
              </a:lnSpc>
              <a:spcAft>
                <a:spcPts val="995"/>
              </a:spcAft>
              <a:buFont typeface="Symbol" panose="05050102010706020507" pitchFamily="18" charset="2"/>
              <a:buChar char=""/>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Cluster type: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Hadoop</a:t>
            </a:r>
            <a:endParaRPr lang="en-GB"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800100" lvl="1" indent="-342900">
              <a:lnSpc>
                <a:spcPct val="115000"/>
              </a:lnSpc>
              <a:spcAft>
                <a:spcPts val="995"/>
              </a:spcAft>
              <a:buFont typeface="Symbol" panose="05050102010706020507" pitchFamily="18" charset="2"/>
              <a:buChar char=""/>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Operating system: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Linux</a:t>
            </a:r>
            <a:endParaRPr lang="en-GB"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800100" lvl="1" indent="-342900">
              <a:lnSpc>
                <a:spcPct val="115000"/>
              </a:lnSpc>
              <a:spcAft>
                <a:spcPts val="995"/>
              </a:spcAft>
              <a:buFont typeface="Symbol" panose="05050102010706020507" pitchFamily="18" charset="2"/>
              <a:buChar char=""/>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Version: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Leave at default</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a:t>
            </a:r>
            <a:endParaRPr lang="en-GB"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800100" lvl="1" indent="-342900">
              <a:lnSpc>
                <a:spcPct val="115000"/>
              </a:lnSpc>
              <a:spcAft>
                <a:spcPts val="995"/>
              </a:spcAft>
              <a:buFont typeface="Symbol" panose="05050102010706020507" pitchFamily="18" charset="2"/>
              <a:buChar char=""/>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Cluster tier: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STANDARD</a:t>
            </a:r>
            <a:endParaRPr lang="en-GB" sz="1000" dirty="0">
              <a:effectLst/>
              <a:latin typeface="Arial" panose="020B0604020202020204" pitchFamily="34" charset="0"/>
              <a:ea typeface="Times New Roman" panose="02020603050405020304" pitchFamily="18" charset="0"/>
              <a:cs typeface="Times New Roman" panose="02020603050405020304" pitchFamily="18" charset="0"/>
            </a:endParaRPr>
          </a:p>
          <a:p>
            <a:endParaRPr lang="en-US" dirty="0"/>
          </a:p>
        </p:txBody>
      </p:sp>
      <p:sp>
        <p:nvSpPr>
          <p:cNvPr id="4" name="Slide Number Placeholder 3"/>
          <p:cNvSpPr>
            <a:spLocks noGrp="1"/>
          </p:cNvSpPr>
          <p:nvPr>
            <p:ph type="sldNum" sz="quarter" idx="10"/>
          </p:nvPr>
        </p:nvSpPr>
        <p:spPr/>
        <p:txBody>
          <a:bodyPr/>
          <a:lstStyle/>
          <a:p>
            <a:fld id="{F19E9337-0361-41F3-9C17-1F4FFD1214BA}" type="slidenum">
              <a:rPr lang="en-US" smtClean="0"/>
              <a:t>29</a:t>
            </a:fld>
            <a:endParaRPr lang="en-US" dirty="0"/>
          </a:p>
        </p:txBody>
      </p:sp>
    </p:spTree>
    <p:extLst>
      <p:ext uri="{BB962C8B-B14F-4D97-AF65-F5344CB8AC3E}">
        <p14:creationId xmlns:p14="http://schemas.microsoft.com/office/powerpoint/2010/main" val="258433386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268288" indent="-268288">
              <a:lnSpc>
                <a:spcPct val="115000"/>
              </a:lnSpc>
              <a:spcAft>
                <a:spcPts val="995"/>
              </a:spcAft>
              <a:buFont typeface="+mj-lt"/>
              <a:buAutoNum type="arabicPeriod" startAt="3"/>
            </a:pPr>
            <a:r>
              <a:rPr lang="en-US" sz="1000" dirty="0">
                <a:latin typeface="Arial" panose="020B0604020202020204" pitchFamily="34" charset="0"/>
                <a:ea typeface="Times New Roman" panose="02020603050405020304" pitchFamily="18" charset="0"/>
                <a:cs typeface="Times New Roman" panose="02020603050405020304" pitchFamily="18" charset="0"/>
              </a:rPr>
              <a:t>Enter the following details,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Next</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800100" lvl="1" indent="-342900">
              <a:lnSpc>
                <a:spcPct val="115000"/>
              </a:lnSpc>
              <a:spcAft>
                <a:spcPts val="995"/>
              </a:spcAft>
              <a:buFont typeface="Symbol" panose="05050102010706020507" pitchFamily="18" charset="2"/>
              <a:buChar char=""/>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Cluster login username: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hadmin</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800100" lvl="1" indent="-342900">
              <a:lnSpc>
                <a:spcPct val="115000"/>
              </a:lnSpc>
              <a:spcAft>
                <a:spcPts val="995"/>
              </a:spcAft>
              <a:buFont typeface="Symbol" panose="05050102010706020507" pitchFamily="18" charset="2"/>
              <a:buChar char=""/>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Cluster login password: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Pa55w.rdPa55w.rd</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800100" lvl="1" indent="-342900">
              <a:lnSpc>
                <a:spcPct val="115000"/>
              </a:lnSpc>
              <a:spcAft>
                <a:spcPts val="995"/>
              </a:spcAft>
              <a:buFont typeface="Symbol" panose="05050102010706020507" pitchFamily="18" charset="2"/>
              <a:buChar char=""/>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Secure Shell (SSH) username: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sadmin</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800100" lvl="1" indent="-342900">
              <a:lnSpc>
                <a:spcPct val="115000"/>
              </a:lnSpc>
              <a:spcAft>
                <a:spcPts val="995"/>
              </a:spcAft>
              <a:buFont typeface="Symbol" panose="05050102010706020507" pitchFamily="18" charset="2"/>
              <a:buChar char=""/>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Resource group (create new):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hadooprg</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800100" lvl="1" indent="-342900">
              <a:lnSpc>
                <a:spcPct val="115000"/>
              </a:lnSpc>
              <a:spcAft>
                <a:spcPts val="995"/>
              </a:spcAft>
              <a:buFont typeface="Symbol" panose="05050102010706020507" pitchFamily="18" charset="2"/>
              <a:buChar char=""/>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Location: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Select your region</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lvl="0">
              <a:lnSpc>
                <a:spcPct val="107000"/>
              </a:lnSpc>
              <a:spcAft>
                <a:spcPts val="800"/>
              </a:spcAft>
            </a:pP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Configure cluster storage</a:t>
            </a:r>
            <a:endPar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Storage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blade, under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Select a Storage account</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Create new</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Create a new Storage account</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box, type &lt;</a:t>
            </a:r>
            <a:r>
              <a:rPr lang="en-US" sz="1000" b="1" i="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your name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&gt;&lt;</a:t>
            </a:r>
            <a:r>
              <a:rPr lang="en-US" sz="1000" b="1" i="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date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&gt;.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Default container</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box, replace the suggested name with the name of your cluster (for example, &lt;</a:t>
            </a:r>
            <a:r>
              <a:rPr lang="en-US" sz="1000" b="1" i="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your name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&gt;&lt;</a:t>
            </a:r>
            <a:r>
              <a:rPr lang="en-US" sz="1000" b="1" i="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date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&gt;).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Leave all other settings at their defaults,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Next</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lvl="0">
              <a:lnSpc>
                <a:spcPct val="107000"/>
              </a:lnSpc>
              <a:spcAft>
                <a:spcPts val="800"/>
              </a:spcAft>
            </a:pP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Configure cluster size and create the cluster</a:t>
            </a:r>
            <a:endPar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Cluster summary</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blade, next to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Cluster size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Edit</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Cluster size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blade, 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Number of Worker nodes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box, type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1</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Worker node size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Choose your node size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blade,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View all</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A3 General Purpose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Select</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Head node size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Choose your node size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blade,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View all</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A3 General Purpose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Select</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Cluster size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blade,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Next</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Advanced settings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blade,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Next</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a:xfrm>
            <a:off x="3862311" y="8662911"/>
            <a:ext cx="2971800" cy="458787"/>
          </a:xfrm>
        </p:spPr>
        <p:txBody>
          <a:bodyPr/>
          <a:lstStyle/>
          <a:p>
            <a:fld id="{02AA5E25-F9EE-4D31-8B11-E16EB90BCA40}" type="slidenum">
              <a:rPr lang="en-GB" smtClean="0"/>
              <a:t>30</a:t>
            </a:fld>
            <a:endParaRPr lang="en-GB" dirty="0"/>
          </a:p>
        </p:txBody>
      </p:sp>
      <p:sp>
        <p:nvSpPr>
          <p:cNvPr id="5" name="TextBox 4"/>
          <p:cNvSpPr txBox="1"/>
          <p:nvPr/>
        </p:nvSpPr>
        <p:spPr>
          <a:xfrm>
            <a:off x="22302" y="8867698"/>
            <a:ext cx="1871025" cy="246221"/>
          </a:xfrm>
          <a:prstGeom prst="rect">
            <a:avLst/>
          </a:prstGeom>
          <a:noFill/>
        </p:spPr>
        <p:txBody>
          <a:bodyPr vert="horz" wrap="none" rtlCol="0">
            <a:spAutoFit/>
          </a:bodyPr>
          <a:lstStyle/>
          <a:p>
            <a:r>
              <a:rPr lang="en-GB" sz="1000" dirty="0">
                <a:latin typeface="Arial" panose="020B0604020202020204" pitchFamily="34" charset="0"/>
              </a:rPr>
              <a:t>(More notes on the next slide)</a:t>
            </a:r>
          </a:p>
        </p:txBody>
      </p:sp>
      <p:sp>
        <p:nvSpPr>
          <p:cNvPr id="6" name="Rectangle 5"/>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panose="020B0604020202020204" pitchFamily="34" charset="0"/>
              </a:rPr>
              <a:t>20774A</a:t>
            </a:r>
          </a:p>
        </p:txBody>
      </p:sp>
      <p:sp>
        <p:nvSpPr>
          <p:cNvPr id="7" name="Rectangle 6"/>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panose="020B0604020202020204" pitchFamily="34" charset="0"/>
              </a:rPr>
              <a:t>12: Using Machine Learning with HDInsight</a:t>
            </a:r>
          </a:p>
        </p:txBody>
      </p:sp>
    </p:spTree>
    <p:extLst>
      <p:ext uri="{BB962C8B-B14F-4D97-AF65-F5344CB8AC3E}">
        <p14:creationId xmlns:p14="http://schemas.microsoft.com/office/powerpoint/2010/main" val="86654762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Aft>
                <a:spcPts val="995"/>
              </a:spcAft>
              <a:buFont typeface="+mj-lt"/>
              <a:buAutoNum type="arabicPeriod" startAt="9"/>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Cluster summary</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blade, note the estimated cost per hour of this cluster; to avoid using up your Azure Pass allowance, it is important that you remove the cluster when you are not using it.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9"/>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Cluster summary</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blade,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Create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9"/>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The deployment might take 20–30 minutes to complete. Do not wait for the cluster to be provisioned; instead, explain that you will return to this deployment during the next module. Do not continue with this exercise until the status shows as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Running</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That concludes this demonstration.</a:t>
            </a:r>
            <a:endParaRPr lang="en-GB" dirty="0"/>
          </a:p>
        </p:txBody>
      </p:sp>
      <p:sp>
        <p:nvSpPr>
          <p:cNvPr id="4" name="Slide Number Placeholder 3"/>
          <p:cNvSpPr>
            <a:spLocks noGrp="1"/>
          </p:cNvSpPr>
          <p:nvPr>
            <p:ph type="sldNum" sz="quarter" idx="10"/>
          </p:nvPr>
        </p:nvSpPr>
        <p:spPr>
          <a:xfrm>
            <a:off x="3862311" y="8662911"/>
            <a:ext cx="2971800" cy="458787"/>
          </a:xfrm>
        </p:spPr>
        <p:txBody>
          <a:bodyPr/>
          <a:lstStyle/>
          <a:p>
            <a:fld id="{02AA5E25-F9EE-4D31-8B11-E16EB90BCA40}" type="slidenum">
              <a:rPr lang="en-GB" smtClean="0"/>
              <a:t>31</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panose="020B0604020202020204" pitchFamily="34" charset="0"/>
              </a:rPr>
              <a:t>20774A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panose="020B0604020202020204" pitchFamily="34" charset="0"/>
              </a:rPr>
              <a:t>12: Using Machine Learning with HDInsight</a:t>
            </a:r>
          </a:p>
        </p:txBody>
      </p:sp>
    </p:spTree>
    <p:extLst>
      <p:ext uri="{BB962C8B-B14F-4D97-AF65-F5344CB8AC3E}">
        <p14:creationId xmlns:p14="http://schemas.microsoft.com/office/powerpoint/2010/main" val="41462854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3</a:t>
            </a:fld>
            <a:endParaRPr lang="en-US" dirty="0"/>
          </a:p>
        </p:txBody>
      </p:sp>
    </p:spTree>
    <p:extLst>
      <p:ext uri="{BB962C8B-B14F-4D97-AF65-F5344CB8AC3E}">
        <p14:creationId xmlns:p14="http://schemas.microsoft.com/office/powerpoint/2010/main" val="166470330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t>It’s an important concept to imagine data being striped across all the data nodes in the cluster</a:t>
            </a:r>
          </a:p>
          <a:p>
            <a:pPr>
              <a:lnSpc>
                <a:spcPct val="107000"/>
              </a:lnSpc>
              <a:spcAft>
                <a:spcPts val="800"/>
              </a:spcAft>
            </a:pP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t>To process big data efficiently, the cluster resources that Hadoop uses are managed by another piece of technology called YARN. This coordinates all the work that gets done on the cluster, which includes collating and communicating results data across the cluster data nodes.</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a:xfrm>
            <a:off x="3862311" y="8662911"/>
            <a:ext cx="2971800" cy="458787"/>
          </a:xfrm>
        </p:spPr>
        <p:txBody>
          <a:bodyPr/>
          <a:lstStyle/>
          <a:p>
            <a:fld id="{02AA5E25-F9EE-4D31-8B11-E16EB90BCA40}" type="slidenum">
              <a:rPr lang="en-GB" smtClean="0"/>
              <a:t>34</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panose="020B0604020202020204" pitchFamily="34" charset="0"/>
              </a:rPr>
              <a:t>20774A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panose="020B0604020202020204" pitchFamily="34" charset="0"/>
              </a:rPr>
              <a:t>12: Using Machine Learning with HDInsight</a:t>
            </a:r>
          </a:p>
        </p:txBody>
      </p:sp>
    </p:spTree>
    <p:extLst>
      <p:ext uri="{BB962C8B-B14F-4D97-AF65-F5344CB8AC3E}">
        <p14:creationId xmlns:p14="http://schemas.microsoft.com/office/powerpoint/2010/main" val="359240342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a:xfrm>
            <a:off x="3862311" y="8662911"/>
            <a:ext cx="2971800" cy="458787"/>
          </a:xfrm>
        </p:spPr>
        <p:txBody>
          <a:bodyPr/>
          <a:lstStyle/>
          <a:p>
            <a:fld id="{02AA5E25-F9EE-4D31-8B11-E16EB90BCA40}" type="slidenum">
              <a:rPr lang="en-GB" smtClean="0"/>
              <a:t>35</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panose="020B0604020202020204" pitchFamily="34" charset="0"/>
              </a:rPr>
              <a:t>20774A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panose="020B0604020202020204" pitchFamily="34" charset="0"/>
              </a:rPr>
              <a:t>12: Using Machine Learning with HDInsight</a:t>
            </a:r>
          </a:p>
        </p:txBody>
      </p:sp>
    </p:spTree>
    <p:extLst>
      <p:ext uri="{BB962C8B-B14F-4D97-AF65-F5344CB8AC3E}">
        <p14:creationId xmlns:p14="http://schemas.microsoft.com/office/powerpoint/2010/main" val="422445517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 The Nimbus node is responsible for assigning tasks to worker nodes through Apache Zookeeper. Although Storm typically has one Nimbus node, Storm on HDInsight deploys two Nimbus nodes to provide high availability in case one node fails.</a:t>
            </a: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 Zookeeper nodes are responsible for the communication between the active Nimbus node and the worker threads.</a:t>
            </a:r>
          </a:p>
          <a:p>
            <a:pPr>
              <a:lnSpc>
                <a:spcPct val="107000"/>
              </a:lnSpc>
              <a:spcAft>
                <a:spcPts val="800"/>
              </a:spcAft>
            </a:pP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a:xfrm>
            <a:off x="3862311" y="8662911"/>
            <a:ext cx="2971800" cy="458787"/>
          </a:xfrm>
        </p:spPr>
        <p:txBody>
          <a:bodyPr/>
          <a:lstStyle/>
          <a:p>
            <a:fld id="{02AA5E25-F9EE-4D31-8B11-E16EB90BCA40}" type="slidenum">
              <a:rPr lang="en-GB" smtClean="0"/>
              <a:t>36</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panose="020B0604020202020204" pitchFamily="34" charset="0"/>
              </a:rPr>
              <a:t>20774A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panose="020B0604020202020204" pitchFamily="34" charset="0"/>
              </a:rPr>
              <a:t>12: Using Machine Learning with HDInsight</a:t>
            </a:r>
          </a:p>
        </p:txBody>
      </p:sp>
    </p:spTree>
    <p:extLst>
      <p:ext uri="{BB962C8B-B14F-4D97-AF65-F5344CB8AC3E}">
        <p14:creationId xmlns:p14="http://schemas.microsoft.com/office/powerpoint/2010/main" val="131507807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a:xfrm>
            <a:off x="3862311" y="8662911"/>
            <a:ext cx="2971800" cy="458787"/>
          </a:xfrm>
        </p:spPr>
        <p:txBody>
          <a:bodyPr/>
          <a:lstStyle/>
          <a:p>
            <a:fld id="{02AA5E25-F9EE-4D31-8B11-E16EB90BCA40}" type="slidenum">
              <a:rPr lang="en-GB" smtClean="0"/>
              <a:t>37</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panose="020B0604020202020204" pitchFamily="34" charset="0"/>
              </a:rPr>
              <a:t>20774A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panose="020B0604020202020204" pitchFamily="34" charset="0"/>
              </a:rPr>
              <a:t>12: Using Machine Learning with HDInsight</a:t>
            </a:r>
          </a:p>
        </p:txBody>
      </p:sp>
    </p:spTree>
    <p:extLst>
      <p:ext uri="{BB962C8B-B14F-4D97-AF65-F5344CB8AC3E}">
        <p14:creationId xmlns:p14="http://schemas.microsoft.com/office/powerpoint/2010/main" val="319457978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pPr>
              <a:lnSpc>
                <a:spcPct val="107000"/>
              </a:lnSpc>
              <a:spcAft>
                <a:spcPts val="800"/>
              </a:spcAft>
            </a:pPr>
            <a:r>
              <a:rPr lang="en-GB" sz="1000" b="1" dirty="0">
                <a:effectLst/>
                <a:latin typeface="Arial" panose="020B0604020202020204" pitchFamily="34" charset="0"/>
                <a:ea typeface="Calibri" panose="020F0502020204030204" pitchFamily="34" charset="0"/>
                <a:cs typeface="Times New Roman" panose="02020603050405020304" pitchFamily="18" charset="0"/>
              </a:rPr>
              <a:t>View the cluster dashboard</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20774A-LON-DEV</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virtual machine, ensure that you are logged in as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ADATUM\</a:t>
            </a:r>
            <a:r>
              <a:rPr lang="en-US" sz="1000" b="1" dirty="0" err="1">
                <a:effectLst/>
                <a:latin typeface="Arial" panose="020B0604020202020204" pitchFamily="34" charset="0"/>
                <a:ea typeface="Times New Roman" panose="02020603050405020304" pitchFamily="18" charset="0"/>
                <a:cs typeface="Times New Roman" panose="02020603050405020304" pitchFamily="18" charset="0"/>
              </a:rPr>
              <a:t>AdatumAdmin</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a:t>
            </a:r>
            <a:endParaRPr lang="en-GB"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In Internet Explorer®, in the Microsoft Azure Portal, 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All Resources</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and then check that the status shows as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Running</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a:t>
            </a:r>
            <a:endParaRPr lang="en-GB"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Select your cluster, and then, on the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HDInsight Cluster</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blade, view the summary information for your cluster. </a:t>
            </a:r>
            <a:endParaRPr lang="en-GB"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HDInsight Cluster</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blade, 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Scale Cluster</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and note that you can dynamically scale the number of worker nodes to meet processing demand.</a:t>
            </a:r>
            <a:endParaRPr lang="en-GB"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HDInsight Cluster</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blade, 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Dashboard</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a:t>
            </a:r>
            <a:endParaRPr lang="en-GB"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When you are prompted, log in as </a:t>
            </a:r>
            <a:r>
              <a:rPr lang="en-US" sz="1000" b="1" dirty="0" err="1">
                <a:effectLst/>
                <a:latin typeface="Arial" panose="020B0604020202020204" pitchFamily="34" charset="0"/>
                <a:ea typeface="Times New Roman" panose="02020603050405020304" pitchFamily="18" charset="0"/>
                <a:cs typeface="Times New Roman" panose="02020603050405020304" pitchFamily="18" charset="0"/>
              </a:rPr>
              <a:t>hadmin</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with a password of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Pa55w.rdPa55w.rd</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a:t>
            </a:r>
            <a:endParaRPr lang="en-GB"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Explore the dashboard for your cluster. The dashboard is an Apache Ambari web application in which you can view and configure settings for the Hadoop services running in the cluster.</a:t>
            </a:r>
            <a:endParaRPr lang="en-GB"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When you are finished, close its tab and return to the Azure Portal tab.</a:t>
            </a:r>
            <a:endParaRPr lang="en-GB" sz="1000" dirty="0">
              <a:effectLst/>
              <a:latin typeface="Arial" panose="020B060402020202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en-GB" sz="1000" b="1" dirty="0">
                <a:effectLst/>
                <a:latin typeface="Arial" panose="020B0604020202020204" pitchFamily="34" charset="0"/>
                <a:ea typeface="Calibri" panose="020F0502020204030204" pitchFamily="34" charset="0"/>
                <a:cs typeface="Times New Roman" panose="02020603050405020304" pitchFamily="18" charset="0"/>
              </a:rPr>
              <a:t>Connect to the cluster using SSH</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In the Microsoft Azure Portal, in the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Properties</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pane for the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HDInsight Cluster</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blade for your HDInsight cluster, 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Secure Shell (SSH)</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 </a:t>
            </a:r>
          </a:p>
          <a:p>
            <a:pPr marL="34290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Secure Shell</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blade, under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Windows users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copy the host name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&lt;</a:t>
            </a:r>
            <a:r>
              <a:rPr lang="en-US" sz="1000" b="1" i="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your name</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&gt;&lt;</a:t>
            </a:r>
            <a:r>
              <a:rPr lang="en-US" sz="1000" b="1" i="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date</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&gt;-ssh.azurehdinsight.net</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to the clipboard. </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endParaRPr lang="en-US" dirty="0"/>
          </a:p>
        </p:txBody>
      </p:sp>
      <p:sp>
        <p:nvSpPr>
          <p:cNvPr id="4" name="Slide Number Placeholder 3"/>
          <p:cNvSpPr>
            <a:spLocks noGrp="1"/>
          </p:cNvSpPr>
          <p:nvPr>
            <p:ph type="sldNum" sz="quarter" idx="10"/>
          </p:nvPr>
        </p:nvSpPr>
        <p:spPr/>
        <p:txBody>
          <a:bodyPr/>
          <a:lstStyle/>
          <a:p>
            <a:fld id="{F19E9337-0361-41F3-9C17-1F4FFD1214BA}" type="slidenum">
              <a:rPr lang="en-US" smtClean="0"/>
              <a:t>38</a:t>
            </a:fld>
            <a:endParaRPr lang="en-US" dirty="0"/>
          </a:p>
        </p:txBody>
      </p:sp>
    </p:spTree>
    <p:extLst>
      <p:ext uri="{BB962C8B-B14F-4D97-AF65-F5344CB8AC3E}">
        <p14:creationId xmlns:p14="http://schemas.microsoft.com/office/powerpoint/2010/main" val="82266631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Aft>
                <a:spcPts val="995"/>
              </a:spcAft>
              <a:buFont typeface="+mj-lt"/>
              <a:buAutoNum type="arabicPeriod" startAt="3"/>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Open a Windows command prompt.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3"/>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Command Prompt window, type the following command, and then press Enter:</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539750" marR="73025" lvl="0">
              <a:lnSpc>
                <a:spcPct val="115000"/>
              </a:lnSpc>
              <a:spcBef>
                <a:spcPts val="600"/>
              </a:spcBef>
              <a:spcAft>
                <a:spcPts val="995"/>
              </a:spcAft>
              <a:tabLst>
                <a:tab pos="1046480" algn="l"/>
              </a:tabLs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putty</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5"/>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PuTTY Configuration</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window, on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Session</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page, paste the host name from step 2 into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Host Name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box. </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5"/>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Under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Connection type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select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SSH</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Open</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5"/>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If a security warning that the host certificate cannot be verified is displayed,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Yes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to continue.</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5"/>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When you are prompted, enter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sadmin</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Pa55w.rdPa55w.rd</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as the credentials. </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lvl="0">
              <a:lnSpc>
                <a:spcPct val="107000"/>
              </a:lnSpc>
              <a:spcAft>
                <a:spcPts val="800"/>
              </a:spcAft>
            </a:pP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Use SSH to browse HDFS </a:t>
            </a:r>
            <a:endPar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SSH console window, type the following command to view the contents of the root folder in the HDFS file system: </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539750" marR="73025" lvl="0">
              <a:lnSpc>
                <a:spcPct val="115000"/>
              </a:lnSpc>
              <a:spcBef>
                <a:spcPts val="600"/>
              </a:spcBef>
              <a:spcAft>
                <a:spcPts val="995"/>
              </a:spcAf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hdfs dfs -ls / </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2"/>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Type the following command to view the contents of the /example folder in the HDFS file system. This folder contains subfolders for sample apps, data, and JAR components: </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539750" marR="73025" lvl="0">
              <a:lnSpc>
                <a:spcPct val="115000"/>
              </a:lnSpc>
              <a:spcBef>
                <a:spcPts val="600"/>
              </a:spcBef>
              <a:spcAft>
                <a:spcPts val="995"/>
              </a:spcAf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hdfs dfs -ls /example </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3"/>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Type the following command to view the contents of the /example/data/gutenberg folder, which contains sample text files: </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539750" marR="73025" lvl="0">
              <a:lnSpc>
                <a:spcPct val="115000"/>
              </a:lnSpc>
              <a:spcBef>
                <a:spcPts val="600"/>
              </a:spcBef>
              <a:spcAft>
                <a:spcPts val="995"/>
              </a:spcAf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hdfs dfs -ls /example/data/gutenberg </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4"/>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Type the following command on one line to view the text in the ulysses.txt file: </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539750" marR="73025" lvl="0">
              <a:lnSpc>
                <a:spcPct val="115000"/>
              </a:lnSpc>
              <a:spcBef>
                <a:spcPts val="600"/>
              </a:spcBef>
              <a:spcAft>
                <a:spcPts val="995"/>
              </a:spcAf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hdfs dfs -text /example/data/gutenberg/ulysses.txt </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5"/>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Note that the file contains large volumes of unstructured text.</a:t>
            </a:r>
            <a:endParaRPr lang="en-GB" dirty="0"/>
          </a:p>
        </p:txBody>
      </p:sp>
      <p:sp>
        <p:nvSpPr>
          <p:cNvPr id="4" name="Slide Number Placeholder 3"/>
          <p:cNvSpPr>
            <a:spLocks noGrp="1"/>
          </p:cNvSpPr>
          <p:nvPr>
            <p:ph type="sldNum" sz="quarter" idx="10"/>
          </p:nvPr>
        </p:nvSpPr>
        <p:spPr>
          <a:xfrm>
            <a:off x="3862311" y="8662911"/>
            <a:ext cx="2971800" cy="458787"/>
          </a:xfrm>
        </p:spPr>
        <p:txBody>
          <a:bodyPr/>
          <a:lstStyle/>
          <a:p>
            <a:fld id="{02AA5E25-F9EE-4D31-8B11-E16EB90BCA40}" type="slidenum">
              <a:rPr lang="en-GB" smtClean="0"/>
              <a:t>39</a:t>
            </a:fld>
            <a:endParaRPr lang="en-GB" dirty="0"/>
          </a:p>
        </p:txBody>
      </p:sp>
      <p:sp>
        <p:nvSpPr>
          <p:cNvPr id="5" name="TextBox 4"/>
          <p:cNvSpPr txBox="1"/>
          <p:nvPr/>
        </p:nvSpPr>
        <p:spPr>
          <a:xfrm>
            <a:off x="22302" y="8867698"/>
            <a:ext cx="1871025" cy="246221"/>
          </a:xfrm>
          <a:prstGeom prst="rect">
            <a:avLst/>
          </a:prstGeom>
          <a:noFill/>
        </p:spPr>
        <p:txBody>
          <a:bodyPr vert="horz" wrap="none" rtlCol="0">
            <a:spAutoFit/>
          </a:bodyPr>
          <a:lstStyle/>
          <a:p>
            <a:r>
              <a:rPr lang="en-GB" sz="1000" dirty="0">
                <a:latin typeface="Arial" panose="020B0604020202020204" pitchFamily="34" charset="0"/>
              </a:rPr>
              <a:t>(More notes on the next slide)</a:t>
            </a:r>
          </a:p>
        </p:txBody>
      </p:sp>
      <p:sp>
        <p:nvSpPr>
          <p:cNvPr id="6" name="Rectangle 5"/>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panose="020B0604020202020204" pitchFamily="34" charset="0"/>
              </a:rPr>
              <a:t>20774A</a:t>
            </a:r>
          </a:p>
        </p:txBody>
      </p:sp>
      <p:sp>
        <p:nvSpPr>
          <p:cNvPr id="7" name="Rectangle 6"/>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panose="020B0604020202020204" pitchFamily="34" charset="0"/>
              </a:rPr>
              <a:t>12: Using Machine Learning with HDInsight</a:t>
            </a:r>
          </a:p>
        </p:txBody>
      </p:sp>
    </p:spTree>
    <p:extLst>
      <p:ext uri="{BB962C8B-B14F-4D97-AF65-F5344CB8AC3E}">
        <p14:creationId xmlns:p14="http://schemas.microsoft.com/office/powerpoint/2010/main" val="78021271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19E9337-0361-41F3-9C17-1F4FFD1214BA}" type="slidenum">
              <a:rPr lang="en-US" smtClean="0"/>
              <a:t>40</a:t>
            </a:fld>
            <a:endParaRPr lang="en-US" dirty="0"/>
          </a:p>
        </p:txBody>
      </p:sp>
    </p:spTree>
    <p:extLst>
      <p:ext uri="{BB962C8B-B14F-4D97-AF65-F5344CB8AC3E}">
        <p14:creationId xmlns:p14="http://schemas.microsoft.com/office/powerpoint/2010/main" val="197315737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 </a:t>
            </a:r>
            <a:r>
              <a:rPr lang="en-US" sz="1000" dirty="0"/>
              <a:t>Apache Spark is designed as a general-purpose computation engine that supports in-memory operations. It is designed to be fast in comparison to Hadoop</a:t>
            </a:r>
          </a:p>
          <a:p>
            <a:pPr>
              <a:lnSpc>
                <a:spcPct val="107000"/>
              </a:lnSpc>
              <a:spcAft>
                <a:spcPts val="800"/>
              </a:spcAft>
            </a:pP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t>Spark also provides very fast query performance. </a:t>
            </a:r>
          </a:p>
          <a:p>
            <a:pPr>
              <a:lnSpc>
                <a:spcPct val="107000"/>
              </a:lnSpc>
              <a:spcAft>
                <a:spcPts val="800"/>
              </a:spcAft>
            </a:pP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t>a lazy evaluation model and does not immediately trigger transformation operations on the dataset. Instead, it optimizes the set of transformations requested and performs only when the results are requested. </a:t>
            </a:r>
          </a:p>
          <a:p>
            <a:pPr>
              <a:lnSpc>
                <a:spcPct val="107000"/>
              </a:lnSpc>
              <a:spcAft>
                <a:spcPts val="800"/>
              </a:spcAft>
            </a:pP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a:xfrm>
            <a:off x="3862311" y="8662911"/>
            <a:ext cx="2971800" cy="458787"/>
          </a:xfrm>
        </p:spPr>
        <p:txBody>
          <a:bodyPr/>
          <a:lstStyle/>
          <a:p>
            <a:fld id="{02AA5E25-F9EE-4D31-8B11-E16EB90BCA40}" type="slidenum">
              <a:rPr lang="en-GB" smtClean="0"/>
              <a:t>42</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panose="020B0604020202020204" pitchFamily="34" charset="0"/>
              </a:rPr>
              <a:t>20774A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panose="020B0604020202020204" pitchFamily="34" charset="0"/>
              </a:rPr>
              <a:t>12: Using Machine Learning with HDInsight</a:t>
            </a:r>
          </a:p>
        </p:txBody>
      </p:sp>
    </p:spTree>
    <p:extLst>
      <p:ext uri="{BB962C8B-B14F-4D97-AF65-F5344CB8AC3E}">
        <p14:creationId xmlns:p14="http://schemas.microsoft.com/office/powerpoint/2010/main" val="280866528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t>RDDs are the building blocks of Spark: When you use Spark to work with datasets, you are typically writing code or scripts to manipulate these RDD structures.</a:t>
            </a:r>
          </a:p>
          <a:p>
            <a:pPr>
              <a:lnSpc>
                <a:spcPct val="107000"/>
              </a:lnSpc>
              <a:spcAft>
                <a:spcPts val="800"/>
              </a:spcAft>
            </a:pPr>
            <a:endParaRPr lang="en-US" sz="1000" dirty="0">
              <a:effectLst/>
              <a:latin typeface="Arial" panose="020B0604020202020204" pitchFamily="34" charset="0"/>
              <a:cs typeface="Times New Roman" panose="02020603050405020304" pitchFamily="18" charset="0"/>
            </a:endParaRPr>
          </a:p>
          <a:p>
            <a:pPr>
              <a:lnSpc>
                <a:spcPct val="107000"/>
              </a:lnSpc>
              <a:spcAft>
                <a:spcPts val="800"/>
              </a:spcAft>
            </a:pPr>
            <a:r>
              <a:rPr lang="en-US" sz="1000" dirty="0"/>
              <a:t>RDDs can be distributed across compute nodes, so the items in the RDD are scalable and flexible to provide fast performance. There are various APIs for working with RDDs, which are needed to be able to create, query, or transform RDDs. Java, Python, and Scala APIs are all supported. </a:t>
            </a:r>
          </a:p>
          <a:p>
            <a:pPr>
              <a:lnSpc>
                <a:spcPct val="107000"/>
              </a:lnSpc>
              <a:spcAft>
                <a:spcPts val="800"/>
              </a:spcAft>
            </a:pP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a:xfrm>
            <a:off x="3858545" y="8664522"/>
            <a:ext cx="2971800" cy="458787"/>
          </a:xfrm>
        </p:spPr>
        <p:txBody>
          <a:bodyPr/>
          <a:lstStyle/>
          <a:p>
            <a:fld id="{02AA5E25-F9EE-4D31-8B11-E16EB90BCA40}" type="slidenum">
              <a:rPr lang="en-GB" smtClean="0"/>
              <a:t>43</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panose="020B0604020202020204" pitchFamily="34" charset="0"/>
              </a:rPr>
              <a:t>20774A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panose="020B0604020202020204" pitchFamily="34" charset="0"/>
              </a:rPr>
              <a:t>12: Using Machine Learning with HDInsight</a:t>
            </a:r>
          </a:p>
        </p:txBody>
      </p:sp>
    </p:spTree>
    <p:extLst>
      <p:ext uri="{BB962C8B-B14F-4D97-AF65-F5344CB8AC3E}">
        <p14:creationId xmlns:p14="http://schemas.microsoft.com/office/powerpoint/2010/main" val="272115478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 </a:t>
            </a:r>
            <a:r>
              <a:rPr lang="en-US" sz="1000" dirty="0"/>
              <a:t>Spark SQL is a Spark module that works with </a:t>
            </a:r>
            <a:r>
              <a:rPr lang="en-US" sz="1000" dirty="0" err="1"/>
              <a:t>dataframes</a:t>
            </a:r>
            <a:r>
              <a:rPr lang="en-US" sz="1000" dirty="0"/>
              <a:t> and enables you to query data using standard SQL. </a:t>
            </a:r>
          </a:p>
          <a:p>
            <a:pPr>
              <a:lnSpc>
                <a:spcPct val="107000"/>
              </a:lnSpc>
              <a:spcAft>
                <a:spcPts val="800"/>
              </a:spcAft>
            </a:pP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err="1"/>
              <a:t>Dataframes</a:t>
            </a:r>
            <a:r>
              <a:rPr lang="en-US" sz="1000" dirty="0"/>
              <a:t> are a way of working with structured data. You can load data from a file directly into a </a:t>
            </a:r>
            <a:r>
              <a:rPr lang="en-US" sz="1000" dirty="0" err="1"/>
              <a:t>dataframe</a:t>
            </a:r>
            <a:r>
              <a:rPr lang="en-US" sz="1000" dirty="0"/>
              <a:t>, but you can also convert existing RDDs into </a:t>
            </a:r>
            <a:r>
              <a:rPr lang="en-US" sz="1000" dirty="0" err="1"/>
              <a:t>dataframes</a:t>
            </a:r>
            <a:r>
              <a:rPr lang="en-US" sz="1000" dirty="0"/>
              <a:t> to add some structure to the RDD. </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a:xfrm>
            <a:off x="3862311" y="8662911"/>
            <a:ext cx="2971800" cy="458787"/>
          </a:xfrm>
        </p:spPr>
        <p:txBody>
          <a:bodyPr/>
          <a:lstStyle/>
          <a:p>
            <a:fld id="{02AA5E25-F9EE-4D31-8B11-E16EB90BCA40}" type="slidenum">
              <a:rPr lang="en-GB" smtClean="0"/>
              <a:t>44</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panose="020B0604020202020204" pitchFamily="34" charset="0"/>
              </a:rPr>
              <a:t>20774A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panose="020B0604020202020204" pitchFamily="34" charset="0"/>
              </a:rPr>
              <a:t>12: Using Machine Learning with HDInsight</a:t>
            </a:r>
          </a:p>
        </p:txBody>
      </p:sp>
    </p:spTree>
    <p:extLst>
      <p:ext uri="{BB962C8B-B14F-4D97-AF65-F5344CB8AC3E}">
        <p14:creationId xmlns:p14="http://schemas.microsoft.com/office/powerpoint/2010/main" val="41029019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4</a:t>
            </a:fld>
            <a:endParaRPr lang="en-US" dirty="0"/>
          </a:p>
        </p:txBody>
      </p:sp>
    </p:spTree>
    <p:extLst>
      <p:ext uri="{BB962C8B-B14F-4D97-AF65-F5344CB8AC3E}">
        <p14:creationId xmlns:p14="http://schemas.microsoft.com/office/powerpoint/2010/main" val="76322355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r>
              <a:rPr lang="en-GB" sz="1000" dirty="0" err="1">
                <a:latin typeface="Arial" panose="020B0604020202020204" pitchFamily="34" charset="0"/>
              </a:rPr>
              <a:t>MLlib</a:t>
            </a:r>
            <a:r>
              <a:rPr lang="en-GB" sz="1000" dirty="0">
                <a:latin typeface="Arial" panose="020B0604020202020204" pitchFamily="34" charset="0"/>
              </a:rPr>
              <a:t> provides tools such as:</a:t>
            </a:r>
          </a:p>
          <a:p>
            <a:r>
              <a:rPr lang="en-GB" sz="1000" dirty="0">
                <a:latin typeface="Arial" panose="020B0604020202020204" pitchFamily="34" charset="0"/>
              </a:rPr>
              <a:t> Machine learning algorithms including classification, regression, decision trees, and clustering algorithms.</a:t>
            </a:r>
          </a:p>
          <a:p>
            <a:r>
              <a:rPr lang="en-GB" sz="1000" dirty="0">
                <a:latin typeface="Arial" panose="020B0604020202020204" pitchFamily="34" charset="0"/>
              </a:rPr>
              <a:t> Workflow utilities including pipelines.</a:t>
            </a:r>
          </a:p>
          <a:p>
            <a:r>
              <a:rPr lang="en-GB" sz="1000" dirty="0">
                <a:latin typeface="Arial" panose="020B0604020202020204" pitchFamily="34" charset="0"/>
              </a:rPr>
              <a:t> Linear algebra</a:t>
            </a:r>
          </a:p>
          <a:p>
            <a:endParaRPr lang="en-GB" sz="1000" dirty="0">
              <a:latin typeface="Arial" panose="020B0604020202020204" pitchFamily="34" charset="0"/>
            </a:endParaRPr>
          </a:p>
          <a:p>
            <a:r>
              <a:rPr lang="en-US" sz="1000" dirty="0">
                <a:latin typeface="Arial" panose="020B0604020202020204" pitchFamily="34" charset="0"/>
              </a:rPr>
              <a:t>Spark </a:t>
            </a:r>
            <a:r>
              <a:rPr lang="en-US" sz="1000" dirty="0" err="1">
                <a:latin typeface="Arial" panose="020B0604020202020204" pitchFamily="34" charset="0"/>
              </a:rPr>
              <a:t>MLlib</a:t>
            </a:r>
            <a:r>
              <a:rPr lang="en-US" sz="1000" dirty="0">
                <a:latin typeface="Arial" panose="020B0604020202020204" pitchFamily="34" charset="0"/>
              </a:rPr>
              <a:t> has many applications. These could include:</a:t>
            </a:r>
          </a:p>
          <a:p>
            <a:r>
              <a:rPr lang="en-US" sz="1000" dirty="0">
                <a:latin typeface="Arial" panose="020B0604020202020204" pitchFamily="34" charset="0"/>
              </a:rPr>
              <a:t> Targeting new products to customers.</a:t>
            </a:r>
          </a:p>
          <a:p>
            <a:r>
              <a:rPr lang="en-US" sz="1000" dirty="0">
                <a:latin typeface="Arial" panose="020B0604020202020204" pitchFamily="34" charset="0"/>
              </a:rPr>
              <a:t> Analyzing the likely effectiveness of marketing campaigns.</a:t>
            </a:r>
          </a:p>
          <a:p>
            <a:r>
              <a:rPr lang="en-US" sz="1000" dirty="0">
                <a:latin typeface="Arial" panose="020B0604020202020204" pitchFamily="34" charset="0"/>
              </a:rPr>
              <a:t> Detecting likely attacks on your systems.</a:t>
            </a:r>
          </a:p>
          <a:p>
            <a:r>
              <a:rPr lang="en-US" sz="1000" dirty="0">
                <a:latin typeface="Arial" panose="020B0604020202020204" pitchFamily="34" charset="0"/>
              </a:rPr>
              <a:t> Detecting fraudulent transactions.</a:t>
            </a:r>
          </a:p>
          <a:p>
            <a:r>
              <a:rPr lang="en-US" sz="1000" dirty="0">
                <a:latin typeface="Arial" panose="020B0604020202020204" pitchFamily="34" charset="0"/>
              </a:rPr>
              <a:t> Website optimization. </a:t>
            </a:r>
            <a:r>
              <a:rPr lang="en-GB" sz="1000" dirty="0">
                <a:latin typeface="Arial" panose="020B0604020202020204" pitchFamily="34" charset="0"/>
              </a:rPr>
              <a:t> and statistics for hypothesis testing and summarization. </a:t>
            </a:r>
          </a:p>
          <a:p>
            <a:endParaRPr lang="en-GB" sz="1000" dirty="0">
              <a:latin typeface="Arial" panose="020B0604020202020204" pitchFamily="34" charset="0"/>
            </a:endParaRPr>
          </a:p>
        </p:txBody>
      </p:sp>
      <p:sp>
        <p:nvSpPr>
          <p:cNvPr id="4" name="Slide Number Placeholder 3"/>
          <p:cNvSpPr>
            <a:spLocks noGrp="1"/>
          </p:cNvSpPr>
          <p:nvPr>
            <p:ph type="sldNum" sz="quarter" idx="10"/>
          </p:nvPr>
        </p:nvSpPr>
        <p:spPr>
          <a:xfrm>
            <a:off x="3862311" y="8662911"/>
            <a:ext cx="2971800" cy="458787"/>
          </a:xfrm>
        </p:spPr>
        <p:txBody>
          <a:bodyPr/>
          <a:lstStyle/>
          <a:p>
            <a:fld id="{02AA5E25-F9EE-4D31-8B11-E16EB90BCA40}" type="slidenum">
              <a:rPr lang="en-GB" smtClean="0"/>
              <a:t>45</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panose="020B0604020202020204" pitchFamily="34" charset="0"/>
              </a:rPr>
              <a:t>20774A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panose="020B0604020202020204" pitchFamily="34" charset="0"/>
              </a:rPr>
              <a:t>12: Using Machine Learning with HDInsight</a:t>
            </a:r>
          </a:p>
        </p:txBody>
      </p:sp>
    </p:spTree>
    <p:extLst>
      <p:ext uri="{BB962C8B-B14F-4D97-AF65-F5344CB8AC3E}">
        <p14:creationId xmlns:p14="http://schemas.microsoft.com/office/powerpoint/2010/main" val="133735590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r>
              <a:rPr lang="en-GB" sz="1000" dirty="0">
                <a:effectLst/>
                <a:latin typeface="Arial" panose="020B0604020202020204" pitchFamily="34" charset="0"/>
                <a:ea typeface="Calibri" panose="020F0502020204030204" pitchFamily="34" charset="0"/>
                <a:cs typeface="Times New Roman" panose="02020603050405020304" pitchFamily="18" charset="0"/>
              </a:rPr>
              <a:t> </a:t>
            </a:r>
            <a:r>
              <a:rPr lang="en-US" sz="1000" dirty="0">
                <a:latin typeface="Arial" panose="020B0604020202020204" pitchFamily="34" charset="0"/>
              </a:rPr>
              <a:t>To explain what Map and Reduce does, imagine you have a nicely structured table of invoice data that contains the invoice number, the date, and</a:t>
            </a:r>
          </a:p>
          <a:p>
            <a:r>
              <a:rPr lang="en-US" sz="1000" dirty="0">
                <a:latin typeface="Arial" panose="020B0604020202020204" pitchFamily="34" charset="0"/>
              </a:rPr>
              <a:t>the amount of the invoice. What you want to do is to calculate the total amount of money that was invoiced on a specified date. To distribute that processing across multiple nodes, you need to use mapping to reduce the dataset. This two-phase operation processes the data in the following way.</a:t>
            </a:r>
          </a:p>
          <a:p>
            <a:r>
              <a:rPr lang="en-US" sz="1000" b="1" dirty="0">
                <a:latin typeface="Arial" panose="020B0604020202020204" pitchFamily="34" charset="0"/>
              </a:rPr>
              <a:t>Map phase</a:t>
            </a:r>
          </a:p>
          <a:p>
            <a:r>
              <a:rPr lang="en-US" sz="1000" dirty="0">
                <a:latin typeface="Arial" panose="020B0604020202020204" pitchFamily="34" charset="0"/>
              </a:rPr>
              <a:t>During the Map phase, you split the data into key and value pairs by using the Map operation. In this</a:t>
            </a:r>
          </a:p>
          <a:p>
            <a:r>
              <a:rPr lang="en-US" sz="1000" dirty="0">
                <a:latin typeface="Arial" panose="020B0604020202020204" pitchFamily="34" charset="0"/>
              </a:rPr>
              <a:t>case, we have identified each date, such as 01/01, 01/02, and 01/03. Those values become keys, so you</a:t>
            </a:r>
          </a:p>
          <a:p>
            <a:r>
              <a:rPr lang="en-US" sz="1000" dirty="0">
                <a:latin typeface="Arial" panose="020B0604020202020204" pitchFamily="34" charset="0"/>
              </a:rPr>
              <a:t>now have unique keys that identify the different objects that you might want to process. For each key,</a:t>
            </a:r>
          </a:p>
          <a:p>
            <a:r>
              <a:rPr lang="en-US" sz="1000" dirty="0">
                <a:latin typeface="Arial" panose="020B0604020202020204" pitchFamily="34" charset="0"/>
              </a:rPr>
              <a:t>one or more values are associated with it, so for 01/01, there could be two or more values on that day.</a:t>
            </a:r>
          </a:p>
          <a:p>
            <a:r>
              <a:rPr lang="en-US" sz="1000" b="1" dirty="0">
                <a:latin typeface="Arial" panose="020B0604020202020204" pitchFamily="34" charset="0"/>
              </a:rPr>
              <a:t>Reduce phase</a:t>
            </a:r>
          </a:p>
          <a:p>
            <a:r>
              <a:rPr lang="en-US" sz="1000" dirty="0">
                <a:latin typeface="Arial" panose="020B0604020202020204" pitchFamily="34" charset="0"/>
              </a:rPr>
              <a:t>The Reduce phase is when you take each of these unique keys and operate only on the values for each</a:t>
            </a:r>
          </a:p>
          <a:p>
            <a:r>
              <a:rPr lang="en-US" sz="1000" dirty="0">
                <a:latin typeface="Arial" panose="020B0604020202020204" pitchFamily="34" charset="0"/>
              </a:rPr>
              <a:t>key. The data that links to a specific key is sent to a different data node to run the Reduce phase. In the</a:t>
            </a:r>
          </a:p>
          <a:p>
            <a:r>
              <a:rPr lang="en-US" sz="1000" dirty="0">
                <a:latin typeface="Arial" panose="020B0604020202020204" pitchFamily="34" charset="0"/>
              </a:rPr>
              <a:t>invoice example above, there would be three Reduce operations going on simultaneously, one for each</a:t>
            </a:r>
          </a:p>
          <a:p>
            <a:r>
              <a:rPr lang="en-US" sz="1000" dirty="0">
                <a:latin typeface="Arial" panose="020B0604020202020204" pitchFamily="34" charset="0"/>
              </a:rPr>
              <a:t>key. For each unique key, we are simply going to sum the values for that key. The sum of the values for</a:t>
            </a:r>
          </a:p>
          <a:p>
            <a:r>
              <a:rPr lang="en-US" sz="1000" dirty="0">
                <a:latin typeface="Arial" panose="020B0604020202020204" pitchFamily="34" charset="0"/>
              </a:rPr>
              <a:t>each key then generates our output.</a:t>
            </a:r>
            <a:endParaRPr lang="en-GB" sz="1000" dirty="0">
              <a:latin typeface="Arial" panose="020B0604020202020204" pitchFamily="34" charset="0"/>
            </a:endParaRPr>
          </a:p>
          <a:p>
            <a:pPr>
              <a:lnSpc>
                <a:spcPct val="107000"/>
              </a:lnSpc>
              <a:spcAft>
                <a:spcPts val="800"/>
              </a:spcAft>
            </a:pP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a:xfrm>
            <a:off x="3862311" y="8662911"/>
            <a:ext cx="2971800" cy="458787"/>
          </a:xfrm>
        </p:spPr>
        <p:txBody>
          <a:bodyPr/>
          <a:lstStyle/>
          <a:p>
            <a:fld id="{02AA5E25-F9EE-4D31-8B11-E16EB90BCA40}" type="slidenum">
              <a:rPr lang="en-GB" smtClean="0"/>
              <a:t>46</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panose="020B0604020202020204" pitchFamily="34" charset="0"/>
              </a:rPr>
              <a:t>20774A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panose="020B0604020202020204" pitchFamily="34" charset="0"/>
              </a:rPr>
              <a:t>12: Using Machine Learning with HDInsight</a:t>
            </a:r>
          </a:p>
        </p:txBody>
      </p:sp>
    </p:spTree>
    <p:extLst>
      <p:ext uri="{BB962C8B-B14F-4D97-AF65-F5344CB8AC3E}">
        <p14:creationId xmlns:p14="http://schemas.microsoft.com/office/powerpoint/2010/main" val="8245973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pPr>
              <a:lnSpc>
                <a:spcPct val="107000"/>
              </a:lnSpc>
              <a:spcAft>
                <a:spcPts val="800"/>
              </a:spcAft>
            </a:pPr>
            <a:r>
              <a:rPr lang="en-GB" sz="1200" dirty="0">
                <a:effectLst/>
                <a:latin typeface="Arial" panose="020B0604020202020204" pitchFamily="34" charset="0"/>
                <a:ea typeface="Calibri" panose="020F0502020204030204" pitchFamily="34" charset="0"/>
                <a:cs typeface="Times New Roman" panose="02020603050405020304" pitchFamily="18" charset="0"/>
              </a:rPr>
              <a:t>The commands in this demo are case-sensitive. They can be copied from </a:t>
            </a:r>
            <a:r>
              <a:rPr lang="en-GB" sz="1200" b="1" dirty="0">
                <a:effectLst/>
                <a:latin typeface="Arial" panose="020B0604020202020204" pitchFamily="34" charset="0"/>
                <a:ea typeface="Calibri" panose="020F0502020204030204" pitchFamily="34" charset="0"/>
                <a:cs typeface="Times New Roman" panose="02020603050405020304" pitchFamily="18" charset="0"/>
              </a:rPr>
              <a:t>E:\Demofiles\Mod12\Demo3Cmds.txt</a:t>
            </a:r>
            <a:r>
              <a:rPr lang="en-GB" sz="1200" dirty="0">
                <a:effectLst/>
                <a:latin typeface="Arial" panose="020B0604020202020204" pitchFamily="34" charset="0"/>
                <a:ea typeface="Calibri" panose="020F0502020204030204" pitchFamily="34" charset="0"/>
                <a:cs typeface="Times New Roman" panose="02020603050405020304" pitchFamily="18" charset="0"/>
              </a:rPr>
              <a:t> and pasted by right-clicking the SSH console window.</a:t>
            </a:r>
          </a:p>
          <a:p>
            <a:pPr>
              <a:lnSpc>
                <a:spcPct val="107000"/>
              </a:lnSpc>
              <a:spcAft>
                <a:spcPts val="800"/>
              </a:spcAft>
            </a:pPr>
            <a:r>
              <a:rPr lang="en-GB" sz="1200" b="1" dirty="0">
                <a:effectLst/>
                <a:latin typeface="Arial" panose="020B0604020202020204" pitchFamily="34" charset="0"/>
                <a:ea typeface="Calibri" panose="020F0502020204030204" pitchFamily="34" charset="0"/>
                <a:cs typeface="Times New Roman" panose="02020603050405020304" pitchFamily="18" charset="0"/>
              </a:rPr>
              <a:t>Preparation Steps</a:t>
            </a:r>
            <a:endParaRPr lang="en-GB" sz="12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200" dirty="0">
                <a:effectLst/>
                <a:latin typeface="Arial" panose="020B0604020202020204" pitchFamily="34" charset="0"/>
                <a:ea typeface="Calibri" panose="020F0502020204030204" pitchFamily="34" charset="0"/>
                <a:cs typeface="Times New Roman" panose="02020603050405020304" pitchFamily="18" charset="0"/>
              </a:rPr>
              <a:t>Ensure that the </a:t>
            </a:r>
            <a:r>
              <a:rPr lang="en-GB" sz="1200" b="1" dirty="0">
                <a:effectLst/>
                <a:latin typeface="Arial" panose="020B0604020202020204" pitchFamily="34" charset="0"/>
                <a:ea typeface="Calibri" panose="020F0502020204030204" pitchFamily="34" charset="0"/>
                <a:cs typeface="Times New Roman" panose="02020603050405020304" pitchFamily="18" charset="0"/>
              </a:rPr>
              <a:t>MT17B-WS2016-NAT</a:t>
            </a:r>
            <a:r>
              <a:rPr lang="en-GB" sz="1200" dirty="0">
                <a:effectLst/>
                <a:latin typeface="Arial" panose="020B0604020202020204" pitchFamily="34" charset="0"/>
                <a:ea typeface="Calibri" panose="020F0502020204030204" pitchFamily="34" charset="0"/>
                <a:cs typeface="Times New Roman" panose="02020603050405020304" pitchFamily="18" charset="0"/>
              </a:rPr>
              <a:t>, </a:t>
            </a:r>
            <a:r>
              <a:rPr lang="en-GB" sz="1200" b="1" dirty="0">
                <a:effectLst/>
                <a:latin typeface="Arial" panose="020B0604020202020204" pitchFamily="34" charset="0"/>
                <a:ea typeface="Calibri" panose="020F0502020204030204" pitchFamily="34" charset="0"/>
                <a:cs typeface="Times New Roman" panose="02020603050405020304" pitchFamily="18" charset="0"/>
              </a:rPr>
              <a:t>20774A-LON-DC</a:t>
            </a:r>
            <a:r>
              <a:rPr lang="en-GB" sz="1200" dirty="0">
                <a:effectLst/>
                <a:latin typeface="Arial" panose="020B0604020202020204" pitchFamily="34" charset="0"/>
                <a:ea typeface="Calibri" panose="020F0502020204030204" pitchFamily="34" charset="0"/>
                <a:cs typeface="Times New Roman" panose="02020603050405020304" pitchFamily="18" charset="0"/>
              </a:rPr>
              <a:t>, and </a:t>
            </a:r>
            <a:r>
              <a:rPr lang="en-GB" sz="1200" b="1" dirty="0">
                <a:effectLst/>
                <a:latin typeface="Arial" panose="020B0604020202020204" pitchFamily="34" charset="0"/>
                <a:ea typeface="Calibri" panose="020F0502020204030204" pitchFamily="34" charset="0"/>
                <a:cs typeface="Times New Roman" panose="02020603050405020304" pitchFamily="18" charset="0"/>
              </a:rPr>
              <a:t>20774A-LON-DEV</a:t>
            </a:r>
            <a:r>
              <a:rPr lang="en-GB" sz="1200" dirty="0">
                <a:effectLst/>
                <a:latin typeface="Arial" panose="020B0604020202020204" pitchFamily="34" charset="0"/>
                <a:ea typeface="Calibri" panose="020F0502020204030204" pitchFamily="34" charset="0"/>
                <a:cs typeface="Times New Roman" panose="02020603050405020304" pitchFamily="18" charset="0"/>
              </a:rPr>
              <a:t> virtual machines are running, and that you are logged on to </a:t>
            </a:r>
            <a:r>
              <a:rPr lang="en-GB" sz="1200" b="1" dirty="0">
                <a:effectLst/>
                <a:latin typeface="Arial" panose="020B0604020202020204" pitchFamily="34" charset="0"/>
                <a:ea typeface="Calibri" panose="020F0502020204030204" pitchFamily="34" charset="0"/>
                <a:cs typeface="Times New Roman" panose="02020603050405020304" pitchFamily="18" charset="0"/>
              </a:rPr>
              <a:t>20774A-LON-DEV</a:t>
            </a:r>
            <a:r>
              <a:rPr lang="en-GB" sz="1200" dirty="0">
                <a:effectLst/>
                <a:latin typeface="Arial" panose="020B0604020202020204" pitchFamily="34" charset="0"/>
                <a:ea typeface="Calibri" panose="020F0502020204030204" pitchFamily="34" charset="0"/>
                <a:cs typeface="Times New Roman" panose="02020603050405020304" pitchFamily="18" charset="0"/>
              </a:rPr>
              <a:t> as </a:t>
            </a:r>
            <a:r>
              <a:rPr lang="en-GB" sz="1200" b="1" dirty="0">
                <a:effectLst/>
                <a:latin typeface="Arial" panose="020B0604020202020204" pitchFamily="34" charset="0"/>
                <a:ea typeface="Calibri" panose="020F0502020204030204" pitchFamily="34" charset="0"/>
                <a:cs typeface="Times New Roman" panose="02020603050405020304" pitchFamily="18" charset="0"/>
              </a:rPr>
              <a:t>ADATUM\</a:t>
            </a:r>
            <a:r>
              <a:rPr lang="en-GB" sz="1200" b="1" dirty="0" err="1">
                <a:effectLst/>
                <a:latin typeface="Arial" panose="020B0604020202020204" pitchFamily="34" charset="0"/>
                <a:ea typeface="Calibri" panose="020F0502020204030204" pitchFamily="34" charset="0"/>
                <a:cs typeface="Times New Roman" panose="02020603050405020304" pitchFamily="18" charset="0"/>
              </a:rPr>
              <a:t>AdatumAdmin</a:t>
            </a:r>
            <a:r>
              <a:rPr lang="en-GB" sz="1200" dirty="0">
                <a:effectLst/>
                <a:latin typeface="Arial" panose="020B060402020202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n-GB" sz="1200" b="1" dirty="0">
                <a:effectLst/>
                <a:latin typeface="Arial" panose="020B0604020202020204" pitchFamily="34" charset="0"/>
                <a:ea typeface="Calibri" panose="020F0502020204030204" pitchFamily="34" charset="0"/>
                <a:cs typeface="Times New Roman" panose="02020603050405020304" pitchFamily="18" charset="0"/>
              </a:rPr>
              <a:t>Demonstration Steps</a:t>
            </a:r>
            <a:endParaRPr lang="en-GB" sz="12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200" b="1" dirty="0">
                <a:effectLst/>
                <a:latin typeface="Arial" panose="020B0604020202020204" pitchFamily="34" charset="0"/>
                <a:ea typeface="Times New Roman" panose="02020603050405020304" pitchFamily="18" charset="0"/>
                <a:cs typeface="Times New Roman" panose="02020603050405020304" pitchFamily="18" charset="0"/>
              </a:rPr>
              <a:t>Use the Python Spark shell</a:t>
            </a:r>
            <a:endParaRPr lang="en-GB" sz="12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200" dirty="0">
                <a:effectLst/>
                <a:latin typeface="Arial" panose="020B0604020202020204" pitchFamily="34" charset="0"/>
                <a:ea typeface="Times New Roman" panose="02020603050405020304" pitchFamily="18" charset="0"/>
                <a:cs typeface="Times New Roman" panose="02020603050405020304" pitchFamily="18" charset="0"/>
              </a:rPr>
              <a:t>In the SSH console window, launch the </a:t>
            </a:r>
            <a:r>
              <a:rPr lang="en-US" sz="1200" dirty="0" err="1">
                <a:effectLst/>
                <a:latin typeface="Arial" panose="020B0604020202020204" pitchFamily="34" charset="0"/>
                <a:ea typeface="Times New Roman" panose="02020603050405020304" pitchFamily="18" charset="0"/>
                <a:cs typeface="Times New Roman" panose="02020603050405020304" pitchFamily="18" charset="0"/>
              </a:rPr>
              <a:t>pyspark</a:t>
            </a:r>
            <a:r>
              <a:rPr lang="en-US" sz="1200" dirty="0">
                <a:effectLst/>
                <a:latin typeface="Arial" panose="020B0604020202020204" pitchFamily="34" charset="0"/>
                <a:ea typeface="Times New Roman" panose="02020603050405020304" pitchFamily="18" charset="0"/>
                <a:cs typeface="Times New Roman" panose="02020603050405020304" pitchFamily="18" charset="0"/>
              </a:rPr>
              <a:t> shell by typing the following command, and then press Enter: </a:t>
            </a:r>
            <a:endParaRPr lang="en-GB" sz="1200" dirty="0">
              <a:effectLst/>
              <a:latin typeface="Arial" panose="020B0604020202020204" pitchFamily="34" charset="0"/>
              <a:ea typeface="Times New Roman" panose="02020603050405020304" pitchFamily="18" charset="0"/>
              <a:cs typeface="Times New Roman" panose="02020603050405020304" pitchFamily="18" charset="0"/>
            </a:endParaRPr>
          </a:p>
          <a:p>
            <a:pPr marL="539750" marR="73025">
              <a:lnSpc>
                <a:spcPct val="115000"/>
              </a:lnSpc>
              <a:spcBef>
                <a:spcPts val="600"/>
              </a:spcBef>
              <a:spcAft>
                <a:spcPts val="995"/>
              </a:spcAft>
              <a:tabLst>
                <a:tab pos="1046480" algn="l"/>
              </a:tabLst>
            </a:pPr>
            <a:r>
              <a:rPr lang="en-US" sz="1200" dirty="0" err="1">
                <a:effectLst/>
                <a:latin typeface="Arial" panose="020B0604020202020204" pitchFamily="34" charset="0"/>
                <a:ea typeface="Times New Roman" panose="02020603050405020304" pitchFamily="18" charset="0"/>
                <a:cs typeface="Times New Roman" panose="02020603050405020304" pitchFamily="18" charset="0"/>
              </a:rPr>
              <a:t>pyspark</a:t>
            </a:r>
            <a:endParaRPr lang="en-GB" sz="12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2"/>
            </a:pPr>
            <a:r>
              <a:rPr lang="en-US" sz="1200" dirty="0">
                <a:effectLst/>
                <a:latin typeface="Arial" panose="020B0604020202020204" pitchFamily="34" charset="0"/>
                <a:ea typeface="Times New Roman" panose="02020603050405020304" pitchFamily="18" charset="0"/>
                <a:cs typeface="Times New Roman" panose="02020603050405020304" pitchFamily="18" charset="0"/>
              </a:rPr>
              <a:t>Point out the Spark log appearing with a &gt;&gt;&gt; prompt.</a:t>
            </a:r>
            <a:endParaRPr lang="en-GB" sz="12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2"/>
            </a:pPr>
            <a:r>
              <a:rPr lang="en-US" sz="1200" dirty="0">
                <a:effectLst/>
                <a:latin typeface="Arial" panose="020B0604020202020204" pitchFamily="34" charset="0"/>
                <a:ea typeface="Times New Roman" panose="02020603050405020304" pitchFamily="18" charset="0"/>
                <a:cs typeface="Times New Roman" panose="02020603050405020304" pitchFamily="18" charset="0"/>
              </a:rPr>
              <a:t>The </a:t>
            </a:r>
            <a:r>
              <a:rPr lang="en-US" sz="1200" dirty="0" err="1">
                <a:effectLst/>
                <a:latin typeface="Arial" panose="020B0604020202020204" pitchFamily="34" charset="0"/>
                <a:ea typeface="Times New Roman" panose="02020603050405020304" pitchFamily="18" charset="0"/>
                <a:cs typeface="Times New Roman" panose="02020603050405020304" pitchFamily="18" charset="0"/>
              </a:rPr>
              <a:t>pyspark</a:t>
            </a:r>
            <a:r>
              <a:rPr lang="en-US" sz="1200" dirty="0">
                <a:effectLst/>
                <a:latin typeface="Arial" panose="020B0604020202020204" pitchFamily="34" charset="0"/>
                <a:ea typeface="Times New Roman" panose="02020603050405020304" pitchFamily="18" charset="0"/>
                <a:cs typeface="Times New Roman" panose="02020603050405020304" pitchFamily="18" charset="0"/>
              </a:rPr>
              <a:t> shell will give you the Spark context by default.</a:t>
            </a:r>
            <a:endParaRPr lang="en-GB" sz="12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2"/>
            </a:pPr>
            <a:r>
              <a:rPr lang="en-US" sz="1200" dirty="0">
                <a:effectLst/>
                <a:latin typeface="Arial" panose="020B0604020202020204" pitchFamily="34" charset="0"/>
                <a:ea typeface="Times New Roman" panose="02020603050405020304" pitchFamily="18" charset="0"/>
                <a:cs typeface="Times New Roman" panose="02020603050405020304" pitchFamily="18" charset="0"/>
              </a:rPr>
              <a:t>Explain that you will now create an RDD for a text file.</a:t>
            </a:r>
            <a:endParaRPr lang="en-GB" sz="12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2"/>
            </a:pPr>
            <a:r>
              <a:rPr lang="en-US" sz="1200" dirty="0">
                <a:effectLst/>
                <a:latin typeface="Arial" panose="020B0604020202020204" pitchFamily="34" charset="0"/>
                <a:ea typeface="Times New Roman" panose="02020603050405020304" pitchFamily="18" charset="0"/>
                <a:cs typeface="Times New Roman" panose="02020603050405020304" pitchFamily="18" charset="0"/>
              </a:rPr>
              <a:t>Type the following command, and then press Enter:</a:t>
            </a:r>
            <a:endParaRPr lang="en-GB" sz="1200" dirty="0">
              <a:effectLst/>
              <a:latin typeface="Arial" panose="020B0604020202020204" pitchFamily="34" charset="0"/>
              <a:ea typeface="Times New Roman" panose="02020603050405020304" pitchFamily="18" charset="0"/>
              <a:cs typeface="Times New Roman" panose="02020603050405020304" pitchFamily="18" charset="0"/>
            </a:endParaRPr>
          </a:p>
          <a:p>
            <a:pPr marL="539750" marR="73025">
              <a:lnSpc>
                <a:spcPct val="115000"/>
              </a:lnSpc>
              <a:spcBef>
                <a:spcPts val="600"/>
              </a:spcBef>
              <a:spcAft>
                <a:spcPts val="995"/>
              </a:spcAft>
            </a:pPr>
            <a:r>
              <a:rPr lang="en-US" sz="1200" dirty="0" err="1">
                <a:effectLst/>
                <a:latin typeface="Arial" panose="020B0604020202020204" pitchFamily="34" charset="0"/>
                <a:ea typeface="Times New Roman" panose="02020603050405020304" pitchFamily="18" charset="0"/>
                <a:cs typeface="Times New Roman" panose="02020603050405020304" pitchFamily="18" charset="0"/>
              </a:rPr>
              <a:t>txtRdd</a:t>
            </a:r>
            <a:r>
              <a:rPr lang="en-US" sz="1200" dirty="0">
                <a:effectLst/>
                <a:latin typeface="Arial" panose="020B0604020202020204" pitchFamily="34" charset="0"/>
                <a:ea typeface="Times New Roman" panose="02020603050405020304" pitchFamily="18" charset="0"/>
                <a:cs typeface="Times New Roman" panose="02020603050405020304" pitchFamily="18" charset="0"/>
              </a:rPr>
              <a:t> = </a:t>
            </a:r>
            <a:r>
              <a:rPr lang="en-US" sz="1200" dirty="0" err="1">
                <a:effectLst/>
                <a:latin typeface="Arial" panose="020B0604020202020204" pitchFamily="34" charset="0"/>
                <a:ea typeface="Times New Roman" panose="02020603050405020304" pitchFamily="18" charset="0"/>
                <a:cs typeface="Times New Roman" panose="02020603050405020304" pitchFamily="18" charset="0"/>
              </a:rPr>
              <a:t>sc.textFile</a:t>
            </a:r>
            <a:r>
              <a:rPr lang="en-US" sz="1200" dirty="0">
                <a:effectLst/>
                <a:latin typeface="Arial" panose="020B0604020202020204" pitchFamily="34" charset="0"/>
                <a:ea typeface="Times New Roman" panose="02020603050405020304" pitchFamily="18" charset="0"/>
                <a:cs typeface="Times New Roman" panose="02020603050405020304" pitchFamily="18" charset="0"/>
              </a:rPr>
              <a:t>(‘/example/data/</a:t>
            </a:r>
            <a:r>
              <a:rPr lang="en-US" sz="1200" dirty="0" err="1">
                <a:effectLst/>
                <a:latin typeface="Arial" panose="020B0604020202020204" pitchFamily="34" charset="0"/>
                <a:ea typeface="Times New Roman" panose="02020603050405020304" pitchFamily="18" charset="0"/>
                <a:cs typeface="Times New Roman" panose="02020603050405020304" pitchFamily="18" charset="0"/>
              </a:rPr>
              <a:t>gutenberg</a:t>
            </a:r>
            <a:r>
              <a:rPr lang="en-US" sz="1200" dirty="0">
                <a:effectLst/>
                <a:latin typeface="Arial" panose="020B0604020202020204" pitchFamily="34" charset="0"/>
                <a:ea typeface="Times New Roman" panose="02020603050405020304" pitchFamily="18" charset="0"/>
                <a:cs typeface="Times New Roman" panose="02020603050405020304" pitchFamily="18" charset="0"/>
              </a:rPr>
              <a:t>/ulysses.txt’)</a:t>
            </a:r>
            <a:endParaRPr lang="en-GB" sz="12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6"/>
            </a:pPr>
            <a:r>
              <a:rPr lang="en-US" sz="1200" dirty="0">
                <a:effectLst/>
                <a:latin typeface="Arial" panose="020B0604020202020204" pitchFamily="34" charset="0"/>
                <a:ea typeface="Times New Roman" panose="02020603050405020304" pitchFamily="18" charset="0"/>
                <a:cs typeface="Times New Roman" panose="02020603050405020304" pitchFamily="18" charset="0"/>
              </a:rPr>
              <a:t>Explain that you will now call an action method on the RDD to count the number of records in the RDD by calling the following function:</a:t>
            </a:r>
            <a:endParaRPr lang="en-GB" sz="1200" dirty="0">
              <a:effectLst/>
              <a:latin typeface="Arial" panose="020B0604020202020204" pitchFamily="34" charset="0"/>
              <a:ea typeface="Times New Roman" panose="02020603050405020304" pitchFamily="18" charset="0"/>
              <a:cs typeface="Times New Roman" panose="02020603050405020304" pitchFamily="18" charset="0"/>
            </a:endParaRPr>
          </a:p>
          <a:p>
            <a:pPr marL="539750" marR="73025">
              <a:lnSpc>
                <a:spcPct val="115000"/>
              </a:lnSpc>
              <a:spcBef>
                <a:spcPts val="600"/>
              </a:spcBef>
              <a:spcAft>
                <a:spcPts val="995"/>
              </a:spcAft>
            </a:pPr>
            <a:r>
              <a:rPr lang="en-US" sz="1200" dirty="0" err="1">
                <a:effectLst/>
                <a:latin typeface="Arial" panose="020B0604020202020204" pitchFamily="34" charset="0"/>
                <a:ea typeface="Times New Roman" panose="02020603050405020304" pitchFamily="18" charset="0"/>
                <a:cs typeface="Times New Roman" panose="02020603050405020304" pitchFamily="18" charset="0"/>
              </a:rPr>
              <a:t>txtRdd.count</a:t>
            </a:r>
            <a:r>
              <a:rPr lang="en-US" sz="1200" dirty="0">
                <a:effectLst/>
                <a:latin typeface="Arial" panose="020B0604020202020204" pitchFamily="34" charset="0"/>
                <a:ea typeface="Times New Roman" panose="02020603050405020304" pitchFamily="18" charset="0"/>
                <a:cs typeface="Times New Roman" panose="02020603050405020304" pitchFamily="18" charset="0"/>
              </a:rPr>
              <a:t>()</a:t>
            </a:r>
            <a:endParaRPr lang="en-GB" sz="12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7"/>
            </a:pPr>
            <a:r>
              <a:rPr lang="en-US" sz="1200" dirty="0">
                <a:effectLst/>
                <a:latin typeface="Arial" panose="020B0604020202020204" pitchFamily="34" charset="0"/>
                <a:ea typeface="Times New Roman" panose="02020603050405020304" pitchFamily="18" charset="0"/>
                <a:cs typeface="Times New Roman" panose="02020603050405020304" pitchFamily="18" charset="0"/>
              </a:rPr>
              <a:t>Point out that you can do simple transformations, such as filtering lines that have the word ‘good’ in the lines, by calling a transformation API such as </a:t>
            </a:r>
            <a:r>
              <a:rPr lang="en-US" sz="1200" b="1" dirty="0">
                <a:effectLst/>
                <a:latin typeface="Arial" panose="020B0604020202020204" pitchFamily="34" charset="0"/>
                <a:ea typeface="Times New Roman" panose="02020603050405020304" pitchFamily="18" charset="0"/>
                <a:cs typeface="Times New Roman" panose="02020603050405020304" pitchFamily="18" charset="0"/>
              </a:rPr>
              <a:t>filter</a:t>
            </a:r>
            <a:r>
              <a:rPr lang="en-US" sz="1200" dirty="0">
                <a:effectLst/>
                <a:latin typeface="Arial" panose="020B0604020202020204" pitchFamily="34" charset="0"/>
                <a:ea typeface="Times New Roman" panose="02020603050405020304" pitchFamily="18" charset="0"/>
                <a:cs typeface="Times New Roman" panose="02020603050405020304" pitchFamily="18" charset="0"/>
              </a:rPr>
              <a:t> before you call an Action API </a:t>
            </a:r>
            <a:r>
              <a:rPr lang="en-US" sz="1200" b="1" dirty="0">
                <a:effectLst/>
                <a:latin typeface="Arial" panose="020B0604020202020204" pitchFamily="34" charset="0"/>
                <a:ea typeface="Times New Roman" panose="02020603050405020304" pitchFamily="18" charset="0"/>
                <a:cs typeface="Times New Roman" panose="02020603050405020304" pitchFamily="18" charset="0"/>
              </a:rPr>
              <a:t>count()</a:t>
            </a:r>
            <a:r>
              <a:rPr lang="en-US" sz="1200" dirty="0">
                <a:effectLst/>
                <a:latin typeface="Arial" panose="020B0604020202020204" pitchFamily="34" charset="0"/>
                <a:ea typeface="Times New Roman" panose="02020603050405020304" pitchFamily="18" charset="0"/>
                <a:cs typeface="Times New Roman" panose="02020603050405020304" pitchFamily="18" charset="0"/>
              </a:rPr>
              <a:t>:</a:t>
            </a:r>
            <a:endParaRPr lang="en-GB" sz="1200" dirty="0">
              <a:effectLst/>
              <a:latin typeface="Arial" panose="020B0604020202020204" pitchFamily="34" charset="0"/>
              <a:ea typeface="Times New Roman" panose="02020603050405020304" pitchFamily="18" charset="0"/>
              <a:cs typeface="Times New Roman" panose="02020603050405020304" pitchFamily="18" charset="0"/>
            </a:endParaRPr>
          </a:p>
          <a:p>
            <a:pPr marL="539750" marR="73025">
              <a:lnSpc>
                <a:spcPct val="115000"/>
              </a:lnSpc>
              <a:spcBef>
                <a:spcPts val="600"/>
              </a:spcBef>
            </a:pPr>
            <a:r>
              <a:rPr lang="en-US" sz="1200" dirty="0" err="1">
                <a:effectLst/>
                <a:latin typeface="Arial" panose="020B0604020202020204" pitchFamily="34" charset="0"/>
                <a:ea typeface="Times New Roman" panose="02020603050405020304" pitchFamily="18" charset="0"/>
                <a:cs typeface="Times New Roman" panose="02020603050405020304" pitchFamily="18" charset="0"/>
              </a:rPr>
              <a:t>txtRdd</a:t>
            </a:r>
            <a:r>
              <a:rPr lang="en-US" sz="1200" dirty="0">
                <a:effectLst/>
                <a:latin typeface="Arial" panose="020B0604020202020204" pitchFamily="34" charset="0"/>
                <a:ea typeface="Times New Roman" panose="02020603050405020304" pitchFamily="18" charset="0"/>
                <a:cs typeface="Times New Roman" panose="02020603050405020304" pitchFamily="18" charset="0"/>
              </a:rPr>
              <a:t> = </a:t>
            </a:r>
            <a:r>
              <a:rPr lang="en-US" sz="1200" dirty="0" err="1">
                <a:effectLst/>
                <a:latin typeface="Arial" panose="020B0604020202020204" pitchFamily="34" charset="0"/>
                <a:ea typeface="Times New Roman" panose="02020603050405020304" pitchFamily="18" charset="0"/>
                <a:cs typeface="Times New Roman" panose="02020603050405020304" pitchFamily="18" charset="0"/>
              </a:rPr>
              <a:t>txtRdd.filter</a:t>
            </a:r>
            <a:r>
              <a:rPr lang="en-US" sz="1200" dirty="0">
                <a:effectLst/>
                <a:latin typeface="Arial" panose="020B0604020202020204" pitchFamily="34" charset="0"/>
                <a:ea typeface="Times New Roman" panose="02020603050405020304" pitchFamily="18" charset="0"/>
                <a:cs typeface="Times New Roman" panose="02020603050405020304" pitchFamily="18" charset="0"/>
              </a:rPr>
              <a:t>(lambda x: ‘good’ in x)</a:t>
            </a:r>
          </a:p>
          <a:p>
            <a:pPr marL="539750" marR="73025">
              <a:lnSpc>
                <a:spcPct val="115000"/>
              </a:lnSpc>
              <a:spcBef>
                <a:spcPts val="600"/>
              </a:spcBef>
            </a:pPr>
            <a:r>
              <a:rPr lang="en-US" sz="1200" dirty="0" err="1">
                <a:solidFill>
                  <a:prstClr val="black"/>
                </a:solidFill>
                <a:latin typeface="Arial" panose="020B0604020202020204" pitchFamily="34" charset="0"/>
                <a:ea typeface="Times New Roman" panose="02020603050405020304" pitchFamily="18" charset="0"/>
                <a:cs typeface="Times New Roman" panose="02020603050405020304" pitchFamily="18" charset="0"/>
              </a:rPr>
              <a:t>txtRdd.count</a:t>
            </a:r>
            <a:r>
              <a:rPr lang="en-US" sz="12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2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endParaRPr lang="en-US" dirty="0"/>
          </a:p>
        </p:txBody>
      </p:sp>
      <p:sp>
        <p:nvSpPr>
          <p:cNvPr id="4" name="Slide Number Placeholder 3"/>
          <p:cNvSpPr>
            <a:spLocks noGrp="1"/>
          </p:cNvSpPr>
          <p:nvPr>
            <p:ph type="sldNum" sz="quarter" idx="10"/>
          </p:nvPr>
        </p:nvSpPr>
        <p:spPr/>
        <p:txBody>
          <a:bodyPr/>
          <a:lstStyle/>
          <a:p>
            <a:fld id="{F19E9337-0361-41F3-9C17-1F4FFD1214BA}" type="slidenum">
              <a:rPr lang="en-US" smtClean="0"/>
              <a:t>47</a:t>
            </a:fld>
            <a:endParaRPr lang="en-US" dirty="0"/>
          </a:p>
        </p:txBody>
      </p:sp>
    </p:spTree>
    <p:extLst>
      <p:ext uri="{BB962C8B-B14F-4D97-AF65-F5344CB8AC3E}">
        <p14:creationId xmlns:p14="http://schemas.microsoft.com/office/powerpoint/2010/main" val="21701896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Aft>
                <a:spcPts val="995"/>
              </a:spcAft>
              <a:buFont typeface="+mj-lt"/>
              <a:buAutoNum type="arabicPeriod" startAt="8"/>
            </a:pP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Type the following command, and then press Enter:</a:t>
            </a:r>
          </a:p>
          <a:p>
            <a:pPr marL="539750" marR="73025" lvl="0">
              <a:lnSpc>
                <a:spcPct val="115000"/>
              </a:lnSpc>
              <a:spcBef>
                <a:spcPts val="600"/>
              </a:spcBef>
              <a:spcAft>
                <a:spcPts val="995"/>
              </a:spcAf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quit()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9"/>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Press Enter again to return to the command line.</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lvl="0">
              <a:lnSpc>
                <a:spcPct val="107000"/>
              </a:lnSpc>
              <a:spcAft>
                <a:spcPts val="800"/>
              </a:spcAft>
            </a:pP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Run a MapReduce job</a:t>
            </a:r>
            <a:endPar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SSH console window, type the following command, and then press Enter:</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539750" marR="73025" lvl="0">
              <a:lnSpc>
                <a:spcPct val="115000"/>
              </a:lnSpc>
              <a:spcBef>
                <a:spcPts val="600"/>
              </a:spcBef>
              <a:spcAft>
                <a:spcPts val="995"/>
              </a:spcAf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ls /usr/hdp/current/hadoop-mapreduce-client </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2"/>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Point out the sample JAR files stored in the cluster head node.</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2"/>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Type the following command, and then press Enter: </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539750" marR="73025" lvl="0">
              <a:lnSpc>
                <a:spcPct val="115000"/>
              </a:lnSpc>
              <a:spcBef>
                <a:spcPts val="600"/>
              </a:spcBef>
              <a:spcAft>
                <a:spcPts val="995"/>
              </a:spcAf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hadoop jar /usr/hdp/current/hadoop-mapreduce-client/hadoop-mapreduce-examples.jar </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4"/>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Point out the list of MapReduce functions in the hadoop-mapreduce-examples.jar file.</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4"/>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Type the following command, and then press Enter: </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539750" marR="73025" lvl="0">
              <a:lnSpc>
                <a:spcPct val="115000"/>
              </a:lnSpc>
              <a:spcBef>
                <a:spcPts val="600"/>
              </a:spcBef>
              <a:spcAft>
                <a:spcPts val="995"/>
              </a:spcAf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hadoop jar /usr/hdp/current/hadoop-mapreduce-client/hadoop-mapreduce-examples.jar wordcount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6"/>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Point out the help text for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wordcount</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function.</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6"/>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Type the following command, and then press Enter: </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539750" marR="73025" lvl="0">
              <a:lnSpc>
                <a:spcPct val="115000"/>
              </a:lnSpc>
              <a:spcBef>
                <a:spcPts val="600"/>
              </a:spcBef>
              <a:spcAft>
                <a:spcPts val="995"/>
              </a:spcAf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hadoop jar /usr/hdp/current/hadoop-mapreduce-client/hadoop-mapreduce-examples.jar wordcount /example/data/gutenberg/ulysses.txt /example/results </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8"/>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Point out that this command runs a MapReduce job to process a text file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ulysses.txt</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store the results 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/example/results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folder.</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8"/>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When the MapReduce job has completed, type the following command, and then press Enter:</a:t>
            </a:r>
          </a:p>
          <a:p>
            <a:pPr marL="534988">
              <a:lnSpc>
                <a:spcPct val="115000"/>
              </a:lnSpc>
              <a:spcAft>
                <a:spcPts val="995"/>
              </a:spcAf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hdfs dfs -ls /example/results </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8"/>
            </a:pP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a:xfrm>
            <a:off x="3862311" y="8662911"/>
            <a:ext cx="2971800" cy="458787"/>
          </a:xfrm>
        </p:spPr>
        <p:txBody>
          <a:bodyPr/>
          <a:lstStyle/>
          <a:p>
            <a:fld id="{02AA5E25-F9EE-4D31-8B11-E16EB90BCA40}" type="slidenum">
              <a:rPr lang="en-GB" smtClean="0"/>
              <a:t>48</a:t>
            </a:fld>
            <a:endParaRPr lang="en-GB" dirty="0"/>
          </a:p>
        </p:txBody>
      </p:sp>
      <p:sp>
        <p:nvSpPr>
          <p:cNvPr id="5" name="TextBox 4"/>
          <p:cNvSpPr txBox="1"/>
          <p:nvPr/>
        </p:nvSpPr>
        <p:spPr>
          <a:xfrm>
            <a:off x="22302" y="8867698"/>
            <a:ext cx="1871025" cy="246221"/>
          </a:xfrm>
          <a:prstGeom prst="rect">
            <a:avLst/>
          </a:prstGeom>
          <a:noFill/>
        </p:spPr>
        <p:txBody>
          <a:bodyPr vert="horz" wrap="none" rtlCol="0">
            <a:spAutoFit/>
          </a:bodyPr>
          <a:lstStyle/>
          <a:p>
            <a:r>
              <a:rPr lang="en-GB" sz="1000" dirty="0">
                <a:latin typeface="Arial" panose="020B0604020202020204" pitchFamily="34" charset="0"/>
              </a:rPr>
              <a:t>(More notes on the next slide)</a:t>
            </a:r>
          </a:p>
        </p:txBody>
      </p:sp>
      <p:sp>
        <p:nvSpPr>
          <p:cNvPr id="6" name="Rectangle 5"/>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panose="020B0604020202020204" pitchFamily="34" charset="0"/>
              </a:rPr>
              <a:t>20774A</a:t>
            </a:r>
          </a:p>
        </p:txBody>
      </p:sp>
      <p:sp>
        <p:nvSpPr>
          <p:cNvPr id="7" name="Rectangle 6"/>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panose="020B0604020202020204" pitchFamily="34" charset="0"/>
              </a:rPr>
              <a:t>12: Using Machine Learning with HDInsight</a:t>
            </a:r>
          </a:p>
        </p:txBody>
      </p:sp>
    </p:spTree>
    <p:extLst>
      <p:ext uri="{BB962C8B-B14F-4D97-AF65-F5344CB8AC3E}">
        <p14:creationId xmlns:p14="http://schemas.microsoft.com/office/powerpoint/2010/main" val="25057700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Aft>
                <a:spcPts val="995"/>
              </a:spcAft>
              <a:buFont typeface="+mj-lt"/>
              <a:buAutoNum type="arabicPeriod" startAt="10"/>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Point out that a file named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part-r-00000</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has been created 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results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folder.</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0"/>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Type the following command, and then press Enter: </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539750" marR="73025" lvl="0">
              <a:lnSpc>
                <a:spcPct val="115000"/>
              </a:lnSpc>
              <a:spcBef>
                <a:spcPts val="600"/>
              </a:spcBef>
              <a:spcAft>
                <a:spcPts val="995"/>
              </a:spcAf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hdfs dfs -text /example/results/part-r-00000 </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2"/>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Point out the type of data in the output file.</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2"/>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Close the SSH console window.</a:t>
            </a:r>
            <a:endParaRPr lang="en-GB" dirty="0"/>
          </a:p>
        </p:txBody>
      </p:sp>
      <p:sp>
        <p:nvSpPr>
          <p:cNvPr id="4" name="Slide Number Placeholder 3"/>
          <p:cNvSpPr>
            <a:spLocks noGrp="1"/>
          </p:cNvSpPr>
          <p:nvPr>
            <p:ph type="sldNum" sz="quarter" idx="10"/>
          </p:nvPr>
        </p:nvSpPr>
        <p:spPr>
          <a:xfrm>
            <a:off x="3862311" y="8662911"/>
            <a:ext cx="2971800" cy="458787"/>
          </a:xfrm>
        </p:spPr>
        <p:txBody>
          <a:bodyPr/>
          <a:lstStyle/>
          <a:p>
            <a:fld id="{02AA5E25-F9EE-4D31-8B11-E16EB90BCA40}" type="slidenum">
              <a:rPr lang="en-GB" smtClean="0"/>
              <a:t>49</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panose="020B0604020202020204" pitchFamily="34" charset="0"/>
              </a:rPr>
              <a:t>20774A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panose="020B0604020202020204" pitchFamily="34" charset="0"/>
              </a:rPr>
              <a:t>12: Using Machine Learning with HDInsight</a:t>
            </a:r>
          </a:p>
        </p:txBody>
      </p:sp>
    </p:spTree>
    <p:extLst>
      <p:ext uri="{BB962C8B-B14F-4D97-AF65-F5344CB8AC3E}">
        <p14:creationId xmlns:p14="http://schemas.microsoft.com/office/powerpoint/2010/main" val="105732843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51</a:t>
            </a:fld>
            <a:endParaRPr lang="en-US" dirty="0"/>
          </a:p>
        </p:txBody>
      </p:sp>
    </p:spTree>
    <p:extLst>
      <p:ext uri="{BB962C8B-B14F-4D97-AF65-F5344CB8AC3E}">
        <p14:creationId xmlns:p14="http://schemas.microsoft.com/office/powerpoint/2010/main" val="325286341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b="1" dirty="0">
                <a:effectLst/>
                <a:latin typeface="Arial" panose="020B0604020202020204" pitchFamily="34" charset="0"/>
                <a:ea typeface="Calibri" panose="020F0502020204030204" pitchFamily="34" charset="0"/>
                <a:cs typeface="Times New Roman" panose="02020603050405020304" pitchFamily="18" charset="0"/>
              </a:rPr>
              <a:t>Question</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True or False: R Services is the “enterprise” version of R. It offers you the facility to create, run, and deploy parallel and distributed workloads of R processes.</a:t>
            </a:r>
          </a:p>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   )False</a:t>
            </a:r>
          </a:p>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   )True</a:t>
            </a:r>
          </a:p>
          <a:p>
            <a:pPr>
              <a:lnSpc>
                <a:spcPct val="107000"/>
              </a:lnSpc>
              <a:spcAft>
                <a:spcPts val="800"/>
              </a:spcAft>
            </a:pP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b="1" dirty="0">
                <a:effectLst/>
                <a:latin typeface="Arial" panose="020B0604020202020204" pitchFamily="34" charset="0"/>
                <a:ea typeface="Calibri" panose="020F0502020204030204" pitchFamily="34" charset="0"/>
                <a:cs typeface="Times New Roman" panose="02020603050405020304" pitchFamily="18" charset="0"/>
              </a:rPr>
              <a:t>Answer</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 )False</a:t>
            </a:r>
          </a:p>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   )True</a:t>
            </a:r>
          </a:p>
        </p:txBody>
      </p:sp>
      <p:sp>
        <p:nvSpPr>
          <p:cNvPr id="4" name="Slide Number Placeholder 3"/>
          <p:cNvSpPr>
            <a:spLocks noGrp="1"/>
          </p:cNvSpPr>
          <p:nvPr>
            <p:ph type="sldNum" sz="quarter" idx="10"/>
          </p:nvPr>
        </p:nvSpPr>
        <p:spPr>
          <a:xfrm>
            <a:off x="3861463" y="8662063"/>
            <a:ext cx="2971800" cy="458787"/>
          </a:xfrm>
        </p:spPr>
        <p:txBody>
          <a:bodyPr/>
          <a:lstStyle/>
          <a:p>
            <a:fld id="{A426681C-E629-4398-9B29-48D6269261E4}" type="slidenum">
              <a:rPr lang="en-GB" smtClean="0"/>
              <a:t>52</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panose="020B0604020202020204" pitchFamily="34" charset="0"/>
              </a:rPr>
              <a:t>20774A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panose="020B0604020202020204" pitchFamily="34" charset="0"/>
              </a:rPr>
              <a:t>13: Using R services with Machine Learning</a:t>
            </a:r>
          </a:p>
        </p:txBody>
      </p:sp>
    </p:spTree>
    <p:extLst>
      <p:ext uri="{BB962C8B-B14F-4D97-AF65-F5344CB8AC3E}">
        <p14:creationId xmlns:p14="http://schemas.microsoft.com/office/powerpoint/2010/main" val="259588837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 </a:t>
            </a:r>
            <a:r>
              <a:rPr lang="en-US" sz="1000" dirty="0"/>
              <a:t> R Server is the “enterprise” version of R. It offers you the facility to create, run, and deploy parallel and distributed workloads of R processes. You can use R Server for analytics with relational data sources and big data sources. </a:t>
            </a:r>
          </a:p>
          <a:p>
            <a:pPr>
              <a:lnSpc>
                <a:spcPct val="107000"/>
              </a:lnSpc>
              <a:spcAft>
                <a:spcPts val="800"/>
              </a:spcAft>
            </a:pPr>
            <a:r>
              <a:rPr lang="en-US" sz="1000" dirty="0"/>
              <a:t> R Server (standalone) is a distribution of open-source R combined with proprietary packages that support parallel processing and other performance improvements. </a:t>
            </a:r>
          </a:p>
          <a:p>
            <a:pPr>
              <a:lnSpc>
                <a:spcPct val="107000"/>
              </a:lnSpc>
              <a:spcAft>
                <a:spcPts val="800"/>
              </a:spcAft>
            </a:pPr>
            <a:r>
              <a:rPr lang="en-US" sz="1000" dirty="0"/>
              <a:t> R Services is an in-database version of R Server, optimized for use with SQL Server. It enables the secure execution of R scripts on the SQL Server computer. </a:t>
            </a:r>
          </a:p>
          <a:p>
            <a:pPr>
              <a:lnSpc>
                <a:spcPct val="107000"/>
              </a:lnSpc>
              <a:spcAft>
                <a:spcPts val="800"/>
              </a:spcAft>
            </a:pP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t>You can use R Server to analyze big datasets that can span multiple computers. </a:t>
            </a:r>
          </a:p>
          <a:p>
            <a:pPr>
              <a:lnSpc>
                <a:spcPct val="107000"/>
              </a:lnSpc>
              <a:spcAft>
                <a:spcPts val="800"/>
              </a:spcAft>
            </a:pP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a:xfrm>
            <a:off x="3861463" y="8662063"/>
            <a:ext cx="2971800" cy="458787"/>
          </a:xfrm>
        </p:spPr>
        <p:txBody>
          <a:bodyPr/>
          <a:lstStyle/>
          <a:p>
            <a:fld id="{A426681C-E629-4398-9B29-48D6269261E4}" type="slidenum">
              <a:rPr lang="en-GB" smtClean="0"/>
              <a:t>53</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panose="020B0604020202020204" pitchFamily="34" charset="0"/>
              </a:rPr>
              <a:t>20774A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panose="020B0604020202020204" pitchFamily="34" charset="0"/>
              </a:rPr>
              <a:t>13: Using R services with Machine Learning</a:t>
            </a:r>
          </a:p>
        </p:txBody>
      </p:sp>
    </p:spTree>
    <p:extLst>
      <p:ext uri="{BB962C8B-B14F-4D97-AF65-F5344CB8AC3E}">
        <p14:creationId xmlns:p14="http://schemas.microsoft.com/office/powerpoint/2010/main" val="115610734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 </a:t>
            </a:r>
            <a:r>
              <a:rPr lang="en-US" sz="1000" dirty="0"/>
              <a:t>Factors will include business requirements, support, cost, and skill set. If you need to use SQL Server data in your applications, you can install by using the regular SQL Server setup</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a:xfrm>
            <a:off x="3861463" y="8662063"/>
            <a:ext cx="2971800" cy="458787"/>
          </a:xfrm>
        </p:spPr>
        <p:txBody>
          <a:bodyPr/>
          <a:lstStyle/>
          <a:p>
            <a:fld id="{A426681C-E629-4398-9B29-48D6269261E4}" type="slidenum">
              <a:rPr lang="en-GB" smtClean="0"/>
              <a:t>54</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panose="020B0604020202020204" pitchFamily="34" charset="0"/>
              </a:rPr>
              <a:t>20774A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panose="020B0604020202020204" pitchFamily="34" charset="0"/>
              </a:rPr>
              <a:t>13: Using R services with Machine Learning</a:t>
            </a:r>
          </a:p>
        </p:txBody>
      </p:sp>
    </p:spTree>
    <p:extLst>
      <p:ext uri="{BB962C8B-B14F-4D97-AF65-F5344CB8AC3E}">
        <p14:creationId xmlns:p14="http://schemas.microsoft.com/office/powerpoint/2010/main" val="214465622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 </a:t>
            </a:r>
            <a:r>
              <a:rPr lang="en-US" sz="1000" dirty="0"/>
              <a:t>R Client is a free data science tool that contains </a:t>
            </a:r>
            <a:r>
              <a:rPr lang="en-US" sz="1000" dirty="0" err="1"/>
              <a:t>ScaleR</a:t>
            </a:r>
            <a:r>
              <a:rPr lang="en-US" sz="1000" dirty="0"/>
              <a:t> technology to enable high-performance analytics with parallelization and remote computing. R Client is used to develop solutions that can be deployed to R Services running on SQL Server, or to R Server running on Windows, Teradata, or Hadoop. </a:t>
            </a:r>
          </a:p>
          <a:p>
            <a:pPr>
              <a:lnSpc>
                <a:spcPct val="107000"/>
              </a:lnSpc>
              <a:spcAft>
                <a:spcPts val="800"/>
              </a:spcAft>
            </a:pP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t>To enable high performance analytics, you can use any open-source R package to build your analytics. </a:t>
            </a:r>
          </a:p>
          <a:p>
            <a:pPr>
              <a:lnSpc>
                <a:spcPct val="107000"/>
              </a:lnSpc>
              <a:spcAft>
                <a:spcPts val="800"/>
              </a:spcAft>
            </a:pP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t>As part of your testing process, you can also run your code remotely on R Server to push the processing load onto the server. </a:t>
            </a:r>
          </a:p>
          <a:p>
            <a:pPr>
              <a:lnSpc>
                <a:spcPct val="107000"/>
              </a:lnSpc>
              <a:spcAft>
                <a:spcPts val="800"/>
              </a:spcAft>
            </a:pP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t>This connection can be achieved by using the following commands:  </a:t>
            </a:r>
            <a:r>
              <a:rPr lang="en-US" sz="1000" dirty="0" err="1"/>
              <a:t>remoteLogin</a:t>
            </a:r>
            <a:r>
              <a:rPr lang="en-US" sz="1000" dirty="0"/>
              <a:t>  </a:t>
            </a:r>
            <a:r>
              <a:rPr lang="en-US" sz="1000" dirty="0" err="1"/>
              <a:t>remoteLoginAAD</a:t>
            </a:r>
            <a:r>
              <a:rPr lang="en-US" sz="1000" dirty="0"/>
              <a:t>  </a:t>
            </a:r>
            <a:r>
              <a:rPr lang="en-US" sz="1000" dirty="0" err="1"/>
              <a:t>remoteExecute</a:t>
            </a:r>
            <a:r>
              <a:rPr lang="en-US" sz="1000" dirty="0"/>
              <a:t>  </a:t>
            </a:r>
            <a:r>
              <a:rPr lang="en-US" sz="1000" dirty="0" err="1"/>
              <a:t>remoteCommandLine</a:t>
            </a:r>
            <a:r>
              <a:rPr lang="en-US" sz="1000" dirty="0"/>
              <a:t>  </a:t>
            </a:r>
            <a:r>
              <a:rPr lang="en-US" sz="1000" dirty="0" err="1"/>
              <a:t>remoteLogout</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a:xfrm>
            <a:off x="3861463" y="8662063"/>
            <a:ext cx="2971800" cy="458787"/>
          </a:xfrm>
        </p:spPr>
        <p:txBody>
          <a:bodyPr/>
          <a:lstStyle/>
          <a:p>
            <a:fld id="{A426681C-E629-4398-9B29-48D6269261E4}" type="slidenum">
              <a:rPr lang="en-GB" smtClean="0"/>
              <a:t>55</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panose="020B0604020202020204" pitchFamily="34" charset="0"/>
              </a:rPr>
              <a:t>20774A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panose="020B0604020202020204" pitchFamily="34" charset="0"/>
              </a:rPr>
              <a:t>13: Using R services with Machine Learning</a:t>
            </a:r>
          </a:p>
        </p:txBody>
      </p:sp>
    </p:spTree>
    <p:extLst>
      <p:ext uri="{BB962C8B-B14F-4D97-AF65-F5344CB8AC3E}">
        <p14:creationId xmlns:p14="http://schemas.microsoft.com/office/powerpoint/2010/main" val="25035417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r>
              <a:rPr lang="en-US" sz="1200" b="0" i="0" u="none" strike="noStrike" kern="1200" baseline="0" dirty="0">
                <a:solidFill>
                  <a:schemeClr val="tx1"/>
                </a:solidFill>
                <a:latin typeface="+mn-lt"/>
                <a:ea typeface="+mn-ea"/>
                <a:cs typeface="+mn-cs"/>
              </a:rPr>
              <a:t>The </a:t>
            </a:r>
            <a:r>
              <a:rPr lang="en-US" sz="1200" b="1" i="0" u="none" strike="noStrike" kern="1200" baseline="0" dirty="0">
                <a:solidFill>
                  <a:schemeClr val="tx1"/>
                </a:solidFill>
                <a:latin typeface="+mn-lt"/>
                <a:ea typeface="+mn-ea"/>
                <a:cs typeface="+mn-cs"/>
              </a:rPr>
              <a:t>training experiment </a:t>
            </a:r>
            <a:r>
              <a:rPr lang="en-US" sz="1200" b="0" i="0" u="none" strike="noStrike" kern="1200" baseline="0" dirty="0">
                <a:solidFill>
                  <a:schemeClr val="tx1"/>
                </a:solidFill>
                <a:latin typeface="+mn-lt"/>
                <a:ea typeface="+mn-ea"/>
                <a:cs typeface="+mn-cs"/>
              </a:rPr>
              <a:t>is where the training, scoring, and editing of the model takes place. Your work continues here until you are satisfied</a:t>
            </a:r>
          </a:p>
          <a:p>
            <a:r>
              <a:rPr lang="en-US" sz="1200" b="0" i="0" u="none" strike="noStrike" kern="1200" baseline="0" dirty="0">
                <a:solidFill>
                  <a:schemeClr val="tx1"/>
                </a:solidFill>
                <a:latin typeface="+mn-lt"/>
                <a:ea typeface="+mn-ea"/>
                <a:cs typeface="+mn-cs"/>
              </a:rPr>
              <a:t>with the results.</a:t>
            </a:r>
          </a:p>
          <a:p>
            <a:r>
              <a:rPr lang="en-US" sz="1200" b="0" i="0" u="none" strike="noStrike" kern="1200" baseline="0" dirty="0">
                <a:solidFill>
                  <a:schemeClr val="tx1"/>
                </a:solidFill>
                <a:latin typeface="+mn-lt"/>
                <a:ea typeface="+mn-ea"/>
                <a:cs typeface="+mn-cs"/>
              </a:rPr>
              <a:t>The </a:t>
            </a:r>
            <a:r>
              <a:rPr lang="en-US" sz="1200" b="1" i="0" u="none" strike="noStrike" kern="1200" baseline="0" dirty="0">
                <a:solidFill>
                  <a:schemeClr val="tx1"/>
                </a:solidFill>
                <a:latin typeface="+mn-lt"/>
                <a:ea typeface="+mn-ea"/>
                <a:cs typeface="+mn-cs"/>
              </a:rPr>
              <a:t>predictive experiment </a:t>
            </a:r>
            <a:r>
              <a:rPr lang="en-US" sz="1200" b="0" i="0" u="none" strike="noStrike" kern="1200" baseline="0" dirty="0">
                <a:solidFill>
                  <a:schemeClr val="tx1"/>
                </a:solidFill>
                <a:latin typeface="+mn-lt"/>
                <a:ea typeface="+mn-ea"/>
                <a:cs typeface="+mn-cs"/>
              </a:rPr>
              <a:t>is built by converting the training experiment, and reconfiguring it to accept and score user data.</a:t>
            </a:r>
          </a:p>
          <a:p>
            <a:endParaRPr lang="en-US" sz="1200" b="0" i="0" u="none" strike="noStrike" kern="1200" baseline="0" dirty="0">
              <a:solidFill>
                <a:schemeClr val="tx1"/>
              </a:solidFill>
              <a:effectLst/>
              <a:latin typeface="+mn-lt"/>
              <a:ea typeface="+mn-ea"/>
              <a:cs typeface="+mn-cs"/>
            </a:endParaRPr>
          </a:p>
          <a:p>
            <a:r>
              <a:rPr lang="en-US" sz="1200" b="0" i="0" u="none" strike="noStrike" kern="1200" baseline="0" dirty="0">
                <a:solidFill>
                  <a:schemeClr val="tx1"/>
                </a:solidFill>
                <a:latin typeface="+mn-lt"/>
                <a:ea typeface="+mn-ea"/>
                <a:cs typeface="+mn-cs"/>
              </a:rPr>
              <a:t>you click </a:t>
            </a:r>
            <a:r>
              <a:rPr lang="en-US" sz="1200" b="1" i="0" u="none" strike="noStrike" kern="1200" baseline="0" dirty="0">
                <a:solidFill>
                  <a:schemeClr val="tx1"/>
                </a:solidFill>
                <a:latin typeface="+mn-lt"/>
                <a:ea typeface="+mn-ea"/>
                <a:cs typeface="+mn-cs"/>
              </a:rPr>
              <a:t>Set Up Web Service</a:t>
            </a:r>
            <a:r>
              <a:rPr lang="en-US" sz="1200" b="0" i="0" u="none" strike="noStrike" kern="1200" baseline="0" dirty="0">
                <a:solidFill>
                  <a:schemeClr val="tx1"/>
                </a:solidFill>
                <a:latin typeface="+mn-lt"/>
                <a:ea typeface="+mn-ea"/>
                <a:cs typeface="+mn-cs"/>
              </a:rPr>
              <a:t>, and then select the </a:t>
            </a:r>
            <a:r>
              <a:rPr lang="en-US" sz="1200" b="1" i="0" u="none" strike="noStrike" kern="1200" baseline="0" dirty="0">
                <a:solidFill>
                  <a:schemeClr val="tx1"/>
                </a:solidFill>
                <a:latin typeface="+mn-lt"/>
                <a:ea typeface="+mn-ea"/>
                <a:cs typeface="+mn-cs"/>
              </a:rPr>
              <a:t>Predictive Web Service </a:t>
            </a:r>
            <a:r>
              <a:rPr lang="en-US" sz="1200" b="0" i="0" u="none" strike="noStrike" kern="1200" baseline="0" dirty="0">
                <a:solidFill>
                  <a:schemeClr val="tx1"/>
                </a:solidFill>
                <a:latin typeface="+mn-lt"/>
                <a:ea typeface="+mn-ea"/>
                <a:cs typeface="+mn-cs"/>
              </a:rPr>
              <a:t>option.</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a:xfrm>
            <a:off x="3862311" y="8651760"/>
            <a:ext cx="2971800" cy="458787"/>
          </a:xfrm>
        </p:spPr>
        <p:txBody>
          <a:bodyPr/>
          <a:lstStyle/>
          <a:p>
            <a:fld id="{DDB9AEC6-2727-4095-917C-D2BF42CE732F}" type="slidenum">
              <a:rPr lang="en-GB" smtClean="0"/>
              <a:t>5</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panose="020B0604020202020204" pitchFamily="34" charset="0"/>
              </a:rPr>
              <a:t>20774A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panose="020B0604020202020204" pitchFamily="34" charset="0"/>
              </a:rPr>
              <a:t>2: Introduction to Azure Machine Learning</a:t>
            </a:r>
          </a:p>
        </p:txBody>
      </p:sp>
    </p:spTree>
    <p:extLst>
      <p:ext uri="{BB962C8B-B14F-4D97-AF65-F5344CB8AC3E}">
        <p14:creationId xmlns:p14="http://schemas.microsoft.com/office/powerpoint/2010/main" val="4444659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 </a:t>
            </a:r>
            <a:r>
              <a:rPr lang="en-US" sz="1000" dirty="0" err="1"/>
              <a:t>RxHadoopMR</a:t>
            </a:r>
            <a:r>
              <a:rPr lang="en-US" sz="1000" dirty="0"/>
              <a:t> is a </a:t>
            </a:r>
            <a:r>
              <a:rPr lang="en-US" sz="1000" dirty="0" err="1"/>
              <a:t>ScaleR</a:t>
            </a:r>
            <a:r>
              <a:rPr lang="en-US" sz="1000" dirty="0"/>
              <a:t> function that is used to set the compute context to ensure that the functions run as you require.</a:t>
            </a:r>
          </a:p>
          <a:p>
            <a:pPr>
              <a:lnSpc>
                <a:spcPct val="107000"/>
              </a:lnSpc>
              <a:spcAft>
                <a:spcPts val="800"/>
              </a:spcAft>
            </a:pP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err="1"/>
              <a:t>RxHadoopMR</a:t>
            </a:r>
            <a:r>
              <a:rPr lang="en-US" sz="1000" dirty="0"/>
              <a:t> is only available to work with the following data sources:</a:t>
            </a:r>
          </a:p>
          <a:p>
            <a:pPr>
              <a:lnSpc>
                <a:spcPct val="107000"/>
              </a:lnSpc>
              <a:spcAft>
                <a:spcPts val="800"/>
              </a:spcAft>
            </a:pPr>
            <a:r>
              <a:rPr lang="en-US" sz="1000" dirty="0"/>
              <a:t>  For delimited text, you can use </a:t>
            </a:r>
            <a:r>
              <a:rPr lang="en-US" sz="1000" dirty="0" err="1"/>
              <a:t>RxTextData</a:t>
            </a:r>
            <a:r>
              <a:rPr lang="en-US" sz="1000" dirty="0"/>
              <a:t>. </a:t>
            </a:r>
          </a:p>
          <a:p>
            <a:pPr>
              <a:lnSpc>
                <a:spcPct val="107000"/>
              </a:lnSpc>
              <a:spcAft>
                <a:spcPts val="800"/>
              </a:spcAft>
            </a:pPr>
            <a:r>
              <a:rPr lang="en-US" sz="1000" dirty="0"/>
              <a:t> For .</a:t>
            </a:r>
            <a:r>
              <a:rPr lang="en-US" sz="1000" dirty="0" err="1"/>
              <a:t>xdf</a:t>
            </a:r>
            <a:r>
              <a:rPr lang="en-US" sz="1000" dirty="0"/>
              <a:t> data files, you can use </a:t>
            </a:r>
            <a:r>
              <a:rPr lang="en-US" sz="1000" dirty="0" err="1"/>
              <a:t>RxXdfData</a:t>
            </a:r>
            <a:r>
              <a:rPr lang="en-US" sz="1000" dirty="0"/>
              <a:t>. </a:t>
            </a:r>
          </a:p>
          <a:p>
            <a:pPr>
              <a:lnSpc>
                <a:spcPct val="107000"/>
              </a:lnSpc>
              <a:spcAft>
                <a:spcPts val="800"/>
              </a:spcAft>
            </a:pP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t>For the creation of the Hadoop cluster, you need to specify settings such as: </a:t>
            </a:r>
          </a:p>
          <a:p>
            <a:pPr>
              <a:lnSpc>
                <a:spcPct val="107000"/>
              </a:lnSpc>
              <a:spcAft>
                <a:spcPts val="800"/>
              </a:spcAft>
            </a:pPr>
            <a:r>
              <a:rPr lang="en-US" sz="1000" dirty="0"/>
              <a:t> </a:t>
            </a:r>
            <a:r>
              <a:rPr lang="en-US" sz="1000" dirty="0" err="1"/>
              <a:t>hdfsShareDir</a:t>
            </a:r>
            <a:r>
              <a:rPr lang="en-US" sz="1000" dirty="0"/>
              <a:t>. This is the default location for writing various files on the cluster’s local file system and Hadoop Distributed File System (HDFS). Note that this should be writable, or the cluster job will fail. </a:t>
            </a:r>
          </a:p>
          <a:p>
            <a:pPr>
              <a:lnSpc>
                <a:spcPct val="107000"/>
              </a:lnSpc>
              <a:spcAft>
                <a:spcPts val="800"/>
              </a:spcAft>
            </a:pPr>
            <a:r>
              <a:rPr lang="en-US" sz="1000" dirty="0"/>
              <a:t> </a:t>
            </a:r>
            <a:r>
              <a:rPr lang="en-US" sz="1000" dirty="0" err="1"/>
              <a:t>distch</a:t>
            </a:r>
            <a:r>
              <a:rPr lang="en-US" sz="1000" dirty="0"/>
              <a:t>. There are several Hadoop switches to help you to run any generic Hadoop command-line switches during the execution of your code, such as configuration of performance. </a:t>
            </a:r>
          </a:p>
          <a:p>
            <a:pPr>
              <a:lnSpc>
                <a:spcPct val="107000"/>
              </a:lnSpc>
              <a:spcAft>
                <a:spcPts val="800"/>
              </a:spcAft>
            </a:pP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t>The compute contexts are listed here: </a:t>
            </a:r>
          </a:p>
          <a:p>
            <a:pPr>
              <a:lnSpc>
                <a:spcPct val="107000"/>
              </a:lnSpc>
              <a:spcAft>
                <a:spcPts val="800"/>
              </a:spcAft>
            </a:pPr>
            <a:r>
              <a:rPr lang="en-US" sz="1000" dirty="0"/>
              <a:t> </a:t>
            </a:r>
            <a:r>
              <a:rPr lang="en-US" sz="1000" dirty="0" err="1"/>
              <a:t>rxSetComputeContext</a:t>
            </a:r>
            <a:r>
              <a:rPr lang="en-US" sz="1000" dirty="0"/>
              <a:t>(“local”)—local sequential. This provides parallelized execution across the cores of the edge node server. Note: </a:t>
            </a:r>
            <a:r>
              <a:rPr lang="en-US" sz="1000" dirty="0" err="1"/>
              <a:t>rxExec</a:t>
            </a:r>
            <a:r>
              <a:rPr lang="en-US" sz="1000" dirty="0"/>
              <a:t> calls are executed serially.</a:t>
            </a:r>
          </a:p>
          <a:p>
            <a:pPr>
              <a:lnSpc>
                <a:spcPct val="107000"/>
              </a:lnSpc>
              <a:spcAft>
                <a:spcPts val="800"/>
              </a:spcAft>
            </a:pPr>
            <a:r>
              <a:rPr lang="en-US" sz="1000" dirty="0"/>
              <a:t> </a:t>
            </a:r>
            <a:r>
              <a:rPr lang="en-US" sz="1000" dirty="0" err="1"/>
              <a:t>rxSetComputeContext</a:t>
            </a:r>
            <a:r>
              <a:rPr lang="en-US" sz="1000" dirty="0"/>
              <a:t>(“</a:t>
            </a:r>
            <a:r>
              <a:rPr lang="en-US" sz="1000" dirty="0" err="1"/>
              <a:t>localpar</a:t>
            </a:r>
            <a:r>
              <a:rPr lang="en-US" sz="1000" dirty="0"/>
              <a:t>”)—local parallel. This provides parallelized execution across the cores of the edge node server.</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a:xfrm>
            <a:off x="3861463" y="8662063"/>
            <a:ext cx="2971800" cy="458787"/>
          </a:xfrm>
        </p:spPr>
        <p:txBody>
          <a:bodyPr/>
          <a:lstStyle/>
          <a:p>
            <a:fld id="{A426681C-E629-4398-9B29-48D6269261E4}" type="slidenum">
              <a:rPr lang="en-GB" smtClean="0"/>
              <a:t>56</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panose="020B0604020202020204" pitchFamily="34" charset="0"/>
              </a:rPr>
              <a:t>20774A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panose="020B0604020202020204" pitchFamily="34" charset="0"/>
              </a:rPr>
              <a:t>13: Using R services with Machine Learning</a:t>
            </a:r>
          </a:p>
        </p:txBody>
      </p:sp>
    </p:spTree>
    <p:extLst>
      <p:ext uri="{BB962C8B-B14F-4D97-AF65-F5344CB8AC3E}">
        <p14:creationId xmlns:p14="http://schemas.microsoft.com/office/powerpoint/2010/main" val="277257780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 </a:t>
            </a:r>
            <a:r>
              <a:rPr lang="en-US" sz="1000" dirty="0"/>
              <a:t>The remote server must meet one of two conditions: </a:t>
            </a:r>
          </a:p>
          <a:p>
            <a:pPr>
              <a:lnSpc>
                <a:spcPct val="107000"/>
              </a:lnSpc>
              <a:spcAft>
                <a:spcPts val="800"/>
              </a:spcAft>
            </a:pPr>
            <a:r>
              <a:rPr lang="en-US" sz="1000" dirty="0"/>
              <a:t> Two machines running the same version of R Server (version 9 or later). It is possible to have one Linux machine and one Windows machine. There is no requirement to match the operating system between the local system and the remote system.</a:t>
            </a:r>
          </a:p>
          <a:p>
            <a:pPr>
              <a:lnSpc>
                <a:spcPct val="107000"/>
              </a:lnSpc>
              <a:spcAft>
                <a:spcPts val="800"/>
              </a:spcAft>
            </a:pPr>
            <a:r>
              <a:rPr lang="en-US" sz="1000" dirty="0"/>
              <a:t>  One machine running R Client 3.3.2 and one machine running R Server (version 9 or later</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a:xfrm>
            <a:off x="3861463" y="8662063"/>
            <a:ext cx="2971800" cy="458787"/>
          </a:xfrm>
        </p:spPr>
        <p:txBody>
          <a:bodyPr/>
          <a:lstStyle/>
          <a:p>
            <a:fld id="{A426681C-E629-4398-9B29-48D6269261E4}" type="slidenum">
              <a:rPr lang="en-GB" smtClean="0"/>
              <a:t>57</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panose="020B0604020202020204" pitchFamily="34" charset="0"/>
              </a:rPr>
              <a:t>20774A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panose="020B0604020202020204" pitchFamily="34" charset="0"/>
              </a:rPr>
              <a:t>13: Using R services with Machine Learning</a:t>
            </a:r>
          </a:p>
        </p:txBody>
      </p:sp>
    </p:spTree>
    <p:extLst>
      <p:ext uri="{BB962C8B-B14F-4D97-AF65-F5344CB8AC3E}">
        <p14:creationId xmlns:p14="http://schemas.microsoft.com/office/powerpoint/2010/main" val="190637004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pPr>
              <a:lnSpc>
                <a:spcPct val="107000"/>
              </a:lnSpc>
              <a:spcAft>
                <a:spcPts val="800"/>
              </a:spcAft>
            </a:pPr>
            <a:r>
              <a:rPr lang="en-GB" sz="1000" b="1" dirty="0">
                <a:effectLst/>
                <a:latin typeface="Arial" panose="020B0604020202020204" pitchFamily="34" charset="0"/>
                <a:ea typeface="Calibri" panose="020F0502020204030204" pitchFamily="34" charset="0"/>
                <a:cs typeface="Times New Roman" panose="02020603050405020304" pitchFamily="18" charset="0"/>
              </a:rPr>
              <a:t>Preparation Steps</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Ensure that the </a:t>
            </a:r>
            <a:r>
              <a:rPr lang="en-GB" sz="1000" b="1" dirty="0">
                <a:effectLst/>
                <a:latin typeface="Arial" panose="020B0604020202020204" pitchFamily="34" charset="0"/>
                <a:ea typeface="Calibri" panose="020F0502020204030204" pitchFamily="34" charset="0"/>
                <a:cs typeface="Times New Roman" panose="02020603050405020304" pitchFamily="18" charset="0"/>
              </a:rPr>
              <a:t>MT17B-WS2016-NAT</a:t>
            </a:r>
            <a:r>
              <a:rPr lang="en-GB" sz="1000" dirty="0">
                <a:effectLst/>
                <a:latin typeface="Arial" panose="020B0604020202020204" pitchFamily="34" charset="0"/>
                <a:ea typeface="Calibri" panose="020F0502020204030204" pitchFamily="34" charset="0"/>
                <a:cs typeface="Times New Roman" panose="02020603050405020304" pitchFamily="18" charset="0"/>
              </a:rPr>
              <a:t>, </a:t>
            </a:r>
            <a:r>
              <a:rPr lang="en-GB" sz="1000" b="1" dirty="0">
                <a:effectLst/>
                <a:latin typeface="Arial" panose="020B0604020202020204" pitchFamily="34" charset="0"/>
                <a:ea typeface="Calibri" panose="020F0502020204030204" pitchFamily="34" charset="0"/>
                <a:cs typeface="Times New Roman" panose="02020603050405020304" pitchFamily="18" charset="0"/>
              </a:rPr>
              <a:t>20774A-LON-DC</a:t>
            </a:r>
            <a:r>
              <a:rPr lang="en-GB" sz="1000" dirty="0">
                <a:effectLst/>
                <a:latin typeface="Arial" panose="020B0604020202020204" pitchFamily="34" charset="0"/>
                <a:ea typeface="Calibri" panose="020F0502020204030204" pitchFamily="34" charset="0"/>
                <a:cs typeface="Times New Roman" panose="02020603050405020304" pitchFamily="18" charset="0"/>
              </a:rPr>
              <a:t>, and </a:t>
            </a:r>
            <a:r>
              <a:rPr lang="en-GB" sz="1000" b="1" dirty="0">
                <a:effectLst/>
                <a:latin typeface="Arial" panose="020B0604020202020204" pitchFamily="34" charset="0"/>
                <a:ea typeface="Calibri" panose="020F0502020204030204" pitchFamily="34" charset="0"/>
                <a:cs typeface="Times New Roman" panose="02020603050405020304" pitchFamily="18" charset="0"/>
              </a:rPr>
              <a:t>20774A-LON-DEV</a:t>
            </a:r>
            <a:r>
              <a:rPr lang="en-GB" sz="1000" dirty="0">
                <a:effectLst/>
                <a:latin typeface="Arial" panose="020B0604020202020204" pitchFamily="34" charset="0"/>
                <a:ea typeface="Calibri" panose="020F0502020204030204" pitchFamily="34" charset="0"/>
                <a:cs typeface="Times New Roman" panose="02020603050405020304" pitchFamily="18" charset="0"/>
              </a:rPr>
              <a:t> virtual machines are running, and that you are logged on to </a:t>
            </a:r>
            <a:r>
              <a:rPr lang="en-GB" sz="1000" b="1" dirty="0">
                <a:effectLst/>
                <a:latin typeface="Arial" panose="020B0604020202020204" pitchFamily="34" charset="0"/>
                <a:ea typeface="Calibri" panose="020F0502020204030204" pitchFamily="34" charset="0"/>
                <a:cs typeface="Times New Roman" panose="02020603050405020304" pitchFamily="18" charset="0"/>
              </a:rPr>
              <a:t>20774A-LON-DEV</a:t>
            </a:r>
            <a:r>
              <a:rPr lang="en-GB" sz="1000" dirty="0">
                <a:effectLst/>
                <a:latin typeface="Arial" panose="020B0604020202020204" pitchFamily="34" charset="0"/>
                <a:ea typeface="Calibri" panose="020F0502020204030204" pitchFamily="34" charset="0"/>
                <a:cs typeface="Times New Roman" panose="02020603050405020304" pitchFamily="18" charset="0"/>
              </a:rPr>
              <a:t> as </a:t>
            </a:r>
            <a:r>
              <a:rPr lang="en-GB" sz="1000" b="1" dirty="0">
                <a:effectLst/>
                <a:latin typeface="Arial" panose="020B0604020202020204" pitchFamily="34" charset="0"/>
                <a:ea typeface="Calibri" panose="020F0502020204030204" pitchFamily="34" charset="0"/>
                <a:cs typeface="Times New Roman" panose="02020603050405020304" pitchFamily="18" charset="0"/>
              </a:rPr>
              <a:t>ADATUM\</a:t>
            </a:r>
            <a:r>
              <a:rPr lang="en-GB" sz="1000" b="1" dirty="0" err="1">
                <a:effectLst/>
                <a:latin typeface="Arial" panose="020B0604020202020204" pitchFamily="34" charset="0"/>
                <a:ea typeface="Calibri" panose="020F0502020204030204" pitchFamily="34" charset="0"/>
                <a:cs typeface="Times New Roman" panose="02020603050405020304" pitchFamily="18" charset="0"/>
              </a:rPr>
              <a:t>AdatumAdmin</a:t>
            </a:r>
            <a:r>
              <a:rPr lang="en-GB" sz="1000" dirty="0">
                <a:effectLst/>
                <a:latin typeface="Arial" panose="020B060402020202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Note that the Data Science virtual machine incurs costs, so you should check that your Azure Pass still has sufficient credits. The exercise specifies the A2 Standard size; this is because a lack of RAM can cause the database restore to fail.</a:t>
            </a:r>
          </a:p>
          <a:p>
            <a:pPr>
              <a:lnSpc>
                <a:spcPct val="107000"/>
              </a:lnSpc>
              <a:spcAft>
                <a:spcPts val="800"/>
              </a:spcAft>
            </a:pPr>
            <a:r>
              <a:rPr lang="en-GB" sz="1000" b="1" dirty="0">
                <a:effectLst/>
                <a:latin typeface="Arial" panose="020B0604020202020204" pitchFamily="34" charset="0"/>
                <a:ea typeface="Calibri" panose="020F0502020204030204" pitchFamily="34" charset="0"/>
                <a:cs typeface="Times New Roman" panose="02020603050405020304" pitchFamily="18" charset="0"/>
              </a:rPr>
              <a:t>Deploy the Data Science virtual machine</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20774A-LON-DEV</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virtual machine, sign into the Azure Portal, and then in the left pane, 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+NEW</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a:t>
            </a:r>
            <a:endParaRPr lang="en-GB"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Compute</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See all</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a:t>
            </a:r>
            <a:endParaRPr lang="en-GB"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In the images list, 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Data Science Virtual Machine for Windows</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Create</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a:t>
            </a:r>
            <a:endParaRPr lang="en-GB"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Basics</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blade, enter the following information, and then 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OK</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a:t>
            </a:r>
            <a:endParaRPr lang="en-GB"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800100" lvl="1" indent="-342900">
              <a:lnSpc>
                <a:spcPct val="60000"/>
              </a:lnSpc>
              <a:spcAft>
                <a:spcPts val="995"/>
              </a:spcAft>
              <a:buFont typeface="+mj-lt"/>
              <a:buAutoNum type="alphaL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Name: </a:t>
            </a:r>
            <a:r>
              <a:rPr lang="en-US" sz="1000" b="1" dirty="0" err="1">
                <a:effectLst/>
                <a:latin typeface="Arial" panose="020B0604020202020204" pitchFamily="34" charset="0"/>
                <a:ea typeface="Times New Roman" panose="02020603050405020304" pitchFamily="18" charset="0"/>
                <a:cs typeface="Times New Roman" panose="02020603050405020304" pitchFamily="18" charset="0"/>
              </a:rPr>
              <a:t>dsvm</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&lt;</a:t>
            </a:r>
            <a:r>
              <a:rPr lang="en-US" sz="1000" b="1" i="1" dirty="0">
                <a:effectLst/>
                <a:latin typeface="Arial" panose="020B0604020202020204" pitchFamily="34" charset="0"/>
                <a:ea typeface="Times New Roman" panose="02020603050405020304" pitchFamily="18" charset="0"/>
                <a:cs typeface="Times New Roman" panose="02020603050405020304" pitchFamily="18" charset="0"/>
              </a:rPr>
              <a:t>date</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&gt; </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(this name cannot be longer than 15 characters)</a:t>
            </a:r>
            <a:endParaRPr lang="en-GB"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800100" lvl="1" indent="-342900">
              <a:lnSpc>
                <a:spcPct val="60000"/>
              </a:lnSpc>
              <a:spcAft>
                <a:spcPts val="995"/>
              </a:spcAft>
              <a:buFont typeface="+mj-lt"/>
              <a:buAutoNum type="alphaL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Virtual machine disk type: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HDD</a:t>
            </a:r>
            <a:endParaRPr lang="en-GB"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800100" lvl="1" indent="-342900">
              <a:lnSpc>
                <a:spcPct val="60000"/>
              </a:lnSpc>
              <a:spcAft>
                <a:spcPts val="995"/>
              </a:spcAft>
              <a:buFont typeface="+mj-lt"/>
              <a:buAutoNum type="alphaL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User name: </a:t>
            </a:r>
            <a:r>
              <a:rPr lang="en-US" sz="1000" b="1" dirty="0" err="1">
                <a:effectLst/>
                <a:latin typeface="Arial" panose="020B0604020202020204" pitchFamily="34" charset="0"/>
                <a:ea typeface="Times New Roman" panose="02020603050405020304" pitchFamily="18" charset="0"/>
                <a:cs typeface="Times New Roman" panose="02020603050405020304" pitchFamily="18" charset="0"/>
              </a:rPr>
              <a:t>dsadmin</a:t>
            </a:r>
            <a:endParaRPr lang="en-GB"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800100" lvl="1" indent="-342900">
              <a:lnSpc>
                <a:spcPct val="60000"/>
              </a:lnSpc>
              <a:spcAft>
                <a:spcPts val="995"/>
              </a:spcAft>
              <a:buFont typeface="+mj-lt"/>
              <a:buAutoNum type="alphaL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Password: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Pa55w.rdPa55w.rd</a:t>
            </a:r>
            <a:endParaRPr lang="en-GB"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800100" lvl="1" indent="-342900">
              <a:lnSpc>
                <a:spcPct val="60000"/>
              </a:lnSpc>
              <a:spcAft>
                <a:spcPts val="995"/>
              </a:spcAft>
              <a:buFont typeface="+mj-lt"/>
              <a:buAutoNum type="alphaL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Confirm password: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Pa55w.rdPa55w.rd</a:t>
            </a:r>
            <a:endParaRPr lang="en-GB"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800100" lvl="1" indent="-342900">
              <a:lnSpc>
                <a:spcPct val="60000"/>
              </a:lnSpc>
              <a:spcAft>
                <a:spcPts val="995"/>
              </a:spcAft>
              <a:buFont typeface="+mj-lt"/>
              <a:buAutoNum type="alphaL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Subscription: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Azure Pass</a:t>
            </a:r>
            <a:endParaRPr lang="en-GB"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800100" lvl="1" indent="-342900">
              <a:lnSpc>
                <a:spcPct val="60000"/>
              </a:lnSpc>
              <a:spcAft>
                <a:spcPts val="995"/>
              </a:spcAft>
              <a:buFont typeface="+mj-lt"/>
              <a:buAutoNum type="alphaL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Resource group: (Create new) </a:t>
            </a:r>
            <a:r>
              <a:rPr lang="en-US" sz="1000" b="1" dirty="0" err="1">
                <a:effectLst/>
                <a:latin typeface="Arial" panose="020B0604020202020204" pitchFamily="34" charset="0"/>
                <a:ea typeface="Times New Roman" panose="02020603050405020304" pitchFamily="18" charset="0"/>
                <a:cs typeface="Times New Roman" panose="02020603050405020304" pitchFamily="18" charset="0"/>
              </a:rPr>
              <a:t>dsvmrg</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a:t>
            </a:r>
            <a:endParaRPr lang="en-GB"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800100" lvl="1" indent="-342900">
              <a:lnSpc>
                <a:spcPct val="60000"/>
              </a:lnSpc>
              <a:spcAft>
                <a:spcPts val="995"/>
              </a:spcAft>
              <a:buFont typeface="+mj-lt"/>
              <a:buAutoNum type="alphaL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Location: </a:t>
            </a:r>
            <a:r>
              <a:rPr lang="en-US" sz="1000" b="1" i="1" dirty="0">
                <a:effectLst/>
                <a:latin typeface="Arial" panose="020B0604020202020204" pitchFamily="34" charset="0"/>
                <a:ea typeface="Times New Roman" panose="02020603050405020304" pitchFamily="18" charset="0"/>
                <a:cs typeface="Times New Roman" panose="02020603050405020304" pitchFamily="18" charset="0"/>
              </a:rPr>
              <a:t>Your location</a:t>
            </a:r>
            <a:endParaRPr lang="en-GB"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Choose a size</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blade, 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View all</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A2 Standard</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Select</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a:t>
            </a:r>
            <a:endParaRPr lang="en-GB"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Settings</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blade, leave all settings at their defaults, and then 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OK</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a:t>
            </a:r>
          </a:p>
          <a:p>
            <a:pPr marL="342900" lvl="0" indent="-342900">
              <a:lnSpc>
                <a:spcPct val="115000"/>
              </a:lnSpc>
              <a:spcAft>
                <a:spcPts val="995"/>
              </a:spcAft>
              <a:buFont typeface="+mj-lt"/>
              <a:buAutoNum type="arabicPeriod" startAt="7"/>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Summary</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blade,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OK</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7"/>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Purchase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blade, select the permission check box,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Purchase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7"/>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Wait until the deployment has successfully completed before continuing with this exercise.</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endParaRPr lang="en-US" dirty="0"/>
          </a:p>
        </p:txBody>
      </p:sp>
      <p:sp>
        <p:nvSpPr>
          <p:cNvPr id="4" name="Slide Number Placeholder 3"/>
          <p:cNvSpPr>
            <a:spLocks noGrp="1"/>
          </p:cNvSpPr>
          <p:nvPr>
            <p:ph type="sldNum" sz="quarter" idx="10"/>
          </p:nvPr>
        </p:nvSpPr>
        <p:spPr/>
        <p:txBody>
          <a:bodyPr/>
          <a:lstStyle/>
          <a:p>
            <a:fld id="{F19E9337-0361-41F3-9C17-1F4FFD1214BA}" type="slidenum">
              <a:rPr lang="en-US" smtClean="0"/>
              <a:t>58</a:t>
            </a:fld>
            <a:endParaRPr lang="en-US" dirty="0"/>
          </a:p>
        </p:txBody>
      </p:sp>
    </p:spTree>
    <p:extLst>
      <p:ext uri="{BB962C8B-B14F-4D97-AF65-F5344CB8AC3E}">
        <p14:creationId xmlns:p14="http://schemas.microsoft.com/office/powerpoint/2010/main" val="393351620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lvl="0">
              <a:lnSpc>
                <a:spcPct val="107000"/>
              </a:lnSpc>
              <a:spcAft>
                <a:spcPts val="800"/>
              </a:spcAft>
            </a:pP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Configure R Server</a:t>
            </a:r>
            <a:endPar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After the Data Science virtual machine has been deployed,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Overview</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blade should be displayed in the Azure Portal. If you do not see this blade,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All resources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click your Data Science virtual machine.</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Overview</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blade,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Connect</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in the dialog box,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Open</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dialog box,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OK</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Remote Desktop Connection</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dialog box, select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Don’t ask me again for connections to this computer</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check box,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Connect</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Windows Security</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dialog box,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More choices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Use a different account</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Enter the following credentials,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OK</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800100" lvl="1" indent="-342900">
              <a:lnSpc>
                <a:spcPct val="60000"/>
              </a:lnSpc>
              <a:spcAft>
                <a:spcPts val="995"/>
              </a:spcAft>
              <a:buFont typeface="+mj-lt"/>
              <a:buAutoNum type="alphaL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User name: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dsadmin</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800100" lvl="1" indent="-342900">
              <a:lnSpc>
                <a:spcPct val="60000"/>
              </a:lnSpc>
              <a:spcAft>
                <a:spcPts val="995"/>
              </a:spcAft>
              <a:buFont typeface="+mj-lt"/>
              <a:buAutoNum type="alphaL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Password: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Pa55w.rdPa55w.rd</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Remote Desktop Connection</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dialog box, select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Don’t ask me again for connections to this computer</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check box,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Yes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On the Data Science virtual machine, on the desktop, double-click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Microsoft-R-Admin-Util</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Administrator Utility</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command window, type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1</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press Enter to select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Configure R Server for Operationalization</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Administrator Utility</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command window, type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press Enter to select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One-box (web + compute nodes)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p>
          <a:p>
            <a:pPr marL="342900" lvl="0" indent="-342900">
              <a:lnSpc>
                <a:spcPct val="115000"/>
              </a:lnSpc>
              <a:spcAft>
                <a:spcPts val="995"/>
              </a:spcAft>
              <a:buFont typeface="+mj-lt"/>
              <a:buAutoNum type="arabicPeriod" startAt="11"/>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Administrator Utility</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command window, at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Set the admin password:</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prompt, type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Pa55w.rd</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press Enter.</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1"/>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Administrator Utility</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command window, at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Confirm this password:</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prompt, type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Pa55w.rd</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press Enter.</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1"/>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The configuration process may take several minutes to complete.</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1"/>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Administrator Utility</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command window, type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press Enter to select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Return to main menu</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a:xfrm>
            <a:off x="3861463" y="8662063"/>
            <a:ext cx="2971800" cy="458787"/>
          </a:xfrm>
        </p:spPr>
        <p:txBody>
          <a:bodyPr/>
          <a:lstStyle/>
          <a:p>
            <a:fld id="{A426681C-E629-4398-9B29-48D6269261E4}" type="slidenum">
              <a:rPr lang="en-GB" smtClean="0"/>
              <a:t>59</a:t>
            </a:fld>
            <a:endParaRPr lang="en-GB" dirty="0"/>
          </a:p>
        </p:txBody>
      </p:sp>
      <p:sp>
        <p:nvSpPr>
          <p:cNvPr id="5" name="TextBox 4"/>
          <p:cNvSpPr txBox="1"/>
          <p:nvPr/>
        </p:nvSpPr>
        <p:spPr>
          <a:xfrm>
            <a:off x="22302" y="8867698"/>
            <a:ext cx="1871025" cy="246221"/>
          </a:xfrm>
          <a:prstGeom prst="rect">
            <a:avLst/>
          </a:prstGeom>
          <a:noFill/>
        </p:spPr>
        <p:txBody>
          <a:bodyPr vert="horz" wrap="none" rtlCol="0">
            <a:spAutoFit/>
          </a:bodyPr>
          <a:lstStyle/>
          <a:p>
            <a:r>
              <a:rPr lang="en-GB" sz="1000" dirty="0">
                <a:latin typeface="Arial" panose="020B0604020202020204" pitchFamily="34" charset="0"/>
              </a:rPr>
              <a:t>(More notes on the next slide)</a:t>
            </a:r>
          </a:p>
        </p:txBody>
      </p:sp>
      <p:sp>
        <p:nvSpPr>
          <p:cNvPr id="6" name="Rectangle 5"/>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panose="020B0604020202020204" pitchFamily="34" charset="0"/>
              </a:rPr>
              <a:t>20774A</a:t>
            </a:r>
          </a:p>
        </p:txBody>
      </p:sp>
      <p:sp>
        <p:nvSpPr>
          <p:cNvPr id="7" name="Rectangle 6"/>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panose="020B0604020202020204" pitchFamily="34" charset="0"/>
              </a:rPr>
              <a:t>13: Using R services with Machine Learning</a:t>
            </a:r>
          </a:p>
        </p:txBody>
      </p:sp>
    </p:spTree>
    <p:extLst>
      <p:ext uri="{BB962C8B-B14F-4D97-AF65-F5344CB8AC3E}">
        <p14:creationId xmlns:p14="http://schemas.microsoft.com/office/powerpoint/2010/main" val="373515626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Aft>
                <a:spcPts val="995"/>
              </a:spcAft>
              <a:buFont typeface="+mj-lt"/>
              <a:buAutoNum type="arabicPeriod" startAt="15"/>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Administrator Utility</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command window, type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6</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press Enter to select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Run Diagnostic Tests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5"/>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Administrator Utility</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command window, type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press Enter to select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Test configuration</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5"/>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Administrator Utility</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command window, at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Username: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prompt, type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admin</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press Enter.</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5"/>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Administrator Utility</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command window, at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Password:</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prompt, type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Pa55w.rd</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press Enter.</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5"/>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Confirm that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Overall Health</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pass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5"/>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Administrator Utility</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command window, type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press Enter to select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Return to main menu</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5"/>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Administrator Utility</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command window, type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8</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press Enter to exit.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lvl="0">
              <a:lnSpc>
                <a:spcPct val="107000"/>
              </a:lnSpc>
              <a:spcAft>
                <a:spcPts val="800"/>
              </a:spcAft>
            </a:pPr>
            <a:endPar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lvl="0">
              <a:lnSpc>
                <a:spcPct val="107000"/>
              </a:lnSpc>
              <a:spcAft>
                <a:spcPts val="800"/>
              </a:spcAft>
            </a:pP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Demonstration Steps</a:t>
            </a:r>
            <a:endPar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lvl="0">
              <a:lnSpc>
                <a:spcPct val="107000"/>
              </a:lnSpc>
              <a:spcAft>
                <a:spcPts val="800"/>
              </a:spcAft>
            </a:pP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Enable remote access to R Server</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Explain that R Server is running on the Data Science virtual machine and listening on port 12800, so you need to configure the virtual machine to accept inbound requests on this port.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2"/>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Azure Portal,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All resources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click the network security group associated with the Data Science virtual machine; it will be named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dsvm&lt;</a:t>
            </a:r>
            <a:r>
              <a:rPr lang="en-US" sz="1000" b="1" i="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date</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&gt;-nsg</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2"/>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On the named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dsvm&lt;</a:t>
            </a:r>
            <a:r>
              <a:rPr lang="en-US" sz="1000" b="1" i="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date</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&gt;-nsg</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blade,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Inbound security rules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2"/>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Add</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lvl="0">
              <a:lnSpc>
                <a:spcPct val="115000"/>
              </a:lnSpc>
              <a:spcAft>
                <a:spcPts val="995"/>
              </a:spcAft>
            </a:pPr>
            <a:endParaRPr lang="en-GB" dirty="0"/>
          </a:p>
        </p:txBody>
      </p:sp>
      <p:sp>
        <p:nvSpPr>
          <p:cNvPr id="4" name="Slide Number Placeholder 3"/>
          <p:cNvSpPr>
            <a:spLocks noGrp="1"/>
          </p:cNvSpPr>
          <p:nvPr>
            <p:ph type="sldNum" sz="quarter" idx="10"/>
          </p:nvPr>
        </p:nvSpPr>
        <p:spPr>
          <a:xfrm>
            <a:off x="3861463" y="8662063"/>
            <a:ext cx="2971800" cy="458787"/>
          </a:xfrm>
        </p:spPr>
        <p:txBody>
          <a:bodyPr/>
          <a:lstStyle/>
          <a:p>
            <a:fld id="{A426681C-E629-4398-9B29-48D6269261E4}" type="slidenum">
              <a:rPr lang="en-GB" smtClean="0"/>
              <a:t>60</a:t>
            </a:fld>
            <a:endParaRPr lang="en-GB" dirty="0"/>
          </a:p>
        </p:txBody>
      </p:sp>
      <p:sp>
        <p:nvSpPr>
          <p:cNvPr id="5" name="TextBox 4"/>
          <p:cNvSpPr txBox="1"/>
          <p:nvPr/>
        </p:nvSpPr>
        <p:spPr>
          <a:xfrm>
            <a:off x="22302" y="8867698"/>
            <a:ext cx="1871025" cy="246221"/>
          </a:xfrm>
          <a:prstGeom prst="rect">
            <a:avLst/>
          </a:prstGeom>
          <a:noFill/>
        </p:spPr>
        <p:txBody>
          <a:bodyPr vert="horz" wrap="none" rtlCol="0">
            <a:spAutoFit/>
          </a:bodyPr>
          <a:lstStyle/>
          <a:p>
            <a:r>
              <a:rPr lang="en-GB" sz="1000" dirty="0">
                <a:latin typeface="Arial" panose="020B0604020202020204" pitchFamily="34" charset="0"/>
              </a:rPr>
              <a:t>(More notes on the next slide)</a:t>
            </a:r>
          </a:p>
        </p:txBody>
      </p:sp>
      <p:sp>
        <p:nvSpPr>
          <p:cNvPr id="6" name="Rectangle 5"/>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panose="020B0604020202020204" pitchFamily="34" charset="0"/>
              </a:rPr>
              <a:t>20774A</a:t>
            </a:r>
          </a:p>
        </p:txBody>
      </p:sp>
      <p:sp>
        <p:nvSpPr>
          <p:cNvPr id="7" name="Rectangle 6"/>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panose="020B0604020202020204" pitchFamily="34" charset="0"/>
              </a:rPr>
              <a:t>13: Using R services with Machine Learning</a:t>
            </a:r>
          </a:p>
        </p:txBody>
      </p:sp>
    </p:spTree>
    <p:extLst>
      <p:ext uri="{BB962C8B-B14F-4D97-AF65-F5344CB8AC3E}">
        <p14:creationId xmlns:p14="http://schemas.microsoft.com/office/powerpoint/2010/main" val="1857550415"/>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Aft>
                <a:spcPts val="995"/>
              </a:spcAft>
              <a:buFont typeface="+mj-lt"/>
              <a:buAutoNum type="arabicPeriod" startAt="5"/>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Enter the following information,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OK</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800100" lvl="1" indent="-342900">
              <a:lnSpc>
                <a:spcPct val="60000"/>
              </a:lnSpc>
              <a:spcAft>
                <a:spcPts val="995"/>
              </a:spcAft>
              <a:buFont typeface="Arial" panose="020B0604020202020204" pitchFamily="34" charset="0"/>
              <a:buChar char="•"/>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Name: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Rserver</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800100" lvl="1" indent="-342900">
              <a:lnSpc>
                <a:spcPct val="60000"/>
              </a:lnSpc>
              <a:spcAft>
                <a:spcPts val="995"/>
              </a:spcAft>
              <a:buFont typeface="Arial" panose="020B0604020202020204" pitchFamily="34" charset="0"/>
              <a:buChar char="•"/>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Priority: &lt;default&gt;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800100" lvl="1" indent="-342900">
              <a:lnSpc>
                <a:spcPct val="60000"/>
              </a:lnSpc>
              <a:spcAft>
                <a:spcPts val="995"/>
              </a:spcAft>
              <a:buFont typeface="Arial" panose="020B0604020202020204" pitchFamily="34" charset="0"/>
              <a:buChar char="•"/>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Source: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Any</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800100" lvl="1" indent="-342900">
              <a:lnSpc>
                <a:spcPct val="60000"/>
              </a:lnSpc>
              <a:spcAft>
                <a:spcPts val="995"/>
              </a:spcAft>
              <a:buFont typeface="Arial" panose="020B0604020202020204" pitchFamily="34" charset="0"/>
              <a:buChar char="•"/>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Service: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Custom</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800100" lvl="1" indent="-342900">
              <a:lnSpc>
                <a:spcPct val="60000"/>
              </a:lnSpc>
              <a:spcAft>
                <a:spcPts val="995"/>
              </a:spcAft>
              <a:buFont typeface="Arial" panose="020B0604020202020204" pitchFamily="34" charset="0"/>
              <a:buChar char="•"/>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Protocol: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TCP</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800100" lvl="1" indent="-342900">
              <a:lnSpc>
                <a:spcPct val="60000"/>
              </a:lnSpc>
              <a:spcAft>
                <a:spcPts val="995"/>
              </a:spcAft>
              <a:buFont typeface="Arial" panose="020B0604020202020204" pitchFamily="34" charset="0"/>
              <a:buChar char="•"/>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Port range: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12800</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800100" lvl="1" indent="-342900">
              <a:lnSpc>
                <a:spcPct val="60000"/>
              </a:lnSpc>
              <a:spcAft>
                <a:spcPts val="995"/>
              </a:spcAft>
              <a:buFont typeface="Arial" panose="020B0604020202020204" pitchFamily="34" charset="0"/>
              <a:buChar char="•"/>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Action: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Allow</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5"/>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Azure Portal,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All resources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click the Data Science virtual machine.</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5"/>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Overview</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page, make a note of the value for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Public IP address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5"/>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Minimize Microsoft Internet Explorer®.</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5"/>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On the Start menu, type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RGui</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press Enter.</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5"/>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R console, type the following command (replacing &lt;IP address&gt; with the address of your Data Science virtual machine), and then press Enter.</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539750" marR="73025" lvl="0">
              <a:lnSpc>
                <a:spcPct val="115000"/>
              </a:lnSpc>
              <a:spcBef>
                <a:spcPts val="600"/>
              </a:spcBef>
              <a:spcAft>
                <a:spcPts val="995"/>
              </a:spcAf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remoteLogin("&lt;IP address&gt;:12800", username = "admin", password = "Pa55w.rd", diff = TRUE, session = TRUE, commandline = TRUE)</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1"/>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The above command can be copied from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E:\Demofiles\Mod13\Demo1Cmds.txt</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p>
          <a:p>
            <a:pPr marL="342900" indent="-342900">
              <a:lnSpc>
                <a:spcPct val="115000"/>
              </a:lnSpc>
              <a:spcAft>
                <a:spcPts val="995"/>
              </a:spcAft>
              <a:buFont typeface="+mj-lt"/>
              <a:buAutoNum type="arabicPeriod" startAt="11"/>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If this command is successful, you will have connected to the remote instance of R Server.</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lvl="0">
              <a:lnSpc>
                <a:spcPct val="115000"/>
              </a:lnSpc>
              <a:spcAft>
                <a:spcPts val="995"/>
              </a:spcAft>
            </a:pP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a:xfrm>
            <a:off x="3861463" y="8662063"/>
            <a:ext cx="2971800" cy="458787"/>
          </a:xfrm>
        </p:spPr>
        <p:txBody>
          <a:bodyPr/>
          <a:lstStyle/>
          <a:p>
            <a:fld id="{A426681C-E629-4398-9B29-48D6269261E4}" type="slidenum">
              <a:rPr lang="en-GB" smtClean="0"/>
              <a:t>61</a:t>
            </a:fld>
            <a:endParaRPr lang="en-GB" dirty="0"/>
          </a:p>
        </p:txBody>
      </p:sp>
      <p:sp>
        <p:nvSpPr>
          <p:cNvPr id="5" name="TextBox 4"/>
          <p:cNvSpPr txBox="1"/>
          <p:nvPr/>
        </p:nvSpPr>
        <p:spPr>
          <a:xfrm>
            <a:off x="22302" y="8867698"/>
            <a:ext cx="1871025" cy="246221"/>
          </a:xfrm>
          <a:prstGeom prst="rect">
            <a:avLst/>
          </a:prstGeom>
          <a:noFill/>
        </p:spPr>
        <p:txBody>
          <a:bodyPr vert="horz" wrap="none" rtlCol="0">
            <a:spAutoFit/>
          </a:bodyPr>
          <a:lstStyle/>
          <a:p>
            <a:r>
              <a:rPr lang="en-GB" sz="1000" dirty="0">
                <a:latin typeface="Arial" panose="020B0604020202020204" pitchFamily="34" charset="0"/>
              </a:rPr>
              <a:t>(More notes on the next slide)</a:t>
            </a:r>
          </a:p>
        </p:txBody>
      </p:sp>
      <p:sp>
        <p:nvSpPr>
          <p:cNvPr id="6" name="Rectangle 5"/>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panose="020B0604020202020204" pitchFamily="34" charset="0"/>
              </a:rPr>
              <a:t>20774A</a:t>
            </a:r>
          </a:p>
        </p:txBody>
      </p:sp>
      <p:sp>
        <p:nvSpPr>
          <p:cNvPr id="7" name="Rectangle 6"/>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panose="020B0604020202020204" pitchFamily="34" charset="0"/>
              </a:rPr>
              <a:t>13: Using R services with Machine Learning</a:t>
            </a:r>
          </a:p>
        </p:txBody>
      </p:sp>
    </p:spTree>
    <p:extLst>
      <p:ext uri="{BB962C8B-B14F-4D97-AF65-F5344CB8AC3E}">
        <p14:creationId xmlns:p14="http://schemas.microsoft.com/office/powerpoint/2010/main" val="18109304"/>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lvl="0">
              <a:lnSpc>
                <a:spcPct val="115000"/>
              </a:lnSpc>
              <a:spcAft>
                <a:spcPts val="995"/>
              </a:spcAft>
            </a:pP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Use R Client to execute R commands in a remote session</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Explain that you will now demonstrate using R commands in a remote session by accessing the sample iris dataset, which contains petal and sepal measurements from three species of iris flowers.</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All of the following commands can be copied from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E:\Demofiles\Mod13\Demo1Cmds.txt</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R console, type the following command, and then press Enter.</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539750" marR="73025" lvl="0">
              <a:lnSpc>
                <a:spcPct val="60000"/>
              </a:lnSpc>
              <a:spcBef>
                <a:spcPts val="600"/>
              </a:spcBef>
              <a:spcAft>
                <a:spcPts val="995"/>
              </a:spcAf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Iris</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57188" marR="73025" lvl="0">
              <a:lnSpc>
                <a:spcPct val="115000"/>
              </a:lnSpc>
              <a:spcBef>
                <a:spcPts val="600"/>
              </a:spcBef>
              <a:spcAft>
                <a:spcPts val="995"/>
              </a:spcAf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This shows the raw iris dataset.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4"/>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R console, type the following command, and then press Enter.</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539750" marR="73025" lvl="0">
              <a:lnSpc>
                <a:spcPct val="115000"/>
              </a:lnSpc>
              <a:spcBef>
                <a:spcPts val="600"/>
              </a:spcBef>
              <a:spcAft>
                <a:spcPts val="995"/>
              </a:spcAf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iris$Petal.Width</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57188" lvl="0">
              <a:lnSpc>
                <a:spcPct val="115000"/>
              </a:lnSpc>
              <a:spcAft>
                <a:spcPts val="995"/>
              </a:spcAf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This shows only the petal width data.</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5"/>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R console, type the following command, and then press Enter.</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539750" marR="73025" lvl="0">
              <a:lnSpc>
                <a:spcPct val="115000"/>
              </a:lnSpc>
              <a:spcBef>
                <a:spcPts val="600"/>
              </a:spcBef>
              <a:spcAft>
                <a:spcPts val="995"/>
              </a:spcAf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data(iris)</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57188" lvl="0">
              <a:lnSpc>
                <a:spcPct val="115000"/>
              </a:lnSpc>
              <a:spcAft>
                <a:spcPts val="995"/>
              </a:spcAf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This loads the dataset.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6"/>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R console, type the following command, and then press Enter.</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539750" marR="73025" lvl="0">
              <a:lnSpc>
                <a:spcPct val="115000"/>
              </a:lnSpc>
              <a:spcBef>
                <a:spcPts val="600"/>
              </a:spcBef>
              <a:spcAft>
                <a:spcPts val="995"/>
              </a:spcAf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head(iris)</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57188" lvl="0">
              <a:lnSpc>
                <a:spcPct val="115000"/>
              </a:lnSpc>
              <a:spcAft>
                <a:spcPts val="995"/>
              </a:spcAf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This shows the top results in the dataset.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7"/>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R console, type the following command, and then press Enter.</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539750" marR="73025" lvl="0">
              <a:lnSpc>
                <a:spcPct val="115000"/>
              </a:lnSpc>
              <a:spcBef>
                <a:spcPts val="600"/>
              </a:spcBef>
              <a:spcAft>
                <a:spcPts val="995"/>
              </a:spcAf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summary(iris)</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57188" lvl="0">
              <a:lnSpc>
                <a:spcPct val="115000"/>
              </a:lnSpc>
              <a:spcAft>
                <a:spcPts val="995"/>
              </a:spcAf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This shows a summary of the dataset.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a:xfrm>
            <a:off x="3861463" y="8662063"/>
            <a:ext cx="2971800" cy="458787"/>
          </a:xfrm>
        </p:spPr>
        <p:txBody>
          <a:bodyPr/>
          <a:lstStyle/>
          <a:p>
            <a:fld id="{A426681C-E629-4398-9B29-48D6269261E4}" type="slidenum">
              <a:rPr lang="en-GB" smtClean="0"/>
              <a:t>62</a:t>
            </a:fld>
            <a:endParaRPr lang="en-GB" dirty="0"/>
          </a:p>
        </p:txBody>
      </p:sp>
      <p:sp>
        <p:nvSpPr>
          <p:cNvPr id="5" name="TextBox 4"/>
          <p:cNvSpPr txBox="1"/>
          <p:nvPr/>
        </p:nvSpPr>
        <p:spPr>
          <a:xfrm>
            <a:off x="22302" y="8867698"/>
            <a:ext cx="1871025" cy="246221"/>
          </a:xfrm>
          <a:prstGeom prst="rect">
            <a:avLst/>
          </a:prstGeom>
          <a:noFill/>
        </p:spPr>
        <p:txBody>
          <a:bodyPr vert="horz" wrap="none" rtlCol="0">
            <a:spAutoFit/>
          </a:bodyPr>
          <a:lstStyle/>
          <a:p>
            <a:r>
              <a:rPr lang="en-GB" sz="1000" dirty="0">
                <a:latin typeface="Arial" panose="020B0604020202020204" pitchFamily="34" charset="0"/>
              </a:rPr>
              <a:t>(More notes on the next slide)</a:t>
            </a:r>
          </a:p>
        </p:txBody>
      </p:sp>
      <p:sp>
        <p:nvSpPr>
          <p:cNvPr id="6" name="Rectangle 5"/>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panose="020B0604020202020204" pitchFamily="34" charset="0"/>
              </a:rPr>
              <a:t>20774A</a:t>
            </a:r>
          </a:p>
        </p:txBody>
      </p:sp>
      <p:sp>
        <p:nvSpPr>
          <p:cNvPr id="7" name="Rectangle 6"/>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panose="020B0604020202020204" pitchFamily="34" charset="0"/>
              </a:rPr>
              <a:t>13: Using R services with Machine Learning</a:t>
            </a:r>
          </a:p>
        </p:txBody>
      </p:sp>
    </p:spTree>
    <p:extLst>
      <p:ext uri="{BB962C8B-B14F-4D97-AF65-F5344CB8AC3E}">
        <p14:creationId xmlns:p14="http://schemas.microsoft.com/office/powerpoint/2010/main" val="2633782834"/>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539750" marR="73025" lvl="0">
              <a:lnSpc>
                <a:spcPct val="115000"/>
              </a:lnSpc>
              <a:spcBef>
                <a:spcPts val="600"/>
              </a:spcBef>
              <a:spcAft>
                <a:spcPts val="995"/>
              </a:spcAft>
            </a:pP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8"/>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R console, type the following commands, and then press Enter.</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539750" marR="73025" lvl="0">
              <a:lnSpc>
                <a:spcPct val="60000"/>
              </a:lnSpc>
              <a:spcBef>
                <a:spcPts val="600"/>
              </a:spcBef>
              <a:spcAft>
                <a:spcPts val="995"/>
              </a:spcAf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library(scatterplot3d)</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539750" marR="73025" lvl="0">
              <a:lnSpc>
                <a:spcPct val="60000"/>
              </a:lnSpc>
              <a:spcBef>
                <a:spcPts val="600"/>
              </a:spcBef>
              <a:spcAft>
                <a:spcPts val="995"/>
              </a:spcAf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scatterplot3d(iris[,1:3], color=as.integer(iris$Species)) </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57188" lvl="0">
              <a:lnSpc>
                <a:spcPct val="115000"/>
              </a:lnSpc>
              <a:spcAft>
                <a:spcPts val="995"/>
              </a:spcAf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This shows the dataset as a scatter plot.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9"/>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R console, type the following command, and then press Enter.</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539750" marR="73025" lvl="0">
              <a:lnSpc>
                <a:spcPct val="115000"/>
              </a:lnSpc>
              <a:spcBef>
                <a:spcPts val="600"/>
              </a:spcBef>
              <a:spcAft>
                <a:spcPts val="995"/>
              </a:spcAf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hist(iris$Petal.Width, breaks=20, col="green")</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57188" lvl="0">
              <a:lnSpc>
                <a:spcPct val="115000"/>
              </a:lnSpc>
              <a:spcAft>
                <a:spcPts val="995"/>
              </a:spcAf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This shows the data in a colored histogram.</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0"/>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R console, type the following command, and then press Enter.</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539750" marR="73025" lvl="0">
              <a:lnSpc>
                <a:spcPct val="115000"/>
              </a:lnSpc>
              <a:spcBef>
                <a:spcPts val="600"/>
              </a:spcBef>
              <a:spcAft>
                <a:spcPts val="995"/>
              </a:spcAf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plot(x=iris$Petal.Length, y=iris$Petal.Width, col=iris$Species)</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57188" lvl="0">
              <a:lnSpc>
                <a:spcPct val="115000"/>
              </a:lnSpc>
              <a:spcAft>
                <a:spcPts val="995"/>
              </a:spcAf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This plots the principal components in the dataset.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1"/>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R console, type the following command, and then press Enter.</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539750" marR="73025" lvl="0">
              <a:lnSpc>
                <a:spcPct val="115000"/>
              </a:lnSpc>
              <a:spcBef>
                <a:spcPts val="600"/>
              </a:spcBef>
              <a:spcAft>
                <a:spcPts val="995"/>
              </a:spcAf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exit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2"/>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Close the R console without saving any changes.</a:t>
            </a:r>
            <a:endParaRPr lang="en-GB" dirty="0"/>
          </a:p>
        </p:txBody>
      </p:sp>
      <p:sp>
        <p:nvSpPr>
          <p:cNvPr id="4" name="Slide Number Placeholder 3"/>
          <p:cNvSpPr>
            <a:spLocks noGrp="1"/>
          </p:cNvSpPr>
          <p:nvPr>
            <p:ph type="sldNum" sz="quarter" idx="10"/>
          </p:nvPr>
        </p:nvSpPr>
        <p:spPr>
          <a:xfrm>
            <a:off x="3861463" y="8662063"/>
            <a:ext cx="2971800" cy="458787"/>
          </a:xfrm>
        </p:spPr>
        <p:txBody>
          <a:bodyPr/>
          <a:lstStyle/>
          <a:p>
            <a:fld id="{A426681C-E629-4398-9B29-48D6269261E4}" type="slidenum">
              <a:rPr lang="en-GB" smtClean="0"/>
              <a:t>63</a:t>
            </a:fld>
            <a:endParaRPr lang="en-GB" dirty="0"/>
          </a:p>
        </p:txBody>
      </p:sp>
      <p:sp>
        <p:nvSpPr>
          <p:cNvPr id="5" name="TextBox 4"/>
          <p:cNvSpPr txBox="1"/>
          <p:nvPr/>
        </p:nvSpPr>
        <p:spPr>
          <a:xfrm>
            <a:off x="22302" y="8867698"/>
            <a:ext cx="1871025" cy="246221"/>
          </a:xfrm>
          <a:prstGeom prst="rect">
            <a:avLst/>
          </a:prstGeom>
          <a:noFill/>
        </p:spPr>
        <p:txBody>
          <a:bodyPr vert="horz" wrap="none" rtlCol="0">
            <a:spAutoFit/>
          </a:bodyPr>
          <a:lstStyle/>
          <a:p>
            <a:r>
              <a:rPr lang="en-GB" sz="1000" dirty="0">
                <a:latin typeface="Arial" panose="020B0604020202020204" pitchFamily="34" charset="0"/>
              </a:rPr>
              <a:t>(More notes on the next slide)</a:t>
            </a:r>
          </a:p>
        </p:txBody>
      </p:sp>
      <p:sp>
        <p:nvSpPr>
          <p:cNvPr id="6" name="Rectangle 5"/>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panose="020B0604020202020204" pitchFamily="34" charset="0"/>
              </a:rPr>
              <a:t>20774A</a:t>
            </a:r>
          </a:p>
        </p:txBody>
      </p:sp>
      <p:sp>
        <p:nvSpPr>
          <p:cNvPr id="7" name="Rectangle 6"/>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panose="020B0604020202020204" pitchFamily="34" charset="0"/>
              </a:rPr>
              <a:t>13: Using R services with Machine Learning</a:t>
            </a:r>
          </a:p>
        </p:txBody>
      </p:sp>
    </p:spTree>
    <p:extLst>
      <p:ext uri="{BB962C8B-B14F-4D97-AF65-F5344CB8AC3E}">
        <p14:creationId xmlns:p14="http://schemas.microsoft.com/office/powerpoint/2010/main" val="3997309295"/>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a:xfrm>
            <a:off x="3861463" y="8662063"/>
            <a:ext cx="2971800" cy="458787"/>
          </a:xfrm>
        </p:spPr>
        <p:txBody>
          <a:bodyPr/>
          <a:lstStyle/>
          <a:p>
            <a:fld id="{A426681C-E629-4398-9B29-48D6269261E4}" type="slidenum">
              <a:rPr lang="en-GB" smtClean="0"/>
              <a:t>64</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panose="020B0604020202020204" pitchFamily="34" charset="0"/>
              </a:rPr>
              <a:t>20774A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panose="020B0604020202020204" pitchFamily="34" charset="0"/>
              </a:rPr>
              <a:t>13: Using R services with Machine Learning</a:t>
            </a:r>
          </a:p>
        </p:txBody>
      </p:sp>
    </p:spTree>
    <p:extLst>
      <p:ext uri="{BB962C8B-B14F-4D97-AF65-F5344CB8AC3E}">
        <p14:creationId xmlns:p14="http://schemas.microsoft.com/office/powerpoint/2010/main" val="800711442"/>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Remember to switch off the virtual machine when you are not using it!</a:t>
            </a:r>
          </a:p>
        </p:txBody>
      </p:sp>
      <p:sp>
        <p:nvSpPr>
          <p:cNvPr id="4" name="Slide Number Placeholder 3"/>
          <p:cNvSpPr>
            <a:spLocks noGrp="1"/>
          </p:cNvSpPr>
          <p:nvPr>
            <p:ph type="sldNum" sz="quarter" idx="10"/>
          </p:nvPr>
        </p:nvSpPr>
        <p:spPr>
          <a:xfrm>
            <a:off x="3861463" y="8662063"/>
            <a:ext cx="2971800" cy="458787"/>
          </a:xfrm>
        </p:spPr>
        <p:txBody>
          <a:bodyPr/>
          <a:lstStyle/>
          <a:p>
            <a:fld id="{A426681C-E629-4398-9B29-48D6269261E4}" type="slidenum">
              <a:rPr lang="en-GB" smtClean="0"/>
              <a:t>65</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panose="020B0604020202020204" pitchFamily="34" charset="0"/>
              </a:rPr>
              <a:t>20774A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panose="020B0604020202020204" pitchFamily="34" charset="0"/>
              </a:rPr>
              <a:t>13: Using R services with Machine Learning</a:t>
            </a:r>
          </a:p>
        </p:txBody>
      </p:sp>
    </p:spTree>
    <p:extLst>
      <p:ext uri="{BB962C8B-B14F-4D97-AF65-F5344CB8AC3E}">
        <p14:creationId xmlns:p14="http://schemas.microsoft.com/office/powerpoint/2010/main" val="42820096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r>
              <a:rPr lang="en-US" sz="1200" b="0" i="0" u="none" strike="noStrike" kern="1200" baseline="0" dirty="0">
                <a:solidFill>
                  <a:schemeClr val="tx1"/>
                </a:solidFill>
                <a:latin typeface="+mn-lt"/>
                <a:ea typeface="+mn-ea"/>
                <a:cs typeface="+mn-cs"/>
              </a:rPr>
              <a:t>DSVM provides a ready-to-use image for provisioning on Azure, and includes many of the commonly used tools already preinstalled and configured.</a:t>
            </a:r>
          </a:p>
          <a:p>
            <a:endParaRPr lang="en-US" sz="1200" b="0" i="0" u="none" strike="noStrike" kern="1200" baseline="0" dirty="0">
              <a:solidFill>
                <a:schemeClr val="tx1"/>
              </a:solidFill>
              <a:effectLst/>
              <a:latin typeface="+mn-lt"/>
              <a:ea typeface="+mn-ea"/>
              <a:cs typeface="+mn-cs"/>
            </a:endParaRPr>
          </a:p>
          <a:p>
            <a:r>
              <a:rPr lang="en-US" sz="1200" b="0" i="0" u="none" strike="noStrike" kern="1200" baseline="0" dirty="0">
                <a:solidFill>
                  <a:schemeClr val="tx1"/>
                </a:solidFill>
                <a:latin typeface="+mn-lt"/>
                <a:ea typeface="+mn-ea"/>
                <a:cs typeface="+mn-cs"/>
              </a:rPr>
              <a:t>The DSVM is configured to work with many Azure services.</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a:xfrm>
            <a:off x="3862311" y="8662911"/>
            <a:ext cx="2971800" cy="458787"/>
          </a:xfrm>
        </p:spPr>
        <p:txBody>
          <a:bodyPr/>
          <a:lstStyle/>
          <a:p>
            <a:fld id="{DDB9AEC6-2727-4095-917C-D2BF42CE732F}" type="slidenum">
              <a:rPr lang="en-GB" smtClean="0"/>
              <a:t>6</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panose="020B0604020202020204" pitchFamily="34" charset="0"/>
              </a:rPr>
              <a:t>20774A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panose="020B0604020202020204" pitchFamily="34" charset="0"/>
              </a:rPr>
              <a:t>2: Introduction to Azure Machine Learning</a:t>
            </a:r>
          </a:p>
        </p:txBody>
      </p:sp>
    </p:spTree>
    <p:extLst>
      <p:ext uri="{BB962C8B-B14F-4D97-AF65-F5344CB8AC3E}">
        <p14:creationId xmlns:p14="http://schemas.microsoft.com/office/powerpoint/2010/main" val="966383333"/>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a:xfrm>
            <a:off x="3861463" y="8662063"/>
            <a:ext cx="2971800" cy="458787"/>
          </a:xfrm>
        </p:spPr>
        <p:txBody>
          <a:bodyPr/>
          <a:lstStyle/>
          <a:p>
            <a:fld id="{A426681C-E629-4398-9B29-48D6269261E4}" type="slidenum">
              <a:rPr lang="en-GB" smtClean="0"/>
              <a:t>66</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panose="020B0604020202020204" pitchFamily="34" charset="0"/>
              </a:rPr>
              <a:t>20774A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panose="020B0604020202020204" pitchFamily="34" charset="0"/>
              </a:rPr>
              <a:t>13: Using R services with Machine Learning</a:t>
            </a:r>
          </a:p>
        </p:txBody>
      </p:sp>
    </p:spTree>
    <p:extLst>
      <p:ext uri="{BB962C8B-B14F-4D97-AF65-F5344CB8AC3E}">
        <p14:creationId xmlns:p14="http://schemas.microsoft.com/office/powerpoint/2010/main" val="2373434732"/>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a:xfrm>
            <a:off x="3861463" y="8662063"/>
            <a:ext cx="2971800" cy="458787"/>
          </a:xfrm>
        </p:spPr>
        <p:txBody>
          <a:bodyPr/>
          <a:lstStyle/>
          <a:p>
            <a:fld id="{A426681C-E629-4398-9B29-48D6269261E4}" type="slidenum">
              <a:rPr lang="en-GB" smtClean="0"/>
              <a:t>67</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panose="020B0604020202020204" pitchFamily="34" charset="0"/>
              </a:rPr>
              <a:t>20774A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panose="020B0604020202020204" pitchFamily="34" charset="0"/>
              </a:rPr>
              <a:t>13: Using R services with Machine Learning</a:t>
            </a:r>
          </a:p>
        </p:txBody>
      </p:sp>
    </p:spTree>
    <p:extLst>
      <p:ext uri="{BB962C8B-B14F-4D97-AF65-F5344CB8AC3E}">
        <p14:creationId xmlns:p14="http://schemas.microsoft.com/office/powerpoint/2010/main" val="1279279439"/>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a:xfrm>
            <a:off x="3861463" y="8662063"/>
            <a:ext cx="2971800" cy="458787"/>
          </a:xfrm>
        </p:spPr>
        <p:txBody>
          <a:bodyPr/>
          <a:lstStyle/>
          <a:p>
            <a:fld id="{A426681C-E629-4398-9B29-48D6269261E4}" type="slidenum">
              <a:rPr lang="en-GB" smtClean="0"/>
              <a:t>68</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panose="020B0604020202020204" pitchFamily="34" charset="0"/>
              </a:rPr>
              <a:t>20774A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panose="020B0604020202020204" pitchFamily="34" charset="0"/>
              </a:rPr>
              <a:t>13: Using R services with Machine Learning</a:t>
            </a:r>
          </a:p>
        </p:txBody>
      </p:sp>
    </p:spTree>
    <p:extLst>
      <p:ext uri="{BB962C8B-B14F-4D97-AF65-F5344CB8AC3E}">
        <p14:creationId xmlns:p14="http://schemas.microsoft.com/office/powerpoint/2010/main" val="2999546018"/>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pPr>
              <a:lnSpc>
                <a:spcPct val="107000"/>
              </a:lnSpc>
              <a:spcAft>
                <a:spcPts val="800"/>
              </a:spcAft>
            </a:pPr>
            <a:r>
              <a:rPr lang="en-GB" sz="1200" b="1" dirty="0">
                <a:effectLst/>
                <a:latin typeface="Arial" panose="020B0604020202020204" pitchFamily="34" charset="0"/>
                <a:ea typeface="Calibri" panose="020F0502020204030204" pitchFamily="34" charset="0"/>
                <a:cs typeface="Times New Roman" panose="02020603050405020304" pitchFamily="18" charset="0"/>
              </a:rPr>
              <a:t>Preparation Steps</a:t>
            </a:r>
            <a:endParaRPr lang="en-GB" sz="12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200" dirty="0">
                <a:effectLst/>
                <a:latin typeface="Arial" panose="020B0604020202020204" pitchFamily="34" charset="0"/>
                <a:ea typeface="Calibri" panose="020F0502020204030204" pitchFamily="34" charset="0"/>
                <a:cs typeface="Times New Roman" panose="02020603050405020304" pitchFamily="18" charset="0"/>
              </a:rPr>
              <a:t>Ensure that the </a:t>
            </a:r>
            <a:r>
              <a:rPr lang="en-GB" sz="1200" b="1" dirty="0">
                <a:effectLst/>
                <a:latin typeface="Arial" panose="020B0604020202020204" pitchFamily="34" charset="0"/>
                <a:ea typeface="Calibri" panose="020F0502020204030204" pitchFamily="34" charset="0"/>
                <a:cs typeface="Times New Roman" panose="02020603050405020304" pitchFamily="18" charset="0"/>
              </a:rPr>
              <a:t>MT17B-WS2016-NAT</a:t>
            </a:r>
            <a:r>
              <a:rPr lang="en-GB" sz="1200" dirty="0">
                <a:effectLst/>
                <a:latin typeface="Arial" panose="020B0604020202020204" pitchFamily="34" charset="0"/>
                <a:ea typeface="Calibri" panose="020F0502020204030204" pitchFamily="34" charset="0"/>
                <a:cs typeface="Times New Roman" panose="02020603050405020304" pitchFamily="18" charset="0"/>
              </a:rPr>
              <a:t>, </a:t>
            </a:r>
            <a:r>
              <a:rPr lang="en-GB" sz="1200" b="1" dirty="0">
                <a:effectLst/>
                <a:latin typeface="Arial" panose="020B0604020202020204" pitchFamily="34" charset="0"/>
                <a:ea typeface="Calibri" panose="020F0502020204030204" pitchFamily="34" charset="0"/>
                <a:cs typeface="Times New Roman" panose="02020603050405020304" pitchFamily="18" charset="0"/>
              </a:rPr>
              <a:t>20774A-LON-DC</a:t>
            </a:r>
            <a:r>
              <a:rPr lang="en-GB" sz="1200" dirty="0">
                <a:effectLst/>
                <a:latin typeface="Arial" panose="020B0604020202020204" pitchFamily="34" charset="0"/>
                <a:ea typeface="Calibri" panose="020F0502020204030204" pitchFamily="34" charset="0"/>
                <a:cs typeface="Times New Roman" panose="02020603050405020304" pitchFamily="18" charset="0"/>
              </a:rPr>
              <a:t>, and </a:t>
            </a:r>
            <a:r>
              <a:rPr lang="en-GB" sz="1200" b="1" dirty="0">
                <a:effectLst/>
                <a:latin typeface="Arial" panose="020B0604020202020204" pitchFamily="34" charset="0"/>
                <a:ea typeface="Calibri" panose="020F0502020204030204" pitchFamily="34" charset="0"/>
                <a:cs typeface="Times New Roman" panose="02020603050405020304" pitchFamily="18" charset="0"/>
              </a:rPr>
              <a:t>20774A-LON-DEV</a:t>
            </a:r>
            <a:r>
              <a:rPr lang="en-GB" sz="1200" dirty="0">
                <a:effectLst/>
                <a:latin typeface="Arial" panose="020B0604020202020204" pitchFamily="34" charset="0"/>
                <a:ea typeface="Calibri" panose="020F0502020204030204" pitchFamily="34" charset="0"/>
                <a:cs typeface="Times New Roman" panose="02020603050405020304" pitchFamily="18" charset="0"/>
              </a:rPr>
              <a:t> virtual machines are running, and that you are logged on to </a:t>
            </a:r>
            <a:r>
              <a:rPr lang="en-GB" sz="1200" b="1" dirty="0">
                <a:effectLst/>
                <a:latin typeface="Arial" panose="020B0604020202020204" pitchFamily="34" charset="0"/>
                <a:ea typeface="Calibri" panose="020F0502020204030204" pitchFamily="34" charset="0"/>
                <a:cs typeface="Times New Roman" panose="02020603050405020304" pitchFamily="18" charset="0"/>
              </a:rPr>
              <a:t>20774A-LON-DEV</a:t>
            </a:r>
            <a:r>
              <a:rPr lang="en-GB" sz="1200" dirty="0">
                <a:effectLst/>
                <a:latin typeface="Arial" panose="020B0604020202020204" pitchFamily="34" charset="0"/>
                <a:ea typeface="Calibri" panose="020F0502020204030204" pitchFamily="34" charset="0"/>
                <a:cs typeface="Times New Roman" panose="02020603050405020304" pitchFamily="18" charset="0"/>
              </a:rPr>
              <a:t> as </a:t>
            </a:r>
            <a:r>
              <a:rPr lang="en-GB" sz="1200" b="1" dirty="0">
                <a:effectLst/>
                <a:latin typeface="Arial" panose="020B0604020202020204" pitchFamily="34" charset="0"/>
                <a:ea typeface="Calibri" panose="020F0502020204030204" pitchFamily="34" charset="0"/>
                <a:cs typeface="Times New Roman" panose="02020603050405020304" pitchFamily="18" charset="0"/>
              </a:rPr>
              <a:t>ADATUM\</a:t>
            </a:r>
            <a:r>
              <a:rPr lang="en-GB" sz="1200" b="1" dirty="0" err="1">
                <a:effectLst/>
                <a:latin typeface="Arial" panose="020B0604020202020204" pitchFamily="34" charset="0"/>
                <a:ea typeface="Calibri" panose="020F0502020204030204" pitchFamily="34" charset="0"/>
                <a:cs typeface="Times New Roman" panose="02020603050405020304" pitchFamily="18" charset="0"/>
              </a:rPr>
              <a:t>AdatumAdmin</a:t>
            </a:r>
            <a:r>
              <a:rPr lang="en-GB" sz="1200" dirty="0">
                <a:effectLst/>
                <a:latin typeface="Arial" panose="020B060402020202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n-GB" sz="1200" dirty="0">
                <a:effectLst/>
                <a:latin typeface="Arial" panose="020B0604020202020204" pitchFamily="34" charset="0"/>
                <a:ea typeface="Calibri" panose="020F0502020204030204" pitchFamily="34" charset="0"/>
                <a:cs typeface="Times New Roman" panose="02020603050405020304" pitchFamily="18" charset="0"/>
              </a:rPr>
              <a:t>Ensure that you have completed the preparation steps for the previous demonstration.</a:t>
            </a:r>
          </a:p>
          <a:p>
            <a:pPr>
              <a:lnSpc>
                <a:spcPct val="107000"/>
              </a:lnSpc>
              <a:spcAft>
                <a:spcPts val="800"/>
              </a:spcAft>
            </a:pPr>
            <a:r>
              <a:rPr lang="en-GB" sz="1200" b="1" dirty="0">
                <a:effectLst/>
                <a:latin typeface="Arial" panose="020B0604020202020204" pitchFamily="34" charset="0"/>
                <a:ea typeface="Calibri" panose="020F0502020204030204" pitchFamily="34" charset="0"/>
                <a:cs typeface="Times New Roman" panose="02020603050405020304" pitchFamily="18" charset="0"/>
              </a:rPr>
              <a:t>Configure the source database</a:t>
            </a:r>
            <a:endParaRPr lang="en-GB" sz="1200" dirty="0">
              <a:effectLst/>
              <a:latin typeface="Arial" panose="020B0604020202020204" pitchFamily="34" charset="0"/>
              <a:ea typeface="Calibri" panose="020F0502020204030204" pitchFamily="34" charset="0"/>
              <a:cs typeface="Times New Roman" panose="02020603050405020304" pitchFamily="18" charset="0"/>
            </a:endParaRPr>
          </a:p>
          <a:p>
            <a:pPr marL="342900" lvl="0" indent="-342900">
              <a:lnSpc>
                <a:spcPct val="115000"/>
              </a:lnSpc>
              <a:spcAft>
                <a:spcPts val="995"/>
              </a:spcAft>
              <a:buFont typeface="+mj-lt"/>
              <a:buAutoNum type="arabicPeriod"/>
            </a:pPr>
            <a:r>
              <a:rPr lang="en-US" sz="1200" dirty="0">
                <a:effectLst/>
                <a:latin typeface="Arial" panose="020B0604020202020204" pitchFamily="34" charset="0"/>
                <a:ea typeface="Times New Roman" panose="02020603050405020304" pitchFamily="18" charset="0"/>
                <a:cs typeface="Times New Roman" panose="02020603050405020304" pitchFamily="18" charset="0"/>
              </a:rPr>
              <a:t>On </a:t>
            </a:r>
            <a:r>
              <a:rPr lang="en-US" sz="1200" b="1" dirty="0">
                <a:effectLst/>
                <a:latin typeface="Arial" panose="020B0604020202020204" pitchFamily="34" charset="0"/>
                <a:ea typeface="Times New Roman" panose="02020603050405020304" pitchFamily="18" charset="0"/>
                <a:cs typeface="Times New Roman" panose="02020603050405020304" pitchFamily="18" charset="0"/>
              </a:rPr>
              <a:t>20774A-LON-DEV</a:t>
            </a:r>
            <a:r>
              <a:rPr lang="en-US" sz="1200" dirty="0">
                <a:effectLst/>
                <a:latin typeface="Arial" panose="020B0604020202020204" pitchFamily="34" charset="0"/>
                <a:ea typeface="Times New Roman" panose="02020603050405020304" pitchFamily="18" charset="0"/>
                <a:cs typeface="Times New Roman" panose="02020603050405020304" pitchFamily="18" charset="0"/>
              </a:rPr>
              <a:t>, on the taskbar, click </a:t>
            </a:r>
            <a:r>
              <a:rPr lang="en-US" sz="1200" b="1" dirty="0">
                <a:effectLst/>
                <a:latin typeface="Arial" panose="020B0604020202020204" pitchFamily="34" charset="0"/>
                <a:ea typeface="Times New Roman" panose="02020603050405020304" pitchFamily="18" charset="0"/>
                <a:cs typeface="Times New Roman" panose="02020603050405020304" pitchFamily="18" charset="0"/>
              </a:rPr>
              <a:t>File Explorer</a:t>
            </a:r>
            <a:r>
              <a:rPr lang="en-US" sz="1200" dirty="0">
                <a:effectLst/>
                <a:latin typeface="Arial" panose="020B0604020202020204" pitchFamily="34" charset="0"/>
                <a:ea typeface="Times New Roman" panose="02020603050405020304" pitchFamily="18" charset="0"/>
                <a:cs typeface="Times New Roman" panose="02020603050405020304" pitchFamily="18" charset="0"/>
              </a:rPr>
              <a:t>.</a:t>
            </a:r>
            <a:endParaRPr lang="en-GB" sz="12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200" dirty="0">
                <a:effectLst/>
                <a:latin typeface="Arial" panose="020B0604020202020204" pitchFamily="34" charset="0"/>
                <a:ea typeface="Times New Roman" panose="02020603050405020304" pitchFamily="18" charset="0"/>
                <a:cs typeface="Times New Roman" panose="02020603050405020304" pitchFamily="18" charset="0"/>
              </a:rPr>
              <a:t>In File Explorer, navigate to </a:t>
            </a:r>
            <a:r>
              <a:rPr lang="en-US" sz="1200" b="1" dirty="0">
                <a:effectLst/>
                <a:latin typeface="Arial" panose="020B0604020202020204" pitchFamily="34" charset="0"/>
                <a:ea typeface="Times New Roman" panose="02020603050405020304" pitchFamily="18" charset="0"/>
                <a:cs typeface="Times New Roman" panose="02020603050405020304" pitchFamily="18" charset="0"/>
              </a:rPr>
              <a:t>E:\Demofiles\Mod13</a:t>
            </a:r>
            <a:r>
              <a:rPr lang="en-US" sz="1200" dirty="0">
                <a:effectLst/>
                <a:latin typeface="Arial" panose="020B0604020202020204" pitchFamily="34" charset="0"/>
                <a:ea typeface="Times New Roman" panose="02020603050405020304" pitchFamily="18" charset="0"/>
                <a:cs typeface="Times New Roman" panose="02020603050405020304" pitchFamily="18" charset="0"/>
              </a:rPr>
              <a:t>, right-click </a:t>
            </a:r>
            <a:r>
              <a:rPr lang="en-US" sz="1200" b="1" dirty="0" err="1">
                <a:effectLst/>
                <a:latin typeface="Arial" panose="020B0604020202020204" pitchFamily="34" charset="0"/>
                <a:ea typeface="Times New Roman" panose="02020603050405020304" pitchFamily="18" charset="0"/>
                <a:cs typeface="Times New Roman" panose="02020603050405020304" pitchFamily="18" charset="0"/>
              </a:rPr>
              <a:t>WideWorldImportersDW-Full.bak</a:t>
            </a:r>
            <a:r>
              <a:rPr lang="en-US" sz="1200" dirty="0">
                <a:effectLst/>
                <a:latin typeface="Arial" panose="020B0604020202020204" pitchFamily="34" charset="0"/>
                <a:ea typeface="Times New Roman" panose="02020603050405020304" pitchFamily="18" charset="0"/>
                <a:cs typeface="Times New Roman" panose="02020603050405020304" pitchFamily="18" charset="0"/>
              </a:rPr>
              <a:t>, and then click </a:t>
            </a:r>
            <a:r>
              <a:rPr lang="en-US" sz="1200" b="1" dirty="0">
                <a:effectLst/>
                <a:latin typeface="Arial" panose="020B0604020202020204" pitchFamily="34" charset="0"/>
                <a:ea typeface="Times New Roman" panose="02020603050405020304" pitchFamily="18" charset="0"/>
                <a:cs typeface="Times New Roman" panose="02020603050405020304" pitchFamily="18" charset="0"/>
              </a:rPr>
              <a:t>Copy</a:t>
            </a:r>
            <a:r>
              <a:rPr lang="en-US" sz="1200" dirty="0">
                <a:effectLst/>
                <a:latin typeface="Arial" panose="020B0604020202020204" pitchFamily="34" charset="0"/>
                <a:ea typeface="Times New Roman" panose="02020603050405020304" pitchFamily="18" charset="0"/>
                <a:cs typeface="Times New Roman" panose="02020603050405020304" pitchFamily="18" charset="0"/>
              </a:rPr>
              <a:t>.</a:t>
            </a:r>
            <a:endParaRPr lang="en-GB" sz="12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200" dirty="0">
                <a:effectLst/>
                <a:latin typeface="Arial" panose="020B0604020202020204" pitchFamily="34" charset="0"/>
                <a:ea typeface="Times New Roman" panose="02020603050405020304" pitchFamily="18" charset="0"/>
                <a:cs typeface="Times New Roman" panose="02020603050405020304" pitchFamily="18" charset="0"/>
              </a:rPr>
              <a:t>Switch to the Remote Desktop Protocol (RDP) session on the Data Science virtual machine.</a:t>
            </a:r>
            <a:endParaRPr lang="en-GB" sz="12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200" dirty="0">
                <a:effectLst/>
                <a:latin typeface="Arial" panose="020B0604020202020204" pitchFamily="34" charset="0"/>
                <a:ea typeface="Times New Roman" panose="02020603050405020304" pitchFamily="18" charset="0"/>
                <a:cs typeface="Times New Roman" panose="02020603050405020304" pitchFamily="18" charset="0"/>
              </a:rPr>
              <a:t>On the Data Science virtual machine, on the taskbar, click </a:t>
            </a:r>
            <a:r>
              <a:rPr lang="en-US" sz="1200" b="1" dirty="0">
                <a:effectLst/>
                <a:latin typeface="Arial" panose="020B0604020202020204" pitchFamily="34" charset="0"/>
                <a:ea typeface="Times New Roman" panose="02020603050405020304" pitchFamily="18" charset="0"/>
                <a:cs typeface="Times New Roman" panose="02020603050405020304" pitchFamily="18" charset="0"/>
              </a:rPr>
              <a:t>File Explorer</a:t>
            </a:r>
            <a:r>
              <a:rPr lang="en-US" sz="1200" dirty="0">
                <a:effectLst/>
                <a:latin typeface="Arial" panose="020B0604020202020204" pitchFamily="34" charset="0"/>
                <a:ea typeface="Times New Roman" panose="02020603050405020304" pitchFamily="18" charset="0"/>
                <a:cs typeface="Times New Roman" panose="02020603050405020304" pitchFamily="18" charset="0"/>
              </a:rPr>
              <a:t>.</a:t>
            </a:r>
            <a:endParaRPr lang="en-GB" sz="12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200" dirty="0">
                <a:effectLst/>
                <a:latin typeface="Arial" panose="020B0604020202020204" pitchFamily="34" charset="0"/>
                <a:ea typeface="Times New Roman" panose="02020603050405020304" pitchFamily="18" charset="0"/>
                <a:cs typeface="Times New Roman" panose="02020603050405020304" pitchFamily="18" charset="0"/>
              </a:rPr>
              <a:t>In File Explorer, navigate to </a:t>
            </a:r>
            <a:r>
              <a:rPr lang="en-US" sz="1200" b="1" dirty="0">
                <a:effectLst/>
                <a:latin typeface="Arial" panose="020B0604020202020204" pitchFamily="34" charset="0"/>
                <a:ea typeface="Times New Roman" panose="02020603050405020304" pitchFamily="18" charset="0"/>
                <a:cs typeface="Times New Roman" panose="02020603050405020304" pitchFamily="18" charset="0"/>
              </a:rPr>
              <a:t>D:\</a:t>
            </a:r>
            <a:r>
              <a:rPr lang="en-US" sz="1200" dirty="0">
                <a:effectLst/>
                <a:latin typeface="Arial" panose="020B0604020202020204" pitchFamily="34" charset="0"/>
                <a:ea typeface="Times New Roman" panose="02020603050405020304" pitchFamily="18" charset="0"/>
                <a:cs typeface="Times New Roman" panose="02020603050405020304" pitchFamily="18" charset="0"/>
              </a:rPr>
              <a:t>, and then click </a:t>
            </a:r>
            <a:r>
              <a:rPr lang="en-US" sz="1200" b="1" dirty="0">
                <a:effectLst/>
                <a:latin typeface="Arial" panose="020B0604020202020204" pitchFamily="34" charset="0"/>
                <a:ea typeface="Times New Roman" panose="02020603050405020304" pitchFamily="18" charset="0"/>
                <a:cs typeface="Times New Roman" panose="02020603050405020304" pitchFamily="18" charset="0"/>
              </a:rPr>
              <a:t>Paste</a:t>
            </a:r>
            <a:r>
              <a:rPr lang="en-US" sz="1200" dirty="0">
                <a:effectLst/>
                <a:latin typeface="Arial" panose="020B0604020202020204" pitchFamily="34" charset="0"/>
                <a:ea typeface="Times New Roman" panose="02020603050405020304" pitchFamily="18" charset="0"/>
                <a:cs typeface="Times New Roman" panose="02020603050405020304" pitchFamily="18" charset="0"/>
              </a:rPr>
              <a:t>. Wait until the file has copied successfully before continuing.</a:t>
            </a:r>
            <a:endParaRPr lang="en-GB" sz="12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200" dirty="0">
                <a:effectLst/>
                <a:latin typeface="Arial" panose="020B0604020202020204" pitchFamily="34" charset="0"/>
                <a:ea typeface="Times New Roman" panose="02020603050405020304" pitchFamily="18" charset="0"/>
                <a:cs typeface="Times New Roman" panose="02020603050405020304" pitchFamily="18" charset="0"/>
              </a:rPr>
              <a:t>On the Data Science virtual machine, on the desktop, double-click </a:t>
            </a:r>
            <a:r>
              <a:rPr lang="en-US" sz="1200" b="1" dirty="0">
                <a:effectLst/>
                <a:latin typeface="Arial" panose="020B0604020202020204" pitchFamily="34" charset="0"/>
                <a:ea typeface="Times New Roman" panose="02020603050405020304" pitchFamily="18" charset="0"/>
                <a:cs typeface="Times New Roman" panose="02020603050405020304" pitchFamily="18" charset="0"/>
              </a:rPr>
              <a:t>SQL Server Management Studio</a:t>
            </a:r>
            <a:r>
              <a:rPr lang="en-US" sz="1200" dirty="0">
                <a:effectLst/>
                <a:latin typeface="Arial" panose="020B0604020202020204" pitchFamily="34" charset="0"/>
                <a:ea typeface="Times New Roman" panose="02020603050405020304" pitchFamily="18" charset="0"/>
                <a:cs typeface="Times New Roman" panose="02020603050405020304" pitchFamily="18" charset="0"/>
              </a:rPr>
              <a:t>.</a:t>
            </a:r>
            <a:endParaRPr lang="en-GB" sz="12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200" dirty="0">
                <a:effectLst/>
                <a:latin typeface="Arial" panose="020B0604020202020204" pitchFamily="34" charset="0"/>
                <a:ea typeface="Times New Roman" panose="02020603050405020304" pitchFamily="18" charset="0"/>
                <a:cs typeface="Times New Roman" panose="02020603050405020304" pitchFamily="18" charset="0"/>
              </a:rPr>
              <a:t>In the </a:t>
            </a:r>
            <a:r>
              <a:rPr lang="en-US" sz="1200" b="1" dirty="0">
                <a:effectLst/>
                <a:latin typeface="Arial" panose="020B0604020202020204" pitchFamily="34" charset="0"/>
                <a:ea typeface="Times New Roman" panose="02020603050405020304" pitchFamily="18" charset="0"/>
                <a:cs typeface="Times New Roman" panose="02020603050405020304" pitchFamily="18" charset="0"/>
              </a:rPr>
              <a:t>Connect to Server</a:t>
            </a:r>
            <a:r>
              <a:rPr lang="en-US" sz="1200" dirty="0">
                <a:effectLst/>
                <a:latin typeface="Arial" panose="020B0604020202020204" pitchFamily="34" charset="0"/>
                <a:ea typeface="Times New Roman" panose="02020603050405020304" pitchFamily="18" charset="0"/>
                <a:cs typeface="Times New Roman" panose="02020603050405020304" pitchFamily="18" charset="0"/>
              </a:rPr>
              <a:t> dialog box, click </a:t>
            </a:r>
            <a:r>
              <a:rPr lang="en-US" sz="1200" b="1" dirty="0">
                <a:effectLst/>
                <a:latin typeface="Arial" panose="020B0604020202020204" pitchFamily="34" charset="0"/>
                <a:ea typeface="Times New Roman" panose="02020603050405020304" pitchFamily="18" charset="0"/>
                <a:cs typeface="Times New Roman" panose="02020603050405020304" pitchFamily="18" charset="0"/>
              </a:rPr>
              <a:t>Connect</a:t>
            </a:r>
            <a:r>
              <a:rPr lang="en-US" sz="1200" dirty="0">
                <a:effectLst/>
                <a:latin typeface="Arial" panose="020B0604020202020204" pitchFamily="34" charset="0"/>
                <a:ea typeface="Times New Roman" panose="02020603050405020304" pitchFamily="18" charset="0"/>
                <a:cs typeface="Times New Roman" panose="02020603050405020304" pitchFamily="18" charset="0"/>
              </a:rPr>
              <a:t>.</a:t>
            </a:r>
            <a:endParaRPr lang="en-GB" sz="12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GB" sz="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In Object Explorer, right-click </a:t>
            </a:r>
            <a:r>
              <a:rPr lang="en-GB" sz="1200" b="1"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Databases</a:t>
            </a:r>
            <a:r>
              <a:rPr lang="en-GB" sz="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and then click </a:t>
            </a:r>
            <a:r>
              <a:rPr lang="en-GB" sz="1200" b="1"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Restore Database</a:t>
            </a:r>
            <a:r>
              <a:rPr lang="en-GB" sz="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a:t>
            </a:r>
          </a:p>
          <a:p>
            <a:pPr marL="342900" lvl="0" indent="-342900">
              <a:lnSpc>
                <a:spcPct val="115000"/>
              </a:lnSpc>
              <a:spcAft>
                <a:spcPts val="995"/>
              </a:spcAft>
              <a:buFont typeface="+mj-lt"/>
              <a:buAutoNum type="arabicPeriod"/>
            </a:pPr>
            <a:r>
              <a:rPr lang="en-GB" sz="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In the </a:t>
            </a:r>
            <a:r>
              <a:rPr lang="en-GB" sz="1200" b="1"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Restore Database</a:t>
            </a:r>
            <a:r>
              <a:rPr lang="en-GB" sz="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dialog box, click </a:t>
            </a:r>
            <a:r>
              <a:rPr lang="en-GB" sz="1200" b="1"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Device</a:t>
            </a:r>
            <a:r>
              <a:rPr lang="en-GB" sz="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and then click the ellipsis (</a:t>
            </a:r>
            <a:r>
              <a:rPr lang="en-GB" sz="1200" b="1"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a:t>
            </a:r>
            <a:r>
              <a:rPr lang="en-GB" sz="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a:t>
            </a:r>
          </a:p>
          <a:p>
            <a:pPr marL="342900" lvl="0" indent="-342900">
              <a:lnSpc>
                <a:spcPct val="115000"/>
              </a:lnSpc>
              <a:spcAft>
                <a:spcPts val="995"/>
              </a:spcAft>
              <a:buFont typeface="+mj-lt"/>
              <a:buAutoNum type="arabicPeriod"/>
            </a:pPr>
            <a:r>
              <a:rPr lang="en-US" sz="1200" dirty="0">
                <a:effectLst/>
                <a:latin typeface="Arial" panose="020B0604020202020204" pitchFamily="34" charset="0"/>
                <a:ea typeface="Times New Roman" panose="02020603050405020304" pitchFamily="18" charset="0"/>
                <a:cs typeface="Times New Roman" panose="02020603050405020304" pitchFamily="18" charset="0"/>
              </a:rPr>
              <a:t>In the </a:t>
            </a:r>
            <a:r>
              <a:rPr lang="en-US" sz="1200" b="1" dirty="0">
                <a:effectLst/>
                <a:latin typeface="Arial" panose="020B0604020202020204" pitchFamily="34" charset="0"/>
                <a:ea typeface="Times New Roman" panose="02020603050405020304" pitchFamily="18" charset="0"/>
                <a:cs typeface="Times New Roman" panose="02020603050405020304" pitchFamily="18" charset="0"/>
              </a:rPr>
              <a:t>Select backup devices</a:t>
            </a:r>
            <a:r>
              <a:rPr lang="en-US" sz="1200" dirty="0">
                <a:effectLst/>
                <a:latin typeface="Arial" panose="020B0604020202020204" pitchFamily="34" charset="0"/>
                <a:ea typeface="Times New Roman" panose="02020603050405020304" pitchFamily="18" charset="0"/>
                <a:cs typeface="Times New Roman" panose="02020603050405020304" pitchFamily="18" charset="0"/>
              </a:rPr>
              <a:t> dialog box, click </a:t>
            </a:r>
            <a:r>
              <a:rPr lang="en-US" sz="1200" b="1" dirty="0">
                <a:effectLst/>
                <a:latin typeface="Arial" panose="020B0604020202020204" pitchFamily="34" charset="0"/>
                <a:ea typeface="Times New Roman" panose="02020603050405020304" pitchFamily="18" charset="0"/>
                <a:cs typeface="Times New Roman" panose="02020603050405020304" pitchFamily="18" charset="0"/>
              </a:rPr>
              <a:t>Add</a:t>
            </a:r>
            <a:r>
              <a:rPr lang="en-US" sz="1200" dirty="0">
                <a:effectLst/>
                <a:latin typeface="Arial" panose="020B0604020202020204" pitchFamily="34" charset="0"/>
                <a:ea typeface="Times New Roman" panose="02020603050405020304" pitchFamily="18" charset="0"/>
                <a:cs typeface="Times New Roman" panose="02020603050405020304" pitchFamily="18" charset="0"/>
              </a:rPr>
              <a:t>.</a:t>
            </a:r>
            <a:endParaRPr lang="en-GB" sz="12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200"/>
              </a:spcAft>
              <a:buFont typeface="+mj-lt"/>
              <a:buAutoNum type="arabicPeriod"/>
            </a:pPr>
            <a:r>
              <a:rPr lang="en-US" sz="1200" dirty="0">
                <a:effectLst/>
                <a:latin typeface="Arial" panose="020B0604020202020204" pitchFamily="34" charset="0"/>
                <a:ea typeface="Times New Roman" panose="02020603050405020304" pitchFamily="18" charset="0"/>
                <a:cs typeface="Times New Roman" panose="02020603050405020304" pitchFamily="18" charset="0"/>
              </a:rPr>
              <a:t>In the </a:t>
            </a:r>
            <a:r>
              <a:rPr lang="en-US" sz="1200" b="1" dirty="0">
                <a:effectLst/>
                <a:latin typeface="Arial" panose="020B0604020202020204" pitchFamily="34" charset="0"/>
                <a:ea typeface="Times New Roman" panose="02020603050405020304" pitchFamily="18" charset="0"/>
                <a:cs typeface="Times New Roman" panose="02020603050405020304" pitchFamily="18" charset="0"/>
              </a:rPr>
              <a:t>Locate Backup File</a:t>
            </a:r>
            <a:r>
              <a:rPr lang="en-US" sz="1200" dirty="0">
                <a:effectLst/>
                <a:latin typeface="Arial" panose="020B0604020202020204" pitchFamily="34" charset="0"/>
                <a:ea typeface="Times New Roman" panose="02020603050405020304" pitchFamily="18" charset="0"/>
                <a:cs typeface="Times New Roman" panose="02020603050405020304" pitchFamily="18" charset="0"/>
              </a:rPr>
              <a:t> dialog box, navigate to </a:t>
            </a:r>
            <a:r>
              <a:rPr lang="en-US" sz="1200" b="1" dirty="0">
                <a:effectLst/>
                <a:latin typeface="Arial" panose="020B0604020202020204" pitchFamily="34" charset="0"/>
                <a:ea typeface="Times New Roman" panose="02020603050405020304" pitchFamily="18" charset="0"/>
                <a:cs typeface="Times New Roman" panose="02020603050405020304" pitchFamily="18" charset="0"/>
              </a:rPr>
              <a:t>D:\</a:t>
            </a:r>
            <a:r>
              <a:rPr lang="en-US" sz="1200" dirty="0">
                <a:effectLst/>
                <a:latin typeface="Arial" panose="020B0604020202020204" pitchFamily="34" charset="0"/>
                <a:ea typeface="Times New Roman" panose="02020603050405020304" pitchFamily="18" charset="0"/>
                <a:cs typeface="Times New Roman" panose="02020603050405020304" pitchFamily="18" charset="0"/>
              </a:rPr>
              <a:t>, click </a:t>
            </a:r>
            <a:r>
              <a:rPr lang="en-US" sz="1200" b="1" dirty="0" err="1">
                <a:effectLst/>
                <a:latin typeface="Arial" panose="020B0604020202020204" pitchFamily="34" charset="0"/>
                <a:ea typeface="Times New Roman" panose="02020603050405020304" pitchFamily="18" charset="0"/>
                <a:cs typeface="Times New Roman" panose="02020603050405020304" pitchFamily="18" charset="0"/>
              </a:rPr>
              <a:t>WideWorldImportersDW-Full.bak</a:t>
            </a:r>
            <a:r>
              <a:rPr lang="en-US" sz="1200" dirty="0">
                <a:effectLst/>
                <a:latin typeface="Arial" panose="020B0604020202020204" pitchFamily="34" charset="0"/>
                <a:ea typeface="Times New Roman" panose="02020603050405020304" pitchFamily="18" charset="0"/>
                <a:cs typeface="Times New Roman" panose="02020603050405020304" pitchFamily="18" charset="0"/>
              </a:rPr>
              <a:t>, and</a:t>
            </a:r>
          </a:p>
          <a:p>
            <a:pPr marL="342900" indent="-342900">
              <a:lnSpc>
                <a:spcPct val="115000"/>
              </a:lnSpc>
              <a:spcAft>
                <a:spcPts val="995"/>
              </a:spcAft>
            </a:pPr>
            <a:r>
              <a:rPr lang="en-US" sz="12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then click </a:t>
            </a:r>
            <a:r>
              <a:rPr lang="en-US" sz="12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OK</a:t>
            </a:r>
            <a:r>
              <a:rPr lang="en-US" sz="12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a:r>
            <a:endParaRPr lang="en-GB" sz="12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2"/>
            </a:pPr>
            <a:r>
              <a:rPr lang="en-US" sz="12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t>
            </a:r>
            <a:r>
              <a:rPr lang="en-US" sz="12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Select backup devices</a:t>
            </a:r>
            <a:r>
              <a:rPr lang="en-US" sz="12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dialog box, click </a:t>
            </a:r>
            <a:r>
              <a:rPr lang="en-US" sz="12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OK</a:t>
            </a:r>
            <a:r>
              <a:rPr lang="en-US" sz="12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2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2"/>
            </a:pPr>
            <a:r>
              <a:rPr lang="en-US" sz="12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t>
            </a:r>
            <a:r>
              <a:rPr lang="en-US" sz="12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Restore Database</a:t>
            </a:r>
            <a:r>
              <a:rPr lang="en-US" sz="12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dialog box, in the </a:t>
            </a:r>
            <a:r>
              <a:rPr lang="en-US" sz="12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Select a page</a:t>
            </a:r>
            <a:r>
              <a:rPr lang="en-US" sz="12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section, click </a:t>
            </a:r>
            <a:r>
              <a:rPr lang="en-US" sz="12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Files</a:t>
            </a:r>
            <a:r>
              <a:rPr lang="en-US" sz="12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2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endParaRPr lang="en-US" dirty="0"/>
          </a:p>
        </p:txBody>
      </p:sp>
      <p:sp>
        <p:nvSpPr>
          <p:cNvPr id="4" name="Slide Number Placeholder 3"/>
          <p:cNvSpPr>
            <a:spLocks noGrp="1"/>
          </p:cNvSpPr>
          <p:nvPr>
            <p:ph type="sldNum" sz="quarter" idx="10"/>
          </p:nvPr>
        </p:nvSpPr>
        <p:spPr/>
        <p:txBody>
          <a:bodyPr/>
          <a:lstStyle/>
          <a:p>
            <a:fld id="{F19E9337-0361-41F3-9C17-1F4FFD1214BA}" type="slidenum">
              <a:rPr lang="en-US" smtClean="0"/>
              <a:t>69</a:t>
            </a:fld>
            <a:endParaRPr lang="en-US" dirty="0"/>
          </a:p>
        </p:txBody>
      </p:sp>
    </p:spTree>
    <p:extLst>
      <p:ext uri="{BB962C8B-B14F-4D97-AF65-F5344CB8AC3E}">
        <p14:creationId xmlns:p14="http://schemas.microsoft.com/office/powerpoint/2010/main" val="3487107690"/>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Aft>
                <a:spcPts val="995"/>
              </a:spcAft>
              <a:buFont typeface="+mj-lt"/>
              <a:buAutoNum type="arabicPeriod" startAt="14"/>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Select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Relocate all files to folder</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check box,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OK</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4"/>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The restore will take several minutes to complete.</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57188" lvl="0" indent="-357188">
              <a:lnSpc>
                <a:spcPct val="107000"/>
              </a:lnSpc>
              <a:spcAft>
                <a:spcPts val="800"/>
              </a:spcAft>
              <a:buFont typeface="+mj-lt"/>
              <a:buAutoNum type="arabicPeriod" startAt="14"/>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When it is finished, in the </a:t>
            </a: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Microsoft</a:t>
            </a: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a:t>
            </a: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SQL Server Management Studio</a:t>
            </a: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dialog box, click </a:t>
            </a: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OK</a:t>
            </a: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a:t>
            </a:r>
          </a:p>
          <a:p>
            <a:pPr lvl="0">
              <a:lnSpc>
                <a:spcPct val="107000"/>
              </a:lnSpc>
              <a:spcAft>
                <a:spcPts val="800"/>
              </a:spcAft>
            </a:pP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Demonstration Steps</a:t>
            </a:r>
            <a:endPar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lvl="0">
              <a:lnSpc>
                <a:spcPct val="107000"/>
              </a:lnSpc>
              <a:spcAft>
                <a:spcPts val="800"/>
              </a:spcAft>
            </a:pP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Create a stored procedure to run R code and extract useful data</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Explain that the first step is to create a stored procedure to run R code and extract useful data. In this example, the aim is to identify the amount of time taken to pick a product after it has been ordered.</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SQL Server Management Studio, in Object Explorer, ensure that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WideWorldImportersDW</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is selected.</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Bef>
                <a:spcPts val="500"/>
              </a:spcBef>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New Query</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p>
          <a:p>
            <a:pPr marL="228600" lvl="0" indent="-228600">
              <a:lnSpc>
                <a:spcPct val="115000"/>
              </a:lnSpc>
              <a:spcBef>
                <a:spcPts val="500"/>
              </a:spcBef>
              <a:spcAft>
                <a:spcPts val="995"/>
              </a:spcAft>
              <a:buFont typeface="+mj-lt"/>
              <a:buAutoNum type="arabicPeriod" startAt="4"/>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Copy and paste the following code into the query.</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539750" marR="73025" lvl="0">
              <a:lnSpc>
                <a:spcPct val="40000"/>
              </a:lnSpc>
              <a:spcBef>
                <a:spcPts val="600"/>
              </a:spcBef>
              <a:spcAft>
                <a:spcPts val="500"/>
              </a:spcAf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USE [WideWorldImportersDW];</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539750" marR="73025" lvl="0">
              <a:lnSpc>
                <a:spcPct val="40000"/>
              </a:lnSpc>
              <a:spcBef>
                <a:spcPts val="600"/>
              </a:spcBef>
              <a:spcAft>
                <a:spcPts val="500"/>
              </a:spcAf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GO</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539750" marR="73025" lvl="0">
              <a:lnSpc>
                <a:spcPct val="40000"/>
              </a:lnSpc>
              <a:spcBef>
                <a:spcPts val="600"/>
              </a:spcBef>
              <a:spcAft>
                <a:spcPts val="500"/>
              </a:spcAf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CREATE PROC get_pick_length </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539750" marR="73025" lvl="0">
              <a:lnSpc>
                <a:spcPct val="40000"/>
              </a:lnSpc>
              <a:spcBef>
                <a:spcPts val="600"/>
              </a:spcBef>
              <a:spcAft>
                <a:spcPts val="500"/>
              </a:spcAf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AS  </a:t>
            </a:r>
          </a:p>
          <a:p>
            <a:pPr marL="539750" marR="73025" lvl="0">
              <a:lnSpc>
                <a:spcPct val="40000"/>
              </a:lnSpc>
              <a:spcBef>
                <a:spcPts val="600"/>
              </a:spcBef>
              <a:spcAft>
                <a:spcPts val="500"/>
              </a:spcAf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BEGIN  </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539750" marR="73025" lvl="0">
              <a:lnSpc>
                <a:spcPct val="40000"/>
              </a:lnSpc>
              <a:spcBef>
                <a:spcPts val="600"/>
              </a:spcBef>
              <a:spcAft>
                <a:spcPts val="500"/>
              </a:spcAf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EXEC   sp_execute_external_script  </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539750" marR="73025" lvl="0">
              <a:lnSpc>
                <a:spcPct val="40000"/>
              </a:lnSpc>
              <a:spcBef>
                <a:spcPts val="600"/>
              </a:spcBef>
              <a:spcAft>
                <a:spcPts val="500"/>
              </a:spcAf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@language = N'R'  </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539750" marR="73025" lvl="0">
              <a:lnSpc>
                <a:spcPct val="40000"/>
              </a:lnSpc>
              <a:spcBef>
                <a:spcPts val="600"/>
              </a:spcBef>
              <a:spcAft>
                <a:spcPts val="500"/>
              </a:spcAf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 @script = N'res &lt;-quantile(InputDataSet$TimeToPick);</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539750" marR="73025" lvl="0">
              <a:lnSpc>
                <a:spcPct val="40000"/>
              </a:lnSpc>
              <a:spcBef>
                <a:spcPts val="600"/>
              </a:spcBef>
              <a:spcAft>
                <a:spcPts val="500"/>
              </a:spcAf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df &lt;- data.frame(res);'  </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539750" marR="73025" lvl="0">
              <a:spcBef>
                <a:spcPts val="600"/>
              </a:spcBef>
              <a:spcAft>
                <a:spcPts val="500"/>
              </a:spcAf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 @input_data_1 = N'SELECT datediff(DAY, [Order Date Key], [Picked Date Key]) as TimeToPick FROM [Fact].[Order]</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539750" marR="73025" lvl="0">
              <a:lnSpc>
                <a:spcPct val="40000"/>
              </a:lnSpc>
              <a:spcBef>
                <a:spcPts val="600"/>
              </a:spcBef>
              <a:spcAft>
                <a:spcPts val="500"/>
              </a:spcAf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WHERE DATEDIFF(DAY, [Order Date Key], [Picked Date Key]) &gt; 0;'  </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539750" marR="73025" lvl="0">
              <a:lnSpc>
                <a:spcPct val="40000"/>
              </a:lnSpc>
              <a:spcBef>
                <a:spcPts val="600"/>
              </a:spcBef>
              <a:spcAft>
                <a:spcPts val="500"/>
              </a:spcAf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 @output_data_1_name = N'df'</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539750" marR="73025" lvl="0">
              <a:lnSpc>
                <a:spcPct val="40000"/>
              </a:lnSpc>
              <a:spcBef>
                <a:spcPts val="600"/>
              </a:spcBef>
              <a:spcAft>
                <a:spcPts val="500"/>
              </a:spcAf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WITH RESULT SETS (("TimeToPick" float not null));  </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539750" marR="73025" lvl="0">
              <a:lnSpc>
                <a:spcPct val="40000"/>
              </a:lnSpc>
              <a:spcBef>
                <a:spcPts val="600"/>
              </a:spcBef>
              <a:spcAft>
                <a:spcPts val="500"/>
              </a:spcAf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END;  </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539750" marR="73025" lvl="0">
              <a:lnSpc>
                <a:spcPct val="40000"/>
              </a:lnSpc>
              <a:spcBef>
                <a:spcPts val="600"/>
              </a:spcBef>
              <a:spcAft>
                <a:spcPts val="500"/>
              </a:spcAf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GO</a:t>
            </a:r>
          </a:p>
          <a:p>
            <a:pPr marL="342900" lvl="0" indent="-342900">
              <a:lnSpc>
                <a:spcPct val="115000"/>
              </a:lnSpc>
              <a:spcBef>
                <a:spcPts val="500"/>
              </a:spcBef>
              <a:spcAft>
                <a:spcPts val="995"/>
              </a:spcAft>
              <a:buFont typeface="+mj-lt"/>
              <a:buAutoNum type="arabicPeriod"/>
            </a:pP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A426681C-E629-4398-9B29-48D6269261E4}" type="slidenum">
              <a:rPr lang="en-GB" smtClean="0"/>
              <a:t>70</a:t>
            </a:fld>
            <a:endParaRPr lang="en-GB" dirty="0"/>
          </a:p>
        </p:txBody>
      </p:sp>
      <p:sp>
        <p:nvSpPr>
          <p:cNvPr id="5" name="TextBox 4"/>
          <p:cNvSpPr txBox="1"/>
          <p:nvPr/>
        </p:nvSpPr>
        <p:spPr>
          <a:xfrm>
            <a:off x="22302" y="8867698"/>
            <a:ext cx="1871025" cy="246221"/>
          </a:xfrm>
          <a:prstGeom prst="rect">
            <a:avLst/>
          </a:prstGeom>
          <a:noFill/>
        </p:spPr>
        <p:txBody>
          <a:bodyPr vert="horz" wrap="none" rtlCol="0">
            <a:spAutoFit/>
          </a:bodyPr>
          <a:lstStyle/>
          <a:p>
            <a:r>
              <a:rPr lang="en-GB" sz="1000" dirty="0">
                <a:latin typeface="Arial" panose="020B0604020202020204" pitchFamily="34" charset="0"/>
              </a:rPr>
              <a:t>(More notes on the next slide)</a:t>
            </a:r>
          </a:p>
        </p:txBody>
      </p:sp>
      <p:sp>
        <p:nvSpPr>
          <p:cNvPr id="6" name="Rectangle 5"/>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panose="020B0604020202020204" pitchFamily="34" charset="0"/>
              </a:rPr>
              <a:t>20774A</a:t>
            </a:r>
          </a:p>
        </p:txBody>
      </p:sp>
      <p:sp>
        <p:nvSpPr>
          <p:cNvPr id="7" name="Rectangle 6"/>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panose="020B0604020202020204" pitchFamily="34" charset="0"/>
              </a:rPr>
              <a:t>13: Using R services with Machine Learning</a:t>
            </a:r>
          </a:p>
        </p:txBody>
      </p:sp>
    </p:spTree>
    <p:extLst>
      <p:ext uri="{BB962C8B-B14F-4D97-AF65-F5344CB8AC3E}">
        <p14:creationId xmlns:p14="http://schemas.microsoft.com/office/powerpoint/2010/main" val="1758029055"/>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Bef>
                <a:spcPts val="500"/>
              </a:spcBef>
              <a:spcAft>
                <a:spcPts val="995"/>
              </a:spcAft>
              <a:buFont typeface="+mj-lt"/>
              <a:buAutoNum type="arabicPeriod" startAt="5"/>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The above command can be copied from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E:\Demofiles\Mod13\Demo2Cmds.txt</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Bef>
                <a:spcPts val="500"/>
              </a:spcBef>
              <a:spcAft>
                <a:spcPts val="995"/>
              </a:spcAft>
              <a:buFont typeface="+mj-lt"/>
              <a:buAutoNum type="arabicPeriod" startAt="5"/>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Bef>
                <a:spcPts val="500"/>
              </a:spcBef>
              <a:spcAft>
                <a:spcPts val="995"/>
              </a:spcAft>
              <a:buFont typeface="+mj-lt"/>
              <a:buAutoNum type="arabicPeriod" startAt="5"/>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New Query</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Bef>
                <a:spcPts val="500"/>
              </a:spcBef>
              <a:spcAft>
                <a:spcPts val="995"/>
              </a:spcAft>
              <a:buFont typeface="+mj-lt"/>
              <a:buAutoNum type="arabicPeriod" startAt="5"/>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Copy and paste the following code into the query.</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539750" marR="73025" lvl="0">
              <a:lnSpc>
                <a:spcPct val="115000"/>
              </a:lnSpc>
              <a:spcBef>
                <a:spcPts val="600"/>
              </a:spcBef>
              <a:spcAft>
                <a:spcPts val="995"/>
              </a:spcAf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Exec get_pick_length</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Bef>
                <a:spcPts val="500"/>
              </a:spcBef>
              <a:spcAft>
                <a:spcPts val="995"/>
              </a:spcAft>
              <a:buFont typeface="+mj-lt"/>
              <a:buAutoNum type="arabicPeriod" startAt="9"/>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p>
          <a:p>
            <a:pPr marL="342900" indent="-342900">
              <a:lnSpc>
                <a:spcPct val="115000"/>
              </a:lnSpc>
              <a:spcBef>
                <a:spcPts val="500"/>
              </a:spcBef>
              <a:spcAft>
                <a:spcPts val="995"/>
              </a:spcAft>
              <a:buFont typeface="+mj-lt"/>
              <a:buAutoNum type="arabicPeriod" startAt="9"/>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View the results in the SQL Server Management Studio response window.</a:t>
            </a:r>
          </a:p>
          <a:p>
            <a:pPr lvl="0">
              <a:lnSpc>
                <a:spcPct val="115000"/>
              </a:lnSpc>
              <a:spcBef>
                <a:spcPts val="500"/>
              </a:spcBef>
              <a:spcAft>
                <a:spcPts val="995"/>
              </a:spcAft>
            </a:pP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Create a stored procedure to run R code and plot extracted data</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SQL Server Management Studio, in Object Explorer, ensure that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WideWorldImportersDW</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is selected.</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Bef>
                <a:spcPts val="500"/>
              </a:spcBef>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New Query</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indent="-342900">
              <a:lnSpc>
                <a:spcPct val="115000"/>
              </a:lnSpc>
              <a:spcBef>
                <a:spcPts val="500"/>
              </a:spcBef>
              <a:spcAft>
                <a:spcPts val="995"/>
              </a:spcAft>
              <a:buFont typeface="+mj-lt"/>
              <a:buAutoNum type="arabicPeriod" startAt="9"/>
            </a:pP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Bef>
                <a:spcPts val="500"/>
              </a:spcBef>
              <a:spcAft>
                <a:spcPts val="995"/>
              </a:spcAft>
              <a:buFont typeface="+mj-lt"/>
              <a:buAutoNum type="arabicPeriod" startAt="9"/>
            </a:pP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a:xfrm>
            <a:off x="3861463" y="8662063"/>
            <a:ext cx="2971800" cy="458787"/>
          </a:xfrm>
        </p:spPr>
        <p:txBody>
          <a:bodyPr/>
          <a:lstStyle/>
          <a:p>
            <a:fld id="{A426681C-E629-4398-9B29-48D6269261E4}" type="slidenum">
              <a:rPr lang="en-GB" smtClean="0"/>
              <a:t>71</a:t>
            </a:fld>
            <a:endParaRPr lang="en-GB" dirty="0"/>
          </a:p>
        </p:txBody>
      </p:sp>
      <p:sp>
        <p:nvSpPr>
          <p:cNvPr id="5" name="TextBox 4"/>
          <p:cNvSpPr txBox="1"/>
          <p:nvPr/>
        </p:nvSpPr>
        <p:spPr>
          <a:xfrm>
            <a:off x="22302" y="8867698"/>
            <a:ext cx="1871025" cy="246221"/>
          </a:xfrm>
          <a:prstGeom prst="rect">
            <a:avLst/>
          </a:prstGeom>
          <a:noFill/>
        </p:spPr>
        <p:txBody>
          <a:bodyPr vert="horz" wrap="none" rtlCol="0">
            <a:spAutoFit/>
          </a:bodyPr>
          <a:lstStyle/>
          <a:p>
            <a:r>
              <a:rPr lang="en-GB" sz="1000" dirty="0">
                <a:latin typeface="Arial" panose="020B0604020202020204" pitchFamily="34" charset="0"/>
              </a:rPr>
              <a:t>(More notes on the next slide)</a:t>
            </a:r>
          </a:p>
        </p:txBody>
      </p:sp>
      <p:sp>
        <p:nvSpPr>
          <p:cNvPr id="6" name="Rectangle 5"/>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panose="020B0604020202020204" pitchFamily="34" charset="0"/>
              </a:rPr>
              <a:t>20774A</a:t>
            </a:r>
          </a:p>
        </p:txBody>
      </p:sp>
      <p:sp>
        <p:nvSpPr>
          <p:cNvPr id="7" name="Rectangle 6"/>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panose="020B0604020202020204" pitchFamily="34" charset="0"/>
              </a:rPr>
              <a:t>13: Using R services with Machine Learning</a:t>
            </a:r>
          </a:p>
        </p:txBody>
      </p:sp>
    </p:spTree>
    <p:extLst>
      <p:ext uri="{BB962C8B-B14F-4D97-AF65-F5344CB8AC3E}">
        <p14:creationId xmlns:p14="http://schemas.microsoft.com/office/powerpoint/2010/main" val="448858128"/>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Bef>
                <a:spcPts val="500"/>
              </a:spcBef>
              <a:spcAft>
                <a:spcPts val="995"/>
              </a:spcAft>
              <a:buFont typeface="+mj-lt"/>
              <a:buAutoNum type="arabicPeriod" startAt="3"/>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Copy and paste the following code into the query.</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539750" marR="73025" lvl="0">
              <a:lnSpc>
                <a:spcPct val="45000"/>
              </a:lnSpc>
              <a:spcBef>
                <a:spcPts val="600"/>
              </a:spcBef>
              <a:spcAft>
                <a:spcPts val="500"/>
              </a:spcAf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CREATE PROCEDURE [dbo].[TimetoPickHistogram]  </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539750" marR="73025" lvl="0">
              <a:lnSpc>
                <a:spcPct val="45000"/>
              </a:lnSpc>
              <a:spcBef>
                <a:spcPts val="600"/>
              </a:spcBef>
              <a:spcAft>
                <a:spcPts val="500"/>
              </a:spcAf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AS  </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539750" marR="73025" lvl="0">
              <a:lnSpc>
                <a:spcPct val="45000"/>
              </a:lnSpc>
              <a:spcBef>
                <a:spcPts val="600"/>
              </a:spcBef>
              <a:spcAft>
                <a:spcPts val="500"/>
              </a:spcAf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BEGIN  </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539750" marR="73025" lvl="0">
              <a:lnSpc>
                <a:spcPct val="45000"/>
              </a:lnSpc>
              <a:spcBef>
                <a:spcPts val="600"/>
              </a:spcBef>
              <a:spcAft>
                <a:spcPts val="500"/>
              </a:spcAf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SET NOCOUNT ON;  </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539750" marR="73025" lvl="0">
              <a:lnSpc>
                <a:spcPct val="45000"/>
              </a:lnSpc>
              <a:spcBef>
                <a:spcPts val="600"/>
              </a:spcBef>
              <a:spcAft>
                <a:spcPts val="500"/>
              </a:spcAf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DECLARE @query nvarchar(max) =  </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539750" marR="73025" lvl="0">
              <a:spcBef>
                <a:spcPts val="600"/>
              </a:spcBef>
              <a:spcAft>
                <a:spcPts val="500"/>
              </a:spcAf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N'SELECT datediff(DAY, [Order Date Key], [Picked Date Key]) as TimeToPick FROM [Fact].[Order]</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539750" marR="73025" lvl="0">
              <a:lnSpc>
                <a:spcPct val="45000"/>
              </a:lnSpc>
              <a:spcBef>
                <a:spcPts val="600"/>
              </a:spcBef>
              <a:spcAft>
                <a:spcPts val="500"/>
              </a:spcAf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WHERE DATEDIFF(DAY, [Order Date Key], [Picked Date Key]) &gt; 0;'  </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539750" marR="73025" lvl="0">
              <a:lnSpc>
                <a:spcPct val="45000"/>
              </a:lnSpc>
              <a:spcBef>
                <a:spcPts val="600"/>
              </a:spcBef>
              <a:spcAft>
                <a:spcPts val="500"/>
              </a:spcAf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EXECUTE sp_execute_external_script @language = N'R',  </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539750" marR="73025" lvl="0">
              <a:lnSpc>
                <a:spcPct val="45000"/>
              </a:lnSpc>
              <a:spcBef>
                <a:spcPts val="600"/>
              </a:spcBef>
              <a:spcAft>
                <a:spcPts val="500"/>
              </a:spcAf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@script = N'  </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539750" marR="73025" lvl="0">
              <a:lnSpc>
                <a:spcPct val="45000"/>
              </a:lnSpc>
              <a:spcBef>
                <a:spcPts val="600"/>
              </a:spcBef>
              <a:spcAft>
                <a:spcPts val="500"/>
              </a:spcAf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image_file = tempfile();  </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539750" marR="73025" lvl="0">
              <a:lnSpc>
                <a:spcPct val="45000"/>
              </a:lnSpc>
              <a:spcBef>
                <a:spcPts val="600"/>
              </a:spcBef>
              <a:spcAft>
                <a:spcPts val="500"/>
              </a:spcAf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jpeg(filename = image_file);  </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539750" marR="73025" lvl="0">
              <a:lnSpc>
                <a:spcPct val="45000"/>
              </a:lnSpc>
              <a:spcBef>
                <a:spcPts val="600"/>
              </a:spcBef>
              <a:spcAft>
                <a:spcPts val="500"/>
              </a:spcAf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#Plot histogram  </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539750" marR="73025" lvl="0">
              <a:lnSpc>
                <a:spcPct val="45000"/>
              </a:lnSpc>
              <a:spcBef>
                <a:spcPts val="600"/>
              </a:spcBef>
              <a:spcAft>
                <a:spcPts val="500"/>
              </a:spcAf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rxHistogram(~TimeToPick, data=InputDataSet, col=''lightblue'',  </a:t>
            </a:r>
          </a:p>
          <a:p>
            <a:pPr marL="539750" marR="73025" lvl="0">
              <a:lnSpc>
                <a:spcPct val="45000"/>
              </a:lnSpc>
              <a:spcBef>
                <a:spcPts val="600"/>
              </a:spcBef>
              <a:spcAft>
                <a:spcPts val="500"/>
              </a:spcAf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title = ''Time to Pick Histogram'', xlab =''Time to Pick'', ylab =''Counts'');  </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539750" marR="73025" lvl="0">
              <a:lnSpc>
                <a:spcPct val="45000"/>
              </a:lnSpc>
              <a:spcBef>
                <a:spcPts val="600"/>
              </a:spcBef>
              <a:spcAft>
                <a:spcPts val="500"/>
              </a:spcAf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dev.off();  </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539750" marR="73025" lvl="0">
              <a:lnSpc>
                <a:spcPct val="45000"/>
              </a:lnSpc>
              <a:spcBef>
                <a:spcPts val="600"/>
              </a:spcBef>
              <a:spcAft>
                <a:spcPts val="500"/>
              </a:spcAf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OutputDataSet &lt;- data.frame(data=readBin(file(image_file, "rb"), what=raw(), n=1e6));  </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539750" marR="73025" lvl="0">
              <a:lnSpc>
                <a:spcPct val="45000"/>
              </a:lnSpc>
              <a:spcBef>
                <a:spcPts val="600"/>
              </a:spcBef>
              <a:spcAft>
                <a:spcPts val="500"/>
              </a:spcAf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  </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539750" marR="73025" lvl="0">
              <a:lnSpc>
                <a:spcPct val="45000"/>
              </a:lnSpc>
              <a:spcBef>
                <a:spcPts val="600"/>
              </a:spcBef>
              <a:spcAft>
                <a:spcPts val="500"/>
              </a:spcAf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@input_data_1 = @query  </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539750" marR="73025" lvl="0">
              <a:lnSpc>
                <a:spcPct val="45000"/>
              </a:lnSpc>
              <a:spcBef>
                <a:spcPts val="600"/>
              </a:spcBef>
              <a:spcAft>
                <a:spcPts val="500"/>
              </a:spcAf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WITH RESULT SETS ((plot varbinary(max)));  </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539750" marR="73025" lvl="0">
              <a:lnSpc>
                <a:spcPct val="45000"/>
              </a:lnSpc>
              <a:spcBef>
                <a:spcPts val="600"/>
              </a:spcBef>
              <a:spcAft>
                <a:spcPts val="500"/>
              </a:spcAf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END  </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539750" marR="73025" lvl="0">
              <a:lnSpc>
                <a:spcPct val="45000"/>
              </a:lnSpc>
              <a:spcBef>
                <a:spcPts val="600"/>
              </a:spcBef>
              <a:spcAft>
                <a:spcPts val="500"/>
              </a:spcAf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GO</a:t>
            </a:r>
          </a:p>
          <a:p>
            <a:pPr marL="539750" marR="73025" lvl="0">
              <a:lnSpc>
                <a:spcPct val="45000"/>
              </a:lnSpc>
              <a:spcBef>
                <a:spcPts val="600"/>
              </a:spcBef>
              <a:spcAft>
                <a:spcPts val="500"/>
              </a:spcAft>
            </a:pP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539750" marR="73025" lvl="0">
              <a:lnSpc>
                <a:spcPct val="115000"/>
              </a:lnSpc>
              <a:spcBef>
                <a:spcPts val="600"/>
              </a:spcBef>
              <a:spcAft>
                <a:spcPts val="995"/>
              </a:spcAf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a:xfrm>
            <a:off x="3861463" y="8662063"/>
            <a:ext cx="2971800" cy="458787"/>
          </a:xfrm>
        </p:spPr>
        <p:txBody>
          <a:bodyPr/>
          <a:lstStyle/>
          <a:p>
            <a:fld id="{A426681C-E629-4398-9B29-48D6269261E4}" type="slidenum">
              <a:rPr lang="en-GB" smtClean="0"/>
              <a:t>72</a:t>
            </a:fld>
            <a:endParaRPr lang="en-GB" dirty="0"/>
          </a:p>
        </p:txBody>
      </p:sp>
      <p:sp>
        <p:nvSpPr>
          <p:cNvPr id="5" name="TextBox 4"/>
          <p:cNvSpPr txBox="1"/>
          <p:nvPr/>
        </p:nvSpPr>
        <p:spPr>
          <a:xfrm>
            <a:off x="22302" y="8867698"/>
            <a:ext cx="1871025" cy="246221"/>
          </a:xfrm>
          <a:prstGeom prst="rect">
            <a:avLst/>
          </a:prstGeom>
          <a:noFill/>
        </p:spPr>
        <p:txBody>
          <a:bodyPr vert="horz" wrap="none" rtlCol="0">
            <a:spAutoFit/>
          </a:bodyPr>
          <a:lstStyle/>
          <a:p>
            <a:r>
              <a:rPr lang="en-GB" sz="1000" dirty="0">
                <a:latin typeface="Arial" panose="020B0604020202020204" pitchFamily="34" charset="0"/>
              </a:rPr>
              <a:t>(More notes on the next slide)</a:t>
            </a:r>
          </a:p>
        </p:txBody>
      </p:sp>
      <p:sp>
        <p:nvSpPr>
          <p:cNvPr id="6" name="Rectangle 5"/>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panose="020B0604020202020204" pitchFamily="34" charset="0"/>
              </a:rPr>
              <a:t>20774A</a:t>
            </a:r>
          </a:p>
        </p:txBody>
      </p:sp>
      <p:sp>
        <p:nvSpPr>
          <p:cNvPr id="7" name="Rectangle 6"/>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panose="020B0604020202020204" pitchFamily="34" charset="0"/>
              </a:rPr>
              <a:t>13: Using R services with Machine Learning</a:t>
            </a:r>
          </a:p>
        </p:txBody>
      </p:sp>
    </p:spTree>
    <p:extLst>
      <p:ext uri="{BB962C8B-B14F-4D97-AF65-F5344CB8AC3E}">
        <p14:creationId xmlns:p14="http://schemas.microsoft.com/office/powerpoint/2010/main" val="1907327814"/>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Bef>
                <a:spcPts val="500"/>
              </a:spcBef>
              <a:spcAft>
                <a:spcPts val="995"/>
              </a:spcAft>
              <a:buFont typeface="+mj-lt"/>
              <a:buAutoNum type="arabicPeriod" startAt="4"/>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The above command can be copied from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E:\Demofiles\Mod13\Demo2Cmds.txt</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Bef>
                <a:spcPts val="500"/>
              </a:spcBef>
              <a:spcAft>
                <a:spcPts val="995"/>
              </a:spcAft>
              <a:buFont typeface="+mj-lt"/>
              <a:buAutoNum type="arabicPeriod" startAt="4"/>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Bef>
                <a:spcPts val="500"/>
              </a:spcBef>
              <a:spcAft>
                <a:spcPts val="995"/>
              </a:spcAft>
              <a:buFont typeface="+mj-lt"/>
              <a:buAutoNum type="arabicPeriod" startAt="4"/>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New Query</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Bef>
                <a:spcPts val="500"/>
              </a:spcBef>
              <a:spcAft>
                <a:spcPts val="995"/>
              </a:spcAft>
              <a:buFont typeface="+mj-lt"/>
              <a:buAutoNum type="arabicPeriod" startAt="7"/>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Copy and paste the following code into the query.</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539750" marR="73025" lvl="0">
              <a:lnSpc>
                <a:spcPct val="115000"/>
              </a:lnSpc>
              <a:spcBef>
                <a:spcPts val="600"/>
              </a:spcBef>
              <a:spcAft>
                <a:spcPts val="995"/>
              </a:spcAft>
            </a:pPr>
            <a:r>
              <a:rPr lang="en-US" sz="1000" dirty="0">
                <a:solidFill>
                  <a:prstClr val="black"/>
                </a:solidFill>
                <a:latin typeface="Arial" panose="020B0604020202020204" pitchFamily="34" charset="0"/>
                <a:ea typeface="Times New Roman" panose="02020603050405020304" pitchFamily="18" charset="0"/>
                <a:cs typeface="Arial" panose="020B0604020202020204" pitchFamily="34" charset="0"/>
              </a:rPr>
              <a:t>EXEC [dbo].[TimetoPickHistogram]</a:t>
            </a:r>
            <a:endParaRPr lang="en-GB" sz="1000" dirty="0">
              <a:solidFill>
                <a:prstClr val="black"/>
              </a:solidFill>
              <a:latin typeface="Arial" panose="020B0604020202020204" pitchFamily="34" charset="0"/>
              <a:ea typeface="Times New Roman" panose="02020603050405020304" pitchFamily="18" charset="0"/>
              <a:cs typeface="Arial" panose="020B0604020202020204" pitchFamily="34" charset="0"/>
            </a:endParaRPr>
          </a:p>
          <a:p>
            <a:pPr marL="342900" lvl="0" indent="-342900">
              <a:lnSpc>
                <a:spcPct val="115000"/>
              </a:lnSpc>
              <a:spcBef>
                <a:spcPts val="500"/>
              </a:spcBef>
              <a:spcAft>
                <a:spcPts val="995"/>
              </a:spcAft>
              <a:buFont typeface="+mj-lt"/>
              <a:buAutoNum type="arabicPeriod" startAt="8"/>
            </a:pPr>
            <a:r>
              <a:rPr lang="en-US" sz="1000" dirty="0">
                <a:solidFill>
                  <a:prstClr val="black"/>
                </a:solidFill>
                <a:latin typeface="Arial" panose="020B0604020202020204" pitchFamily="34" charset="0"/>
                <a:ea typeface="Times New Roman" panose="02020603050405020304" pitchFamily="18" charset="0"/>
                <a:cs typeface="Arial" panose="020B0604020202020204" pitchFamily="34" charset="0"/>
              </a:rPr>
              <a:t>The above command can be copied from </a:t>
            </a:r>
            <a:r>
              <a:rPr lang="en-US" sz="1000" b="1" dirty="0">
                <a:solidFill>
                  <a:prstClr val="black"/>
                </a:solidFill>
                <a:latin typeface="Arial" panose="020B0604020202020204" pitchFamily="34" charset="0"/>
                <a:ea typeface="Times New Roman" panose="02020603050405020304" pitchFamily="18" charset="0"/>
                <a:cs typeface="Arial" panose="020B0604020202020204" pitchFamily="34" charset="0"/>
              </a:rPr>
              <a:t>E:\Demofiles\Mod13\Demo2Cmds.txt</a:t>
            </a:r>
            <a:r>
              <a:rPr lang="en-US" sz="1000" dirty="0">
                <a:solidFill>
                  <a:prstClr val="black"/>
                </a:solidFill>
                <a:latin typeface="Arial" panose="020B0604020202020204" pitchFamily="34" charset="0"/>
                <a:ea typeface="Times New Roman" panose="02020603050405020304" pitchFamily="18" charset="0"/>
                <a:cs typeface="Arial" panose="020B0604020202020204" pitchFamily="34" charset="0"/>
              </a:rPr>
              <a:t>.</a:t>
            </a:r>
            <a:endParaRPr lang="en-GB" sz="1000" dirty="0">
              <a:solidFill>
                <a:prstClr val="black"/>
              </a:solidFill>
              <a:latin typeface="Arial" panose="020B0604020202020204" pitchFamily="34" charset="0"/>
              <a:ea typeface="Times New Roman" panose="02020603050405020304" pitchFamily="18" charset="0"/>
              <a:cs typeface="Arial" panose="020B0604020202020204" pitchFamily="34" charset="0"/>
            </a:endParaRPr>
          </a:p>
          <a:p>
            <a:pPr marL="342900" lvl="0" indent="-342900">
              <a:lnSpc>
                <a:spcPct val="115000"/>
              </a:lnSpc>
              <a:spcBef>
                <a:spcPts val="500"/>
              </a:spcBef>
              <a:spcAft>
                <a:spcPts val="995"/>
              </a:spcAft>
              <a:buFont typeface="+mj-lt"/>
              <a:buAutoNum type="arabicPeriod" startAt="8"/>
            </a:pPr>
            <a:r>
              <a:rPr lang="en-US" sz="1000" dirty="0">
                <a:solidFill>
                  <a:prstClr val="black"/>
                </a:solidFill>
                <a:latin typeface="Arial" panose="020B0604020202020204" pitchFamily="34" charset="0"/>
                <a:ea typeface="Times New Roman" panose="02020603050405020304" pitchFamily="18" charset="0"/>
                <a:cs typeface="Arial" panose="020B0604020202020204" pitchFamily="34" charset="0"/>
              </a:rPr>
              <a:t>Click </a:t>
            </a:r>
            <a:r>
              <a:rPr lang="en-US" sz="1000" b="1" dirty="0">
                <a:solidFill>
                  <a:prstClr val="black"/>
                </a:solidFill>
                <a:latin typeface="Arial" panose="020B0604020202020204" pitchFamily="34" charset="0"/>
                <a:ea typeface="Times New Roman" panose="02020603050405020304" pitchFamily="18" charset="0"/>
                <a:cs typeface="Arial" panose="020B0604020202020204" pitchFamily="34" charset="0"/>
              </a:rPr>
              <a:t>Execute</a:t>
            </a:r>
            <a:r>
              <a:rPr lang="en-US" sz="1000" dirty="0">
                <a:solidFill>
                  <a:prstClr val="black"/>
                </a:solidFill>
                <a:latin typeface="Arial" panose="020B0604020202020204" pitchFamily="34" charset="0"/>
                <a:ea typeface="Times New Roman" panose="02020603050405020304" pitchFamily="18" charset="0"/>
                <a:cs typeface="Arial" panose="020B0604020202020204" pitchFamily="34" charset="0"/>
              </a:rPr>
              <a:t>.</a:t>
            </a:r>
            <a:endParaRPr lang="en-GB" sz="1000" dirty="0">
              <a:solidFill>
                <a:prstClr val="black"/>
              </a:solidFill>
              <a:latin typeface="Arial" panose="020B0604020202020204" pitchFamily="34" charset="0"/>
              <a:ea typeface="Times New Roman" panose="02020603050405020304" pitchFamily="18" charset="0"/>
              <a:cs typeface="Arial" panose="020B0604020202020204" pitchFamily="34" charset="0"/>
            </a:endParaRPr>
          </a:p>
          <a:p>
            <a:pPr lvl="0">
              <a:lnSpc>
                <a:spcPct val="115000"/>
              </a:lnSpc>
            </a:pPr>
            <a:r>
              <a:rPr lang="en-US" sz="1000" b="1" dirty="0">
                <a:solidFill>
                  <a:prstClr val="black"/>
                </a:solidFill>
                <a:latin typeface="Arial" panose="020B0604020202020204" pitchFamily="34" charset="0"/>
                <a:ea typeface="Times New Roman" panose="02020603050405020304" pitchFamily="18" charset="0"/>
                <a:cs typeface="Arial" panose="020B0604020202020204" pitchFamily="34" charset="0"/>
              </a:rPr>
              <a:t>Use Windows PowerShell to deploy a stored procedure and create a graphic from data</a:t>
            </a:r>
            <a:endParaRPr lang="en-GB" sz="1000" dirty="0">
              <a:solidFill>
                <a:prstClr val="black"/>
              </a:solidFill>
              <a:latin typeface="Arial" panose="020B0604020202020204" pitchFamily="34" charset="0"/>
              <a:ea typeface="Times New Roman" panose="02020603050405020304" pitchFamily="18" charset="0"/>
              <a:cs typeface="Arial" panose="020B0604020202020204" pitchFamily="34" charset="0"/>
            </a:endParaRPr>
          </a:p>
          <a:p>
            <a:pPr marL="342900" lvl="0" indent="-342900">
              <a:lnSpc>
                <a:spcPct val="115000"/>
              </a:lnSpc>
              <a:spcBef>
                <a:spcPts val="500"/>
              </a:spcBef>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Arial" panose="020B0604020202020204" pitchFamily="34" charset="0"/>
              </a:rPr>
              <a:t>On the taskbar, click </a:t>
            </a:r>
            <a:r>
              <a:rPr lang="en-US" sz="1000" b="1" dirty="0">
                <a:solidFill>
                  <a:prstClr val="black"/>
                </a:solidFill>
                <a:latin typeface="Arial" panose="020B0604020202020204" pitchFamily="34" charset="0"/>
                <a:ea typeface="Times New Roman" panose="02020603050405020304" pitchFamily="18" charset="0"/>
                <a:cs typeface="Arial" panose="020B0604020202020204" pitchFamily="34" charset="0"/>
              </a:rPr>
              <a:t>Windows PowerShell</a:t>
            </a:r>
            <a:r>
              <a:rPr lang="en-US" sz="1000" dirty="0">
                <a:solidFill>
                  <a:prstClr val="black"/>
                </a:solidFill>
                <a:latin typeface="Arial" panose="020B0604020202020204" pitchFamily="34" charset="0"/>
                <a:ea typeface="Times New Roman" panose="02020603050405020304" pitchFamily="18" charset="0"/>
                <a:cs typeface="Arial" panose="020B0604020202020204" pitchFamily="34" charset="0"/>
              </a:rPr>
              <a:t>.</a:t>
            </a:r>
            <a:endParaRPr lang="en-GB" sz="1000" dirty="0">
              <a:solidFill>
                <a:prstClr val="black"/>
              </a:solidFill>
              <a:latin typeface="Arial" panose="020B0604020202020204" pitchFamily="34" charset="0"/>
              <a:ea typeface="Times New Roman" panose="02020603050405020304" pitchFamily="18" charset="0"/>
              <a:cs typeface="Arial" panose="020B0604020202020204" pitchFamily="34" charset="0"/>
            </a:endParaRPr>
          </a:p>
          <a:p>
            <a:pPr marL="342900" lvl="0" indent="-342900">
              <a:lnSpc>
                <a:spcPct val="115000"/>
              </a:lnSpc>
              <a:spcBef>
                <a:spcPts val="500"/>
              </a:spcBef>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Arial" panose="020B0604020202020204" pitchFamily="34" charset="0"/>
              </a:rPr>
              <a:t>At the Windows PowerShell prompt, type the following command (replacing &lt;</a:t>
            </a:r>
            <a:r>
              <a:rPr lang="en-US" sz="1000" i="1" dirty="0">
                <a:solidFill>
                  <a:prstClr val="black"/>
                </a:solidFill>
                <a:latin typeface="Arial" panose="020B0604020202020204" pitchFamily="34" charset="0"/>
                <a:ea typeface="Times New Roman" panose="02020603050405020304" pitchFamily="18" charset="0"/>
                <a:cs typeface="Arial" panose="020B0604020202020204" pitchFamily="34" charset="0"/>
              </a:rPr>
              <a:t>server</a:t>
            </a:r>
            <a:r>
              <a:rPr lang="en-US" sz="1000" dirty="0">
                <a:solidFill>
                  <a:prstClr val="black"/>
                </a:solidFill>
                <a:latin typeface="Arial" panose="020B0604020202020204" pitchFamily="34" charset="0"/>
                <a:ea typeface="Times New Roman" panose="02020603050405020304" pitchFamily="18" charset="0"/>
                <a:cs typeface="Arial" panose="020B0604020202020204" pitchFamily="34" charset="0"/>
              </a:rPr>
              <a:t>&gt; with the name of your Data Science virtual machine, such as dsvm&lt;</a:t>
            </a:r>
            <a:r>
              <a:rPr lang="en-US" sz="1000" i="1" dirty="0">
                <a:solidFill>
                  <a:prstClr val="black"/>
                </a:solidFill>
                <a:latin typeface="Arial" panose="020B0604020202020204" pitchFamily="34" charset="0"/>
                <a:ea typeface="Times New Roman" panose="02020603050405020304" pitchFamily="18" charset="0"/>
                <a:cs typeface="Arial" panose="020B0604020202020204" pitchFamily="34" charset="0"/>
              </a:rPr>
              <a:t>date</a:t>
            </a:r>
            <a:r>
              <a:rPr lang="en-US" sz="1000" dirty="0">
                <a:solidFill>
                  <a:prstClr val="black"/>
                </a:solidFill>
                <a:latin typeface="Arial" panose="020B0604020202020204" pitchFamily="34" charset="0"/>
                <a:ea typeface="Times New Roman" panose="02020603050405020304" pitchFamily="18" charset="0"/>
                <a:cs typeface="Arial" panose="020B0604020202020204" pitchFamily="34" charset="0"/>
              </a:rPr>
              <a:t>&gt;), and then press Enter.</a:t>
            </a:r>
          </a:p>
          <a:p>
            <a:pPr marL="539750" marR="73025" lvl="0">
              <a:lnSpc>
                <a:spcPct val="115000"/>
              </a:lnSpc>
              <a:spcBef>
                <a:spcPts val="600"/>
              </a:spcBef>
              <a:spcAft>
                <a:spcPts val="995"/>
              </a:spcAft>
            </a:pPr>
            <a:r>
              <a:rPr lang="en-US" sz="1000" dirty="0">
                <a:solidFill>
                  <a:prstClr val="black"/>
                </a:solidFill>
                <a:latin typeface="Arial" panose="020B0604020202020204" pitchFamily="34" charset="0"/>
                <a:ea typeface="Times New Roman" panose="02020603050405020304" pitchFamily="18" charset="0"/>
                <a:cs typeface="Arial" panose="020B0604020202020204" pitchFamily="34" charset="0"/>
              </a:rPr>
              <a:t>bcp "exec TimetoPickHistogram" queryout "plot.jpg" -S &lt;server&gt; -d  WideWorldImportersDW  -T</a:t>
            </a:r>
            <a:endParaRPr lang="en-GB" sz="1000" dirty="0">
              <a:solidFill>
                <a:prstClr val="black"/>
              </a:solidFill>
              <a:latin typeface="Arial" panose="020B0604020202020204" pitchFamily="34" charset="0"/>
              <a:ea typeface="Times New Roman" panose="02020603050405020304" pitchFamily="18" charset="0"/>
              <a:cs typeface="Arial" panose="020B0604020202020204" pitchFamily="34" charset="0"/>
            </a:endParaRPr>
          </a:p>
          <a:p>
            <a:pPr marL="342900" lvl="0" indent="-342900">
              <a:lnSpc>
                <a:spcPct val="115000"/>
              </a:lnSpc>
              <a:spcBef>
                <a:spcPts val="500"/>
              </a:spcBef>
              <a:spcAft>
                <a:spcPts val="995"/>
              </a:spcAft>
              <a:buFont typeface="+mj-lt"/>
              <a:buAutoNum type="arabicPeriod" startAt="3"/>
            </a:pPr>
            <a:r>
              <a:rPr lang="en-US" sz="1000" dirty="0">
                <a:solidFill>
                  <a:prstClr val="black"/>
                </a:solidFill>
                <a:latin typeface="Arial" panose="020B0604020202020204" pitchFamily="34" charset="0"/>
                <a:ea typeface="Times New Roman" panose="02020603050405020304" pitchFamily="18" charset="0"/>
                <a:cs typeface="Arial" panose="020B0604020202020204" pitchFamily="34" charset="0"/>
              </a:rPr>
              <a:t>The above command can be copied from </a:t>
            </a:r>
            <a:r>
              <a:rPr lang="en-US" sz="1000" b="1" dirty="0">
                <a:solidFill>
                  <a:prstClr val="black"/>
                </a:solidFill>
                <a:latin typeface="Arial" panose="020B0604020202020204" pitchFamily="34" charset="0"/>
                <a:ea typeface="Times New Roman" panose="02020603050405020304" pitchFamily="18" charset="0"/>
                <a:cs typeface="Arial" panose="020B0604020202020204" pitchFamily="34" charset="0"/>
              </a:rPr>
              <a:t>E:\Demofiles\Mod13\Demo2Cmds.txt</a:t>
            </a:r>
            <a:r>
              <a:rPr lang="en-US" sz="1000" dirty="0">
                <a:solidFill>
                  <a:prstClr val="black"/>
                </a:solidFill>
                <a:latin typeface="Arial" panose="020B0604020202020204" pitchFamily="34" charset="0"/>
                <a:ea typeface="Times New Roman" panose="02020603050405020304" pitchFamily="18" charset="0"/>
                <a:cs typeface="Arial" panose="020B0604020202020204" pitchFamily="34" charset="0"/>
              </a:rPr>
              <a:t>.</a:t>
            </a:r>
            <a:endParaRPr lang="en-GB" sz="1000" dirty="0">
              <a:solidFill>
                <a:prstClr val="black"/>
              </a:solidFill>
              <a:latin typeface="Arial" panose="020B0604020202020204" pitchFamily="34" charset="0"/>
              <a:ea typeface="Times New Roman" panose="02020603050405020304" pitchFamily="18" charset="0"/>
              <a:cs typeface="Arial" panose="020B0604020202020204" pitchFamily="34" charset="0"/>
            </a:endParaRPr>
          </a:p>
          <a:p>
            <a:pPr marL="342900" lvl="0" indent="-342900">
              <a:lnSpc>
                <a:spcPct val="115000"/>
              </a:lnSpc>
              <a:spcAft>
                <a:spcPts val="995"/>
              </a:spcAft>
              <a:buFont typeface="+mj-lt"/>
              <a:buAutoNum type="arabicPeriod" startAt="3"/>
            </a:pPr>
            <a:r>
              <a:rPr lang="en-US" sz="1000" dirty="0">
                <a:solidFill>
                  <a:prstClr val="black"/>
                </a:solidFill>
                <a:latin typeface="Arial" panose="020B0604020202020204" pitchFamily="34" charset="0"/>
                <a:ea typeface="Times New Roman" panose="02020603050405020304" pitchFamily="18" charset="0"/>
                <a:cs typeface="Arial" panose="020B0604020202020204" pitchFamily="34" charset="0"/>
              </a:rPr>
              <a:t>After the command executes, press Enter at each prompt to accept the defaults, except for this change: </a:t>
            </a:r>
            <a:endParaRPr lang="en-GB" sz="1000" dirty="0">
              <a:solidFill>
                <a:prstClr val="black"/>
              </a:solidFill>
              <a:latin typeface="Arial" panose="020B0604020202020204" pitchFamily="34" charset="0"/>
              <a:ea typeface="Times New Roman" panose="02020603050405020304" pitchFamily="18" charset="0"/>
              <a:cs typeface="Arial" panose="020B0604020202020204" pitchFamily="34" charset="0"/>
            </a:endParaRPr>
          </a:p>
          <a:p>
            <a:pPr marL="800100" lvl="1" indent="-342900">
              <a:lnSpc>
                <a:spcPct val="115000"/>
              </a:lnSpc>
              <a:spcAft>
                <a:spcPts val="995"/>
              </a:spcAft>
              <a:buFont typeface="Symbol" panose="05050102010706020507" pitchFamily="18" charset="2"/>
              <a:buChar char=""/>
            </a:pPr>
            <a:r>
              <a:rPr lang="en-US" sz="1000" dirty="0">
                <a:solidFill>
                  <a:prstClr val="black"/>
                </a:solidFill>
                <a:latin typeface="Arial" panose="020B0604020202020204" pitchFamily="34" charset="0"/>
                <a:ea typeface="Times New Roman" panose="02020603050405020304" pitchFamily="18" charset="0"/>
                <a:cs typeface="Arial" panose="020B0604020202020204" pitchFamily="34" charset="0"/>
              </a:rPr>
              <a:t>prefix-length of field plot: </a:t>
            </a:r>
            <a:r>
              <a:rPr lang="en-US" sz="1000" b="1" dirty="0">
                <a:solidFill>
                  <a:prstClr val="black"/>
                </a:solidFill>
                <a:latin typeface="Arial" panose="020B0604020202020204" pitchFamily="34" charset="0"/>
                <a:ea typeface="Times New Roman" panose="02020603050405020304" pitchFamily="18" charset="0"/>
                <a:cs typeface="Arial" panose="020B0604020202020204" pitchFamily="34" charset="0"/>
              </a:rPr>
              <a:t>0</a:t>
            </a:r>
            <a:r>
              <a:rPr lang="en-US" sz="1000" dirty="0">
                <a:solidFill>
                  <a:prstClr val="black"/>
                </a:solidFill>
                <a:latin typeface="Arial" panose="020B0604020202020204" pitchFamily="34" charset="0"/>
                <a:ea typeface="Times New Roman" panose="02020603050405020304" pitchFamily="18" charset="0"/>
                <a:cs typeface="Arial" panose="020B0604020202020204" pitchFamily="34" charset="0"/>
              </a:rPr>
              <a:t> </a:t>
            </a:r>
            <a:endParaRPr lang="en-GB" sz="1000" dirty="0">
              <a:solidFill>
                <a:prstClr val="black"/>
              </a:solidFill>
              <a:latin typeface="Arial" panose="020B0604020202020204" pitchFamily="34" charset="0"/>
              <a:ea typeface="Times New Roman" panose="02020603050405020304" pitchFamily="18" charset="0"/>
              <a:cs typeface="Arial" panose="020B0604020202020204" pitchFamily="34" charset="0"/>
            </a:endParaRPr>
          </a:p>
          <a:p>
            <a:pPr marL="342900" lvl="0" indent="-342900">
              <a:lnSpc>
                <a:spcPct val="115000"/>
              </a:lnSpc>
              <a:spcBef>
                <a:spcPts val="500"/>
              </a:spcBef>
              <a:spcAft>
                <a:spcPts val="995"/>
              </a:spcAft>
              <a:buFont typeface="+mj-lt"/>
              <a:buAutoNum type="arabicPeriod" startAt="3"/>
            </a:pPr>
            <a:endParaRPr lang="en-GB" dirty="0"/>
          </a:p>
        </p:txBody>
      </p:sp>
      <p:sp>
        <p:nvSpPr>
          <p:cNvPr id="4" name="Slide Number Placeholder 3"/>
          <p:cNvSpPr>
            <a:spLocks noGrp="1"/>
          </p:cNvSpPr>
          <p:nvPr>
            <p:ph type="sldNum" sz="quarter" idx="10"/>
          </p:nvPr>
        </p:nvSpPr>
        <p:spPr>
          <a:xfrm>
            <a:off x="3861463" y="8662063"/>
            <a:ext cx="2971800" cy="458787"/>
          </a:xfrm>
        </p:spPr>
        <p:txBody>
          <a:bodyPr/>
          <a:lstStyle/>
          <a:p>
            <a:fld id="{A426681C-E629-4398-9B29-48D6269261E4}" type="slidenum">
              <a:rPr lang="en-GB" smtClean="0"/>
              <a:t>73</a:t>
            </a:fld>
            <a:endParaRPr lang="en-GB" dirty="0"/>
          </a:p>
        </p:txBody>
      </p:sp>
      <p:sp>
        <p:nvSpPr>
          <p:cNvPr id="5" name="TextBox 4"/>
          <p:cNvSpPr txBox="1"/>
          <p:nvPr/>
        </p:nvSpPr>
        <p:spPr>
          <a:xfrm>
            <a:off x="22302" y="8867698"/>
            <a:ext cx="1871025" cy="246221"/>
          </a:xfrm>
          <a:prstGeom prst="rect">
            <a:avLst/>
          </a:prstGeom>
          <a:noFill/>
        </p:spPr>
        <p:txBody>
          <a:bodyPr vert="horz" wrap="none" rtlCol="0">
            <a:spAutoFit/>
          </a:bodyPr>
          <a:lstStyle/>
          <a:p>
            <a:r>
              <a:rPr lang="en-GB" sz="1000" dirty="0">
                <a:latin typeface="Arial" panose="020B0604020202020204" pitchFamily="34" charset="0"/>
              </a:rPr>
              <a:t>(More notes on the next slide)</a:t>
            </a:r>
          </a:p>
        </p:txBody>
      </p:sp>
      <p:sp>
        <p:nvSpPr>
          <p:cNvPr id="6" name="Rectangle 5"/>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panose="020B0604020202020204" pitchFamily="34" charset="0"/>
              </a:rPr>
              <a:t>20774A</a:t>
            </a:r>
          </a:p>
        </p:txBody>
      </p:sp>
      <p:sp>
        <p:nvSpPr>
          <p:cNvPr id="7" name="Rectangle 6"/>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panose="020B0604020202020204" pitchFamily="34" charset="0"/>
              </a:rPr>
              <a:t>13: Using R services with Machine Learning</a:t>
            </a:r>
          </a:p>
        </p:txBody>
      </p:sp>
    </p:spTree>
    <p:extLst>
      <p:ext uri="{BB962C8B-B14F-4D97-AF65-F5344CB8AC3E}">
        <p14:creationId xmlns:p14="http://schemas.microsoft.com/office/powerpoint/2010/main" val="666723673"/>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Aft>
                <a:spcPts val="995"/>
              </a:spcAft>
              <a:buFont typeface="+mj-lt"/>
              <a:buAutoNum type="arabicPeriod" startAt="5"/>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Save the format information, using a suitable name.</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5"/>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On the taskbar,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File Explorer</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navigate to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C:\Users\dsadmin</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5"/>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Double-click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plot.jpg</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show the output.</a:t>
            </a:r>
            <a:endParaRPr lang="en-GB" dirty="0"/>
          </a:p>
        </p:txBody>
      </p:sp>
      <p:sp>
        <p:nvSpPr>
          <p:cNvPr id="4" name="Slide Number Placeholder 3"/>
          <p:cNvSpPr>
            <a:spLocks noGrp="1"/>
          </p:cNvSpPr>
          <p:nvPr>
            <p:ph type="sldNum" sz="quarter" idx="10"/>
          </p:nvPr>
        </p:nvSpPr>
        <p:spPr>
          <a:xfrm>
            <a:off x="3861463" y="8662063"/>
            <a:ext cx="2971800" cy="458787"/>
          </a:xfrm>
        </p:spPr>
        <p:txBody>
          <a:bodyPr/>
          <a:lstStyle/>
          <a:p>
            <a:fld id="{A426681C-E629-4398-9B29-48D6269261E4}" type="slidenum">
              <a:rPr lang="en-GB" smtClean="0"/>
              <a:t>74</a:t>
            </a:fld>
            <a:endParaRPr lang="en-GB" dirty="0"/>
          </a:p>
        </p:txBody>
      </p:sp>
      <p:sp>
        <p:nvSpPr>
          <p:cNvPr id="5" name="TextBox 4"/>
          <p:cNvSpPr txBox="1"/>
          <p:nvPr/>
        </p:nvSpPr>
        <p:spPr>
          <a:xfrm>
            <a:off x="22302" y="8867698"/>
            <a:ext cx="1871025" cy="246221"/>
          </a:xfrm>
          <a:prstGeom prst="rect">
            <a:avLst/>
          </a:prstGeom>
          <a:noFill/>
        </p:spPr>
        <p:txBody>
          <a:bodyPr vert="horz" wrap="none" rtlCol="0">
            <a:spAutoFit/>
          </a:bodyPr>
          <a:lstStyle/>
          <a:p>
            <a:r>
              <a:rPr lang="en-GB" sz="1000" dirty="0">
                <a:latin typeface="Arial" panose="020B0604020202020204" pitchFamily="34" charset="0"/>
              </a:rPr>
              <a:t>(More notes on the next slide)</a:t>
            </a:r>
          </a:p>
        </p:txBody>
      </p:sp>
      <p:sp>
        <p:nvSpPr>
          <p:cNvPr id="6" name="Rectangle 5"/>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panose="020B0604020202020204" pitchFamily="34" charset="0"/>
              </a:rPr>
              <a:t>20774A</a:t>
            </a:r>
          </a:p>
        </p:txBody>
      </p:sp>
      <p:sp>
        <p:nvSpPr>
          <p:cNvPr id="7" name="Rectangle 6"/>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panose="020B0604020202020204" pitchFamily="34" charset="0"/>
              </a:rPr>
              <a:t>13: Using R services with Machine Learning</a:t>
            </a:r>
          </a:p>
        </p:txBody>
      </p:sp>
    </p:spTree>
    <p:extLst>
      <p:ext uri="{BB962C8B-B14F-4D97-AF65-F5344CB8AC3E}">
        <p14:creationId xmlns:p14="http://schemas.microsoft.com/office/powerpoint/2010/main" val="19702854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r>
              <a:rPr lang="en-US" sz="1200" b="0" i="0" u="none" strike="noStrike" kern="1200" baseline="0" dirty="0">
                <a:solidFill>
                  <a:schemeClr val="tx1"/>
                </a:solidFill>
                <a:latin typeface="+mn-lt"/>
                <a:ea typeface="+mn-ea"/>
                <a:cs typeface="+mn-cs"/>
              </a:rPr>
              <a:t>some uses of the DSVM include:</a:t>
            </a:r>
          </a:p>
          <a:p>
            <a:r>
              <a:rPr lang="en-US" sz="1200" b="0" i="0" u="none" strike="noStrike" kern="1200" baseline="0" dirty="0">
                <a:solidFill>
                  <a:schemeClr val="tx1"/>
                </a:solidFill>
                <a:latin typeface="+mn-lt"/>
                <a:ea typeface="+mn-ea"/>
                <a:cs typeface="+mn-cs"/>
              </a:rPr>
              <a:t> Exploring data and developing models on the DSVM by using Microsoft R Server, and Python.</a:t>
            </a:r>
          </a:p>
          <a:p>
            <a:r>
              <a:rPr lang="en-US" sz="1200" b="0" i="0" u="none" strike="noStrike" kern="1200" baseline="0" dirty="0">
                <a:solidFill>
                  <a:schemeClr val="tx1"/>
                </a:solidFill>
                <a:latin typeface="+mn-lt"/>
                <a:ea typeface="+mn-ea"/>
                <a:cs typeface="+mn-cs"/>
              </a:rPr>
              <a:t> Using </a:t>
            </a:r>
            <a:r>
              <a:rPr lang="en-US" sz="1200" b="0" i="0" u="none" strike="noStrike" kern="1200" baseline="0" dirty="0" err="1">
                <a:solidFill>
                  <a:schemeClr val="tx1"/>
                </a:solidFill>
                <a:latin typeface="+mn-lt"/>
                <a:ea typeface="+mn-ea"/>
                <a:cs typeface="+mn-cs"/>
              </a:rPr>
              <a:t>Jupyter</a:t>
            </a:r>
            <a:r>
              <a:rPr lang="en-US" sz="1200" b="0" i="0" u="none" strike="noStrike" kern="1200" baseline="0" dirty="0">
                <a:solidFill>
                  <a:schemeClr val="tx1"/>
                </a:solidFill>
                <a:latin typeface="+mn-lt"/>
                <a:ea typeface="+mn-ea"/>
                <a:cs typeface="+mn-cs"/>
              </a:rPr>
              <a:t> notebooks to experiment with your data on a browser, by using Python 2, Python 3, and Microsoft R.</a:t>
            </a:r>
          </a:p>
          <a:p>
            <a:r>
              <a:rPr lang="en-US" sz="1200" b="0" i="0" u="none" strike="noStrike" kern="1200" baseline="0" dirty="0">
                <a:solidFill>
                  <a:schemeClr val="tx1"/>
                </a:solidFill>
                <a:latin typeface="+mn-lt"/>
                <a:ea typeface="+mn-ea"/>
                <a:cs typeface="+mn-cs"/>
              </a:rPr>
              <a:t> Operationalizing Machine Learning models, built using R and Python, to provide client applications with access using a simple web services interface.</a:t>
            </a:r>
          </a:p>
          <a:p>
            <a:r>
              <a:rPr lang="en-US" sz="1200" b="0" i="0" u="none" strike="noStrike" kern="1200" baseline="0" dirty="0">
                <a:solidFill>
                  <a:schemeClr val="tx1"/>
                </a:solidFill>
                <a:latin typeface="+mn-lt"/>
                <a:ea typeface="+mn-ea"/>
                <a:cs typeface="+mn-cs"/>
              </a:rPr>
              <a:t> Accessing Azure data and analytics services, such as Azure Blob storage, Azure Data Lake, Azure</a:t>
            </a:r>
          </a:p>
          <a:p>
            <a:r>
              <a:rPr lang="en-US" sz="1200" b="0" i="0" u="none" strike="noStrike" kern="1200" baseline="0" dirty="0">
                <a:solidFill>
                  <a:schemeClr val="tx1"/>
                </a:solidFill>
                <a:latin typeface="+mn-lt"/>
                <a:ea typeface="+mn-ea"/>
                <a:cs typeface="+mn-cs"/>
              </a:rPr>
              <a:t>HDInsight (Hadoop), Azure </a:t>
            </a:r>
            <a:r>
              <a:rPr lang="en-US" sz="1200" b="0" i="0" u="none" strike="noStrike" kern="1200" baseline="0" dirty="0" err="1">
                <a:solidFill>
                  <a:schemeClr val="tx1"/>
                </a:solidFill>
                <a:latin typeface="+mn-lt"/>
                <a:ea typeface="+mn-ea"/>
                <a:cs typeface="+mn-cs"/>
              </a:rPr>
              <a:t>DocumentDB</a:t>
            </a:r>
            <a:r>
              <a:rPr lang="en-US" sz="1200" b="0" i="0" u="none" strike="noStrike" kern="1200" baseline="0" dirty="0">
                <a:solidFill>
                  <a:schemeClr val="tx1"/>
                </a:solidFill>
                <a:latin typeface="+mn-lt"/>
                <a:ea typeface="+mn-ea"/>
                <a:cs typeface="+mn-cs"/>
              </a:rPr>
              <a:t>, Azure SQL Database, and Azure SQL Data Warehouse.</a:t>
            </a:r>
          </a:p>
          <a:p>
            <a:r>
              <a:rPr lang="en-US" sz="1200" b="0" i="0" u="none" strike="noStrike" kern="1200" baseline="0" dirty="0">
                <a:solidFill>
                  <a:schemeClr val="tx1"/>
                </a:solidFill>
                <a:latin typeface="+mn-lt"/>
                <a:ea typeface="+mn-ea"/>
                <a:cs typeface="+mn-cs"/>
              </a:rPr>
              <a:t> Building reports and dashboards in Power BI Desktop, and deploying these for cloud access.</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a:xfrm>
            <a:off x="3862311" y="8662911"/>
            <a:ext cx="2971800" cy="458787"/>
          </a:xfrm>
        </p:spPr>
        <p:txBody>
          <a:bodyPr/>
          <a:lstStyle/>
          <a:p>
            <a:fld id="{DDB9AEC6-2727-4095-917C-D2BF42CE732F}" type="slidenum">
              <a:rPr lang="en-GB" smtClean="0"/>
              <a:t>7</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panose="020B0604020202020204" pitchFamily="34" charset="0"/>
              </a:rPr>
              <a:t>20774A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panose="020B0604020202020204" pitchFamily="34" charset="0"/>
              </a:rPr>
              <a:t>2: Introduction to Azure Machine Learning</a:t>
            </a:r>
          </a:p>
        </p:txBody>
      </p:sp>
    </p:spTree>
    <p:extLst>
      <p:ext uri="{BB962C8B-B14F-4D97-AF65-F5344CB8AC3E}">
        <p14:creationId xmlns:p14="http://schemas.microsoft.com/office/powerpoint/2010/main" val="31092077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r>
              <a:rPr lang="en-GB" sz="1000" dirty="0">
                <a:effectLst/>
                <a:latin typeface="Arial" panose="020B0604020202020204" pitchFamily="34" charset="0"/>
                <a:ea typeface="Calibri" panose="020F0502020204030204" pitchFamily="34" charset="0"/>
                <a:cs typeface="Times New Roman" panose="02020603050405020304" pitchFamily="18" charset="0"/>
              </a:rPr>
              <a:t> </a:t>
            </a:r>
            <a:r>
              <a:rPr lang="en-US" sz="1200" b="0" i="0" u="none" strike="noStrike" kern="1200" baseline="0" dirty="0">
                <a:solidFill>
                  <a:schemeClr val="tx1"/>
                </a:solidFill>
                <a:latin typeface="+mn-lt"/>
                <a:ea typeface="+mn-ea"/>
                <a:cs typeface="+mn-cs"/>
              </a:rPr>
              <a:t>Azure NC VMs are designed for applications such as neural networks, real-time data analytics, artificial intelligence (AI), 3D visualization and interactivity, and highly computational medical research.</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a:xfrm>
            <a:off x="3862311" y="8662911"/>
            <a:ext cx="2971800" cy="458787"/>
          </a:xfrm>
        </p:spPr>
        <p:txBody>
          <a:bodyPr/>
          <a:lstStyle/>
          <a:p>
            <a:fld id="{DDB9AEC6-2727-4095-917C-D2BF42CE732F}" type="slidenum">
              <a:rPr lang="en-GB" smtClean="0"/>
              <a:t>8</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panose="020B0604020202020204" pitchFamily="34" charset="0"/>
              </a:rPr>
              <a:t>20774A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panose="020B0604020202020204" pitchFamily="34" charset="0"/>
              </a:rPr>
              <a:t>2: Introduction to Azure Machine Learning</a:t>
            </a:r>
          </a:p>
        </p:txBody>
      </p:sp>
    </p:spTree>
    <p:extLst>
      <p:ext uri="{BB962C8B-B14F-4D97-AF65-F5344CB8AC3E}">
        <p14:creationId xmlns:p14="http://schemas.microsoft.com/office/powerpoint/2010/main" val="2857222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r>
              <a:rPr lang="en-US" sz="1000" dirty="0"/>
              <a:t>Neural networks are inspired by the structures of the brain, and they are best used for regression or classification business problems. </a:t>
            </a:r>
          </a:p>
          <a:p>
            <a:pPr>
              <a:lnSpc>
                <a:spcPct val="107000"/>
              </a:lnSpc>
              <a:spcAft>
                <a:spcPts val="800"/>
              </a:spcAft>
            </a:pP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t>Neural networks are complex because they contain many hidden layers. They are unsupervised algorithms, which means that you do not always know what the outputs should be. The middle function maps the input to the outputs. To achieve this function, the neural network needs to undergo a lot of training. </a:t>
            </a:r>
            <a:endParaRPr lang="en-GB"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a:xfrm>
            <a:off x="3862841" y="8663441"/>
            <a:ext cx="2971800" cy="458787"/>
          </a:xfrm>
        </p:spPr>
        <p:txBody>
          <a:bodyPr/>
          <a:lstStyle/>
          <a:p>
            <a:fld id="{94A5670C-11DE-4B3B-96C9-729D11A0618F}" type="slidenum">
              <a:rPr lang="en-GB" b="0" smtClean="0">
                <a:latin typeface="+mn-lt"/>
              </a:rPr>
              <a:t>9</a:t>
            </a:fld>
            <a:endParaRPr lang="en-GB"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a:solidFill>
                  <a:srgbClr val="000000"/>
                </a:solidFill>
                <a:latin typeface="Arial" panose="020B0604020202020204" pitchFamily="34" charset="0"/>
              </a:rPr>
              <a:t>20774A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a:solidFill>
                  <a:srgbClr val="336699"/>
                </a:solidFill>
                <a:latin typeface="Arial" panose="020B0604020202020204" pitchFamily="34" charset="0"/>
              </a:rPr>
              <a:t>6: Building Azure Machine Learning Models</a:t>
            </a:r>
          </a:p>
        </p:txBody>
      </p:sp>
    </p:spTree>
    <p:extLst>
      <p:ext uri="{BB962C8B-B14F-4D97-AF65-F5344CB8AC3E}">
        <p14:creationId xmlns:p14="http://schemas.microsoft.com/office/powerpoint/2010/main" val="33533708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rgbClr val="0070C0"/>
        </a:solidFill>
        <a:effectLst/>
      </p:bgPr>
    </p:bg>
    <p:spTree>
      <p:nvGrpSpPr>
        <p:cNvPr id="1" name=""/>
        <p:cNvGrpSpPr/>
        <p:nvPr/>
      </p:nvGrpSpPr>
      <p:grpSpPr>
        <a:xfrm>
          <a:off x="0" y="0"/>
          <a:ext cx="0" cy="0"/>
          <a:chOff x="0" y="0"/>
          <a:chExt cx="0" cy="0"/>
        </a:xfrm>
      </p:grpSpPr>
      <p:sp>
        <p:nvSpPr>
          <p:cNvPr id="726019" name="Rectangle 3"/>
          <p:cNvSpPr>
            <a:spLocks noGrp="1" noChangeArrowheads="1"/>
          </p:cNvSpPr>
          <p:nvPr>
            <p:ph type="ctrTitle" sz="quarter" hasCustomPrompt="1"/>
          </p:nvPr>
        </p:nvSpPr>
        <p:spPr>
          <a:xfrm>
            <a:off x="597160" y="508962"/>
            <a:ext cx="8379200" cy="1011928"/>
          </a:xfrm>
          <a:solidFill>
            <a:srgbClr val="3399FF"/>
          </a:solidFill>
          <a:ln algn="ctr"/>
        </p:spPr>
        <p:txBody>
          <a:bodyPr wrap="square" tIns="0" rIns="0" bIns="0" anchor="t" anchorCtr="0">
            <a:noAutofit/>
          </a:bodyPr>
          <a:lstStyle>
            <a:lvl1pPr algn="l">
              <a:spcBef>
                <a:spcPct val="60000"/>
              </a:spcBef>
              <a:buClr>
                <a:schemeClr val="hlink"/>
              </a:buClr>
              <a:buSzPct val="90000"/>
              <a:buFontTx/>
              <a:buNone/>
              <a:defRPr sz="3800" baseline="0">
                <a:solidFill>
                  <a:schemeClr val="bg1"/>
                </a:solidFill>
                <a:latin typeface="Segoe UI" pitchFamily="34" charset="0"/>
                <a:ea typeface="Segoe UI" pitchFamily="34" charset="0"/>
                <a:cs typeface="Segoe UI" pitchFamily="34" charset="0"/>
              </a:defRPr>
            </a:lvl1pPr>
          </a:lstStyle>
          <a:p>
            <a:r>
              <a:rPr lang="en-US" dirty="0"/>
              <a:t>Topic</a:t>
            </a:r>
          </a:p>
        </p:txBody>
      </p:sp>
      <p:sp>
        <p:nvSpPr>
          <p:cNvPr id="726020" name="Rectangle 4"/>
          <p:cNvSpPr>
            <a:spLocks noGrp="1" noChangeArrowheads="1"/>
          </p:cNvSpPr>
          <p:nvPr>
            <p:ph type="subTitle" sz="quarter" idx="1" hasCustomPrompt="1"/>
          </p:nvPr>
        </p:nvSpPr>
        <p:spPr>
          <a:xfrm>
            <a:off x="3685592" y="2110581"/>
            <a:ext cx="5290768" cy="3722293"/>
          </a:xfrm>
        </p:spPr>
        <p:txBody>
          <a:bodyPr lIns="91440" tIns="45720" rIns="91440" bIns="45720"/>
          <a:lstStyle>
            <a:lvl1pPr marL="285750" indent="-285750" algn="l">
              <a:lnSpc>
                <a:spcPct val="95000"/>
              </a:lnSpc>
              <a:spcBef>
                <a:spcPct val="60000"/>
              </a:spcBef>
              <a:buClr>
                <a:schemeClr val="bg1"/>
              </a:buClr>
              <a:buFont typeface="Wingdings" panose="05000000000000000000" pitchFamily="2" charset="2"/>
              <a:buChar char="Ø"/>
              <a:defRPr sz="1800">
                <a:solidFill>
                  <a:schemeClr val="bg1"/>
                </a:solidFill>
                <a:latin typeface="Segoe UI" pitchFamily="34" charset="0"/>
                <a:ea typeface="Segoe UI" pitchFamily="34" charset="0"/>
                <a:cs typeface="Segoe UI" pitchFamily="34" charset="0"/>
              </a:defRPr>
            </a:lvl1pPr>
          </a:lstStyle>
          <a:p>
            <a:r>
              <a:rPr lang="en-US" dirty="0"/>
              <a:t>Topic Description</a:t>
            </a:r>
          </a:p>
          <a:p>
            <a:endParaRPr lang="en-US" dirty="0"/>
          </a:p>
        </p:txBody>
      </p:sp>
      <p:sp>
        <p:nvSpPr>
          <p:cNvPr id="7" name="Text Placeholder 6">
            <a:extLst>
              <a:ext uri="{FF2B5EF4-FFF2-40B4-BE49-F238E27FC236}">
                <a16:creationId xmlns:a16="http://schemas.microsoft.com/office/drawing/2014/main" id="{05E1913A-614D-4F38-AB69-5348B29CCD5D}"/>
              </a:ext>
            </a:extLst>
          </p:cNvPr>
          <p:cNvSpPr>
            <a:spLocks noGrp="1"/>
          </p:cNvSpPr>
          <p:nvPr>
            <p:ph type="body" sz="quarter" idx="10"/>
          </p:nvPr>
        </p:nvSpPr>
        <p:spPr>
          <a:xfrm>
            <a:off x="261938" y="2756542"/>
            <a:ext cx="3241675" cy="2851150"/>
          </a:xfrm>
        </p:spPr>
        <p:txBody>
          <a:bodyPr/>
          <a:lstStyle>
            <a:lvl1pPr>
              <a:defRPr sz="2000">
                <a:solidFill>
                  <a:schemeClr val="bg1"/>
                </a:solidFill>
              </a:defRPr>
            </a:lvl1pPr>
          </a:lstStyle>
          <a:p>
            <a:pPr lvl="0"/>
            <a:r>
              <a:rPr lang="en-US" dirty="0"/>
              <a:t>Edit Master text</a:t>
            </a:r>
          </a:p>
        </p:txBody>
      </p:sp>
      <p:sp>
        <p:nvSpPr>
          <p:cNvPr id="11" name="Text Placeholder 10">
            <a:extLst>
              <a:ext uri="{FF2B5EF4-FFF2-40B4-BE49-F238E27FC236}">
                <a16:creationId xmlns:a16="http://schemas.microsoft.com/office/drawing/2014/main" id="{6A2AE784-2CA5-4194-B30C-8D50C676A59B}"/>
              </a:ext>
            </a:extLst>
          </p:cNvPr>
          <p:cNvSpPr>
            <a:spLocks noGrp="1"/>
          </p:cNvSpPr>
          <p:nvPr>
            <p:ph type="body" sz="quarter" idx="11" hasCustomPrompt="1"/>
          </p:nvPr>
        </p:nvSpPr>
        <p:spPr>
          <a:xfrm>
            <a:off x="261938" y="6018240"/>
            <a:ext cx="8714421" cy="391882"/>
          </a:xfrm>
          <a:solidFill>
            <a:schemeClr val="bg1"/>
          </a:solidFill>
        </p:spPr>
        <p:txBody>
          <a:bodyPr/>
          <a:lstStyle>
            <a:lvl1pPr marL="0" indent="0">
              <a:buNone/>
              <a:defRPr sz="1400">
                <a:solidFill>
                  <a:srgbClr val="3399FF"/>
                </a:solidFill>
              </a:defRPr>
            </a:lvl1pPr>
            <a:lvl2pPr>
              <a:defRPr>
                <a:solidFill>
                  <a:schemeClr val="bg1">
                    <a:lumMod val="75000"/>
                  </a:schemeClr>
                </a:solidFill>
              </a:defRPr>
            </a:lvl2pPr>
            <a:lvl3pPr>
              <a:defRPr>
                <a:solidFill>
                  <a:schemeClr val="bg1">
                    <a:lumMod val="75000"/>
                  </a:schemeClr>
                </a:solidFill>
              </a:defRPr>
            </a:lvl3pPr>
            <a:lvl4pPr>
              <a:defRPr>
                <a:solidFill>
                  <a:schemeClr val="bg1">
                    <a:lumMod val="75000"/>
                  </a:schemeClr>
                </a:solidFill>
              </a:defRPr>
            </a:lvl4pPr>
            <a:lvl5pPr>
              <a:defRPr>
                <a:solidFill>
                  <a:schemeClr val="bg1">
                    <a:lumMod val="75000"/>
                  </a:schemeClr>
                </a:solidFill>
              </a:defRPr>
            </a:lvl5pPr>
          </a:lstStyle>
          <a:p>
            <a:pPr lvl="0"/>
            <a:r>
              <a:rPr lang="en-US" dirty="0"/>
              <a:t>URL</a:t>
            </a:r>
          </a:p>
        </p:txBody>
      </p:sp>
      <p:sp>
        <p:nvSpPr>
          <p:cNvPr id="12" name="TextBox 11">
            <a:extLst>
              <a:ext uri="{FF2B5EF4-FFF2-40B4-BE49-F238E27FC236}">
                <a16:creationId xmlns:a16="http://schemas.microsoft.com/office/drawing/2014/main" id="{E1C05B86-1160-4370-A04A-9508198B968C}"/>
              </a:ext>
            </a:extLst>
          </p:cNvPr>
          <p:cNvSpPr txBox="1"/>
          <p:nvPr userDrawn="1"/>
        </p:nvSpPr>
        <p:spPr>
          <a:xfrm>
            <a:off x="6662057" y="6512893"/>
            <a:ext cx="2388641" cy="307777"/>
          </a:xfrm>
          <a:prstGeom prst="rect">
            <a:avLst/>
          </a:prstGeom>
          <a:noFill/>
        </p:spPr>
        <p:txBody>
          <a:bodyPr wrap="square" rtlCol="0">
            <a:spAutoFit/>
          </a:bodyPr>
          <a:lstStyle/>
          <a:p>
            <a:r>
              <a:rPr lang="en-US" sz="1400" dirty="0"/>
              <a:t>#70-774 @ITProGuru</a:t>
            </a:r>
          </a:p>
        </p:txBody>
      </p:sp>
    </p:spTree>
    <p:extLst>
      <p:ext uri="{BB962C8B-B14F-4D97-AF65-F5344CB8AC3E}">
        <p14:creationId xmlns:p14="http://schemas.microsoft.com/office/powerpoint/2010/main" val="34142929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3216E-3091-410D-83D4-F3B694551529}"/>
              </a:ext>
            </a:extLst>
          </p:cNvPr>
          <p:cNvSpPr>
            <a:spLocks noGrp="1"/>
          </p:cNvSpPr>
          <p:nvPr>
            <p:ph type="title" hasCustomPrompt="1"/>
          </p:nvPr>
        </p:nvSpPr>
        <p:spPr/>
        <p:txBody>
          <a:bodyPr/>
          <a:lstStyle>
            <a:lvl1pPr>
              <a:defRPr/>
            </a:lvl1pPr>
          </a:lstStyle>
          <a:p>
            <a:r>
              <a:rPr lang="en-US" dirty="0"/>
              <a:t>Click to edit Code Title</a:t>
            </a:r>
          </a:p>
        </p:txBody>
      </p:sp>
      <p:sp>
        <p:nvSpPr>
          <p:cNvPr id="4" name="Text Placeholder 3">
            <a:extLst>
              <a:ext uri="{FF2B5EF4-FFF2-40B4-BE49-F238E27FC236}">
                <a16:creationId xmlns:a16="http://schemas.microsoft.com/office/drawing/2014/main" id="{8AA8E3D7-116C-400A-AC64-F86759F16B62}"/>
              </a:ext>
            </a:extLst>
          </p:cNvPr>
          <p:cNvSpPr>
            <a:spLocks noGrp="1"/>
          </p:cNvSpPr>
          <p:nvPr>
            <p:ph type="body" sz="quarter" idx="10" hasCustomPrompt="1"/>
          </p:nvPr>
        </p:nvSpPr>
        <p:spPr>
          <a:xfrm>
            <a:off x="93306" y="811763"/>
            <a:ext cx="8929396" cy="5859625"/>
          </a:xfrm>
        </p:spPr>
        <p:txBody>
          <a:bodyPr/>
          <a:lstStyle>
            <a:lvl1pPr marL="0" indent="0">
              <a:buNone/>
              <a:defRPr sz="2400">
                <a:latin typeface="Consolas" panose="020B0609020204030204" pitchFamily="49" charset="0"/>
              </a:defRPr>
            </a:lvl1pPr>
            <a:lvl2pPr marL="288925" indent="0">
              <a:buNone/>
              <a:defRPr sz="2000">
                <a:latin typeface="Consolas" panose="020B0609020204030204" pitchFamily="49" charset="0"/>
              </a:defRPr>
            </a:lvl2pPr>
            <a:lvl3pPr marL="681037" indent="0">
              <a:buNone/>
              <a:defRPr sz="1800">
                <a:latin typeface="Consolas" panose="020B0609020204030204" pitchFamily="49" charset="0"/>
              </a:defRPr>
            </a:lvl3pPr>
            <a:lvl4pPr marL="1089025" indent="0">
              <a:buNone/>
              <a:defRPr sz="1600">
                <a:latin typeface="Consolas" panose="020B0609020204030204" pitchFamily="49" charset="0"/>
              </a:defRPr>
            </a:lvl4pPr>
            <a:lvl5pPr marL="1376363" indent="0">
              <a:buNone/>
              <a:defRPr sz="1600">
                <a:latin typeface="Consolas" panose="020B0609020204030204" pitchFamily="49" charset="0"/>
              </a:defRPr>
            </a:lvl5pPr>
          </a:lstStyle>
          <a:p>
            <a:pPr lvl="0"/>
            <a:r>
              <a:rPr lang="en-US" dirty="0"/>
              <a:t>Edit Code</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171816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01930" y="1189178"/>
            <a:ext cx="8740142" cy="4801075"/>
          </a:xfrm>
          <a:prstGeom prst="rect">
            <a:avLst/>
          </a:prstGeom>
        </p:spPr>
        <p:txBody>
          <a:bodyPr/>
          <a:lstStyle>
            <a:lvl1pPr marL="213593" indent="-213593">
              <a:buClr>
                <a:schemeClr val="tx1"/>
              </a:buClr>
              <a:buSzPct val="90000"/>
              <a:buFont typeface="Arial" pitchFamily="34" charset="0"/>
              <a:buChar char="•"/>
              <a:defRPr sz="2647">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420181" indent="-206590">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633773" indent="-213593">
              <a:buClr>
                <a:schemeClr val="tx1"/>
              </a:buClr>
              <a:buSzPct val="90000"/>
              <a:buFont typeface="Arial" pitchFamily="34" charset="0"/>
              <a:buChar char="•"/>
              <a:defRPr sz="2059">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801846" indent="-168073">
              <a:buClr>
                <a:schemeClr val="tx1"/>
              </a:buClr>
              <a:buSzPct val="90000"/>
              <a:buFont typeface="Arial" pitchFamily="34" charset="0"/>
              <a:buChar char="•"/>
              <a:defRPr sz="1765">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969919" indent="-168073">
              <a:buClr>
                <a:schemeClr val="tx1"/>
              </a:buClr>
              <a:buSzPct val="90000"/>
              <a:buFont typeface="Arial" pitchFamily="34" charset="0"/>
              <a:buChar char="•"/>
              <a:defRPr sz="147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7"/>
            <a:ext cx="9144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2720" spc="-38"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hasCustomPrompt="1"/>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a:t>Click to edit Title</a:t>
            </a:r>
          </a:p>
        </p:txBody>
      </p:sp>
    </p:spTree>
    <p:extLst>
      <p:ext uri="{BB962C8B-B14F-4D97-AF65-F5344CB8AC3E}">
        <p14:creationId xmlns:p14="http://schemas.microsoft.com/office/powerpoint/2010/main" val="119637431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teps">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CCF24501-8757-48AA-B9DD-ED5BECE78DDC}"/>
              </a:ext>
            </a:extLst>
          </p:cNvPr>
          <p:cNvSpPr txBox="1"/>
          <p:nvPr userDrawn="1"/>
        </p:nvSpPr>
        <p:spPr>
          <a:xfrm>
            <a:off x="169906" y="2054745"/>
            <a:ext cx="1568243"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rPr>
              <a:t>Observations</a:t>
            </a:r>
          </a:p>
        </p:txBody>
      </p:sp>
      <p:sp>
        <p:nvSpPr>
          <p:cNvPr id="2" name="Title 1"/>
          <p:cNvSpPr>
            <a:spLocks noGrp="1"/>
          </p:cNvSpPr>
          <p:nvPr>
            <p:ph type="title" hasCustomPrompt="1"/>
          </p:nvPr>
        </p:nvSpPr>
        <p:spPr/>
        <p:txBody>
          <a:bodyPr/>
          <a:lstStyle>
            <a:lvl1pPr>
              <a:defRPr/>
            </a:lvl1pPr>
          </a:lstStyle>
          <a:p>
            <a:r>
              <a:rPr lang="en-US" dirty="0"/>
              <a:t>Click to edit Steps Title</a:t>
            </a:r>
          </a:p>
        </p:txBody>
      </p:sp>
      <p:graphicFrame>
        <p:nvGraphicFramePr>
          <p:cNvPr id="3" name="Table 2">
            <a:extLst>
              <a:ext uri="{FF2B5EF4-FFF2-40B4-BE49-F238E27FC236}">
                <a16:creationId xmlns:a16="http://schemas.microsoft.com/office/drawing/2014/main" id="{0DA8EFC8-B6A4-4A4B-9EDA-91002B4DFD8C}"/>
              </a:ext>
            </a:extLst>
          </p:cNvPr>
          <p:cNvGraphicFramePr>
            <a:graphicFrameLocks noGrp="1"/>
          </p:cNvGraphicFramePr>
          <p:nvPr userDrawn="1">
            <p:extLst>
              <p:ext uri="{D42A27DB-BD31-4B8C-83A1-F6EECF244321}">
                <p14:modId xmlns:p14="http://schemas.microsoft.com/office/powerpoint/2010/main" val="69496546"/>
              </p:ext>
            </p:extLst>
          </p:nvPr>
        </p:nvGraphicFramePr>
        <p:xfrm>
          <a:off x="177800" y="987548"/>
          <a:ext cx="8799331" cy="915686"/>
        </p:xfrm>
        <a:graphic>
          <a:graphicData uri="http://schemas.openxmlformats.org/drawingml/2006/table">
            <a:tbl>
              <a:tblPr firstRow="1" bandRow="1">
                <a:tableStyleId>{5C22544A-7EE6-4342-B048-85BDC9FD1C3A}</a:tableStyleId>
              </a:tblPr>
              <a:tblGrid>
                <a:gridCol w="247754">
                  <a:extLst>
                    <a:ext uri="{9D8B030D-6E8A-4147-A177-3AD203B41FA5}">
                      <a16:colId xmlns:a16="http://schemas.microsoft.com/office/drawing/2014/main" val="612254498"/>
                    </a:ext>
                  </a:extLst>
                </a:gridCol>
                <a:gridCol w="2696305">
                  <a:extLst>
                    <a:ext uri="{9D8B030D-6E8A-4147-A177-3AD203B41FA5}">
                      <a16:colId xmlns:a16="http://schemas.microsoft.com/office/drawing/2014/main" val="1261049811"/>
                    </a:ext>
                  </a:extLst>
                </a:gridCol>
                <a:gridCol w="241057">
                  <a:extLst>
                    <a:ext uri="{9D8B030D-6E8A-4147-A177-3AD203B41FA5}">
                      <a16:colId xmlns:a16="http://schemas.microsoft.com/office/drawing/2014/main" val="2638922956"/>
                    </a:ext>
                  </a:extLst>
                </a:gridCol>
                <a:gridCol w="2696305">
                  <a:extLst>
                    <a:ext uri="{9D8B030D-6E8A-4147-A177-3AD203B41FA5}">
                      <a16:colId xmlns:a16="http://schemas.microsoft.com/office/drawing/2014/main" val="1530065899"/>
                    </a:ext>
                  </a:extLst>
                </a:gridCol>
                <a:gridCol w="221605">
                  <a:extLst>
                    <a:ext uri="{9D8B030D-6E8A-4147-A177-3AD203B41FA5}">
                      <a16:colId xmlns:a16="http://schemas.microsoft.com/office/drawing/2014/main" val="1628348927"/>
                    </a:ext>
                  </a:extLst>
                </a:gridCol>
                <a:gridCol w="2696305">
                  <a:extLst>
                    <a:ext uri="{9D8B030D-6E8A-4147-A177-3AD203B41FA5}">
                      <a16:colId xmlns:a16="http://schemas.microsoft.com/office/drawing/2014/main" val="3564049150"/>
                    </a:ext>
                  </a:extLst>
                </a:gridCol>
              </a:tblGrid>
              <a:tr h="915686">
                <a:tc>
                  <a:txBody>
                    <a:bodyPr/>
                    <a:lstStyle/>
                    <a:p>
                      <a:pPr algn="ctr"/>
                      <a:r>
                        <a:rPr lang="en-US" sz="1800" dirty="0">
                          <a:solidFill>
                            <a:schemeClr val="bg1"/>
                          </a:solidFill>
                        </a:rPr>
                        <a:t>1</a:t>
                      </a: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2"/>
                    </a:solidFill>
                  </a:tcPr>
                </a:tc>
                <a:tc>
                  <a:txBody>
                    <a:bodyPr/>
                    <a:lstStyle/>
                    <a:p>
                      <a:pPr marL="0" indent="0" algn="l">
                        <a:buFont typeface="Arial" panose="020B0604020202020204" pitchFamily="34" charset="0"/>
                        <a:buNone/>
                      </a:pPr>
                      <a:endParaRPr lang="en-US" sz="1200" b="0" dirty="0">
                        <a:solidFill>
                          <a:schemeClr val="tx1"/>
                        </a:solidFill>
                        <a:latin typeface="Segoe UI" panose="020B0502040204020203" pitchFamily="34" charset="0"/>
                        <a:cs typeface="Segoe UI" panose="020B0502040204020203" pitchFamily="34" charset="0"/>
                      </a:endParaRP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sz="1800" dirty="0">
                          <a:solidFill>
                            <a:schemeClr val="bg1"/>
                          </a:solidFill>
                        </a:rPr>
                        <a:t>2</a:t>
                      </a: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2"/>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sz="1800" dirty="0">
                          <a:solidFill>
                            <a:schemeClr val="bg1"/>
                          </a:solidFill>
                        </a:rPr>
                        <a:t>3</a:t>
                      </a: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2"/>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02296024"/>
                  </a:ext>
                </a:extLst>
              </a:tr>
            </a:tbl>
          </a:graphicData>
        </a:graphic>
      </p:graphicFrame>
      <p:sp>
        <p:nvSpPr>
          <p:cNvPr id="7" name="TextBox 6">
            <a:extLst>
              <a:ext uri="{FF2B5EF4-FFF2-40B4-BE49-F238E27FC236}">
                <a16:creationId xmlns:a16="http://schemas.microsoft.com/office/drawing/2014/main" id="{92028F83-BC57-46B6-AE4F-F363D917BFB5}"/>
              </a:ext>
            </a:extLst>
          </p:cNvPr>
          <p:cNvSpPr txBox="1"/>
          <p:nvPr userDrawn="1"/>
        </p:nvSpPr>
        <p:spPr>
          <a:xfrm>
            <a:off x="4669826" y="2026752"/>
            <a:ext cx="1568243"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rPr>
              <a:t>Results</a:t>
            </a:r>
          </a:p>
        </p:txBody>
      </p:sp>
      <p:sp>
        <p:nvSpPr>
          <p:cNvPr id="8" name="TextBox 7">
            <a:extLst>
              <a:ext uri="{FF2B5EF4-FFF2-40B4-BE49-F238E27FC236}">
                <a16:creationId xmlns:a16="http://schemas.microsoft.com/office/drawing/2014/main" id="{1B2D9789-D165-4BDB-A460-2343E7F13D54}"/>
              </a:ext>
            </a:extLst>
          </p:cNvPr>
          <p:cNvSpPr txBox="1"/>
          <p:nvPr userDrawn="1"/>
        </p:nvSpPr>
        <p:spPr>
          <a:xfrm>
            <a:off x="169906" y="5243163"/>
            <a:ext cx="1565352"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rPr>
              <a:t>Resources</a:t>
            </a:r>
          </a:p>
        </p:txBody>
      </p:sp>
      <p:sp>
        <p:nvSpPr>
          <p:cNvPr id="10" name="TextBox 9">
            <a:extLst>
              <a:ext uri="{FF2B5EF4-FFF2-40B4-BE49-F238E27FC236}">
                <a16:creationId xmlns:a16="http://schemas.microsoft.com/office/drawing/2014/main" id="{2A40F325-ADB0-41C7-9EF7-7E36EF2381D6}"/>
              </a:ext>
            </a:extLst>
          </p:cNvPr>
          <p:cNvSpPr txBox="1"/>
          <p:nvPr userDrawn="1"/>
        </p:nvSpPr>
        <p:spPr>
          <a:xfrm>
            <a:off x="169904" y="794128"/>
            <a:ext cx="1568244"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rPr>
              <a:t>Steps</a:t>
            </a:r>
          </a:p>
        </p:txBody>
      </p:sp>
      <p:sp>
        <p:nvSpPr>
          <p:cNvPr id="19" name="Text Placeholder 18">
            <a:extLst>
              <a:ext uri="{FF2B5EF4-FFF2-40B4-BE49-F238E27FC236}">
                <a16:creationId xmlns:a16="http://schemas.microsoft.com/office/drawing/2014/main" id="{97DBA5D9-8C6D-43D4-A24D-D27248395183}"/>
              </a:ext>
            </a:extLst>
          </p:cNvPr>
          <p:cNvSpPr>
            <a:spLocks noGrp="1"/>
          </p:cNvSpPr>
          <p:nvPr>
            <p:ph type="body" sz="quarter" idx="12" hasCustomPrompt="1"/>
          </p:nvPr>
        </p:nvSpPr>
        <p:spPr>
          <a:xfrm>
            <a:off x="460375" y="1035632"/>
            <a:ext cx="2590800" cy="827088"/>
          </a:xfrm>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Step 1</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Text Placeholder 18">
            <a:extLst>
              <a:ext uri="{FF2B5EF4-FFF2-40B4-BE49-F238E27FC236}">
                <a16:creationId xmlns:a16="http://schemas.microsoft.com/office/drawing/2014/main" id="{35DE67FC-9970-40AE-86CC-CDE63AD436CF}"/>
              </a:ext>
            </a:extLst>
          </p:cNvPr>
          <p:cNvSpPr>
            <a:spLocks noGrp="1"/>
          </p:cNvSpPr>
          <p:nvPr>
            <p:ph type="body" sz="quarter" idx="13" hasCustomPrompt="1"/>
          </p:nvPr>
        </p:nvSpPr>
        <p:spPr>
          <a:xfrm>
            <a:off x="3405726" y="1016750"/>
            <a:ext cx="2590800" cy="827088"/>
          </a:xfrm>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Step 2</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Text Placeholder 18">
            <a:extLst>
              <a:ext uri="{FF2B5EF4-FFF2-40B4-BE49-F238E27FC236}">
                <a16:creationId xmlns:a16="http://schemas.microsoft.com/office/drawing/2014/main" id="{5DA0B143-17CC-4340-B000-4AB93B418219}"/>
              </a:ext>
            </a:extLst>
          </p:cNvPr>
          <p:cNvSpPr>
            <a:spLocks noGrp="1"/>
          </p:cNvSpPr>
          <p:nvPr>
            <p:ph type="body" sz="quarter" idx="14" hasCustomPrompt="1"/>
          </p:nvPr>
        </p:nvSpPr>
        <p:spPr>
          <a:xfrm>
            <a:off x="6351077" y="1031847"/>
            <a:ext cx="2590800" cy="827088"/>
          </a:xfrm>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Step 3</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4" name="Text Placeholder 18">
            <a:extLst>
              <a:ext uri="{FF2B5EF4-FFF2-40B4-BE49-F238E27FC236}">
                <a16:creationId xmlns:a16="http://schemas.microsoft.com/office/drawing/2014/main" id="{D3A2EF9D-8503-44C9-8C8A-AD3AB6E8B9E7}"/>
              </a:ext>
            </a:extLst>
          </p:cNvPr>
          <p:cNvSpPr>
            <a:spLocks noGrp="1"/>
          </p:cNvSpPr>
          <p:nvPr>
            <p:ph type="body" sz="quarter" idx="17" hasCustomPrompt="1"/>
          </p:nvPr>
        </p:nvSpPr>
        <p:spPr>
          <a:xfrm>
            <a:off x="187194" y="5514817"/>
            <a:ext cx="8799331" cy="1065841"/>
          </a:xfrm>
          <a:solidFill>
            <a:schemeClr val="bg1"/>
          </a:solidFill>
          <a:ln w="22225">
            <a:solidFill>
              <a:srgbClr val="000000"/>
            </a:solidFill>
          </a:ln>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Resources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3" name="Text Placeholder 18">
            <a:extLst>
              <a:ext uri="{FF2B5EF4-FFF2-40B4-BE49-F238E27FC236}">
                <a16:creationId xmlns:a16="http://schemas.microsoft.com/office/drawing/2014/main" id="{15DBFA86-3281-48C1-B37A-60EAF36BD25D}"/>
              </a:ext>
            </a:extLst>
          </p:cNvPr>
          <p:cNvSpPr>
            <a:spLocks noGrp="1"/>
          </p:cNvSpPr>
          <p:nvPr>
            <p:ph type="body" sz="quarter" idx="16" hasCustomPrompt="1"/>
          </p:nvPr>
        </p:nvSpPr>
        <p:spPr>
          <a:xfrm>
            <a:off x="4678319" y="2265437"/>
            <a:ext cx="4295775" cy="2862989"/>
          </a:xfrm>
          <a:solidFill>
            <a:schemeClr val="bg1"/>
          </a:solidFill>
          <a:ln w="22225">
            <a:solidFill>
              <a:srgbClr val="000000"/>
            </a:solidFill>
          </a:ln>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Results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2" name="Text Placeholder 18">
            <a:extLst>
              <a:ext uri="{FF2B5EF4-FFF2-40B4-BE49-F238E27FC236}">
                <a16:creationId xmlns:a16="http://schemas.microsoft.com/office/drawing/2014/main" id="{2BFCEE7C-1B60-4DD2-A577-07AE5CD0142E}"/>
              </a:ext>
            </a:extLst>
          </p:cNvPr>
          <p:cNvSpPr>
            <a:spLocks noGrp="1"/>
          </p:cNvSpPr>
          <p:nvPr>
            <p:ph type="body" sz="quarter" idx="15" hasCustomPrompt="1"/>
          </p:nvPr>
        </p:nvSpPr>
        <p:spPr>
          <a:xfrm>
            <a:off x="177800" y="2301875"/>
            <a:ext cx="4263572" cy="2826552"/>
          </a:xfrm>
          <a:solidFill>
            <a:schemeClr val="bg1"/>
          </a:solidFill>
          <a:ln w="22225">
            <a:solidFill>
              <a:srgbClr val="000000"/>
            </a:solidFill>
          </a:ln>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Observations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Arrow: Down 10">
            <a:extLst>
              <a:ext uri="{FF2B5EF4-FFF2-40B4-BE49-F238E27FC236}">
                <a16:creationId xmlns:a16="http://schemas.microsoft.com/office/drawing/2014/main" id="{F67E61E6-AA38-485B-AE09-CD08BBD8FABF}"/>
              </a:ext>
            </a:extLst>
          </p:cNvPr>
          <p:cNvSpPr/>
          <p:nvPr userDrawn="1"/>
        </p:nvSpPr>
        <p:spPr bwMode="auto">
          <a:xfrm rot="16200000">
            <a:off x="2927137" y="814018"/>
            <a:ext cx="470385" cy="2854139"/>
          </a:xfrm>
          <a:prstGeom prst="downArrow">
            <a:avLst>
              <a:gd name="adj1" fmla="val 31468"/>
              <a:gd name="adj2" fmla="val 37425"/>
            </a:avLst>
          </a:prstGeom>
          <a:gradFill flip="none" rotWithShape="1">
            <a:gsLst>
              <a:gs pos="0">
                <a:srgbClr val="0078D7">
                  <a:lumMod val="0"/>
                  <a:lumOff val="100000"/>
                  <a:alpha val="0"/>
                </a:srgbClr>
              </a:gs>
              <a:gs pos="100000">
                <a:srgbClr val="0078D7">
                  <a:lumMod val="45000"/>
                  <a:lumOff val="55000"/>
                </a:srgbClr>
              </a:gs>
              <a:gs pos="100000">
                <a:schemeClr val="accent6"/>
              </a:gs>
            </a:gsLst>
            <a:lin ang="5400000" scaled="1"/>
            <a:tileRect/>
          </a:gradFill>
          <a:ln>
            <a:noFill/>
          </a:ln>
          <a:effectLst/>
        </p:spPr>
        <p:txBody>
          <a:bodyPr rot="0" spcFirstLastPara="0" vertOverflow="overflow" horzOverflow="overflow" vert="horz" wrap="square" lIns="137141" tIns="109713" rIns="137141" bIns="109713" numCol="1" spcCol="0" rtlCol="0" fromWordArt="0" anchor="t" anchorCtr="0" forceAA="0" compatLnSpc="1">
            <a:prstTxWarp prst="textNoShape">
              <a:avLst/>
            </a:prstTxWarp>
            <a:noAutofit/>
          </a:bodyPr>
          <a:lstStyle/>
          <a:p>
            <a:pPr algn="ctr" defTabSz="699220" fontAlgn="base">
              <a:lnSpc>
                <a:spcPct val="90000"/>
              </a:lnSpc>
              <a:spcBef>
                <a:spcPct val="0"/>
              </a:spcBef>
              <a:spcAft>
                <a:spcPct val="0"/>
              </a:spcAft>
              <a:defRPr/>
            </a:pPr>
            <a:endParaRPr lang="en-US" sz="1800"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Tree>
    <p:extLst>
      <p:ext uri="{BB962C8B-B14F-4D97-AF65-F5344CB8AC3E}">
        <p14:creationId xmlns:p14="http://schemas.microsoft.com/office/powerpoint/2010/main" val="33454148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Edit Master text styles</a:t>
            </a:r>
          </a:p>
        </p:txBody>
      </p:sp>
      <p:sp>
        <p:nvSpPr>
          <p:cNvPr id="4" name="Text Placeholder 4">
            <a:extLst>
              <a:ext uri="{FF2B5EF4-FFF2-40B4-BE49-F238E27FC236}">
                <a16:creationId xmlns:a16="http://schemas.microsoft.com/office/drawing/2014/main" id="{24211B1E-98C0-42A2-80F7-77814EB2808C}"/>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28043648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17FADCA2-DA60-489B-A501-CF188B651DDA}"/>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9211533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4">
            <a:extLst>
              <a:ext uri="{FF2B5EF4-FFF2-40B4-BE49-F238E27FC236}">
                <a16:creationId xmlns:a16="http://schemas.microsoft.com/office/drawing/2014/main" id="{D037460C-05C3-42DE-B703-45DCB074BAFD}"/>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6728956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 Placeholder 4">
            <a:extLst>
              <a:ext uri="{FF2B5EF4-FFF2-40B4-BE49-F238E27FC236}">
                <a16:creationId xmlns:a16="http://schemas.microsoft.com/office/drawing/2014/main" id="{8C7EC5AE-0525-48F7-B435-5B9653415066}"/>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4831538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a:extLst>
              <a:ext uri="{FF2B5EF4-FFF2-40B4-BE49-F238E27FC236}">
                <a16:creationId xmlns:a16="http://schemas.microsoft.com/office/drawing/2014/main" id="{90A4200F-D9E6-4624-905A-FC78FABE78C8}"/>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33248775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a:extLst>
              <a:ext uri="{FF2B5EF4-FFF2-40B4-BE49-F238E27FC236}">
                <a16:creationId xmlns:a16="http://schemas.microsoft.com/office/drawing/2014/main" id="{7064F4CD-50E4-4810-A21F-C7BB8E8F2CF0}"/>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6566032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715186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4">
            <a:extLst>
              <a:ext uri="{FF2B5EF4-FFF2-40B4-BE49-F238E27FC236}">
                <a16:creationId xmlns:a16="http://schemas.microsoft.com/office/drawing/2014/main" id="{1E308FE5-C3CD-4C2B-84FD-DAE006C3200F}"/>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256941573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1648578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x">
  <p:cSld name="1_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77037946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49880876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userDrawn="1">
  <p:cSld name="Demo">
    <p:bg>
      <p:bgPr>
        <a:solidFill>
          <a:srgbClr val="7030A0"/>
        </a:solidFill>
        <a:effectLst/>
      </p:bgPr>
    </p:bg>
    <p:spTree>
      <p:nvGrpSpPr>
        <p:cNvPr id="1" name=""/>
        <p:cNvGrpSpPr/>
        <p:nvPr/>
      </p:nvGrpSpPr>
      <p:grpSpPr>
        <a:xfrm>
          <a:off x="0" y="0"/>
          <a:ext cx="0" cy="0"/>
          <a:chOff x="0" y="0"/>
          <a:chExt cx="0" cy="0"/>
        </a:xfrm>
      </p:grpSpPr>
      <p:sp>
        <p:nvSpPr>
          <p:cNvPr id="726019" name="Rectangle 3"/>
          <p:cNvSpPr>
            <a:spLocks noGrp="1" noChangeArrowheads="1"/>
          </p:cNvSpPr>
          <p:nvPr>
            <p:ph type="ctrTitle" sz="quarter" hasCustomPrompt="1"/>
          </p:nvPr>
        </p:nvSpPr>
        <p:spPr>
          <a:xfrm>
            <a:off x="307911" y="770219"/>
            <a:ext cx="8379200" cy="1011928"/>
          </a:xfrm>
          <a:solidFill>
            <a:srgbClr val="7030A0"/>
          </a:solidFill>
          <a:ln algn="ctr"/>
        </p:spPr>
        <p:txBody>
          <a:bodyPr wrap="square" tIns="0" rIns="0" bIns="0" anchor="t" anchorCtr="0">
            <a:noAutofit/>
          </a:bodyPr>
          <a:lstStyle>
            <a:lvl1pPr algn="l">
              <a:spcBef>
                <a:spcPct val="60000"/>
              </a:spcBef>
              <a:buClr>
                <a:schemeClr val="hlink"/>
              </a:buClr>
              <a:buSzPct val="90000"/>
              <a:buFontTx/>
              <a:buNone/>
              <a:defRPr sz="3800" baseline="0">
                <a:solidFill>
                  <a:schemeClr val="bg1"/>
                </a:solidFill>
                <a:latin typeface="Segoe UI" pitchFamily="34" charset="0"/>
                <a:ea typeface="Segoe UI" pitchFamily="34" charset="0"/>
                <a:cs typeface="Segoe UI" pitchFamily="34" charset="0"/>
              </a:defRPr>
            </a:lvl1pPr>
          </a:lstStyle>
          <a:p>
            <a:r>
              <a:rPr lang="en-US" dirty="0"/>
              <a:t>Demo Title</a:t>
            </a:r>
          </a:p>
        </p:txBody>
      </p:sp>
      <p:sp>
        <p:nvSpPr>
          <p:cNvPr id="726020" name="Rectangle 4"/>
          <p:cNvSpPr>
            <a:spLocks noGrp="1" noChangeArrowheads="1"/>
          </p:cNvSpPr>
          <p:nvPr>
            <p:ph type="subTitle" sz="quarter" idx="1" hasCustomPrompt="1"/>
          </p:nvPr>
        </p:nvSpPr>
        <p:spPr>
          <a:xfrm>
            <a:off x="3685592" y="2110581"/>
            <a:ext cx="5290768" cy="3722293"/>
          </a:xfrm>
          <a:solidFill>
            <a:srgbClr val="7030A0"/>
          </a:solidFill>
        </p:spPr>
        <p:txBody>
          <a:bodyPr lIns="91440" tIns="45720" rIns="91440" bIns="45720"/>
          <a:lstStyle>
            <a:lvl1pPr marL="285750" indent="-285750" algn="l">
              <a:lnSpc>
                <a:spcPct val="95000"/>
              </a:lnSpc>
              <a:spcBef>
                <a:spcPct val="60000"/>
              </a:spcBef>
              <a:buClr>
                <a:schemeClr val="bg1"/>
              </a:buClr>
              <a:buFont typeface="Wingdings" panose="05000000000000000000" pitchFamily="2" charset="2"/>
              <a:buChar char="Ø"/>
              <a:defRPr sz="1800">
                <a:solidFill>
                  <a:schemeClr val="bg1"/>
                </a:solidFill>
                <a:latin typeface="Segoe UI" pitchFamily="34" charset="0"/>
                <a:ea typeface="Segoe UI" pitchFamily="34" charset="0"/>
                <a:cs typeface="Segoe UI" pitchFamily="34" charset="0"/>
              </a:defRPr>
            </a:lvl1pPr>
            <a:lvl2pPr marL="288925" indent="0">
              <a:buNone/>
              <a:defRPr/>
            </a:lvl2pPr>
          </a:lstStyle>
          <a:p>
            <a:r>
              <a:rPr lang="en-US" dirty="0"/>
              <a:t>Enter Description(s)</a:t>
            </a:r>
          </a:p>
          <a:p>
            <a:endParaRPr lang="en-US" dirty="0"/>
          </a:p>
        </p:txBody>
      </p:sp>
      <p:sp>
        <p:nvSpPr>
          <p:cNvPr id="7" name="Text Placeholder 6">
            <a:extLst>
              <a:ext uri="{FF2B5EF4-FFF2-40B4-BE49-F238E27FC236}">
                <a16:creationId xmlns:a16="http://schemas.microsoft.com/office/drawing/2014/main" id="{05E1913A-614D-4F38-AB69-5348B29CCD5D}"/>
              </a:ext>
            </a:extLst>
          </p:cNvPr>
          <p:cNvSpPr>
            <a:spLocks noGrp="1"/>
          </p:cNvSpPr>
          <p:nvPr>
            <p:ph type="body" sz="quarter" idx="10"/>
          </p:nvPr>
        </p:nvSpPr>
        <p:spPr>
          <a:xfrm>
            <a:off x="261938" y="2756542"/>
            <a:ext cx="3241675" cy="2851150"/>
          </a:xfrm>
        </p:spPr>
        <p:txBody>
          <a:bodyPr/>
          <a:lstStyle>
            <a:lvl1pPr>
              <a:defRPr sz="2000">
                <a:solidFill>
                  <a:schemeClr val="bg1"/>
                </a:solidFill>
              </a:defRPr>
            </a:lvl1pPr>
          </a:lstStyle>
          <a:p>
            <a:pPr lvl="0"/>
            <a:r>
              <a:rPr lang="en-US" dirty="0"/>
              <a:t>Edit Master text</a:t>
            </a:r>
          </a:p>
        </p:txBody>
      </p:sp>
      <p:sp>
        <p:nvSpPr>
          <p:cNvPr id="11" name="Text Placeholder 10">
            <a:extLst>
              <a:ext uri="{FF2B5EF4-FFF2-40B4-BE49-F238E27FC236}">
                <a16:creationId xmlns:a16="http://schemas.microsoft.com/office/drawing/2014/main" id="{6A2AE784-2CA5-4194-B30C-8D50C676A59B}"/>
              </a:ext>
            </a:extLst>
          </p:cNvPr>
          <p:cNvSpPr>
            <a:spLocks noGrp="1"/>
          </p:cNvSpPr>
          <p:nvPr>
            <p:ph type="body" sz="quarter" idx="11" hasCustomPrompt="1"/>
          </p:nvPr>
        </p:nvSpPr>
        <p:spPr>
          <a:xfrm>
            <a:off x="261938" y="6018240"/>
            <a:ext cx="8714421" cy="391882"/>
          </a:xfrm>
          <a:solidFill>
            <a:schemeClr val="bg1"/>
          </a:solidFill>
        </p:spPr>
        <p:txBody>
          <a:bodyPr/>
          <a:lstStyle>
            <a:lvl1pPr marL="0" indent="0">
              <a:buNone/>
              <a:defRPr sz="1400">
                <a:solidFill>
                  <a:srgbClr val="3399FF"/>
                </a:solidFill>
              </a:defRPr>
            </a:lvl1pPr>
            <a:lvl2pPr>
              <a:defRPr>
                <a:solidFill>
                  <a:schemeClr val="bg1">
                    <a:lumMod val="75000"/>
                  </a:schemeClr>
                </a:solidFill>
              </a:defRPr>
            </a:lvl2pPr>
            <a:lvl3pPr>
              <a:defRPr>
                <a:solidFill>
                  <a:schemeClr val="bg1">
                    <a:lumMod val="75000"/>
                  </a:schemeClr>
                </a:solidFill>
              </a:defRPr>
            </a:lvl3pPr>
            <a:lvl4pPr>
              <a:defRPr>
                <a:solidFill>
                  <a:schemeClr val="bg1">
                    <a:lumMod val="75000"/>
                  </a:schemeClr>
                </a:solidFill>
              </a:defRPr>
            </a:lvl4pPr>
            <a:lvl5pPr>
              <a:defRPr>
                <a:solidFill>
                  <a:schemeClr val="bg1">
                    <a:lumMod val="75000"/>
                  </a:schemeClr>
                </a:solidFill>
              </a:defRPr>
            </a:lvl5pPr>
          </a:lstStyle>
          <a:p>
            <a:pPr lvl="0"/>
            <a:r>
              <a:rPr lang="en-US" dirty="0"/>
              <a:t>URL</a:t>
            </a:r>
          </a:p>
        </p:txBody>
      </p:sp>
      <p:sp>
        <p:nvSpPr>
          <p:cNvPr id="12" name="TextBox 11">
            <a:extLst>
              <a:ext uri="{FF2B5EF4-FFF2-40B4-BE49-F238E27FC236}">
                <a16:creationId xmlns:a16="http://schemas.microsoft.com/office/drawing/2014/main" id="{E1C05B86-1160-4370-A04A-9508198B968C}"/>
              </a:ext>
            </a:extLst>
          </p:cNvPr>
          <p:cNvSpPr txBox="1"/>
          <p:nvPr userDrawn="1"/>
        </p:nvSpPr>
        <p:spPr>
          <a:xfrm>
            <a:off x="6662057" y="6512893"/>
            <a:ext cx="2388641" cy="307777"/>
          </a:xfrm>
          <a:prstGeom prst="rect">
            <a:avLst/>
          </a:prstGeom>
          <a:noFill/>
        </p:spPr>
        <p:txBody>
          <a:bodyPr wrap="square" rtlCol="0">
            <a:spAutoFit/>
          </a:bodyPr>
          <a:lstStyle/>
          <a:p>
            <a:r>
              <a:rPr lang="en-US" sz="1400" dirty="0"/>
              <a:t>#70-774 @ITProGuru</a:t>
            </a:r>
          </a:p>
        </p:txBody>
      </p:sp>
      <p:sp>
        <p:nvSpPr>
          <p:cNvPr id="8" name="Rectangle 7">
            <a:extLst>
              <a:ext uri="{FF2B5EF4-FFF2-40B4-BE49-F238E27FC236}">
                <a16:creationId xmlns:a16="http://schemas.microsoft.com/office/drawing/2014/main" id="{2E5CD9C4-3903-4CFA-9CED-0878686ABD1A}"/>
              </a:ext>
            </a:extLst>
          </p:cNvPr>
          <p:cNvSpPr/>
          <p:nvPr userDrawn="1"/>
        </p:nvSpPr>
        <p:spPr>
          <a:xfrm>
            <a:off x="158449" y="117610"/>
            <a:ext cx="1903085" cy="715581"/>
          </a:xfrm>
          <a:prstGeom prst="rect">
            <a:avLst/>
          </a:prstGeom>
        </p:spPr>
        <p:txBody>
          <a:bodyPr wrap="none">
            <a:spAutoFit/>
          </a:bodyPr>
          <a:lstStyle/>
          <a:p>
            <a:r>
              <a:rPr lang="en-US" sz="4050" dirty="0">
                <a:solidFill>
                  <a:srgbClr val="00B0F0"/>
                </a:solidFill>
              </a:rPr>
              <a:t>DEMO</a:t>
            </a:r>
          </a:p>
        </p:txBody>
      </p:sp>
    </p:spTree>
    <p:extLst>
      <p:ext uri="{BB962C8B-B14F-4D97-AF65-F5344CB8AC3E}">
        <p14:creationId xmlns:p14="http://schemas.microsoft.com/office/powerpoint/2010/main" val="94786349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Speaker Intro">
    <p:bg>
      <p:bgPr>
        <a:solidFill>
          <a:srgbClr val="0070C0"/>
        </a:solidFill>
        <a:effectLst/>
      </p:bgPr>
    </p:bg>
    <p:spTree>
      <p:nvGrpSpPr>
        <p:cNvPr id="1" name=""/>
        <p:cNvGrpSpPr/>
        <p:nvPr/>
      </p:nvGrpSpPr>
      <p:grpSpPr>
        <a:xfrm>
          <a:off x="0" y="0"/>
          <a:ext cx="0" cy="0"/>
          <a:chOff x="0" y="0"/>
          <a:chExt cx="0" cy="0"/>
        </a:xfrm>
      </p:grpSpPr>
      <p:sp>
        <p:nvSpPr>
          <p:cNvPr id="726019" name="Rectangle 3"/>
          <p:cNvSpPr>
            <a:spLocks noGrp="1" noChangeArrowheads="1"/>
          </p:cNvSpPr>
          <p:nvPr>
            <p:ph type="ctrTitle" sz="quarter" hasCustomPrompt="1"/>
          </p:nvPr>
        </p:nvSpPr>
        <p:spPr>
          <a:xfrm>
            <a:off x="597160" y="508962"/>
            <a:ext cx="8379200" cy="1011928"/>
          </a:xfrm>
          <a:solidFill>
            <a:srgbClr val="3399FF"/>
          </a:solidFill>
          <a:ln algn="ctr"/>
        </p:spPr>
        <p:txBody>
          <a:bodyPr wrap="square" tIns="0" rIns="0" bIns="0" anchor="t" anchorCtr="0">
            <a:noAutofit/>
          </a:bodyPr>
          <a:lstStyle>
            <a:lvl1pPr algn="l">
              <a:spcBef>
                <a:spcPct val="60000"/>
              </a:spcBef>
              <a:buClr>
                <a:schemeClr val="hlink"/>
              </a:buClr>
              <a:buSzPct val="90000"/>
              <a:buFontTx/>
              <a:buNone/>
              <a:defRPr sz="3800" baseline="0">
                <a:solidFill>
                  <a:schemeClr val="bg1"/>
                </a:solidFill>
                <a:latin typeface="Segoe UI" pitchFamily="34" charset="0"/>
                <a:ea typeface="Segoe UI" pitchFamily="34" charset="0"/>
                <a:cs typeface="Segoe UI" pitchFamily="34" charset="0"/>
              </a:defRPr>
            </a:lvl1pPr>
          </a:lstStyle>
          <a:p>
            <a:r>
              <a:rPr lang="en-US" dirty="0"/>
              <a:t>Topic</a:t>
            </a:r>
          </a:p>
        </p:txBody>
      </p:sp>
      <p:sp>
        <p:nvSpPr>
          <p:cNvPr id="726020" name="Rectangle 4"/>
          <p:cNvSpPr>
            <a:spLocks noGrp="1" noChangeArrowheads="1"/>
          </p:cNvSpPr>
          <p:nvPr>
            <p:ph type="subTitle" sz="quarter" idx="1" hasCustomPrompt="1"/>
          </p:nvPr>
        </p:nvSpPr>
        <p:spPr>
          <a:xfrm>
            <a:off x="3685592" y="2595282"/>
            <a:ext cx="5290768" cy="3237592"/>
          </a:xfrm>
        </p:spPr>
        <p:txBody>
          <a:bodyPr lIns="91440" tIns="45720" rIns="91440" bIns="45720"/>
          <a:lstStyle>
            <a:lvl1pPr marL="285750" indent="-285750" algn="l">
              <a:lnSpc>
                <a:spcPct val="95000"/>
              </a:lnSpc>
              <a:spcBef>
                <a:spcPct val="60000"/>
              </a:spcBef>
              <a:buClr>
                <a:schemeClr val="bg1"/>
              </a:buClr>
              <a:buFont typeface="Wingdings" panose="05000000000000000000" pitchFamily="2" charset="2"/>
              <a:buChar char="Ø"/>
              <a:defRPr sz="1800">
                <a:solidFill>
                  <a:schemeClr val="bg1"/>
                </a:solidFill>
                <a:latin typeface="Segoe UI" pitchFamily="34" charset="0"/>
                <a:ea typeface="Segoe UI" pitchFamily="34" charset="0"/>
                <a:cs typeface="Segoe UI" pitchFamily="34" charset="0"/>
              </a:defRPr>
            </a:lvl1pPr>
          </a:lstStyle>
          <a:p>
            <a:r>
              <a:rPr lang="en-US" dirty="0"/>
              <a:t>Topic Description</a:t>
            </a:r>
          </a:p>
          <a:p>
            <a:endParaRPr lang="en-US" dirty="0"/>
          </a:p>
        </p:txBody>
      </p:sp>
      <p:sp>
        <p:nvSpPr>
          <p:cNvPr id="7" name="Text Placeholder 6">
            <a:extLst>
              <a:ext uri="{FF2B5EF4-FFF2-40B4-BE49-F238E27FC236}">
                <a16:creationId xmlns:a16="http://schemas.microsoft.com/office/drawing/2014/main" id="{05E1913A-614D-4F38-AB69-5348B29CCD5D}"/>
              </a:ext>
            </a:extLst>
          </p:cNvPr>
          <p:cNvSpPr>
            <a:spLocks noGrp="1"/>
          </p:cNvSpPr>
          <p:nvPr>
            <p:ph type="body" sz="quarter" idx="10" hasCustomPrompt="1"/>
          </p:nvPr>
        </p:nvSpPr>
        <p:spPr>
          <a:xfrm>
            <a:off x="261938" y="2756542"/>
            <a:ext cx="3241675" cy="2851150"/>
          </a:xfrm>
          <a:solidFill>
            <a:schemeClr val="bg1"/>
          </a:solidFill>
        </p:spPr>
        <p:txBody>
          <a:bodyPr/>
          <a:lstStyle>
            <a:lvl1pPr marL="0" indent="0">
              <a:buNone/>
              <a:defRPr sz="2000" baseline="0">
                <a:solidFill>
                  <a:srgbClr val="0070C0"/>
                </a:solidFill>
              </a:defRPr>
            </a:lvl1pPr>
          </a:lstStyle>
          <a:p>
            <a:pPr lvl="0"/>
            <a:r>
              <a:rPr lang="en-US" dirty="0"/>
              <a:t>Speaker Information:</a:t>
            </a:r>
          </a:p>
        </p:txBody>
      </p:sp>
      <p:sp>
        <p:nvSpPr>
          <p:cNvPr id="11" name="Text Placeholder 10">
            <a:extLst>
              <a:ext uri="{FF2B5EF4-FFF2-40B4-BE49-F238E27FC236}">
                <a16:creationId xmlns:a16="http://schemas.microsoft.com/office/drawing/2014/main" id="{6A2AE784-2CA5-4194-B30C-8D50C676A59B}"/>
              </a:ext>
            </a:extLst>
          </p:cNvPr>
          <p:cNvSpPr>
            <a:spLocks noGrp="1"/>
          </p:cNvSpPr>
          <p:nvPr>
            <p:ph type="body" sz="quarter" idx="11" hasCustomPrompt="1"/>
          </p:nvPr>
        </p:nvSpPr>
        <p:spPr>
          <a:xfrm>
            <a:off x="261938" y="6018240"/>
            <a:ext cx="8714421" cy="391882"/>
          </a:xfrm>
          <a:solidFill>
            <a:schemeClr val="bg1"/>
          </a:solidFill>
        </p:spPr>
        <p:txBody>
          <a:bodyPr/>
          <a:lstStyle>
            <a:lvl1pPr marL="0" indent="0">
              <a:buNone/>
              <a:defRPr sz="1400">
                <a:solidFill>
                  <a:srgbClr val="3399FF"/>
                </a:solidFill>
              </a:defRPr>
            </a:lvl1pPr>
            <a:lvl2pPr>
              <a:defRPr>
                <a:solidFill>
                  <a:schemeClr val="bg1">
                    <a:lumMod val="75000"/>
                  </a:schemeClr>
                </a:solidFill>
              </a:defRPr>
            </a:lvl2pPr>
            <a:lvl3pPr>
              <a:defRPr>
                <a:solidFill>
                  <a:schemeClr val="bg1">
                    <a:lumMod val="75000"/>
                  </a:schemeClr>
                </a:solidFill>
              </a:defRPr>
            </a:lvl3pPr>
            <a:lvl4pPr>
              <a:defRPr>
                <a:solidFill>
                  <a:schemeClr val="bg1">
                    <a:lumMod val="75000"/>
                  </a:schemeClr>
                </a:solidFill>
              </a:defRPr>
            </a:lvl4pPr>
            <a:lvl5pPr>
              <a:defRPr>
                <a:solidFill>
                  <a:schemeClr val="bg1">
                    <a:lumMod val="75000"/>
                  </a:schemeClr>
                </a:solidFill>
              </a:defRPr>
            </a:lvl5pPr>
          </a:lstStyle>
          <a:p>
            <a:pPr lvl="0"/>
            <a:r>
              <a:rPr lang="en-US" dirty="0"/>
              <a:t>URL</a:t>
            </a:r>
          </a:p>
        </p:txBody>
      </p:sp>
      <p:sp>
        <p:nvSpPr>
          <p:cNvPr id="12" name="TextBox 11">
            <a:extLst>
              <a:ext uri="{FF2B5EF4-FFF2-40B4-BE49-F238E27FC236}">
                <a16:creationId xmlns:a16="http://schemas.microsoft.com/office/drawing/2014/main" id="{E1C05B86-1160-4370-A04A-9508198B968C}"/>
              </a:ext>
            </a:extLst>
          </p:cNvPr>
          <p:cNvSpPr txBox="1"/>
          <p:nvPr userDrawn="1"/>
        </p:nvSpPr>
        <p:spPr>
          <a:xfrm>
            <a:off x="6662057" y="6512893"/>
            <a:ext cx="2388641" cy="307777"/>
          </a:xfrm>
          <a:prstGeom prst="rect">
            <a:avLst/>
          </a:prstGeom>
          <a:noFill/>
        </p:spPr>
        <p:txBody>
          <a:bodyPr wrap="square" rtlCol="0">
            <a:spAutoFit/>
          </a:bodyPr>
          <a:lstStyle/>
          <a:p>
            <a:r>
              <a:rPr lang="en-US" sz="1400" dirty="0"/>
              <a:t>#70-533 @ITProGuru</a:t>
            </a:r>
          </a:p>
        </p:txBody>
      </p:sp>
      <p:sp>
        <p:nvSpPr>
          <p:cNvPr id="8" name="Text Placeholder 6">
            <a:extLst>
              <a:ext uri="{FF2B5EF4-FFF2-40B4-BE49-F238E27FC236}">
                <a16:creationId xmlns:a16="http://schemas.microsoft.com/office/drawing/2014/main" id="{02AE59D8-F91B-4102-844E-46CD5A0795C5}"/>
              </a:ext>
            </a:extLst>
          </p:cNvPr>
          <p:cNvSpPr>
            <a:spLocks noGrp="1"/>
          </p:cNvSpPr>
          <p:nvPr>
            <p:ph type="body" sz="quarter" idx="12" hasCustomPrompt="1"/>
          </p:nvPr>
        </p:nvSpPr>
        <p:spPr>
          <a:xfrm>
            <a:off x="275386" y="1689742"/>
            <a:ext cx="8595190" cy="780034"/>
          </a:xfrm>
          <a:noFill/>
        </p:spPr>
        <p:txBody>
          <a:bodyPr/>
          <a:lstStyle>
            <a:lvl1pPr marL="0" indent="0">
              <a:buNone/>
              <a:defRPr sz="2000" baseline="0">
                <a:solidFill>
                  <a:schemeClr val="bg1"/>
                </a:solidFill>
              </a:defRPr>
            </a:lvl1pPr>
          </a:lstStyle>
          <a:p>
            <a:pPr lvl="0"/>
            <a:r>
              <a:rPr lang="en-US" dirty="0" err="1"/>
              <a:t>WiFi</a:t>
            </a:r>
            <a:r>
              <a:rPr lang="en-US" dirty="0"/>
              <a:t>: </a:t>
            </a:r>
            <a:r>
              <a:rPr lang="en-US" dirty="0" err="1"/>
              <a:t>msftguest</a:t>
            </a:r>
            <a:r>
              <a:rPr lang="en-US" dirty="0"/>
              <a:t> =&gt; event code: msevent11lz</a:t>
            </a:r>
          </a:p>
          <a:p>
            <a:pPr lvl="0"/>
            <a:r>
              <a:rPr lang="en-US" dirty="0"/>
              <a:t>Content &amp; Labs: http://github.com/guruskill/70-533</a:t>
            </a:r>
          </a:p>
          <a:p>
            <a:pPr lvl="0"/>
            <a:endParaRPr lang="en-US" dirty="0"/>
          </a:p>
        </p:txBody>
      </p:sp>
    </p:spTree>
    <p:extLst>
      <p:ext uri="{BB962C8B-B14F-4D97-AF65-F5344CB8AC3E}">
        <p14:creationId xmlns:p14="http://schemas.microsoft.com/office/powerpoint/2010/main" val="280212558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rgbClr val="0070C0"/>
        </a:solidFill>
        <a:effectLst/>
      </p:bgPr>
    </p:bg>
    <p:spTree>
      <p:nvGrpSpPr>
        <p:cNvPr id="1" name=""/>
        <p:cNvGrpSpPr/>
        <p:nvPr/>
      </p:nvGrpSpPr>
      <p:grpSpPr>
        <a:xfrm>
          <a:off x="0" y="0"/>
          <a:ext cx="0" cy="0"/>
          <a:chOff x="0" y="0"/>
          <a:chExt cx="0" cy="0"/>
        </a:xfrm>
      </p:grpSpPr>
      <p:sp>
        <p:nvSpPr>
          <p:cNvPr id="726019" name="Rectangle 3"/>
          <p:cNvSpPr>
            <a:spLocks noGrp="1" noChangeArrowheads="1"/>
          </p:cNvSpPr>
          <p:nvPr>
            <p:ph type="ctrTitle" sz="quarter" hasCustomPrompt="1"/>
          </p:nvPr>
        </p:nvSpPr>
        <p:spPr>
          <a:xfrm>
            <a:off x="597160" y="508962"/>
            <a:ext cx="8379200" cy="1011928"/>
          </a:xfrm>
          <a:solidFill>
            <a:srgbClr val="3399FF"/>
          </a:solidFill>
          <a:ln algn="ctr"/>
        </p:spPr>
        <p:txBody>
          <a:bodyPr wrap="square" tIns="0" rIns="0" bIns="0" anchor="t" anchorCtr="0">
            <a:noAutofit/>
          </a:bodyPr>
          <a:lstStyle>
            <a:lvl1pPr algn="l">
              <a:spcBef>
                <a:spcPct val="60000"/>
              </a:spcBef>
              <a:buClr>
                <a:schemeClr val="hlink"/>
              </a:buClr>
              <a:buSzPct val="90000"/>
              <a:buFontTx/>
              <a:buNone/>
              <a:defRPr sz="3800" baseline="0">
                <a:solidFill>
                  <a:schemeClr val="bg1"/>
                </a:solidFill>
                <a:latin typeface="Segoe UI" pitchFamily="34" charset="0"/>
                <a:ea typeface="Segoe UI" pitchFamily="34" charset="0"/>
                <a:cs typeface="Segoe UI" pitchFamily="34" charset="0"/>
              </a:defRPr>
            </a:lvl1pPr>
          </a:lstStyle>
          <a:p>
            <a:r>
              <a:rPr lang="en-US" dirty="0"/>
              <a:t>Topic</a:t>
            </a:r>
          </a:p>
        </p:txBody>
      </p:sp>
      <p:sp>
        <p:nvSpPr>
          <p:cNvPr id="726020" name="Rectangle 4"/>
          <p:cNvSpPr>
            <a:spLocks noGrp="1" noChangeArrowheads="1"/>
          </p:cNvSpPr>
          <p:nvPr>
            <p:ph type="subTitle" sz="quarter" idx="1" hasCustomPrompt="1"/>
          </p:nvPr>
        </p:nvSpPr>
        <p:spPr>
          <a:xfrm>
            <a:off x="3685592" y="2110581"/>
            <a:ext cx="5290768" cy="3722293"/>
          </a:xfrm>
        </p:spPr>
        <p:txBody>
          <a:bodyPr lIns="91440" tIns="45720" rIns="91440" bIns="45720"/>
          <a:lstStyle>
            <a:lvl1pPr marL="285750" indent="-285750" algn="l">
              <a:lnSpc>
                <a:spcPct val="95000"/>
              </a:lnSpc>
              <a:spcBef>
                <a:spcPct val="60000"/>
              </a:spcBef>
              <a:buClr>
                <a:schemeClr val="bg1"/>
              </a:buClr>
              <a:buFont typeface="Wingdings" panose="05000000000000000000" pitchFamily="2" charset="2"/>
              <a:buChar char="Ø"/>
              <a:defRPr sz="1800">
                <a:solidFill>
                  <a:schemeClr val="bg1"/>
                </a:solidFill>
                <a:latin typeface="Segoe UI" pitchFamily="34" charset="0"/>
                <a:ea typeface="Segoe UI" pitchFamily="34" charset="0"/>
                <a:cs typeface="Segoe UI" pitchFamily="34" charset="0"/>
              </a:defRPr>
            </a:lvl1pPr>
          </a:lstStyle>
          <a:p>
            <a:r>
              <a:rPr lang="en-US" dirty="0"/>
              <a:t>Topic Description</a:t>
            </a:r>
          </a:p>
          <a:p>
            <a:endParaRPr lang="en-US" dirty="0"/>
          </a:p>
        </p:txBody>
      </p:sp>
      <p:sp>
        <p:nvSpPr>
          <p:cNvPr id="7" name="Text Placeholder 6">
            <a:extLst>
              <a:ext uri="{FF2B5EF4-FFF2-40B4-BE49-F238E27FC236}">
                <a16:creationId xmlns:a16="http://schemas.microsoft.com/office/drawing/2014/main" id="{05E1913A-614D-4F38-AB69-5348B29CCD5D}"/>
              </a:ext>
            </a:extLst>
          </p:cNvPr>
          <p:cNvSpPr>
            <a:spLocks noGrp="1"/>
          </p:cNvSpPr>
          <p:nvPr>
            <p:ph type="body" sz="quarter" idx="10"/>
          </p:nvPr>
        </p:nvSpPr>
        <p:spPr>
          <a:xfrm>
            <a:off x="261938" y="2756542"/>
            <a:ext cx="3241675" cy="2851150"/>
          </a:xfrm>
        </p:spPr>
        <p:txBody>
          <a:bodyPr/>
          <a:lstStyle>
            <a:lvl1pPr>
              <a:defRPr sz="2000">
                <a:solidFill>
                  <a:schemeClr val="bg1"/>
                </a:solidFill>
              </a:defRPr>
            </a:lvl1pPr>
          </a:lstStyle>
          <a:p>
            <a:pPr lvl="0"/>
            <a:r>
              <a:rPr lang="en-US" dirty="0"/>
              <a:t>Edit Master text</a:t>
            </a:r>
          </a:p>
        </p:txBody>
      </p:sp>
      <p:sp>
        <p:nvSpPr>
          <p:cNvPr id="11" name="Text Placeholder 10">
            <a:extLst>
              <a:ext uri="{FF2B5EF4-FFF2-40B4-BE49-F238E27FC236}">
                <a16:creationId xmlns:a16="http://schemas.microsoft.com/office/drawing/2014/main" id="{6A2AE784-2CA5-4194-B30C-8D50C676A59B}"/>
              </a:ext>
            </a:extLst>
          </p:cNvPr>
          <p:cNvSpPr>
            <a:spLocks noGrp="1"/>
          </p:cNvSpPr>
          <p:nvPr>
            <p:ph type="body" sz="quarter" idx="11" hasCustomPrompt="1"/>
          </p:nvPr>
        </p:nvSpPr>
        <p:spPr>
          <a:xfrm>
            <a:off x="261938" y="6018240"/>
            <a:ext cx="8714421" cy="391882"/>
          </a:xfrm>
          <a:solidFill>
            <a:schemeClr val="bg1"/>
          </a:solidFill>
        </p:spPr>
        <p:txBody>
          <a:bodyPr/>
          <a:lstStyle>
            <a:lvl1pPr marL="0" indent="0">
              <a:buNone/>
              <a:defRPr sz="1400">
                <a:solidFill>
                  <a:srgbClr val="3399FF"/>
                </a:solidFill>
              </a:defRPr>
            </a:lvl1pPr>
            <a:lvl2pPr>
              <a:defRPr>
                <a:solidFill>
                  <a:schemeClr val="bg1">
                    <a:lumMod val="75000"/>
                  </a:schemeClr>
                </a:solidFill>
              </a:defRPr>
            </a:lvl2pPr>
            <a:lvl3pPr>
              <a:defRPr>
                <a:solidFill>
                  <a:schemeClr val="bg1">
                    <a:lumMod val="75000"/>
                  </a:schemeClr>
                </a:solidFill>
              </a:defRPr>
            </a:lvl3pPr>
            <a:lvl4pPr>
              <a:defRPr>
                <a:solidFill>
                  <a:schemeClr val="bg1">
                    <a:lumMod val="75000"/>
                  </a:schemeClr>
                </a:solidFill>
              </a:defRPr>
            </a:lvl4pPr>
            <a:lvl5pPr>
              <a:defRPr>
                <a:solidFill>
                  <a:schemeClr val="bg1">
                    <a:lumMod val="75000"/>
                  </a:schemeClr>
                </a:solidFill>
              </a:defRPr>
            </a:lvl5pPr>
          </a:lstStyle>
          <a:p>
            <a:pPr lvl="0"/>
            <a:r>
              <a:rPr lang="en-US" dirty="0"/>
              <a:t>URL</a:t>
            </a:r>
          </a:p>
        </p:txBody>
      </p:sp>
      <p:sp>
        <p:nvSpPr>
          <p:cNvPr id="12" name="TextBox 11">
            <a:extLst>
              <a:ext uri="{FF2B5EF4-FFF2-40B4-BE49-F238E27FC236}">
                <a16:creationId xmlns:a16="http://schemas.microsoft.com/office/drawing/2014/main" id="{E1C05B86-1160-4370-A04A-9508198B968C}"/>
              </a:ext>
            </a:extLst>
          </p:cNvPr>
          <p:cNvSpPr txBox="1"/>
          <p:nvPr userDrawn="1"/>
        </p:nvSpPr>
        <p:spPr>
          <a:xfrm>
            <a:off x="6662057" y="6512893"/>
            <a:ext cx="2388641" cy="307777"/>
          </a:xfrm>
          <a:prstGeom prst="rect">
            <a:avLst/>
          </a:prstGeom>
          <a:noFill/>
        </p:spPr>
        <p:txBody>
          <a:bodyPr wrap="square" rtlCol="0">
            <a:spAutoFit/>
          </a:bodyPr>
          <a:lstStyle/>
          <a:p>
            <a:r>
              <a:rPr lang="en-US" sz="1400" dirty="0"/>
              <a:t>#70-774 @ITProGuru</a:t>
            </a:r>
          </a:p>
        </p:txBody>
      </p:sp>
    </p:spTree>
    <p:extLst>
      <p:ext uri="{BB962C8B-B14F-4D97-AF65-F5344CB8AC3E}">
        <p14:creationId xmlns:p14="http://schemas.microsoft.com/office/powerpoint/2010/main" val="253595300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Text Placeholder 2"/>
          <p:cNvSpPr>
            <a:spLocks noGrp="1"/>
          </p:cNvSpPr>
          <p:nvPr>
            <p:ph type="body" idx="1"/>
          </p:nvPr>
        </p:nvSpPr>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4">
            <a:extLst>
              <a:ext uri="{FF2B5EF4-FFF2-40B4-BE49-F238E27FC236}">
                <a16:creationId xmlns:a16="http://schemas.microsoft.com/office/drawing/2014/main" id="{1E308FE5-C3CD-4C2B-84FD-DAE006C3200F}"/>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135362335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4">
            <a:extLst>
              <a:ext uri="{FF2B5EF4-FFF2-40B4-BE49-F238E27FC236}">
                <a16:creationId xmlns:a16="http://schemas.microsoft.com/office/drawing/2014/main" id="{0FDE037B-5AC3-4803-B046-88D8FAB98146}"/>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78203456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Exam Tip">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5AA6D59-CBDC-4B28-BD8C-5E1C09B31A46}"/>
              </a:ext>
            </a:extLst>
          </p:cNvPr>
          <p:cNvSpPr/>
          <p:nvPr userDrawn="1"/>
        </p:nvSpPr>
        <p:spPr>
          <a:xfrm>
            <a:off x="0" y="0"/>
            <a:ext cx="9144000" cy="68580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201060" y="639601"/>
            <a:ext cx="8741879" cy="715581"/>
          </a:xfrm>
        </p:spPr>
        <p:txBody>
          <a:bodyPr>
            <a:normAutofit/>
          </a:bodyPr>
          <a:lstStyle>
            <a:lvl1pPr algn="l" defTabSz="685800" rtl="0" eaLnBrk="1" latinLnBrk="0" hangingPunct="1">
              <a:lnSpc>
                <a:spcPct val="90000"/>
              </a:lnSpc>
              <a:spcBef>
                <a:spcPct val="0"/>
              </a:spcBef>
              <a:buNone/>
              <a:defRPr lang="en-US" sz="3200" b="1" i="1" u="none" kern="1200" baseline="0" dirty="0">
                <a:solidFill>
                  <a:schemeClr val="tx1"/>
                </a:solidFill>
                <a:latin typeface="+mj-lt"/>
                <a:ea typeface="+mj-ea"/>
                <a:cs typeface="+mj-cs"/>
              </a:defRPr>
            </a:lvl1pPr>
          </a:lstStyle>
          <a:p>
            <a:r>
              <a:rPr lang="en-US" dirty="0"/>
              <a:t>Click to add Title</a:t>
            </a:r>
          </a:p>
        </p:txBody>
      </p:sp>
      <p:sp>
        <p:nvSpPr>
          <p:cNvPr id="4" name="Text Placeholder 3"/>
          <p:cNvSpPr>
            <a:spLocks noGrp="1"/>
          </p:cNvSpPr>
          <p:nvPr>
            <p:ph type="body" sz="quarter" idx="11" hasCustomPrompt="1"/>
          </p:nvPr>
        </p:nvSpPr>
        <p:spPr>
          <a:xfrm>
            <a:off x="201060" y="1441794"/>
            <a:ext cx="8741880" cy="4471326"/>
          </a:xfrm>
        </p:spPr>
        <p:txBody>
          <a:bodyPr>
            <a:noAutofit/>
          </a:bodyPr>
          <a:lstStyle>
            <a:lvl1pPr marL="0" indent="0">
              <a:buNone/>
              <a:defRPr sz="3000"/>
            </a:lvl1pPr>
            <a:lvl2pPr marL="21009" indent="0">
              <a:buNone/>
              <a:defRPr sz="1471"/>
            </a:lvl2pPr>
            <a:lvl3pPr marL="164571" indent="0">
              <a:buNone/>
              <a:defRPr sz="1471"/>
            </a:lvl3pPr>
            <a:lvl4pPr marL="350151" indent="0">
              <a:buNone/>
              <a:defRPr sz="1324"/>
            </a:lvl4pPr>
            <a:lvl5pPr marL="543901" indent="0">
              <a:buNone/>
              <a:defRPr sz="1324"/>
            </a:lvl5pPr>
          </a:lstStyle>
          <a:p>
            <a:pPr lvl="0"/>
            <a:r>
              <a:rPr lang="en-US" dirty="0"/>
              <a:t>Click to edit</a:t>
            </a:r>
          </a:p>
        </p:txBody>
      </p:sp>
      <p:sp>
        <p:nvSpPr>
          <p:cNvPr id="5" name="Rectangle 4"/>
          <p:cNvSpPr/>
          <p:nvPr userDrawn="1"/>
        </p:nvSpPr>
        <p:spPr>
          <a:xfrm>
            <a:off x="201060" y="86612"/>
            <a:ext cx="3235181" cy="715581"/>
          </a:xfrm>
          <a:prstGeom prst="rect">
            <a:avLst/>
          </a:prstGeom>
        </p:spPr>
        <p:txBody>
          <a:bodyPr wrap="none">
            <a:spAutoFit/>
          </a:bodyPr>
          <a:lstStyle/>
          <a:p>
            <a:pPr algn="l"/>
            <a:r>
              <a:rPr lang="en-US" sz="4050" b="1" dirty="0"/>
              <a:t>EXAM TIP!</a:t>
            </a:r>
          </a:p>
        </p:txBody>
      </p:sp>
      <p:sp>
        <p:nvSpPr>
          <p:cNvPr id="6" name="Text Placeholder 4">
            <a:extLst>
              <a:ext uri="{FF2B5EF4-FFF2-40B4-BE49-F238E27FC236}">
                <a16:creationId xmlns:a16="http://schemas.microsoft.com/office/drawing/2014/main" id="{380C91C6-C6AF-40A3-AE50-C2507708BECF}"/>
              </a:ext>
            </a:extLst>
          </p:cNvPr>
          <p:cNvSpPr>
            <a:spLocks noGrp="1"/>
          </p:cNvSpPr>
          <p:nvPr>
            <p:ph type="body" sz="quarter" idx="10" hasCustomPrompt="1"/>
          </p:nvPr>
        </p:nvSpPr>
        <p:spPr>
          <a:xfrm>
            <a:off x="158354" y="5987143"/>
            <a:ext cx="8784586" cy="823460"/>
          </a:xfrm>
          <a:solidFill>
            <a:srgbClr val="00B050"/>
          </a:solidFill>
        </p:spPr>
        <p:txBody>
          <a:bodyPr>
            <a:noAutofit/>
          </a:bodyPr>
          <a:lstStyle>
            <a:lvl1pPr marL="0" indent="0">
              <a:buFontTx/>
              <a:buNone/>
              <a:defRPr sz="1500" u="sng">
                <a:solidFill>
                  <a:schemeClr val="tx1">
                    <a:lumMod val="95000"/>
                    <a:lumOff val="5000"/>
                  </a:schemeClr>
                </a:solidFill>
              </a:defRPr>
            </a:lvl1pPr>
            <a:lvl2pPr marL="342900" indent="0">
              <a:buFontTx/>
              <a:buNone/>
              <a:defRPr sz="1500" u="sng">
                <a:solidFill>
                  <a:schemeClr val="tx1">
                    <a:lumMod val="95000"/>
                    <a:lumOff val="5000"/>
                  </a:schemeClr>
                </a:solidFill>
              </a:defRPr>
            </a:lvl2pPr>
            <a:lvl3pPr marL="685800" indent="0">
              <a:buFontTx/>
              <a:buNone/>
              <a:defRPr sz="1500" u="sng">
                <a:solidFill>
                  <a:schemeClr val="tx1">
                    <a:lumMod val="95000"/>
                    <a:lumOff val="5000"/>
                  </a:schemeClr>
                </a:solidFill>
              </a:defRPr>
            </a:lvl3pPr>
            <a:lvl4pPr marL="1028700" indent="0">
              <a:buFontTx/>
              <a:buNone/>
              <a:defRPr sz="1500" u="sng">
                <a:solidFill>
                  <a:schemeClr val="tx1">
                    <a:lumMod val="95000"/>
                    <a:lumOff val="5000"/>
                  </a:schemeClr>
                </a:solidFill>
              </a:defRPr>
            </a:lvl4pPr>
            <a:lvl5pPr marL="1371600" indent="0">
              <a:buFontTx/>
              <a:buNone/>
              <a:defRPr sz="1500" u="sng">
                <a:solidFill>
                  <a:schemeClr val="tx1">
                    <a:lumMod val="95000"/>
                    <a:lumOff val="5000"/>
                  </a:schemeClr>
                </a:solidFill>
              </a:defRPr>
            </a:lvl5pPr>
          </a:lstStyle>
          <a:p>
            <a:pPr lvl="0"/>
            <a:r>
              <a:rPr lang="en-US" dirty="0"/>
              <a:t>Edit Source URL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96666499"/>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ase Study Question">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5B7C354-0C5C-4196-BE29-DBA8ABB17A4F}"/>
              </a:ext>
            </a:extLst>
          </p:cNvPr>
          <p:cNvSpPr/>
          <p:nvPr userDrawn="1"/>
        </p:nvSpPr>
        <p:spPr>
          <a:xfrm>
            <a:off x="0" y="0"/>
            <a:ext cx="9144000" cy="6172200"/>
          </a:xfrm>
          <a:prstGeom prst="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7744812-071B-4DDA-A498-60D67CDBA951}"/>
              </a:ext>
            </a:extLst>
          </p:cNvPr>
          <p:cNvSpPr>
            <a:spLocks noGrp="1"/>
          </p:cNvSpPr>
          <p:nvPr>
            <p:ph type="title" hasCustomPrompt="1"/>
          </p:nvPr>
        </p:nvSpPr>
        <p:spPr/>
        <p:txBody>
          <a:bodyPr/>
          <a:lstStyle>
            <a:lvl1pPr>
              <a:defRPr/>
            </a:lvl1pPr>
          </a:lstStyle>
          <a:p>
            <a:r>
              <a:rPr lang="en-US" dirty="0"/>
              <a:t>Click to edit Scenario Case Study Title</a:t>
            </a:r>
          </a:p>
        </p:txBody>
      </p:sp>
      <p:sp>
        <p:nvSpPr>
          <p:cNvPr id="4" name="Content Placeholder 2">
            <a:extLst>
              <a:ext uri="{FF2B5EF4-FFF2-40B4-BE49-F238E27FC236}">
                <a16:creationId xmlns:a16="http://schemas.microsoft.com/office/drawing/2014/main" id="{428BF76E-A867-413D-99D3-38C859FD2EBE}"/>
              </a:ext>
            </a:extLst>
          </p:cNvPr>
          <p:cNvSpPr>
            <a:spLocks noGrp="1"/>
          </p:cNvSpPr>
          <p:nvPr>
            <p:ph idx="1" hasCustomPrompt="1"/>
          </p:nvPr>
        </p:nvSpPr>
        <p:spPr>
          <a:xfrm>
            <a:off x="279475" y="868681"/>
            <a:ext cx="8574837" cy="5212080"/>
          </a:xfrm>
        </p:spPr>
        <p:txBody>
          <a:bodyPr/>
          <a:lstStyle>
            <a:lvl1pPr marL="0" indent="0">
              <a:buFont typeface="+mj-lt"/>
              <a:buNone/>
              <a:defRPr/>
            </a:lvl1pPr>
          </a:lstStyle>
          <a:p>
            <a:pPr lvl="0"/>
            <a:r>
              <a:rPr lang="en-US" dirty="0"/>
              <a:t>Edit Scenario Case Study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4A939B04-3C34-406A-BE95-60EE5E849FD0}"/>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23557641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4">
            <a:extLst>
              <a:ext uri="{FF2B5EF4-FFF2-40B4-BE49-F238E27FC236}">
                <a16:creationId xmlns:a16="http://schemas.microsoft.com/office/drawing/2014/main" id="{0FDE037B-5AC3-4803-B046-88D8FAB98146}"/>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8638321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Question">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074CDC-0128-42E8-B232-786D9C2CD277}"/>
              </a:ext>
            </a:extLst>
          </p:cNvPr>
          <p:cNvSpPr/>
          <p:nvPr userDrawn="1"/>
        </p:nvSpPr>
        <p:spPr>
          <a:xfrm>
            <a:off x="0" y="0"/>
            <a:ext cx="9144000" cy="2008094"/>
          </a:xfrm>
          <a:prstGeom prst="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93306" y="-4"/>
            <a:ext cx="8836089" cy="1824321"/>
          </a:xfrm>
        </p:spPr>
        <p:txBody>
          <a:bodyPr/>
          <a:lstStyle>
            <a:lvl1pPr>
              <a:defRPr>
                <a:solidFill>
                  <a:schemeClr val="bg1"/>
                </a:solidFill>
              </a:defRPr>
            </a:lvl1pPr>
          </a:lstStyle>
          <a:p>
            <a:r>
              <a:rPr lang="en-US" dirty="0"/>
              <a:t>Question…. This is a test</a:t>
            </a:r>
          </a:p>
        </p:txBody>
      </p:sp>
      <p:sp>
        <p:nvSpPr>
          <p:cNvPr id="3" name="Content Placeholder 2"/>
          <p:cNvSpPr>
            <a:spLocks noGrp="1"/>
          </p:cNvSpPr>
          <p:nvPr>
            <p:ph idx="1" hasCustomPrompt="1"/>
          </p:nvPr>
        </p:nvSpPr>
        <p:spPr>
          <a:xfrm>
            <a:off x="261187" y="2057400"/>
            <a:ext cx="8574837" cy="4138466"/>
          </a:xfrm>
        </p:spPr>
        <p:txBody>
          <a:bodyPr/>
          <a:lstStyle>
            <a:lvl1pPr marL="514350" indent="-514350">
              <a:buFont typeface="+mj-lt"/>
              <a:buAutoNum type="arabicParenR"/>
              <a:defRPr/>
            </a:lvl1pPr>
          </a:lstStyle>
          <a:p>
            <a:pPr lvl="0"/>
            <a:r>
              <a:rPr lang="en-US" dirty="0"/>
              <a:t>Edit Question</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7F35744D-EF33-49FA-9A3C-2D7BFFC7876A}"/>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279700657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Answ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17D637C-ACFC-4A4F-854E-9FA928AAF434}"/>
              </a:ext>
            </a:extLst>
          </p:cNvPr>
          <p:cNvSpPr/>
          <p:nvPr userDrawn="1"/>
        </p:nvSpPr>
        <p:spPr>
          <a:xfrm>
            <a:off x="0" y="0"/>
            <a:ext cx="9144000" cy="2008094"/>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167054" y="-3"/>
            <a:ext cx="8862646" cy="1931897"/>
          </a:xfrm>
        </p:spPr>
        <p:txBody>
          <a:bodyPr/>
          <a:lstStyle>
            <a:lvl1pPr>
              <a:defRPr sz="2400">
                <a:solidFill>
                  <a:schemeClr val="bg1"/>
                </a:solidFill>
              </a:defRPr>
            </a:lvl1pPr>
          </a:lstStyle>
          <a:p>
            <a:r>
              <a:rPr lang="en-US" dirty="0"/>
              <a:t>Answer Repeat Question Here…</a:t>
            </a:r>
          </a:p>
        </p:txBody>
      </p:sp>
      <p:sp>
        <p:nvSpPr>
          <p:cNvPr id="3" name="Content Placeholder 2"/>
          <p:cNvSpPr>
            <a:spLocks noGrp="1"/>
          </p:cNvSpPr>
          <p:nvPr>
            <p:ph idx="1" hasCustomPrompt="1"/>
          </p:nvPr>
        </p:nvSpPr>
        <p:spPr>
          <a:xfrm>
            <a:off x="261187" y="2061882"/>
            <a:ext cx="8574837" cy="4133984"/>
          </a:xfrm>
        </p:spPr>
        <p:txBody>
          <a:bodyPr/>
          <a:lstStyle>
            <a:lvl1pPr marL="514350" indent="-514350">
              <a:buFont typeface="+mj-lt"/>
              <a:buAutoNum type="arabicParenR"/>
              <a:defRPr/>
            </a:lvl1pPr>
          </a:lstStyle>
          <a:p>
            <a:pPr lvl="0"/>
            <a:r>
              <a:rPr lang="en-US" dirty="0"/>
              <a:t>Paste Answers from Question Slide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7F35744D-EF33-49FA-9A3C-2D7BFFC7876A}"/>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76790429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Demo">
    <p:bg>
      <p:bgPr>
        <a:solidFill>
          <a:srgbClr val="7030A0"/>
        </a:solidFill>
        <a:effectLst/>
      </p:bgPr>
    </p:bg>
    <p:spTree>
      <p:nvGrpSpPr>
        <p:cNvPr id="1" name=""/>
        <p:cNvGrpSpPr/>
        <p:nvPr/>
      </p:nvGrpSpPr>
      <p:grpSpPr>
        <a:xfrm>
          <a:off x="0" y="0"/>
          <a:ext cx="0" cy="0"/>
          <a:chOff x="0" y="0"/>
          <a:chExt cx="0" cy="0"/>
        </a:xfrm>
      </p:grpSpPr>
      <p:sp>
        <p:nvSpPr>
          <p:cNvPr id="726019" name="Rectangle 3"/>
          <p:cNvSpPr>
            <a:spLocks noGrp="1" noChangeArrowheads="1"/>
          </p:cNvSpPr>
          <p:nvPr>
            <p:ph type="ctrTitle" sz="quarter" hasCustomPrompt="1"/>
          </p:nvPr>
        </p:nvSpPr>
        <p:spPr>
          <a:xfrm>
            <a:off x="307911" y="770219"/>
            <a:ext cx="8379200" cy="1011928"/>
          </a:xfrm>
          <a:solidFill>
            <a:srgbClr val="7030A0"/>
          </a:solidFill>
          <a:ln algn="ctr"/>
        </p:spPr>
        <p:txBody>
          <a:bodyPr wrap="square" tIns="0" rIns="0" bIns="0" anchor="t" anchorCtr="0">
            <a:noAutofit/>
          </a:bodyPr>
          <a:lstStyle>
            <a:lvl1pPr algn="l">
              <a:spcBef>
                <a:spcPct val="60000"/>
              </a:spcBef>
              <a:buClr>
                <a:schemeClr val="hlink"/>
              </a:buClr>
              <a:buSzPct val="90000"/>
              <a:buFontTx/>
              <a:buNone/>
              <a:defRPr sz="3800" baseline="0">
                <a:solidFill>
                  <a:schemeClr val="bg1"/>
                </a:solidFill>
                <a:latin typeface="Segoe UI" pitchFamily="34" charset="0"/>
                <a:ea typeface="Segoe UI" pitchFamily="34" charset="0"/>
                <a:cs typeface="Segoe UI" pitchFamily="34" charset="0"/>
              </a:defRPr>
            </a:lvl1pPr>
          </a:lstStyle>
          <a:p>
            <a:r>
              <a:rPr lang="en-US" dirty="0"/>
              <a:t>Demo Title</a:t>
            </a:r>
          </a:p>
        </p:txBody>
      </p:sp>
      <p:sp>
        <p:nvSpPr>
          <p:cNvPr id="726020" name="Rectangle 4"/>
          <p:cNvSpPr>
            <a:spLocks noGrp="1" noChangeArrowheads="1"/>
          </p:cNvSpPr>
          <p:nvPr>
            <p:ph type="subTitle" sz="quarter" idx="1" hasCustomPrompt="1"/>
          </p:nvPr>
        </p:nvSpPr>
        <p:spPr>
          <a:xfrm>
            <a:off x="3685592" y="2110581"/>
            <a:ext cx="5290768" cy="3722293"/>
          </a:xfrm>
          <a:solidFill>
            <a:srgbClr val="7030A0"/>
          </a:solidFill>
        </p:spPr>
        <p:txBody>
          <a:bodyPr lIns="91440" tIns="45720" rIns="91440" bIns="45720"/>
          <a:lstStyle>
            <a:lvl1pPr marL="285750" indent="-285750" algn="l">
              <a:lnSpc>
                <a:spcPct val="95000"/>
              </a:lnSpc>
              <a:spcBef>
                <a:spcPct val="60000"/>
              </a:spcBef>
              <a:buClr>
                <a:schemeClr val="bg1"/>
              </a:buClr>
              <a:buFont typeface="Wingdings" panose="05000000000000000000" pitchFamily="2" charset="2"/>
              <a:buChar char="Ø"/>
              <a:defRPr sz="1800">
                <a:solidFill>
                  <a:schemeClr val="bg1"/>
                </a:solidFill>
                <a:latin typeface="Segoe UI" pitchFamily="34" charset="0"/>
                <a:ea typeface="Segoe UI" pitchFamily="34" charset="0"/>
                <a:cs typeface="Segoe UI" pitchFamily="34" charset="0"/>
              </a:defRPr>
            </a:lvl1pPr>
            <a:lvl2pPr marL="288925" indent="0">
              <a:buNone/>
              <a:defRPr/>
            </a:lvl2pPr>
          </a:lstStyle>
          <a:p>
            <a:r>
              <a:rPr lang="en-US" dirty="0"/>
              <a:t>Enter Description(s)</a:t>
            </a:r>
          </a:p>
          <a:p>
            <a:endParaRPr lang="en-US" dirty="0"/>
          </a:p>
        </p:txBody>
      </p:sp>
      <p:sp>
        <p:nvSpPr>
          <p:cNvPr id="7" name="Text Placeholder 6">
            <a:extLst>
              <a:ext uri="{FF2B5EF4-FFF2-40B4-BE49-F238E27FC236}">
                <a16:creationId xmlns:a16="http://schemas.microsoft.com/office/drawing/2014/main" id="{05E1913A-614D-4F38-AB69-5348B29CCD5D}"/>
              </a:ext>
            </a:extLst>
          </p:cNvPr>
          <p:cNvSpPr>
            <a:spLocks noGrp="1"/>
          </p:cNvSpPr>
          <p:nvPr>
            <p:ph type="body" sz="quarter" idx="10"/>
          </p:nvPr>
        </p:nvSpPr>
        <p:spPr>
          <a:xfrm>
            <a:off x="261938" y="2756542"/>
            <a:ext cx="3241675" cy="2851150"/>
          </a:xfrm>
        </p:spPr>
        <p:txBody>
          <a:bodyPr/>
          <a:lstStyle>
            <a:lvl1pPr>
              <a:defRPr sz="2000">
                <a:solidFill>
                  <a:schemeClr val="bg1"/>
                </a:solidFill>
              </a:defRPr>
            </a:lvl1pPr>
          </a:lstStyle>
          <a:p>
            <a:pPr lvl="0"/>
            <a:r>
              <a:rPr lang="en-US" dirty="0"/>
              <a:t>Edit Master text</a:t>
            </a:r>
          </a:p>
        </p:txBody>
      </p:sp>
      <p:sp>
        <p:nvSpPr>
          <p:cNvPr id="11" name="Text Placeholder 10">
            <a:extLst>
              <a:ext uri="{FF2B5EF4-FFF2-40B4-BE49-F238E27FC236}">
                <a16:creationId xmlns:a16="http://schemas.microsoft.com/office/drawing/2014/main" id="{6A2AE784-2CA5-4194-B30C-8D50C676A59B}"/>
              </a:ext>
            </a:extLst>
          </p:cNvPr>
          <p:cNvSpPr>
            <a:spLocks noGrp="1"/>
          </p:cNvSpPr>
          <p:nvPr>
            <p:ph type="body" sz="quarter" idx="11" hasCustomPrompt="1"/>
          </p:nvPr>
        </p:nvSpPr>
        <p:spPr>
          <a:xfrm>
            <a:off x="261938" y="6018240"/>
            <a:ext cx="8714421" cy="391882"/>
          </a:xfrm>
          <a:solidFill>
            <a:schemeClr val="bg1"/>
          </a:solidFill>
        </p:spPr>
        <p:txBody>
          <a:bodyPr/>
          <a:lstStyle>
            <a:lvl1pPr marL="0" indent="0">
              <a:buNone/>
              <a:defRPr sz="1400">
                <a:solidFill>
                  <a:srgbClr val="3399FF"/>
                </a:solidFill>
              </a:defRPr>
            </a:lvl1pPr>
            <a:lvl2pPr>
              <a:defRPr>
                <a:solidFill>
                  <a:schemeClr val="bg1">
                    <a:lumMod val="75000"/>
                  </a:schemeClr>
                </a:solidFill>
              </a:defRPr>
            </a:lvl2pPr>
            <a:lvl3pPr>
              <a:defRPr>
                <a:solidFill>
                  <a:schemeClr val="bg1">
                    <a:lumMod val="75000"/>
                  </a:schemeClr>
                </a:solidFill>
              </a:defRPr>
            </a:lvl3pPr>
            <a:lvl4pPr>
              <a:defRPr>
                <a:solidFill>
                  <a:schemeClr val="bg1">
                    <a:lumMod val="75000"/>
                  </a:schemeClr>
                </a:solidFill>
              </a:defRPr>
            </a:lvl4pPr>
            <a:lvl5pPr>
              <a:defRPr>
                <a:solidFill>
                  <a:schemeClr val="bg1">
                    <a:lumMod val="75000"/>
                  </a:schemeClr>
                </a:solidFill>
              </a:defRPr>
            </a:lvl5pPr>
          </a:lstStyle>
          <a:p>
            <a:pPr lvl="0"/>
            <a:r>
              <a:rPr lang="en-US" dirty="0"/>
              <a:t>URL</a:t>
            </a:r>
          </a:p>
        </p:txBody>
      </p:sp>
      <p:sp>
        <p:nvSpPr>
          <p:cNvPr id="12" name="TextBox 11">
            <a:extLst>
              <a:ext uri="{FF2B5EF4-FFF2-40B4-BE49-F238E27FC236}">
                <a16:creationId xmlns:a16="http://schemas.microsoft.com/office/drawing/2014/main" id="{E1C05B86-1160-4370-A04A-9508198B968C}"/>
              </a:ext>
            </a:extLst>
          </p:cNvPr>
          <p:cNvSpPr txBox="1"/>
          <p:nvPr userDrawn="1"/>
        </p:nvSpPr>
        <p:spPr>
          <a:xfrm>
            <a:off x="6662057" y="6512893"/>
            <a:ext cx="2388641" cy="307777"/>
          </a:xfrm>
          <a:prstGeom prst="rect">
            <a:avLst/>
          </a:prstGeom>
          <a:noFill/>
        </p:spPr>
        <p:txBody>
          <a:bodyPr wrap="square" rtlCol="0">
            <a:spAutoFit/>
          </a:bodyPr>
          <a:lstStyle/>
          <a:p>
            <a:r>
              <a:rPr lang="en-US" sz="1400" dirty="0"/>
              <a:t>#70-533 @ITProGuru</a:t>
            </a:r>
          </a:p>
        </p:txBody>
      </p:sp>
      <p:sp>
        <p:nvSpPr>
          <p:cNvPr id="8" name="Rectangle 7">
            <a:extLst>
              <a:ext uri="{FF2B5EF4-FFF2-40B4-BE49-F238E27FC236}">
                <a16:creationId xmlns:a16="http://schemas.microsoft.com/office/drawing/2014/main" id="{2E5CD9C4-3903-4CFA-9CED-0878686ABD1A}"/>
              </a:ext>
            </a:extLst>
          </p:cNvPr>
          <p:cNvSpPr/>
          <p:nvPr userDrawn="1"/>
        </p:nvSpPr>
        <p:spPr>
          <a:xfrm>
            <a:off x="158449" y="117610"/>
            <a:ext cx="1903085" cy="715581"/>
          </a:xfrm>
          <a:prstGeom prst="rect">
            <a:avLst/>
          </a:prstGeom>
        </p:spPr>
        <p:txBody>
          <a:bodyPr wrap="none">
            <a:spAutoFit/>
          </a:bodyPr>
          <a:lstStyle/>
          <a:p>
            <a:r>
              <a:rPr lang="en-US" sz="4050" dirty="0">
                <a:solidFill>
                  <a:srgbClr val="00B0F0"/>
                </a:solidFill>
              </a:rPr>
              <a:t>DEMO</a:t>
            </a:r>
          </a:p>
        </p:txBody>
      </p:sp>
    </p:spTree>
    <p:extLst>
      <p:ext uri="{BB962C8B-B14F-4D97-AF65-F5344CB8AC3E}">
        <p14:creationId xmlns:p14="http://schemas.microsoft.com/office/powerpoint/2010/main" val="17466513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Lab">
    <p:bg>
      <p:bgPr>
        <a:solidFill>
          <a:schemeClr val="bg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55B8EEB-D399-4AF3-B7D1-E78E1898CC1F}"/>
              </a:ext>
            </a:extLst>
          </p:cNvPr>
          <p:cNvSpPr/>
          <p:nvPr userDrawn="1"/>
        </p:nvSpPr>
        <p:spPr>
          <a:xfrm>
            <a:off x="0" y="0"/>
            <a:ext cx="9144000" cy="1371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1473233" y="1"/>
            <a:ext cx="7511614" cy="1231901"/>
          </a:xfrm>
        </p:spPr>
        <p:txBody>
          <a:bodyPr/>
          <a:lstStyle>
            <a:lvl1pPr>
              <a:defRPr sz="2400"/>
            </a:lvl1pPr>
          </a:lstStyle>
          <a:p>
            <a:r>
              <a:rPr lang="en-US" dirty="0"/>
              <a:t>Click to edit Lab title</a:t>
            </a:r>
          </a:p>
        </p:txBody>
      </p:sp>
      <p:sp>
        <p:nvSpPr>
          <p:cNvPr id="3" name="Content Placeholder 2"/>
          <p:cNvSpPr>
            <a:spLocks noGrp="1"/>
          </p:cNvSpPr>
          <p:nvPr>
            <p:ph idx="1" hasCustomPrompt="1"/>
          </p:nvPr>
        </p:nvSpPr>
        <p:spPr>
          <a:xfrm>
            <a:off x="151194" y="1371600"/>
            <a:ext cx="8833654" cy="4793789"/>
          </a:xfrm>
        </p:spPr>
        <p:txBody>
          <a:bodyPr>
            <a:normAutofit/>
          </a:bodyPr>
          <a:lstStyle>
            <a:lvl1pPr marL="514350" indent="-514350">
              <a:buFont typeface="+mj-lt"/>
              <a:buAutoNum type="arabicParenR"/>
              <a:defRPr sz="2700"/>
            </a:lvl1pPr>
            <a:lvl2pPr marL="342900" indent="0">
              <a:buFontTx/>
              <a:buNone/>
              <a:defRPr sz="2400"/>
            </a:lvl2pPr>
            <a:lvl3pPr marL="685800" indent="0">
              <a:buFontTx/>
              <a:buNone/>
              <a:defRPr sz="2100"/>
            </a:lvl3pPr>
            <a:lvl4pPr marL="1028700" indent="0">
              <a:buFontTx/>
              <a:buNone/>
              <a:defRPr sz="1800"/>
            </a:lvl4pPr>
            <a:lvl5pPr marL="1371600" indent="0">
              <a:buFontTx/>
              <a:buNone/>
              <a:defRPr sz="1800"/>
            </a:lvl5pPr>
          </a:lstStyle>
          <a:p>
            <a:pPr lvl="0"/>
            <a:r>
              <a:rPr lang="en-US" dirty="0"/>
              <a:t>Click to edit Master text styles</a:t>
            </a:r>
          </a:p>
          <a:p>
            <a:pPr lvl="1"/>
            <a:r>
              <a:rPr lang="en-US" dirty="0"/>
              <a:t>Second level </a:t>
            </a:r>
          </a:p>
          <a:p>
            <a:pPr lvl="1"/>
            <a:r>
              <a:rPr lang="en-US" dirty="0"/>
              <a:t>	Third level</a:t>
            </a:r>
          </a:p>
          <a:p>
            <a:pPr lvl="3"/>
            <a:r>
              <a:rPr lang="en-US" dirty="0"/>
              <a:t>Fourth level</a:t>
            </a:r>
          </a:p>
          <a:p>
            <a:pPr lvl="4"/>
            <a:r>
              <a:rPr lang="en-US" dirty="0"/>
              <a:t>Fifth level</a:t>
            </a:r>
          </a:p>
        </p:txBody>
      </p:sp>
      <p:sp>
        <p:nvSpPr>
          <p:cNvPr id="7" name="Rectangle 6">
            <a:extLst>
              <a:ext uri="{FF2B5EF4-FFF2-40B4-BE49-F238E27FC236}">
                <a16:creationId xmlns:a16="http://schemas.microsoft.com/office/drawing/2014/main" id="{36E8BE26-ED1E-4BC3-AABB-33679E13D11C}"/>
              </a:ext>
            </a:extLst>
          </p:cNvPr>
          <p:cNvSpPr/>
          <p:nvPr userDrawn="1"/>
        </p:nvSpPr>
        <p:spPr>
          <a:xfrm>
            <a:off x="158449" y="117610"/>
            <a:ext cx="1314784" cy="715581"/>
          </a:xfrm>
          <a:prstGeom prst="rect">
            <a:avLst/>
          </a:prstGeom>
        </p:spPr>
        <p:txBody>
          <a:bodyPr wrap="none">
            <a:spAutoFit/>
          </a:bodyPr>
          <a:lstStyle/>
          <a:p>
            <a:r>
              <a:rPr lang="en-US" sz="4050" dirty="0">
                <a:solidFill>
                  <a:srgbClr val="00B0F0"/>
                </a:solidFill>
              </a:rPr>
              <a:t>LAB</a:t>
            </a:r>
          </a:p>
        </p:txBody>
      </p:sp>
      <p:sp>
        <p:nvSpPr>
          <p:cNvPr id="8" name="Text Placeholder 4">
            <a:extLst>
              <a:ext uri="{FF2B5EF4-FFF2-40B4-BE49-F238E27FC236}">
                <a16:creationId xmlns:a16="http://schemas.microsoft.com/office/drawing/2014/main" id="{5F53A04A-F1A4-47F1-8696-966F2AE336F7}"/>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137179404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Content &amp; Co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1194" y="0"/>
            <a:ext cx="8833654" cy="878350"/>
          </a:xfrm>
        </p:spPr>
        <p:txBody>
          <a:bodyPr/>
          <a:lstStyle>
            <a:lvl1pPr>
              <a:defRPr/>
            </a:lvl1pPr>
          </a:lstStyle>
          <a:p>
            <a:r>
              <a:rPr lang="en-US" dirty="0"/>
              <a:t>Content &amp; Code</a:t>
            </a:r>
          </a:p>
        </p:txBody>
      </p:sp>
      <p:sp>
        <p:nvSpPr>
          <p:cNvPr id="3" name="Content Placeholder 2"/>
          <p:cNvSpPr>
            <a:spLocks noGrp="1"/>
          </p:cNvSpPr>
          <p:nvPr>
            <p:ph idx="1"/>
          </p:nvPr>
        </p:nvSpPr>
        <p:spPr>
          <a:xfrm>
            <a:off x="151194" y="1231902"/>
            <a:ext cx="8833654" cy="2421204"/>
          </a:xfrm>
        </p:spPr>
        <p:txBody>
          <a:bodyPr>
            <a:normAutofit/>
          </a:bodyPr>
          <a:lstStyle>
            <a:lvl1pPr marL="0" indent="0">
              <a:buFont typeface="Arial" panose="020B0604020202020204" pitchFamily="34" charset="0"/>
              <a:buNone/>
              <a:defRPr sz="2100"/>
            </a:lvl1pPr>
            <a:lvl2pPr marL="342900" indent="0">
              <a:buFont typeface="Arial" panose="020B0604020202020204" pitchFamily="34" charset="0"/>
              <a:buNone/>
              <a:defRPr sz="1800"/>
            </a:lvl2pPr>
            <a:lvl3pPr marL="685800" indent="0">
              <a:buFont typeface="Arial" panose="020B0604020202020204" pitchFamily="34" charset="0"/>
              <a:buNone/>
              <a:defRPr sz="1500"/>
            </a:lvl3pPr>
            <a:lvl4pPr marL="1028700" indent="0">
              <a:buFont typeface="Arial" panose="020B0604020202020204" pitchFamily="34" charset="0"/>
              <a:buNone/>
              <a:defRPr sz="1350"/>
            </a:lvl4pPr>
            <a:lvl5pPr marL="1371600" indent="0">
              <a:buFont typeface="Arial" panose="020B0604020202020204" pitchFamily="34" charset="0"/>
              <a:buNone/>
              <a:defRPr sz="135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a:extLst>
              <a:ext uri="{FF2B5EF4-FFF2-40B4-BE49-F238E27FC236}">
                <a16:creationId xmlns:a16="http://schemas.microsoft.com/office/drawing/2014/main" id="{06833DA2-9089-4E59-9B9D-7F3A29DCE61C}"/>
              </a:ext>
            </a:extLst>
          </p:cNvPr>
          <p:cNvSpPr/>
          <p:nvPr userDrawn="1"/>
        </p:nvSpPr>
        <p:spPr bwMode="auto">
          <a:xfrm>
            <a:off x="33849" y="3653108"/>
            <a:ext cx="9020275" cy="3129417"/>
          </a:xfrm>
          <a:prstGeom prst="rect">
            <a:avLst/>
          </a:prstGeom>
          <a:solidFill>
            <a:schemeClr val="accent1"/>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290" rIns="0" bIns="34290" numCol="1" rtlCol="0" anchor="ctr" anchorCtr="0" compatLnSpc="1">
            <a:prstTxWarp prst="textNoShape">
              <a:avLst/>
            </a:prstTxWarp>
          </a:bodyPr>
          <a:lstStyle/>
          <a:p>
            <a:pPr algn="ctr" defTabSz="685577" fontAlgn="base">
              <a:spcBef>
                <a:spcPct val="0"/>
              </a:spcBef>
              <a:spcAft>
                <a:spcPct val="0"/>
              </a:spcAft>
            </a:pPr>
            <a:endParaRPr lang="en-US" sz="1471" dirty="0">
              <a:gradFill>
                <a:gsLst>
                  <a:gs pos="0">
                    <a:srgbClr val="FFFFFF"/>
                  </a:gs>
                  <a:gs pos="100000">
                    <a:srgbClr val="FFFFFF"/>
                  </a:gs>
                </a:gsLst>
                <a:lin ang="5400000" scaled="0"/>
              </a:gradFill>
            </a:endParaRPr>
          </a:p>
        </p:txBody>
      </p:sp>
      <p:sp>
        <p:nvSpPr>
          <p:cNvPr id="10" name="Content Placeholder 2">
            <a:extLst>
              <a:ext uri="{FF2B5EF4-FFF2-40B4-BE49-F238E27FC236}">
                <a16:creationId xmlns:a16="http://schemas.microsoft.com/office/drawing/2014/main" id="{A7A07890-C86B-4334-9F28-D4C01C01B9F8}"/>
              </a:ext>
            </a:extLst>
          </p:cNvPr>
          <p:cNvSpPr>
            <a:spLocks noGrp="1"/>
          </p:cNvSpPr>
          <p:nvPr>
            <p:ph idx="10" hasCustomPrompt="1"/>
          </p:nvPr>
        </p:nvSpPr>
        <p:spPr>
          <a:xfrm>
            <a:off x="151194" y="3795486"/>
            <a:ext cx="8833654" cy="2910114"/>
          </a:xfrm>
          <a:solidFill>
            <a:schemeClr val="bg1"/>
          </a:solidFill>
          <a:ln w="60325" cmpd="sng">
            <a:solidFill>
              <a:srgbClr val="0070C0"/>
            </a:solidFill>
          </a:ln>
        </p:spPr>
        <p:txBody>
          <a:bodyPr>
            <a:normAutofit/>
          </a:bodyPr>
          <a:lstStyle>
            <a:lvl1pPr marL="0" indent="0" defTabSz="0">
              <a:buFont typeface="Arial" panose="020B0604020202020204" pitchFamily="34" charset="0"/>
              <a:buNone/>
              <a:defRPr sz="1200">
                <a:latin typeface="Courier New" panose="02070309020205020404" pitchFamily="49" charset="0"/>
                <a:cs typeface="Courier New" panose="02070309020205020404" pitchFamily="49" charset="0"/>
              </a:defRPr>
            </a:lvl1pPr>
            <a:lvl2pPr marL="342900" indent="0" defTabSz="0">
              <a:buFont typeface="Arial" panose="020B0604020202020204" pitchFamily="34" charset="0"/>
              <a:buNone/>
              <a:defRPr sz="1200">
                <a:latin typeface="Courier New" panose="02070309020205020404" pitchFamily="49" charset="0"/>
                <a:cs typeface="Courier New" panose="02070309020205020404" pitchFamily="49" charset="0"/>
              </a:defRPr>
            </a:lvl2pPr>
            <a:lvl3pPr marL="685800" indent="0" defTabSz="0">
              <a:buFont typeface="Arial" panose="020B0604020202020204" pitchFamily="34" charset="0"/>
              <a:buNone/>
              <a:defRPr sz="1200">
                <a:latin typeface="Courier New" panose="02070309020205020404" pitchFamily="49" charset="0"/>
                <a:cs typeface="Courier New" panose="02070309020205020404" pitchFamily="49" charset="0"/>
              </a:defRPr>
            </a:lvl3pPr>
            <a:lvl4pPr marL="1028700" indent="0" defTabSz="0">
              <a:buFont typeface="Arial" panose="020B0604020202020204" pitchFamily="34" charset="0"/>
              <a:buNone/>
              <a:defRPr sz="1200">
                <a:latin typeface="Courier New" panose="02070309020205020404" pitchFamily="49" charset="0"/>
                <a:cs typeface="Courier New" panose="02070309020205020404" pitchFamily="49" charset="0"/>
              </a:defRPr>
            </a:lvl4pPr>
            <a:lvl5pPr marL="1371600" indent="0" defTabSz="0">
              <a:buFont typeface="Arial" panose="020B0604020202020204" pitchFamily="34" charset="0"/>
              <a:buNone/>
              <a:defRPr sz="1200">
                <a:latin typeface="Courier New" panose="02070309020205020404" pitchFamily="49" charset="0"/>
                <a:cs typeface="Courier New" panose="02070309020205020404" pitchFamily="49" charset="0"/>
              </a:defRPr>
            </a:lvl5pPr>
          </a:lstStyle>
          <a:p>
            <a:pPr lvl="0"/>
            <a:r>
              <a:rPr lang="en-US" dirty="0"/>
              <a:t>Click to Edit/Paste/Insert Code or Paste/Insert Screenshot</a:t>
            </a:r>
          </a:p>
          <a:p>
            <a:pPr lvl="1"/>
            <a:r>
              <a:rPr lang="en-US" dirty="0"/>
              <a:t>	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258321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3216E-3091-410D-83D4-F3B694551529}"/>
              </a:ext>
            </a:extLst>
          </p:cNvPr>
          <p:cNvSpPr>
            <a:spLocks noGrp="1"/>
          </p:cNvSpPr>
          <p:nvPr>
            <p:ph type="title" hasCustomPrompt="1"/>
          </p:nvPr>
        </p:nvSpPr>
        <p:spPr/>
        <p:txBody>
          <a:bodyPr/>
          <a:lstStyle>
            <a:lvl1pPr>
              <a:defRPr/>
            </a:lvl1pPr>
          </a:lstStyle>
          <a:p>
            <a:r>
              <a:rPr lang="en-US" dirty="0"/>
              <a:t>Click to edit Code Title</a:t>
            </a:r>
          </a:p>
        </p:txBody>
      </p:sp>
      <p:sp>
        <p:nvSpPr>
          <p:cNvPr id="4" name="Text Placeholder 3">
            <a:extLst>
              <a:ext uri="{FF2B5EF4-FFF2-40B4-BE49-F238E27FC236}">
                <a16:creationId xmlns:a16="http://schemas.microsoft.com/office/drawing/2014/main" id="{8AA8E3D7-116C-400A-AC64-F86759F16B62}"/>
              </a:ext>
            </a:extLst>
          </p:cNvPr>
          <p:cNvSpPr>
            <a:spLocks noGrp="1"/>
          </p:cNvSpPr>
          <p:nvPr>
            <p:ph type="body" sz="quarter" idx="10" hasCustomPrompt="1"/>
          </p:nvPr>
        </p:nvSpPr>
        <p:spPr>
          <a:xfrm>
            <a:off x="93306" y="1055077"/>
            <a:ext cx="8929396" cy="5616311"/>
          </a:xfrm>
        </p:spPr>
        <p:txBody>
          <a:bodyPr/>
          <a:lstStyle>
            <a:lvl1pPr marL="0" indent="0">
              <a:buNone/>
              <a:defRPr sz="2400">
                <a:latin typeface="Consolas" panose="020B0609020204030204" pitchFamily="49" charset="0"/>
              </a:defRPr>
            </a:lvl1pPr>
            <a:lvl2pPr marL="288925" indent="0">
              <a:buNone/>
              <a:defRPr sz="2000">
                <a:latin typeface="Consolas" panose="020B0609020204030204" pitchFamily="49" charset="0"/>
              </a:defRPr>
            </a:lvl2pPr>
            <a:lvl3pPr marL="681037" indent="0">
              <a:buNone/>
              <a:defRPr sz="1800">
                <a:latin typeface="Consolas" panose="020B0609020204030204" pitchFamily="49" charset="0"/>
              </a:defRPr>
            </a:lvl3pPr>
            <a:lvl4pPr marL="1089025" indent="0">
              <a:buNone/>
              <a:defRPr sz="1600">
                <a:latin typeface="Consolas" panose="020B0609020204030204" pitchFamily="49" charset="0"/>
              </a:defRPr>
            </a:lvl4pPr>
            <a:lvl5pPr marL="1376363" indent="0">
              <a:buNone/>
              <a:defRPr sz="1600">
                <a:latin typeface="Consolas" panose="020B0609020204030204" pitchFamily="49" charset="0"/>
              </a:defRPr>
            </a:lvl5pPr>
          </a:lstStyle>
          <a:p>
            <a:pPr lvl="0"/>
            <a:r>
              <a:rPr lang="en-US" dirty="0"/>
              <a:t>Edit Code</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7611463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01930" y="1189178"/>
            <a:ext cx="8740142" cy="4801075"/>
          </a:xfrm>
          <a:prstGeom prst="rect">
            <a:avLst/>
          </a:prstGeom>
        </p:spPr>
        <p:txBody>
          <a:bodyPr/>
          <a:lstStyle>
            <a:lvl1pPr marL="213593" indent="-213593">
              <a:buClr>
                <a:schemeClr val="tx1"/>
              </a:buClr>
              <a:buSzPct val="90000"/>
              <a:buFont typeface="Arial" pitchFamily="34" charset="0"/>
              <a:buChar char="•"/>
              <a:defRPr sz="2647">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420181" indent="-206590">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633773" indent="-213593">
              <a:buClr>
                <a:schemeClr val="tx1"/>
              </a:buClr>
              <a:buSzPct val="90000"/>
              <a:buFont typeface="Arial" pitchFamily="34" charset="0"/>
              <a:buChar char="•"/>
              <a:defRPr sz="2059">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801846" indent="-168073">
              <a:buClr>
                <a:schemeClr val="tx1"/>
              </a:buClr>
              <a:buSzPct val="90000"/>
              <a:buFont typeface="Arial" pitchFamily="34" charset="0"/>
              <a:buChar char="•"/>
              <a:defRPr sz="1765">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969919" indent="-168073">
              <a:buClr>
                <a:schemeClr val="tx1"/>
              </a:buClr>
              <a:buSzPct val="90000"/>
              <a:buFont typeface="Arial" pitchFamily="34" charset="0"/>
              <a:buChar char="•"/>
              <a:defRPr sz="147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7"/>
            <a:ext cx="9144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2720" spc="-38"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hasCustomPrompt="1"/>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a:t>Click to edit Title</a:t>
            </a:r>
          </a:p>
        </p:txBody>
      </p:sp>
    </p:spTree>
    <p:extLst>
      <p:ext uri="{BB962C8B-B14F-4D97-AF65-F5344CB8AC3E}">
        <p14:creationId xmlns:p14="http://schemas.microsoft.com/office/powerpoint/2010/main" val="179700729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Steps">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CCF24501-8757-48AA-B9DD-ED5BECE78DDC}"/>
              </a:ext>
            </a:extLst>
          </p:cNvPr>
          <p:cNvSpPr txBox="1"/>
          <p:nvPr userDrawn="1"/>
        </p:nvSpPr>
        <p:spPr>
          <a:xfrm>
            <a:off x="169906" y="2054745"/>
            <a:ext cx="1568243"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rPr>
              <a:t>Observations</a:t>
            </a:r>
          </a:p>
        </p:txBody>
      </p:sp>
      <p:sp>
        <p:nvSpPr>
          <p:cNvPr id="2" name="Title 1"/>
          <p:cNvSpPr>
            <a:spLocks noGrp="1"/>
          </p:cNvSpPr>
          <p:nvPr>
            <p:ph type="title" hasCustomPrompt="1"/>
          </p:nvPr>
        </p:nvSpPr>
        <p:spPr/>
        <p:txBody>
          <a:bodyPr/>
          <a:lstStyle>
            <a:lvl1pPr>
              <a:defRPr/>
            </a:lvl1pPr>
          </a:lstStyle>
          <a:p>
            <a:r>
              <a:rPr lang="en-US" dirty="0"/>
              <a:t>Click to edit Steps Title</a:t>
            </a:r>
          </a:p>
        </p:txBody>
      </p:sp>
      <p:graphicFrame>
        <p:nvGraphicFramePr>
          <p:cNvPr id="3" name="Table 2">
            <a:extLst>
              <a:ext uri="{FF2B5EF4-FFF2-40B4-BE49-F238E27FC236}">
                <a16:creationId xmlns:a16="http://schemas.microsoft.com/office/drawing/2014/main" id="{0DA8EFC8-B6A4-4A4B-9EDA-91002B4DFD8C}"/>
              </a:ext>
            </a:extLst>
          </p:cNvPr>
          <p:cNvGraphicFramePr>
            <a:graphicFrameLocks noGrp="1"/>
          </p:cNvGraphicFramePr>
          <p:nvPr userDrawn="1">
            <p:extLst/>
          </p:nvPr>
        </p:nvGraphicFramePr>
        <p:xfrm>
          <a:off x="177800" y="987548"/>
          <a:ext cx="8799331" cy="915686"/>
        </p:xfrm>
        <a:graphic>
          <a:graphicData uri="http://schemas.openxmlformats.org/drawingml/2006/table">
            <a:tbl>
              <a:tblPr firstRow="1" bandRow="1">
                <a:tableStyleId>{5C22544A-7EE6-4342-B048-85BDC9FD1C3A}</a:tableStyleId>
              </a:tblPr>
              <a:tblGrid>
                <a:gridCol w="247754">
                  <a:extLst>
                    <a:ext uri="{9D8B030D-6E8A-4147-A177-3AD203B41FA5}">
                      <a16:colId xmlns:a16="http://schemas.microsoft.com/office/drawing/2014/main" val="612254498"/>
                    </a:ext>
                  </a:extLst>
                </a:gridCol>
                <a:gridCol w="2696305">
                  <a:extLst>
                    <a:ext uri="{9D8B030D-6E8A-4147-A177-3AD203B41FA5}">
                      <a16:colId xmlns:a16="http://schemas.microsoft.com/office/drawing/2014/main" val="1261049811"/>
                    </a:ext>
                  </a:extLst>
                </a:gridCol>
                <a:gridCol w="241057">
                  <a:extLst>
                    <a:ext uri="{9D8B030D-6E8A-4147-A177-3AD203B41FA5}">
                      <a16:colId xmlns:a16="http://schemas.microsoft.com/office/drawing/2014/main" val="2638922956"/>
                    </a:ext>
                  </a:extLst>
                </a:gridCol>
                <a:gridCol w="2696305">
                  <a:extLst>
                    <a:ext uri="{9D8B030D-6E8A-4147-A177-3AD203B41FA5}">
                      <a16:colId xmlns:a16="http://schemas.microsoft.com/office/drawing/2014/main" val="1530065899"/>
                    </a:ext>
                  </a:extLst>
                </a:gridCol>
                <a:gridCol w="221605">
                  <a:extLst>
                    <a:ext uri="{9D8B030D-6E8A-4147-A177-3AD203B41FA5}">
                      <a16:colId xmlns:a16="http://schemas.microsoft.com/office/drawing/2014/main" val="1628348927"/>
                    </a:ext>
                  </a:extLst>
                </a:gridCol>
                <a:gridCol w="2696305">
                  <a:extLst>
                    <a:ext uri="{9D8B030D-6E8A-4147-A177-3AD203B41FA5}">
                      <a16:colId xmlns:a16="http://schemas.microsoft.com/office/drawing/2014/main" val="3564049150"/>
                    </a:ext>
                  </a:extLst>
                </a:gridCol>
              </a:tblGrid>
              <a:tr h="915686">
                <a:tc>
                  <a:txBody>
                    <a:bodyPr/>
                    <a:lstStyle/>
                    <a:p>
                      <a:pPr algn="ctr"/>
                      <a:r>
                        <a:rPr lang="en-US" sz="1800" dirty="0">
                          <a:solidFill>
                            <a:schemeClr val="bg1"/>
                          </a:solidFill>
                        </a:rPr>
                        <a:t>1</a:t>
                      </a: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2"/>
                    </a:solidFill>
                  </a:tcPr>
                </a:tc>
                <a:tc>
                  <a:txBody>
                    <a:bodyPr/>
                    <a:lstStyle/>
                    <a:p>
                      <a:pPr marL="0" indent="0" algn="l">
                        <a:buFont typeface="Arial" panose="020B0604020202020204" pitchFamily="34" charset="0"/>
                        <a:buNone/>
                      </a:pPr>
                      <a:endParaRPr lang="en-US" sz="1200" b="0" dirty="0">
                        <a:solidFill>
                          <a:schemeClr val="tx1"/>
                        </a:solidFill>
                        <a:latin typeface="Segoe UI" panose="020B0502040204020203" pitchFamily="34" charset="0"/>
                        <a:cs typeface="Segoe UI" panose="020B0502040204020203" pitchFamily="34" charset="0"/>
                      </a:endParaRP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sz="1800" dirty="0">
                          <a:solidFill>
                            <a:schemeClr val="bg1"/>
                          </a:solidFill>
                        </a:rPr>
                        <a:t>2</a:t>
                      </a: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2"/>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sz="1800" dirty="0">
                          <a:solidFill>
                            <a:schemeClr val="bg1"/>
                          </a:solidFill>
                        </a:rPr>
                        <a:t>3</a:t>
                      </a: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2"/>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02296024"/>
                  </a:ext>
                </a:extLst>
              </a:tr>
            </a:tbl>
          </a:graphicData>
        </a:graphic>
      </p:graphicFrame>
      <p:sp>
        <p:nvSpPr>
          <p:cNvPr id="7" name="TextBox 6">
            <a:extLst>
              <a:ext uri="{FF2B5EF4-FFF2-40B4-BE49-F238E27FC236}">
                <a16:creationId xmlns:a16="http://schemas.microsoft.com/office/drawing/2014/main" id="{92028F83-BC57-46B6-AE4F-F363D917BFB5}"/>
              </a:ext>
            </a:extLst>
          </p:cNvPr>
          <p:cNvSpPr txBox="1"/>
          <p:nvPr userDrawn="1"/>
        </p:nvSpPr>
        <p:spPr>
          <a:xfrm>
            <a:off x="4669826" y="2026752"/>
            <a:ext cx="1568243"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rPr>
              <a:t>Results</a:t>
            </a:r>
          </a:p>
        </p:txBody>
      </p:sp>
      <p:sp>
        <p:nvSpPr>
          <p:cNvPr id="8" name="TextBox 7">
            <a:extLst>
              <a:ext uri="{FF2B5EF4-FFF2-40B4-BE49-F238E27FC236}">
                <a16:creationId xmlns:a16="http://schemas.microsoft.com/office/drawing/2014/main" id="{1B2D9789-D165-4BDB-A460-2343E7F13D54}"/>
              </a:ext>
            </a:extLst>
          </p:cNvPr>
          <p:cNvSpPr txBox="1"/>
          <p:nvPr userDrawn="1"/>
        </p:nvSpPr>
        <p:spPr>
          <a:xfrm>
            <a:off x="169906" y="5243163"/>
            <a:ext cx="1565352"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rPr>
              <a:t>Resources</a:t>
            </a:r>
          </a:p>
        </p:txBody>
      </p:sp>
      <p:sp>
        <p:nvSpPr>
          <p:cNvPr id="10" name="TextBox 9">
            <a:extLst>
              <a:ext uri="{FF2B5EF4-FFF2-40B4-BE49-F238E27FC236}">
                <a16:creationId xmlns:a16="http://schemas.microsoft.com/office/drawing/2014/main" id="{2A40F325-ADB0-41C7-9EF7-7E36EF2381D6}"/>
              </a:ext>
            </a:extLst>
          </p:cNvPr>
          <p:cNvSpPr txBox="1"/>
          <p:nvPr userDrawn="1"/>
        </p:nvSpPr>
        <p:spPr>
          <a:xfrm>
            <a:off x="169904" y="794128"/>
            <a:ext cx="1568244"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rPr>
              <a:t>Steps</a:t>
            </a:r>
          </a:p>
        </p:txBody>
      </p:sp>
      <p:sp>
        <p:nvSpPr>
          <p:cNvPr id="19" name="Text Placeholder 18">
            <a:extLst>
              <a:ext uri="{FF2B5EF4-FFF2-40B4-BE49-F238E27FC236}">
                <a16:creationId xmlns:a16="http://schemas.microsoft.com/office/drawing/2014/main" id="{97DBA5D9-8C6D-43D4-A24D-D27248395183}"/>
              </a:ext>
            </a:extLst>
          </p:cNvPr>
          <p:cNvSpPr>
            <a:spLocks noGrp="1"/>
          </p:cNvSpPr>
          <p:nvPr>
            <p:ph type="body" sz="quarter" idx="12" hasCustomPrompt="1"/>
          </p:nvPr>
        </p:nvSpPr>
        <p:spPr>
          <a:xfrm>
            <a:off x="460375" y="1035632"/>
            <a:ext cx="2590800" cy="827088"/>
          </a:xfrm>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Step 1</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Text Placeholder 18">
            <a:extLst>
              <a:ext uri="{FF2B5EF4-FFF2-40B4-BE49-F238E27FC236}">
                <a16:creationId xmlns:a16="http://schemas.microsoft.com/office/drawing/2014/main" id="{35DE67FC-9970-40AE-86CC-CDE63AD436CF}"/>
              </a:ext>
            </a:extLst>
          </p:cNvPr>
          <p:cNvSpPr>
            <a:spLocks noGrp="1"/>
          </p:cNvSpPr>
          <p:nvPr>
            <p:ph type="body" sz="quarter" idx="13" hasCustomPrompt="1"/>
          </p:nvPr>
        </p:nvSpPr>
        <p:spPr>
          <a:xfrm>
            <a:off x="3405726" y="1016750"/>
            <a:ext cx="2590800" cy="827088"/>
          </a:xfrm>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Step 2</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Text Placeholder 18">
            <a:extLst>
              <a:ext uri="{FF2B5EF4-FFF2-40B4-BE49-F238E27FC236}">
                <a16:creationId xmlns:a16="http://schemas.microsoft.com/office/drawing/2014/main" id="{5DA0B143-17CC-4340-B000-4AB93B418219}"/>
              </a:ext>
            </a:extLst>
          </p:cNvPr>
          <p:cNvSpPr>
            <a:spLocks noGrp="1"/>
          </p:cNvSpPr>
          <p:nvPr>
            <p:ph type="body" sz="quarter" idx="14" hasCustomPrompt="1"/>
          </p:nvPr>
        </p:nvSpPr>
        <p:spPr>
          <a:xfrm>
            <a:off x="6351077" y="1031847"/>
            <a:ext cx="2590800" cy="827088"/>
          </a:xfrm>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Step 3</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4" name="Text Placeholder 18">
            <a:extLst>
              <a:ext uri="{FF2B5EF4-FFF2-40B4-BE49-F238E27FC236}">
                <a16:creationId xmlns:a16="http://schemas.microsoft.com/office/drawing/2014/main" id="{D3A2EF9D-8503-44C9-8C8A-AD3AB6E8B9E7}"/>
              </a:ext>
            </a:extLst>
          </p:cNvPr>
          <p:cNvSpPr>
            <a:spLocks noGrp="1"/>
          </p:cNvSpPr>
          <p:nvPr>
            <p:ph type="body" sz="quarter" idx="17" hasCustomPrompt="1"/>
          </p:nvPr>
        </p:nvSpPr>
        <p:spPr>
          <a:xfrm>
            <a:off x="187194" y="5514817"/>
            <a:ext cx="8799331" cy="1065841"/>
          </a:xfrm>
          <a:solidFill>
            <a:schemeClr val="bg1"/>
          </a:solidFill>
          <a:ln w="22225">
            <a:solidFill>
              <a:srgbClr val="000000"/>
            </a:solidFill>
          </a:ln>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Resources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3" name="Text Placeholder 18">
            <a:extLst>
              <a:ext uri="{FF2B5EF4-FFF2-40B4-BE49-F238E27FC236}">
                <a16:creationId xmlns:a16="http://schemas.microsoft.com/office/drawing/2014/main" id="{15DBFA86-3281-48C1-B37A-60EAF36BD25D}"/>
              </a:ext>
            </a:extLst>
          </p:cNvPr>
          <p:cNvSpPr>
            <a:spLocks noGrp="1"/>
          </p:cNvSpPr>
          <p:nvPr>
            <p:ph type="body" sz="quarter" idx="16" hasCustomPrompt="1"/>
          </p:nvPr>
        </p:nvSpPr>
        <p:spPr>
          <a:xfrm>
            <a:off x="4678319" y="2265437"/>
            <a:ext cx="4295775" cy="2862989"/>
          </a:xfrm>
          <a:solidFill>
            <a:schemeClr val="bg1"/>
          </a:solidFill>
          <a:ln w="22225">
            <a:solidFill>
              <a:srgbClr val="000000"/>
            </a:solidFill>
          </a:ln>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Results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2" name="Text Placeholder 18">
            <a:extLst>
              <a:ext uri="{FF2B5EF4-FFF2-40B4-BE49-F238E27FC236}">
                <a16:creationId xmlns:a16="http://schemas.microsoft.com/office/drawing/2014/main" id="{2BFCEE7C-1B60-4DD2-A577-07AE5CD0142E}"/>
              </a:ext>
            </a:extLst>
          </p:cNvPr>
          <p:cNvSpPr>
            <a:spLocks noGrp="1"/>
          </p:cNvSpPr>
          <p:nvPr>
            <p:ph type="body" sz="quarter" idx="15" hasCustomPrompt="1"/>
          </p:nvPr>
        </p:nvSpPr>
        <p:spPr>
          <a:xfrm>
            <a:off x="177800" y="2301875"/>
            <a:ext cx="4263572" cy="2826552"/>
          </a:xfrm>
          <a:solidFill>
            <a:schemeClr val="bg1"/>
          </a:solidFill>
          <a:ln w="22225">
            <a:solidFill>
              <a:srgbClr val="000000"/>
            </a:solidFill>
          </a:ln>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Observations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Arrow: Down 10">
            <a:extLst>
              <a:ext uri="{FF2B5EF4-FFF2-40B4-BE49-F238E27FC236}">
                <a16:creationId xmlns:a16="http://schemas.microsoft.com/office/drawing/2014/main" id="{F67E61E6-AA38-485B-AE09-CD08BBD8FABF}"/>
              </a:ext>
            </a:extLst>
          </p:cNvPr>
          <p:cNvSpPr/>
          <p:nvPr userDrawn="1"/>
        </p:nvSpPr>
        <p:spPr bwMode="auto">
          <a:xfrm rot="16200000">
            <a:off x="2927137" y="814018"/>
            <a:ext cx="470385" cy="2854139"/>
          </a:xfrm>
          <a:prstGeom prst="downArrow">
            <a:avLst>
              <a:gd name="adj1" fmla="val 31468"/>
              <a:gd name="adj2" fmla="val 37425"/>
            </a:avLst>
          </a:prstGeom>
          <a:gradFill flip="none" rotWithShape="1">
            <a:gsLst>
              <a:gs pos="0">
                <a:srgbClr val="0078D7">
                  <a:lumMod val="0"/>
                  <a:lumOff val="100000"/>
                  <a:alpha val="0"/>
                </a:srgbClr>
              </a:gs>
              <a:gs pos="100000">
                <a:srgbClr val="0078D7">
                  <a:lumMod val="45000"/>
                  <a:lumOff val="55000"/>
                </a:srgbClr>
              </a:gs>
              <a:gs pos="100000">
                <a:schemeClr val="accent6"/>
              </a:gs>
            </a:gsLst>
            <a:lin ang="5400000" scaled="1"/>
            <a:tileRect/>
          </a:gradFill>
          <a:ln>
            <a:noFill/>
          </a:ln>
          <a:effectLst/>
        </p:spPr>
        <p:txBody>
          <a:bodyPr rot="0" spcFirstLastPara="0" vertOverflow="overflow" horzOverflow="overflow" vert="horz" wrap="square" lIns="137141" tIns="109713" rIns="137141" bIns="109713" numCol="1" spcCol="0" rtlCol="0" fromWordArt="0" anchor="t" anchorCtr="0" forceAA="0" compatLnSpc="1">
            <a:prstTxWarp prst="textNoShape">
              <a:avLst/>
            </a:prstTxWarp>
            <a:noAutofit/>
          </a:bodyPr>
          <a:lstStyle/>
          <a:p>
            <a:pPr algn="ctr" defTabSz="699220" fontAlgn="base">
              <a:lnSpc>
                <a:spcPct val="90000"/>
              </a:lnSpc>
              <a:spcBef>
                <a:spcPct val="0"/>
              </a:spcBef>
              <a:spcAft>
                <a:spcPct val="0"/>
              </a:spcAft>
              <a:defRPr/>
            </a:pPr>
            <a:endParaRPr lang="en-US" sz="1800"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Tree>
    <p:extLst>
      <p:ext uri="{BB962C8B-B14F-4D97-AF65-F5344CB8AC3E}">
        <p14:creationId xmlns:p14="http://schemas.microsoft.com/office/powerpoint/2010/main" val="2606092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Edit Master text styles</a:t>
            </a:r>
          </a:p>
        </p:txBody>
      </p:sp>
      <p:sp>
        <p:nvSpPr>
          <p:cNvPr id="4" name="Text Placeholder 4">
            <a:extLst>
              <a:ext uri="{FF2B5EF4-FFF2-40B4-BE49-F238E27FC236}">
                <a16:creationId xmlns:a16="http://schemas.microsoft.com/office/drawing/2014/main" id="{24211B1E-98C0-42A2-80F7-77814EB2808C}"/>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2317360881"/>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1018564"/>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1018564"/>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17FADCA2-DA60-489B-A501-CF188B651DDA}"/>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15230736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Exam Tip">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5AA6D59-CBDC-4B28-BD8C-5E1C09B31A46}"/>
              </a:ext>
            </a:extLst>
          </p:cNvPr>
          <p:cNvSpPr/>
          <p:nvPr userDrawn="1"/>
        </p:nvSpPr>
        <p:spPr>
          <a:xfrm>
            <a:off x="0" y="0"/>
            <a:ext cx="9144000" cy="68580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201060" y="639601"/>
            <a:ext cx="8741879" cy="715581"/>
          </a:xfrm>
        </p:spPr>
        <p:txBody>
          <a:bodyPr>
            <a:normAutofit/>
          </a:bodyPr>
          <a:lstStyle>
            <a:lvl1pPr algn="l" defTabSz="685800" rtl="0" eaLnBrk="1" latinLnBrk="0" hangingPunct="1">
              <a:lnSpc>
                <a:spcPct val="90000"/>
              </a:lnSpc>
              <a:spcBef>
                <a:spcPct val="0"/>
              </a:spcBef>
              <a:buNone/>
              <a:defRPr lang="en-US" sz="3200" b="1" i="1" u="none" kern="1200" baseline="0" dirty="0">
                <a:solidFill>
                  <a:schemeClr val="tx1"/>
                </a:solidFill>
                <a:latin typeface="+mj-lt"/>
                <a:ea typeface="+mj-ea"/>
                <a:cs typeface="+mj-cs"/>
              </a:defRPr>
            </a:lvl1pPr>
          </a:lstStyle>
          <a:p>
            <a:r>
              <a:rPr lang="en-US" dirty="0"/>
              <a:t>Click to add Title</a:t>
            </a:r>
          </a:p>
        </p:txBody>
      </p:sp>
      <p:sp>
        <p:nvSpPr>
          <p:cNvPr id="4" name="Text Placeholder 3"/>
          <p:cNvSpPr>
            <a:spLocks noGrp="1"/>
          </p:cNvSpPr>
          <p:nvPr>
            <p:ph type="body" sz="quarter" idx="11" hasCustomPrompt="1"/>
          </p:nvPr>
        </p:nvSpPr>
        <p:spPr>
          <a:xfrm>
            <a:off x="201060" y="1441794"/>
            <a:ext cx="8741880" cy="4471326"/>
          </a:xfrm>
        </p:spPr>
        <p:txBody>
          <a:bodyPr>
            <a:noAutofit/>
          </a:bodyPr>
          <a:lstStyle>
            <a:lvl1pPr marL="0" indent="0">
              <a:buNone/>
              <a:defRPr sz="3000"/>
            </a:lvl1pPr>
            <a:lvl2pPr marL="21009" indent="0">
              <a:buNone/>
              <a:defRPr sz="1471"/>
            </a:lvl2pPr>
            <a:lvl3pPr marL="164571" indent="0">
              <a:buNone/>
              <a:defRPr sz="1471"/>
            </a:lvl3pPr>
            <a:lvl4pPr marL="350151" indent="0">
              <a:buNone/>
              <a:defRPr sz="1324"/>
            </a:lvl4pPr>
            <a:lvl5pPr marL="543901" indent="0">
              <a:buNone/>
              <a:defRPr sz="1324"/>
            </a:lvl5pPr>
          </a:lstStyle>
          <a:p>
            <a:pPr lvl="0"/>
            <a:r>
              <a:rPr lang="en-US" dirty="0"/>
              <a:t>Click to edit</a:t>
            </a:r>
          </a:p>
        </p:txBody>
      </p:sp>
      <p:sp>
        <p:nvSpPr>
          <p:cNvPr id="5" name="Rectangle 4"/>
          <p:cNvSpPr/>
          <p:nvPr userDrawn="1"/>
        </p:nvSpPr>
        <p:spPr>
          <a:xfrm>
            <a:off x="201060" y="86612"/>
            <a:ext cx="3235181" cy="715581"/>
          </a:xfrm>
          <a:prstGeom prst="rect">
            <a:avLst/>
          </a:prstGeom>
        </p:spPr>
        <p:txBody>
          <a:bodyPr wrap="none">
            <a:spAutoFit/>
          </a:bodyPr>
          <a:lstStyle/>
          <a:p>
            <a:pPr algn="l"/>
            <a:r>
              <a:rPr lang="en-US" sz="4050" b="1" dirty="0"/>
              <a:t>EXAM TIP!</a:t>
            </a:r>
          </a:p>
        </p:txBody>
      </p:sp>
      <p:sp>
        <p:nvSpPr>
          <p:cNvPr id="6" name="Text Placeholder 4">
            <a:extLst>
              <a:ext uri="{FF2B5EF4-FFF2-40B4-BE49-F238E27FC236}">
                <a16:creationId xmlns:a16="http://schemas.microsoft.com/office/drawing/2014/main" id="{380C91C6-C6AF-40A3-AE50-C2507708BECF}"/>
              </a:ext>
            </a:extLst>
          </p:cNvPr>
          <p:cNvSpPr>
            <a:spLocks noGrp="1"/>
          </p:cNvSpPr>
          <p:nvPr>
            <p:ph type="body" sz="quarter" idx="10" hasCustomPrompt="1"/>
          </p:nvPr>
        </p:nvSpPr>
        <p:spPr>
          <a:xfrm>
            <a:off x="158354" y="5987143"/>
            <a:ext cx="8784586" cy="823460"/>
          </a:xfrm>
          <a:solidFill>
            <a:srgbClr val="00B050"/>
          </a:solidFill>
        </p:spPr>
        <p:txBody>
          <a:bodyPr>
            <a:noAutofit/>
          </a:bodyPr>
          <a:lstStyle>
            <a:lvl1pPr marL="0" indent="0">
              <a:buFontTx/>
              <a:buNone/>
              <a:defRPr sz="1500" u="sng">
                <a:solidFill>
                  <a:schemeClr val="tx1">
                    <a:lumMod val="95000"/>
                    <a:lumOff val="5000"/>
                  </a:schemeClr>
                </a:solidFill>
              </a:defRPr>
            </a:lvl1pPr>
            <a:lvl2pPr marL="342900" indent="0">
              <a:buFontTx/>
              <a:buNone/>
              <a:defRPr sz="1500" u="sng">
                <a:solidFill>
                  <a:schemeClr val="tx1">
                    <a:lumMod val="95000"/>
                    <a:lumOff val="5000"/>
                  </a:schemeClr>
                </a:solidFill>
              </a:defRPr>
            </a:lvl2pPr>
            <a:lvl3pPr marL="685800" indent="0">
              <a:buFontTx/>
              <a:buNone/>
              <a:defRPr sz="1500" u="sng">
                <a:solidFill>
                  <a:schemeClr val="tx1">
                    <a:lumMod val="95000"/>
                    <a:lumOff val="5000"/>
                  </a:schemeClr>
                </a:solidFill>
              </a:defRPr>
            </a:lvl3pPr>
            <a:lvl4pPr marL="1028700" indent="0">
              <a:buFontTx/>
              <a:buNone/>
              <a:defRPr sz="1500" u="sng">
                <a:solidFill>
                  <a:schemeClr val="tx1">
                    <a:lumMod val="95000"/>
                    <a:lumOff val="5000"/>
                  </a:schemeClr>
                </a:solidFill>
              </a:defRPr>
            </a:lvl4pPr>
            <a:lvl5pPr marL="1371600" indent="0">
              <a:buFontTx/>
              <a:buNone/>
              <a:defRPr sz="1500" u="sng">
                <a:solidFill>
                  <a:schemeClr val="tx1">
                    <a:lumMod val="95000"/>
                    <a:lumOff val="5000"/>
                  </a:schemeClr>
                </a:solidFill>
              </a:defRPr>
            </a:lvl5pPr>
          </a:lstStyle>
          <a:p>
            <a:pPr lvl="0"/>
            <a:r>
              <a:rPr lang="en-US" dirty="0"/>
              <a:t>Edit Source URL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45390758"/>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3092" y="0"/>
            <a:ext cx="8563708"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086704"/>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57200" y="1726466"/>
            <a:ext cx="4040188" cy="43929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086704"/>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5025" y="1726466"/>
            <a:ext cx="4041775" cy="43929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4">
            <a:extLst>
              <a:ext uri="{FF2B5EF4-FFF2-40B4-BE49-F238E27FC236}">
                <a16:creationId xmlns:a16="http://schemas.microsoft.com/office/drawing/2014/main" id="{D037460C-05C3-42DE-B703-45DCB074BAFD}"/>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28550749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 Placeholder 4">
            <a:extLst>
              <a:ext uri="{FF2B5EF4-FFF2-40B4-BE49-F238E27FC236}">
                <a16:creationId xmlns:a16="http://schemas.microsoft.com/office/drawing/2014/main" id="{8C7EC5AE-0525-48F7-B435-5B9653415066}"/>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4238805577"/>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6AF9706F-69F9-4C5B-878A-257B9A487E19}"/>
              </a:ext>
            </a:extLst>
          </p:cNvPr>
          <p:cNvSpPr/>
          <p:nvPr userDrawn="1"/>
        </p:nvSpPr>
        <p:spPr bwMode="auto">
          <a:xfrm>
            <a:off x="3546230" y="0"/>
            <a:ext cx="5597769" cy="1424354"/>
          </a:xfrm>
          <a:prstGeom prst="rect">
            <a:avLst/>
          </a:prstGeom>
          <a:solidFill>
            <a:schemeClr val="bg1"/>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Verdana" pitchFamily="34" charset="0"/>
            </a:endParaRPr>
          </a:p>
        </p:txBody>
      </p:sp>
      <p:sp>
        <p:nvSpPr>
          <p:cNvPr id="6" name="Rectangle 5">
            <a:extLst>
              <a:ext uri="{FF2B5EF4-FFF2-40B4-BE49-F238E27FC236}">
                <a16:creationId xmlns:a16="http://schemas.microsoft.com/office/drawing/2014/main" id="{D4E7A39D-4325-4D40-AA41-B4787F9B32F3}"/>
              </a:ext>
            </a:extLst>
          </p:cNvPr>
          <p:cNvSpPr/>
          <p:nvPr userDrawn="1"/>
        </p:nvSpPr>
        <p:spPr bwMode="auto">
          <a:xfrm>
            <a:off x="0" y="0"/>
            <a:ext cx="3534508" cy="1424354"/>
          </a:xfrm>
          <a:prstGeom prst="rect">
            <a:avLst/>
          </a:prstGeom>
          <a:solidFill>
            <a:srgbClr val="0070C0"/>
          </a:soli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Verdana" pitchFamily="34" charset="0"/>
            </a:endParaRPr>
          </a:p>
        </p:txBody>
      </p:sp>
      <p:sp>
        <p:nvSpPr>
          <p:cNvPr id="2" name="Title 1"/>
          <p:cNvSpPr>
            <a:spLocks noGrp="1"/>
          </p:cNvSpPr>
          <p:nvPr>
            <p:ph type="title"/>
          </p:nvPr>
        </p:nvSpPr>
        <p:spPr>
          <a:xfrm>
            <a:off x="246186" y="273050"/>
            <a:ext cx="3219328" cy="1162050"/>
          </a:xfrm>
        </p:spPr>
        <p:txBody>
          <a:bodyPr anchor="t"/>
          <a:lstStyle>
            <a:lvl1pPr algn="l">
              <a:defRPr sz="2000" b="0"/>
            </a:lvl1pPr>
          </a:lstStyle>
          <a:p>
            <a:r>
              <a:rPr lang="en-US" dirty="0"/>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solidFill>
                  <a:schemeClr val="tx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263770" y="1435100"/>
            <a:ext cx="320174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Edit Master text styles</a:t>
            </a:r>
          </a:p>
        </p:txBody>
      </p:sp>
      <p:sp>
        <p:nvSpPr>
          <p:cNvPr id="5" name="Text Placeholder 4">
            <a:extLst>
              <a:ext uri="{FF2B5EF4-FFF2-40B4-BE49-F238E27FC236}">
                <a16:creationId xmlns:a16="http://schemas.microsoft.com/office/drawing/2014/main" id="{90A4200F-D9E6-4624-905A-FC78FABE78C8}"/>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181189435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1116623"/>
            <a:ext cx="5486400" cy="361095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a:extLst>
              <a:ext uri="{FF2B5EF4-FFF2-40B4-BE49-F238E27FC236}">
                <a16:creationId xmlns:a16="http://schemas.microsoft.com/office/drawing/2014/main" id="{7064F4CD-50E4-4810-A21F-C7BB8E8F2CF0}"/>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42944123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773256241"/>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1002321"/>
            <a:ext cx="1943100" cy="5378450"/>
          </a:xfrm>
        </p:spPr>
        <p:txBody>
          <a:bodyPr vert="eaVert"/>
          <a:lstStyle>
            <a:lvl1pPr>
              <a:defRPr>
                <a:solidFill>
                  <a:schemeClr val="tx1"/>
                </a:solidFill>
              </a:defRPr>
            </a:lvl1pPr>
          </a:lstStyle>
          <a:p>
            <a:r>
              <a:rPr lang="en-US" dirty="0"/>
              <a:t>Click to edit Master title style</a:t>
            </a:r>
          </a:p>
        </p:txBody>
      </p:sp>
      <p:sp>
        <p:nvSpPr>
          <p:cNvPr id="3" name="Vertical Text Placeholder 2"/>
          <p:cNvSpPr>
            <a:spLocks noGrp="1"/>
          </p:cNvSpPr>
          <p:nvPr>
            <p:ph type="body" orient="vert" idx="1"/>
          </p:nvPr>
        </p:nvSpPr>
        <p:spPr>
          <a:xfrm>
            <a:off x="458788" y="1002321"/>
            <a:ext cx="5680075" cy="5378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49771541"/>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userDrawn="1">
  <p:cSld name="32pt Slide Title ">
    <p:spTree>
      <p:nvGrpSpPr>
        <p:cNvPr id="1" name=""/>
        <p:cNvGrpSpPr/>
        <p:nvPr/>
      </p:nvGrpSpPr>
      <p:grpSpPr>
        <a:xfrm>
          <a:off x="0" y="0"/>
          <a:ext cx="0" cy="0"/>
          <a:chOff x="0" y="0"/>
          <a:chExt cx="0" cy="0"/>
        </a:xfrm>
      </p:grpSpPr>
      <p:sp>
        <p:nvSpPr>
          <p:cNvPr id="8" name="Rectangle 7"/>
          <p:cNvSpPr/>
          <p:nvPr userDrawn="1"/>
        </p:nvSpPr>
        <p:spPr>
          <a:xfrm>
            <a:off x="0" y="0"/>
            <a:ext cx="9144000" cy="82296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457200" y="0"/>
            <a:ext cx="8229600" cy="822960"/>
          </a:xfrm>
        </p:spPr>
        <p:txBody>
          <a:bodyPr>
            <a:noAutofit/>
          </a:bodyPr>
          <a:lstStyle>
            <a:lvl1pPr algn="l">
              <a:lnSpc>
                <a:spcPct val="90000"/>
              </a:lnSpc>
              <a:defRPr sz="2800" baseline="0">
                <a:solidFill>
                  <a:schemeClr val="bg1"/>
                </a:solidFill>
                <a:latin typeface="Segoe UI Light" panose="020B0502040204020203" pitchFamily="34" charset="0"/>
                <a:ea typeface="Segoe UI Light" panose="020B0502040204020203" pitchFamily="34" charset="0"/>
                <a:cs typeface="Segoe UI Light" panose="020B0502040204020203" pitchFamily="34" charset="0"/>
              </a:defRPr>
            </a:lvl1pPr>
          </a:lstStyle>
          <a:p>
            <a:r>
              <a:rPr lang="en-US" dirty="0"/>
              <a:t>28pt Slide Title</a:t>
            </a:r>
          </a:p>
        </p:txBody>
      </p:sp>
      <p:sp>
        <p:nvSpPr>
          <p:cNvPr id="10" name="Slide Number Placeholder 9"/>
          <p:cNvSpPr>
            <a:spLocks noGrp="1"/>
          </p:cNvSpPr>
          <p:nvPr>
            <p:ph type="sldNum" sz="quarter" idx="12"/>
          </p:nvPr>
        </p:nvSpPr>
        <p:spPr/>
        <p:txBody>
          <a:bodyPr/>
          <a:lstStyle>
            <a:lvl1pPr>
              <a:defRPr sz="1200">
                <a:solidFill>
                  <a:schemeClr val="tx1">
                    <a:lumMod val="65000"/>
                    <a:lumOff val="35000"/>
                  </a:schemeClr>
                </a:solidFill>
                <a:latin typeface="Segoe UI" pitchFamily="34" charset="0"/>
                <a:ea typeface="Segoe UI" pitchFamily="34" charset="0"/>
                <a:cs typeface="Segoe UI" pitchFamily="34" charset="0"/>
              </a:defRPr>
            </a:lvl1pPr>
          </a:lstStyle>
          <a:p>
            <a:fld id="{D814DA60-3BEE-4BCE-BEDB-E433FD970963}" type="slidenum">
              <a:rPr lang="en-US" smtClean="0"/>
              <a:pPr/>
              <a:t>‹#›</a:t>
            </a:fld>
            <a:endParaRPr lang="en-US" dirty="0"/>
          </a:p>
        </p:txBody>
      </p:sp>
      <p:sp>
        <p:nvSpPr>
          <p:cNvPr id="6" name="Footer Placeholder 8"/>
          <p:cNvSpPr>
            <a:spLocks noGrp="1"/>
          </p:cNvSpPr>
          <p:nvPr>
            <p:ph type="ftr" sz="quarter" idx="11"/>
          </p:nvPr>
        </p:nvSpPr>
        <p:spPr>
          <a:xfrm>
            <a:off x="457200" y="6324600"/>
            <a:ext cx="2895600" cy="365125"/>
          </a:xfrm>
        </p:spPr>
        <p:txBody>
          <a:bodyPr/>
          <a:lstStyle>
            <a:lvl1pPr algn="l">
              <a:defRPr/>
            </a:lvl1pPr>
          </a:lstStyle>
          <a:p>
            <a:endParaRPr lang="en-US" dirty="0"/>
          </a:p>
        </p:txBody>
      </p:sp>
      <p:sp>
        <p:nvSpPr>
          <p:cNvPr id="9" name="Text Placeholder 4"/>
          <p:cNvSpPr>
            <a:spLocks noGrp="1"/>
          </p:cNvSpPr>
          <p:nvPr>
            <p:ph type="body" sz="quarter" idx="13"/>
          </p:nvPr>
        </p:nvSpPr>
        <p:spPr>
          <a:xfrm>
            <a:off x="457200" y="1066800"/>
            <a:ext cx="8229600" cy="5105400"/>
          </a:xfrm>
          <a:prstGeom prst="rect">
            <a:avLst/>
          </a:prstGeom>
        </p:spPr>
        <p:txBody>
          <a:bodyPr/>
          <a:lstStyle>
            <a:lvl1pPr marL="457200" indent="-457200">
              <a:buClr>
                <a:srgbClr val="0070C0"/>
              </a:buClr>
              <a:buFont typeface="Arial" pitchFamily="34" charset="0"/>
              <a:buChar char="•"/>
              <a:defRPr sz="2800" b="0">
                <a:latin typeface="Segoe UI" pitchFamily="34" charset="0"/>
                <a:ea typeface="Segoe UI" pitchFamily="34" charset="0"/>
                <a:cs typeface="Segoe UI" pitchFamily="34" charset="0"/>
              </a:defRPr>
            </a:lvl1pPr>
            <a:lvl2pPr marL="800100" indent="-342900">
              <a:buClr>
                <a:srgbClr val="0070C0"/>
              </a:buClr>
              <a:buFont typeface="Arial" pitchFamily="34" charset="0"/>
              <a:buChar char="•"/>
              <a:defRPr sz="2400" b="0">
                <a:latin typeface="Segoe UI" pitchFamily="34" charset="0"/>
                <a:ea typeface="Segoe UI" pitchFamily="34" charset="0"/>
                <a:cs typeface="Segoe UI" pitchFamily="34" charset="0"/>
              </a:defRPr>
            </a:lvl2pPr>
            <a:lvl3pPr marL="1257300" indent="-342900">
              <a:buClr>
                <a:srgbClr val="0070C0"/>
              </a:buClr>
              <a:buFont typeface="Arial" pitchFamily="34" charset="0"/>
              <a:buChar char="•"/>
              <a:defRPr sz="2000" b="0">
                <a:latin typeface="Segoe UI" pitchFamily="34" charset="0"/>
                <a:ea typeface="Segoe UI" pitchFamily="34" charset="0"/>
                <a:cs typeface="Segoe UI" pitchFamily="34" charset="0"/>
              </a:defRPr>
            </a:lvl3pPr>
            <a:lvl4pPr marL="1371600" indent="0">
              <a:buNone/>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3259435379"/>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estion">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074CDC-0128-42E8-B232-786D9C2CD277}"/>
              </a:ext>
            </a:extLst>
          </p:cNvPr>
          <p:cNvSpPr/>
          <p:nvPr userDrawn="1"/>
        </p:nvSpPr>
        <p:spPr>
          <a:xfrm>
            <a:off x="0" y="0"/>
            <a:ext cx="9144000" cy="1371600"/>
          </a:xfrm>
          <a:prstGeom prst="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460375" y="-3"/>
            <a:ext cx="7773988" cy="1296957"/>
          </a:xfrm>
        </p:spPr>
        <p:txBody>
          <a:bodyPr/>
          <a:lstStyle>
            <a:lvl1pPr>
              <a:defRPr/>
            </a:lvl1pPr>
          </a:lstStyle>
          <a:p>
            <a:r>
              <a:rPr lang="en-US" dirty="0"/>
              <a:t>Question….</a:t>
            </a:r>
          </a:p>
        </p:txBody>
      </p:sp>
      <p:sp>
        <p:nvSpPr>
          <p:cNvPr id="3" name="Content Placeholder 2"/>
          <p:cNvSpPr>
            <a:spLocks noGrp="1"/>
          </p:cNvSpPr>
          <p:nvPr>
            <p:ph idx="1"/>
          </p:nvPr>
        </p:nvSpPr>
        <p:spPr>
          <a:xfrm>
            <a:off x="261187" y="1482871"/>
            <a:ext cx="8574837" cy="4712995"/>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7F35744D-EF33-49FA-9A3C-2D7BFFC7876A}"/>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4221246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ase Study Question">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074CDC-0128-42E8-B232-786D9C2CD277}"/>
              </a:ext>
            </a:extLst>
          </p:cNvPr>
          <p:cNvSpPr/>
          <p:nvPr userDrawn="1"/>
        </p:nvSpPr>
        <p:spPr>
          <a:xfrm>
            <a:off x="0" y="-1"/>
            <a:ext cx="9144000" cy="6260841"/>
          </a:xfrm>
          <a:prstGeom prst="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460375" y="-3"/>
            <a:ext cx="7773988" cy="1296957"/>
          </a:xfrm>
        </p:spPr>
        <p:txBody>
          <a:bodyPr/>
          <a:lstStyle>
            <a:lvl1pPr>
              <a:defRPr/>
            </a:lvl1pPr>
          </a:lstStyle>
          <a:p>
            <a:r>
              <a:rPr lang="en-US" dirty="0"/>
              <a:t>Case Study Question….</a:t>
            </a:r>
          </a:p>
        </p:txBody>
      </p:sp>
      <p:sp>
        <p:nvSpPr>
          <p:cNvPr id="3" name="Content Placeholder 2"/>
          <p:cNvSpPr>
            <a:spLocks noGrp="1"/>
          </p:cNvSpPr>
          <p:nvPr>
            <p:ph idx="1"/>
          </p:nvPr>
        </p:nvSpPr>
        <p:spPr>
          <a:xfrm>
            <a:off x="261187" y="1482871"/>
            <a:ext cx="8574837" cy="4712995"/>
          </a:xfrm>
        </p:spPr>
        <p:txBody>
          <a:bodyPr/>
          <a:lstStyle>
            <a:lvl1pPr marL="0" indent="0">
              <a:buNone/>
              <a:defRPr sz="2000"/>
            </a:lvl1pPr>
            <a:lvl2pPr>
              <a:defRPr sz="1800"/>
            </a:lvl2pPr>
            <a:lvl3pPr>
              <a:defRPr sz="1600"/>
            </a:lvl3pPr>
            <a:lvl4pPr>
              <a:defRPr sz="1400"/>
            </a:lvl4pPr>
            <a:lvl5pPr>
              <a:defRPr sz="14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7F35744D-EF33-49FA-9A3C-2D7BFFC7876A}"/>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10755258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nswer">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074CDC-0128-42E8-B232-786D9C2CD277}"/>
              </a:ext>
            </a:extLst>
          </p:cNvPr>
          <p:cNvSpPr/>
          <p:nvPr userDrawn="1"/>
        </p:nvSpPr>
        <p:spPr>
          <a:xfrm>
            <a:off x="0" y="0"/>
            <a:ext cx="9144000" cy="13716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460375" y="-3"/>
            <a:ext cx="7773988" cy="1296957"/>
          </a:xfrm>
        </p:spPr>
        <p:txBody>
          <a:bodyPr/>
          <a:lstStyle>
            <a:lvl1pPr>
              <a:defRPr/>
            </a:lvl1pPr>
          </a:lstStyle>
          <a:p>
            <a:r>
              <a:rPr lang="en-US" dirty="0"/>
              <a:t>Answer…</a:t>
            </a:r>
          </a:p>
        </p:txBody>
      </p:sp>
      <p:sp>
        <p:nvSpPr>
          <p:cNvPr id="3" name="Content Placeholder 2"/>
          <p:cNvSpPr>
            <a:spLocks noGrp="1"/>
          </p:cNvSpPr>
          <p:nvPr>
            <p:ph idx="1"/>
          </p:nvPr>
        </p:nvSpPr>
        <p:spPr>
          <a:xfrm>
            <a:off x="261187" y="1482871"/>
            <a:ext cx="8574837" cy="4712995"/>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7F35744D-EF33-49FA-9A3C-2D7BFFC7876A}"/>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2057322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Lab">
    <p:bg>
      <p:bgPr>
        <a:solidFill>
          <a:schemeClr val="bg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55B8EEB-D399-4AF3-B7D1-E78E1898CC1F}"/>
              </a:ext>
            </a:extLst>
          </p:cNvPr>
          <p:cNvSpPr/>
          <p:nvPr userDrawn="1"/>
        </p:nvSpPr>
        <p:spPr>
          <a:xfrm>
            <a:off x="0" y="0"/>
            <a:ext cx="9144000" cy="1371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1473233" y="1"/>
            <a:ext cx="7511614" cy="1231901"/>
          </a:xfrm>
        </p:spPr>
        <p:txBody>
          <a:bodyPr/>
          <a:lstStyle>
            <a:lvl1pPr>
              <a:defRPr/>
            </a:lvl1pPr>
          </a:lstStyle>
          <a:p>
            <a:r>
              <a:rPr lang="en-US" dirty="0"/>
              <a:t>Click to edit Lab title</a:t>
            </a:r>
          </a:p>
        </p:txBody>
      </p:sp>
      <p:sp>
        <p:nvSpPr>
          <p:cNvPr id="3" name="Content Placeholder 2"/>
          <p:cNvSpPr>
            <a:spLocks noGrp="1"/>
          </p:cNvSpPr>
          <p:nvPr>
            <p:ph idx="1" hasCustomPrompt="1"/>
          </p:nvPr>
        </p:nvSpPr>
        <p:spPr>
          <a:xfrm>
            <a:off x="151194" y="1371600"/>
            <a:ext cx="8833654" cy="4793789"/>
          </a:xfrm>
        </p:spPr>
        <p:txBody>
          <a:bodyPr>
            <a:normAutofit/>
          </a:bodyPr>
          <a:lstStyle>
            <a:lvl1pPr marL="0" indent="0">
              <a:buFontTx/>
              <a:buNone/>
              <a:defRPr sz="2700"/>
            </a:lvl1pPr>
            <a:lvl2pPr marL="342900" indent="0">
              <a:buFontTx/>
              <a:buNone/>
              <a:defRPr sz="2400"/>
            </a:lvl2pPr>
            <a:lvl3pPr marL="685800" indent="0">
              <a:buFontTx/>
              <a:buNone/>
              <a:defRPr sz="2100"/>
            </a:lvl3pPr>
            <a:lvl4pPr marL="1028700" indent="0">
              <a:buFontTx/>
              <a:buNone/>
              <a:defRPr sz="1800"/>
            </a:lvl4pPr>
            <a:lvl5pPr marL="1371600" indent="0">
              <a:buFontTx/>
              <a:buNone/>
              <a:defRPr sz="1800"/>
            </a:lvl5pPr>
          </a:lstStyle>
          <a:p>
            <a:pPr lvl="0"/>
            <a:r>
              <a:rPr lang="en-US" dirty="0"/>
              <a:t>Click to edit Master text styles</a:t>
            </a:r>
          </a:p>
          <a:p>
            <a:pPr lvl="1"/>
            <a:r>
              <a:rPr lang="en-US" dirty="0"/>
              <a:t>Second level </a:t>
            </a:r>
          </a:p>
          <a:p>
            <a:pPr lvl="1"/>
            <a:r>
              <a:rPr lang="en-US" dirty="0"/>
              <a:t>	Third level</a:t>
            </a:r>
          </a:p>
          <a:p>
            <a:pPr lvl="3"/>
            <a:r>
              <a:rPr lang="en-US" dirty="0"/>
              <a:t>Fourth level</a:t>
            </a:r>
          </a:p>
          <a:p>
            <a:pPr lvl="4"/>
            <a:r>
              <a:rPr lang="en-US" dirty="0"/>
              <a:t>Fifth level</a:t>
            </a:r>
          </a:p>
        </p:txBody>
      </p:sp>
      <p:sp>
        <p:nvSpPr>
          <p:cNvPr id="7" name="Rectangle 6">
            <a:extLst>
              <a:ext uri="{FF2B5EF4-FFF2-40B4-BE49-F238E27FC236}">
                <a16:creationId xmlns:a16="http://schemas.microsoft.com/office/drawing/2014/main" id="{36E8BE26-ED1E-4BC3-AABB-33679E13D11C}"/>
              </a:ext>
            </a:extLst>
          </p:cNvPr>
          <p:cNvSpPr/>
          <p:nvPr userDrawn="1"/>
        </p:nvSpPr>
        <p:spPr>
          <a:xfrm>
            <a:off x="158449" y="117610"/>
            <a:ext cx="1314784" cy="715581"/>
          </a:xfrm>
          <a:prstGeom prst="rect">
            <a:avLst/>
          </a:prstGeom>
        </p:spPr>
        <p:txBody>
          <a:bodyPr wrap="none">
            <a:spAutoFit/>
          </a:bodyPr>
          <a:lstStyle/>
          <a:p>
            <a:r>
              <a:rPr lang="en-US" sz="4050" dirty="0"/>
              <a:t>LAB</a:t>
            </a:r>
          </a:p>
        </p:txBody>
      </p:sp>
      <p:sp>
        <p:nvSpPr>
          <p:cNvPr id="8" name="Text Placeholder 4">
            <a:extLst>
              <a:ext uri="{FF2B5EF4-FFF2-40B4-BE49-F238E27FC236}">
                <a16:creationId xmlns:a16="http://schemas.microsoft.com/office/drawing/2014/main" id="{10E0EB35-1ACE-4DBD-9585-A5ED9578289D}"/>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26254498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amp; Co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1194" y="0"/>
            <a:ext cx="8833654" cy="878350"/>
          </a:xfrm>
        </p:spPr>
        <p:txBody>
          <a:bodyPr/>
          <a:lstStyle>
            <a:lvl1pPr>
              <a:defRPr/>
            </a:lvl1pPr>
          </a:lstStyle>
          <a:p>
            <a:r>
              <a:rPr lang="en-US" dirty="0"/>
              <a:t>Content &amp; Code</a:t>
            </a:r>
          </a:p>
        </p:txBody>
      </p:sp>
      <p:sp>
        <p:nvSpPr>
          <p:cNvPr id="3" name="Content Placeholder 2"/>
          <p:cNvSpPr>
            <a:spLocks noGrp="1"/>
          </p:cNvSpPr>
          <p:nvPr>
            <p:ph idx="1"/>
          </p:nvPr>
        </p:nvSpPr>
        <p:spPr>
          <a:xfrm>
            <a:off x="151194" y="1231902"/>
            <a:ext cx="8833654" cy="2421204"/>
          </a:xfrm>
        </p:spPr>
        <p:txBody>
          <a:bodyPr>
            <a:normAutofit/>
          </a:bodyPr>
          <a:lstStyle>
            <a:lvl1pPr marL="0" indent="0">
              <a:buFont typeface="Arial" panose="020B0604020202020204" pitchFamily="34" charset="0"/>
              <a:buNone/>
              <a:defRPr sz="2100"/>
            </a:lvl1pPr>
            <a:lvl2pPr marL="342900" indent="0">
              <a:buFont typeface="Arial" panose="020B0604020202020204" pitchFamily="34" charset="0"/>
              <a:buNone/>
              <a:defRPr sz="1800"/>
            </a:lvl2pPr>
            <a:lvl3pPr marL="685800" indent="0">
              <a:buFont typeface="Arial" panose="020B0604020202020204" pitchFamily="34" charset="0"/>
              <a:buNone/>
              <a:defRPr sz="1500"/>
            </a:lvl3pPr>
            <a:lvl4pPr marL="1028700" indent="0">
              <a:buFont typeface="Arial" panose="020B0604020202020204" pitchFamily="34" charset="0"/>
              <a:buNone/>
              <a:defRPr sz="1350"/>
            </a:lvl4pPr>
            <a:lvl5pPr marL="1371600" indent="0">
              <a:buFont typeface="Arial" panose="020B0604020202020204" pitchFamily="34" charset="0"/>
              <a:buNone/>
              <a:defRPr sz="135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a:extLst>
              <a:ext uri="{FF2B5EF4-FFF2-40B4-BE49-F238E27FC236}">
                <a16:creationId xmlns:a16="http://schemas.microsoft.com/office/drawing/2014/main" id="{06833DA2-9089-4E59-9B9D-7F3A29DCE61C}"/>
              </a:ext>
            </a:extLst>
          </p:cNvPr>
          <p:cNvSpPr/>
          <p:nvPr userDrawn="1"/>
        </p:nvSpPr>
        <p:spPr bwMode="auto">
          <a:xfrm>
            <a:off x="33849" y="3653108"/>
            <a:ext cx="9020275" cy="3129417"/>
          </a:xfrm>
          <a:prstGeom prst="rect">
            <a:avLst/>
          </a:prstGeom>
          <a:solidFill>
            <a:schemeClr val="accent1"/>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290" rIns="0" bIns="34290" numCol="1" rtlCol="0" anchor="ctr" anchorCtr="0" compatLnSpc="1">
            <a:prstTxWarp prst="textNoShape">
              <a:avLst/>
            </a:prstTxWarp>
          </a:bodyPr>
          <a:lstStyle/>
          <a:p>
            <a:pPr algn="ctr" defTabSz="685577" fontAlgn="base">
              <a:spcBef>
                <a:spcPct val="0"/>
              </a:spcBef>
              <a:spcAft>
                <a:spcPct val="0"/>
              </a:spcAft>
            </a:pPr>
            <a:endParaRPr lang="en-US" sz="1471" dirty="0">
              <a:gradFill>
                <a:gsLst>
                  <a:gs pos="0">
                    <a:srgbClr val="FFFFFF"/>
                  </a:gs>
                  <a:gs pos="100000">
                    <a:srgbClr val="FFFFFF"/>
                  </a:gs>
                </a:gsLst>
                <a:lin ang="5400000" scaled="0"/>
              </a:gradFill>
            </a:endParaRPr>
          </a:p>
        </p:txBody>
      </p:sp>
      <p:sp>
        <p:nvSpPr>
          <p:cNvPr id="10" name="Content Placeholder 2">
            <a:extLst>
              <a:ext uri="{FF2B5EF4-FFF2-40B4-BE49-F238E27FC236}">
                <a16:creationId xmlns:a16="http://schemas.microsoft.com/office/drawing/2014/main" id="{A7A07890-C86B-4334-9F28-D4C01C01B9F8}"/>
              </a:ext>
            </a:extLst>
          </p:cNvPr>
          <p:cNvSpPr>
            <a:spLocks noGrp="1"/>
          </p:cNvSpPr>
          <p:nvPr>
            <p:ph idx="10" hasCustomPrompt="1"/>
          </p:nvPr>
        </p:nvSpPr>
        <p:spPr>
          <a:xfrm>
            <a:off x="151194" y="3795486"/>
            <a:ext cx="8833654" cy="2910114"/>
          </a:xfrm>
          <a:solidFill>
            <a:schemeClr val="bg1"/>
          </a:solidFill>
          <a:ln w="60325" cmpd="sng">
            <a:solidFill>
              <a:srgbClr val="0070C0"/>
            </a:solidFill>
          </a:ln>
        </p:spPr>
        <p:txBody>
          <a:bodyPr>
            <a:normAutofit/>
          </a:bodyPr>
          <a:lstStyle>
            <a:lvl1pPr marL="0" indent="0" defTabSz="0">
              <a:buFont typeface="Arial" panose="020B0604020202020204" pitchFamily="34" charset="0"/>
              <a:buNone/>
              <a:defRPr sz="1200">
                <a:latin typeface="Courier New" panose="02070309020205020404" pitchFamily="49" charset="0"/>
                <a:cs typeface="Courier New" panose="02070309020205020404" pitchFamily="49" charset="0"/>
              </a:defRPr>
            </a:lvl1pPr>
            <a:lvl2pPr marL="342900" indent="0" defTabSz="0">
              <a:buFont typeface="Arial" panose="020B0604020202020204" pitchFamily="34" charset="0"/>
              <a:buNone/>
              <a:defRPr sz="1200">
                <a:latin typeface="Courier New" panose="02070309020205020404" pitchFamily="49" charset="0"/>
                <a:cs typeface="Courier New" panose="02070309020205020404" pitchFamily="49" charset="0"/>
              </a:defRPr>
            </a:lvl2pPr>
            <a:lvl3pPr marL="685800" indent="0" defTabSz="0">
              <a:buFont typeface="Arial" panose="020B0604020202020204" pitchFamily="34" charset="0"/>
              <a:buNone/>
              <a:defRPr sz="1200">
                <a:latin typeface="Courier New" panose="02070309020205020404" pitchFamily="49" charset="0"/>
                <a:cs typeface="Courier New" panose="02070309020205020404" pitchFamily="49" charset="0"/>
              </a:defRPr>
            </a:lvl3pPr>
            <a:lvl4pPr marL="1028700" indent="0" defTabSz="0">
              <a:buFont typeface="Arial" panose="020B0604020202020204" pitchFamily="34" charset="0"/>
              <a:buNone/>
              <a:defRPr sz="1200">
                <a:latin typeface="Courier New" panose="02070309020205020404" pitchFamily="49" charset="0"/>
                <a:cs typeface="Courier New" panose="02070309020205020404" pitchFamily="49" charset="0"/>
              </a:defRPr>
            </a:lvl4pPr>
            <a:lvl5pPr marL="1371600" indent="0" defTabSz="0">
              <a:buFont typeface="Arial" panose="020B0604020202020204" pitchFamily="34" charset="0"/>
              <a:buNone/>
              <a:defRPr sz="1200">
                <a:latin typeface="Courier New" panose="02070309020205020404" pitchFamily="49" charset="0"/>
                <a:cs typeface="Courier New" panose="02070309020205020404" pitchFamily="49" charset="0"/>
              </a:defRPr>
            </a:lvl5pPr>
          </a:lstStyle>
          <a:p>
            <a:pPr lvl="0"/>
            <a:r>
              <a:rPr lang="en-US" dirty="0"/>
              <a:t>Click to Edit/Paste/Insert Code or Paste/Insert Screenshot</a:t>
            </a:r>
          </a:p>
          <a:p>
            <a:pPr lvl="1"/>
            <a:r>
              <a:rPr lang="en-US" dirty="0"/>
              <a:t>	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056990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slideLayout" Target="../slideLayouts/slideLayout36.xml"/><Relationship Id="rId18" Type="http://schemas.openxmlformats.org/officeDocument/2006/relationships/slideLayout" Target="../slideLayouts/slideLayout41.xml"/><Relationship Id="rId3" Type="http://schemas.openxmlformats.org/officeDocument/2006/relationships/slideLayout" Target="../slideLayouts/slideLayout26.xml"/><Relationship Id="rId21" Type="http://schemas.openxmlformats.org/officeDocument/2006/relationships/slideLayout" Target="../slideLayouts/slideLayout44.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17" Type="http://schemas.openxmlformats.org/officeDocument/2006/relationships/slideLayout" Target="../slideLayouts/slideLayout40.xml"/><Relationship Id="rId2" Type="http://schemas.openxmlformats.org/officeDocument/2006/relationships/slideLayout" Target="../slideLayouts/slideLayout25.xml"/><Relationship Id="rId16" Type="http://schemas.openxmlformats.org/officeDocument/2006/relationships/slideLayout" Target="../slideLayouts/slideLayout39.xml"/><Relationship Id="rId20" Type="http://schemas.openxmlformats.org/officeDocument/2006/relationships/slideLayout" Target="../slideLayouts/slideLayout43.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24" Type="http://schemas.openxmlformats.org/officeDocument/2006/relationships/theme" Target="../theme/theme2.xml"/><Relationship Id="rId5" Type="http://schemas.openxmlformats.org/officeDocument/2006/relationships/slideLayout" Target="../slideLayouts/slideLayout28.xml"/><Relationship Id="rId15" Type="http://schemas.openxmlformats.org/officeDocument/2006/relationships/slideLayout" Target="../slideLayouts/slideLayout38.xml"/><Relationship Id="rId23" Type="http://schemas.openxmlformats.org/officeDocument/2006/relationships/slideLayout" Target="../slideLayouts/slideLayout46.xml"/><Relationship Id="rId10" Type="http://schemas.openxmlformats.org/officeDocument/2006/relationships/slideLayout" Target="../slideLayouts/slideLayout33.xml"/><Relationship Id="rId19" Type="http://schemas.openxmlformats.org/officeDocument/2006/relationships/slideLayout" Target="../slideLayouts/slideLayout42.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slideLayout" Target="../slideLayouts/slideLayout37.xml"/><Relationship Id="rId22" Type="http://schemas.openxmlformats.org/officeDocument/2006/relationships/slideLayout" Target="../slideLayouts/slideLayout4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261253" y="1021215"/>
            <a:ext cx="8574837"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Box 7">
            <a:extLst>
              <a:ext uri="{FF2B5EF4-FFF2-40B4-BE49-F238E27FC236}">
                <a16:creationId xmlns:a16="http://schemas.microsoft.com/office/drawing/2014/main" id="{6F9E1F0F-225E-4E24-B49F-412C1037260E}"/>
              </a:ext>
            </a:extLst>
          </p:cNvPr>
          <p:cNvSpPr txBox="1"/>
          <p:nvPr userDrawn="1"/>
        </p:nvSpPr>
        <p:spPr>
          <a:xfrm>
            <a:off x="6750596" y="6566714"/>
            <a:ext cx="2388641" cy="276999"/>
          </a:xfrm>
          <a:prstGeom prst="rect">
            <a:avLst/>
          </a:prstGeom>
          <a:noFill/>
        </p:spPr>
        <p:txBody>
          <a:bodyPr wrap="square" rtlCol="0">
            <a:spAutoFit/>
          </a:bodyPr>
          <a:lstStyle/>
          <a:p>
            <a:pPr algn="r"/>
            <a:r>
              <a:rPr lang="en-US" sz="1200" b="0" dirty="0">
                <a:solidFill>
                  <a:schemeClr val="bg2">
                    <a:lumMod val="75000"/>
                  </a:schemeClr>
                </a:solidFill>
              </a:rPr>
              <a:t>#70-774 @ITProGuru</a:t>
            </a:r>
          </a:p>
        </p:txBody>
      </p:sp>
    </p:spTree>
    <p:extLst>
      <p:ext uri="{BB962C8B-B14F-4D97-AF65-F5344CB8AC3E}">
        <p14:creationId xmlns:p14="http://schemas.microsoft.com/office/powerpoint/2010/main" val="2642523221"/>
      </p:ext>
    </p:extLst>
  </p:cSld>
  <p:clrMap bg1="lt1" tx1="dk1" bg2="lt2" tx2="dk2" accent1="accent1" accent2="accent2" accent3="accent3" accent4="accent4" accent5="accent5" accent6="accent6" hlink="hlink" folHlink="folHlink"/>
  <p:sldLayoutIdLst>
    <p:sldLayoutId id="2147483661" r:id="rId1"/>
    <p:sldLayoutId id="2147483672" r:id="rId2"/>
    <p:sldLayoutId id="2147483666" r:id="rId3"/>
    <p:sldLayoutId id="2147483701" r:id="rId4"/>
    <p:sldLayoutId id="2147483662" r:id="rId5"/>
    <p:sldLayoutId id="2147483709" r:id="rId6"/>
    <p:sldLayoutId id="2147483699" r:id="rId7"/>
    <p:sldLayoutId id="2147483702" r:id="rId8"/>
    <p:sldLayoutId id="2147483700" r:id="rId9"/>
    <p:sldLayoutId id="2147483705" r:id="rId10"/>
    <p:sldLayoutId id="2147483703" r:id="rId11"/>
    <p:sldLayoutId id="2147483706" r:id="rId12"/>
    <p:sldLayoutId id="2147483663" r:id="rId13"/>
    <p:sldLayoutId id="2147483664" r:id="rId14"/>
    <p:sldLayoutId id="2147483665" r:id="rId15"/>
    <p:sldLayoutId id="2147483667" r:id="rId16"/>
    <p:sldLayoutId id="2147483668" r:id="rId17"/>
    <p:sldLayoutId id="2147483669" r:id="rId18"/>
    <p:sldLayoutId id="2147483670" r:id="rId19"/>
    <p:sldLayoutId id="2147483671" r:id="rId20"/>
    <p:sldLayoutId id="2147483710" r:id="rId21"/>
    <p:sldLayoutId id="2147483711" r:id="rId22"/>
    <p:sldLayoutId id="2147483712" r:id="rId23"/>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1"/>
            <a:ext cx="9144000" cy="100232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140678" y="-3"/>
            <a:ext cx="8827476" cy="896817"/>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261253" y="1021215"/>
            <a:ext cx="8574837"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Box 7">
            <a:extLst>
              <a:ext uri="{FF2B5EF4-FFF2-40B4-BE49-F238E27FC236}">
                <a16:creationId xmlns:a16="http://schemas.microsoft.com/office/drawing/2014/main" id="{6F9E1F0F-225E-4E24-B49F-412C1037260E}"/>
              </a:ext>
            </a:extLst>
          </p:cNvPr>
          <p:cNvSpPr txBox="1"/>
          <p:nvPr userDrawn="1"/>
        </p:nvSpPr>
        <p:spPr>
          <a:xfrm>
            <a:off x="6750596" y="6566714"/>
            <a:ext cx="2388641" cy="276999"/>
          </a:xfrm>
          <a:prstGeom prst="rect">
            <a:avLst/>
          </a:prstGeom>
          <a:noFill/>
        </p:spPr>
        <p:txBody>
          <a:bodyPr wrap="square" rtlCol="0">
            <a:spAutoFit/>
          </a:bodyPr>
          <a:lstStyle/>
          <a:p>
            <a:pPr algn="r"/>
            <a:r>
              <a:rPr lang="en-US" sz="1200" b="0" dirty="0">
                <a:solidFill>
                  <a:schemeClr val="bg2">
                    <a:lumMod val="75000"/>
                  </a:schemeClr>
                </a:solidFill>
              </a:rPr>
              <a:t>#70-774 @ITProGuru</a:t>
            </a:r>
          </a:p>
        </p:txBody>
      </p:sp>
    </p:spTree>
    <p:extLst>
      <p:ext uri="{BB962C8B-B14F-4D97-AF65-F5344CB8AC3E}">
        <p14:creationId xmlns:p14="http://schemas.microsoft.com/office/powerpoint/2010/main" val="861863117"/>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 id="2147483726" r:id="rId13"/>
    <p:sldLayoutId id="2147483727" r:id="rId14"/>
    <p:sldLayoutId id="2147483728" r:id="rId15"/>
    <p:sldLayoutId id="2147483729" r:id="rId16"/>
    <p:sldLayoutId id="2147483730" r:id="rId17"/>
    <p:sldLayoutId id="2147483731" r:id="rId18"/>
    <p:sldLayoutId id="2147483732" r:id="rId19"/>
    <p:sldLayoutId id="2147483733" r:id="rId20"/>
    <p:sldLayoutId id="2147483734" r:id="rId21"/>
    <p:sldLayoutId id="2147483735" r:id="rId22"/>
    <p:sldLayoutId id="2147483736" r:id="rId23"/>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hyperlink" Target="https://github.com/MicrosoftLearning/20774_Perform-Cloud-Data-Science-with-Azure-Machine-Learning/blob/master/Instructions/20774A_LAB_AK_06.md" TargetMode="External"/><Relationship Id="rId2" Type="http://schemas.openxmlformats.org/officeDocument/2006/relationships/notesSlide" Target="../notesSlides/notesSlide17.xml"/><Relationship Id="rId1" Type="http://schemas.openxmlformats.org/officeDocument/2006/relationships/slideLayout" Target="../slideLayouts/slideLayout3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22.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22.xml"/></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2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2.xml"/></Relationships>
</file>

<file path=ppt/slides/_rels/slide50.xml.rels><?xml version="1.0" encoding="UTF-8" standalone="yes"?>
<Relationships xmlns="http://schemas.openxmlformats.org/package/2006/relationships"><Relationship Id="rId2" Type="http://schemas.openxmlformats.org/officeDocument/2006/relationships/hyperlink" Target="https://github.com/MicrosoftLearning/20774_Perform-Cloud-Data-Science-with-Azure-Machine-Learning/blob/master/Instructions/20774A_LAB_AK_12.md" TargetMode="External"/><Relationship Id="rId1" Type="http://schemas.openxmlformats.org/officeDocument/2006/relationships/slideLayout" Target="../slideLayouts/slideLayout3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1.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3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1.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1.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1.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1.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1.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1.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1.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1.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1.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sz="quarter"/>
          </p:nvPr>
        </p:nvSpPr>
        <p:spPr/>
        <p:txBody>
          <a:bodyPr/>
          <a:lstStyle/>
          <a:p>
            <a:r>
              <a:rPr lang="en-US" dirty="0"/>
              <a:t>Exam 70-774 Perform Cloud Data Science with Azure Machine Learning</a:t>
            </a:r>
          </a:p>
        </p:txBody>
      </p:sp>
      <p:sp>
        <p:nvSpPr>
          <p:cNvPr id="17" name="Subtitle 16">
            <a:extLst>
              <a:ext uri="{FF2B5EF4-FFF2-40B4-BE49-F238E27FC236}">
                <a16:creationId xmlns:a16="http://schemas.microsoft.com/office/drawing/2014/main" id="{0DD7E3D9-0F16-4FC0-8096-670127E70DF5}"/>
              </a:ext>
            </a:extLst>
          </p:cNvPr>
          <p:cNvSpPr>
            <a:spLocks noGrp="1"/>
          </p:cNvSpPr>
          <p:nvPr>
            <p:ph type="subTitle" sz="quarter" idx="1"/>
          </p:nvPr>
        </p:nvSpPr>
        <p:spPr/>
        <p:txBody>
          <a:bodyPr/>
          <a:lstStyle/>
          <a:p>
            <a:r>
              <a:rPr lang="en-US" dirty="0"/>
              <a:t>Prepare Data for Analysis in Azure Machine Learning and Export from Azure Machine Learning</a:t>
            </a:r>
          </a:p>
          <a:p>
            <a:r>
              <a:rPr lang="en-US" dirty="0"/>
              <a:t>Develop Machine Learning Models</a:t>
            </a:r>
          </a:p>
          <a:p>
            <a:r>
              <a:rPr lang="en-US" dirty="0"/>
              <a:t>Operationalize and Manage Azure Machine Learning Services</a:t>
            </a:r>
          </a:p>
          <a:p>
            <a:r>
              <a:rPr lang="en-US" b="1" dirty="0">
                <a:solidFill>
                  <a:srgbClr val="FFC000"/>
                </a:solidFill>
              </a:rPr>
              <a:t>Use Other Services for Machine Learning</a:t>
            </a:r>
          </a:p>
        </p:txBody>
      </p:sp>
      <p:sp>
        <p:nvSpPr>
          <p:cNvPr id="3" name="Subtitle 2"/>
          <p:cNvSpPr>
            <a:spLocks noGrp="1"/>
          </p:cNvSpPr>
          <p:nvPr>
            <p:ph type="body" sz="quarter" idx="10"/>
          </p:nvPr>
        </p:nvSpPr>
        <p:spPr>
          <a:solidFill>
            <a:schemeClr val="accent1"/>
          </a:solidFill>
        </p:spPr>
        <p:txBody>
          <a:bodyPr/>
          <a:lstStyle/>
          <a:p>
            <a:pPr marL="0" indent="0">
              <a:buClr>
                <a:schemeClr val="bg1"/>
              </a:buClr>
              <a:buNone/>
            </a:pPr>
            <a:r>
              <a:rPr lang="en-US" sz="1400" dirty="0">
                <a:solidFill>
                  <a:schemeClr val="tx1"/>
                </a:solidFill>
              </a:rPr>
              <a:t>Speaker Information:</a:t>
            </a:r>
          </a:p>
          <a:p>
            <a:pPr marL="0" indent="0">
              <a:buClr>
                <a:schemeClr val="bg1"/>
              </a:buClr>
              <a:buNone/>
            </a:pPr>
            <a:endParaRPr lang="en-US" sz="1400" dirty="0">
              <a:solidFill>
                <a:schemeClr val="tx1"/>
              </a:solidFill>
            </a:endParaRPr>
          </a:p>
        </p:txBody>
      </p:sp>
      <p:sp>
        <p:nvSpPr>
          <p:cNvPr id="18" name="Text Placeholder 17">
            <a:extLst>
              <a:ext uri="{FF2B5EF4-FFF2-40B4-BE49-F238E27FC236}">
                <a16:creationId xmlns:a16="http://schemas.microsoft.com/office/drawing/2014/main" id="{11C93E1D-2E2F-4845-990B-E2CC8438D003}"/>
              </a:ext>
            </a:extLst>
          </p:cNvPr>
          <p:cNvSpPr>
            <a:spLocks noGrp="1"/>
          </p:cNvSpPr>
          <p:nvPr>
            <p:ph type="body" sz="quarter" idx="11"/>
          </p:nvPr>
        </p:nvSpPr>
        <p:spPr/>
        <p:txBody>
          <a:bodyPr/>
          <a:lstStyle/>
          <a:p>
            <a:r>
              <a:rPr lang="en-US" dirty="0"/>
              <a:t>https://www.microsoft.com/en-ie/learning/exam-70-774.aspx</a:t>
            </a:r>
          </a:p>
        </p:txBody>
      </p:sp>
    </p:spTree>
    <p:extLst>
      <p:ext uri="{BB962C8B-B14F-4D97-AF65-F5344CB8AC3E}">
        <p14:creationId xmlns:p14="http://schemas.microsoft.com/office/powerpoint/2010/main" val="13048927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Use cases for neural networks</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Useful for making business decisions</a:t>
            </a:r>
          </a:p>
          <a:p>
            <a:pPr lvl="0"/>
            <a:r>
              <a:rPr lang="en-US" b="0" kern="0" dirty="0">
                <a:solidFill>
                  <a:srgbClr val="000000"/>
                </a:solidFill>
              </a:rPr>
              <a:t>Excellent for regression and classification </a:t>
            </a:r>
          </a:p>
          <a:p>
            <a:pPr lvl="0"/>
            <a:r>
              <a:rPr lang="en-US" b="0" kern="0" dirty="0">
                <a:solidFill>
                  <a:srgbClr val="000000"/>
                </a:solidFill>
              </a:rPr>
              <a:t>Good at assessing likelihood and credit-scoring</a:t>
            </a:r>
          </a:p>
        </p:txBody>
      </p:sp>
    </p:spTree>
    <p:extLst>
      <p:ext uri="{BB962C8B-B14F-4D97-AF65-F5344CB8AC3E}">
        <p14:creationId xmlns:p14="http://schemas.microsoft.com/office/powerpoint/2010/main" val="21557131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1F4E7E-3A8E-4DC7-BC26-03A0457E9219}"/>
              </a:ext>
            </a:extLst>
          </p:cNvPr>
          <p:cNvSpPr>
            <a:spLocks noGrp="1"/>
          </p:cNvSpPr>
          <p:nvPr>
            <p:ph type="ctrTitle" sz="quarter"/>
          </p:nvPr>
        </p:nvSpPr>
        <p:spPr/>
        <p:txBody>
          <a:bodyPr/>
          <a:lstStyle/>
          <a:p>
            <a:r>
              <a:rPr lang="en-GB" dirty="0"/>
              <a:t>Using a sample application based on a neural network</a:t>
            </a:r>
            <a:endParaRPr lang="en-US" dirty="0"/>
          </a:p>
        </p:txBody>
      </p:sp>
      <p:sp>
        <p:nvSpPr>
          <p:cNvPr id="3" name="Subtitle 2">
            <a:extLst>
              <a:ext uri="{FF2B5EF4-FFF2-40B4-BE49-F238E27FC236}">
                <a16:creationId xmlns:a16="http://schemas.microsoft.com/office/drawing/2014/main" id="{1D359079-5F78-40C3-8B32-C6AA6C8AC7BC}"/>
              </a:ext>
            </a:extLst>
          </p:cNvPr>
          <p:cNvSpPr>
            <a:spLocks noGrp="1"/>
          </p:cNvSpPr>
          <p:nvPr>
            <p:ph type="subTitle" sz="quarter" idx="1"/>
          </p:nvPr>
        </p:nvSpPr>
        <p:spPr/>
        <p:txBody>
          <a:bodyPr/>
          <a:lstStyle/>
          <a:p>
            <a:r>
              <a:rPr lang="en-US" dirty="0"/>
              <a:t>Open an income dataset and select metadata</a:t>
            </a:r>
          </a:p>
          <a:p>
            <a:r>
              <a:rPr lang="en-US" dirty="0"/>
              <a:t>Remove duplicate rows</a:t>
            </a:r>
          </a:p>
          <a:p>
            <a:r>
              <a:rPr lang="en-US" dirty="0"/>
              <a:t>Clip values for an upper age threshold of 75</a:t>
            </a:r>
          </a:p>
          <a:p>
            <a:r>
              <a:rPr lang="en-US" dirty="0"/>
              <a:t>Verify the data clipping</a:t>
            </a:r>
          </a:p>
          <a:p>
            <a:r>
              <a:rPr lang="en-US" dirty="0"/>
              <a:t>Split data into training and test datasets</a:t>
            </a:r>
          </a:p>
          <a:p>
            <a:r>
              <a:rPr lang="en-US" dirty="0"/>
              <a:t>Add the Two-Class Neural Network module</a:t>
            </a:r>
          </a:p>
          <a:p>
            <a:r>
              <a:rPr lang="en-US" dirty="0"/>
              <a:t>Evaluate the model</a:t>
            </a:r>
          </a:p>
          <a:p>
            <a:endParaRPr lang="en-US" dirty="0"/>
          </a:p>
        </p:txBody>
      </p:sp>
      <p:sp>
        <p:nvSpPr>
          <p:cNvPr id="4" name="Text Placeholder 3">
            <a:extLst>
              <a:ext uri="{FF2B5EF4-FFF2-40B4-BE49-F238E27FC236}">
                <a16:creationId xmlns:a16="http://schemas.microsoft.com/office/drawing/2014/main" id="{3A529625-EE67-40F9-B120-FFF34C579F99}"/>
              </a:ext>
            </a:extLst>
          </p:cNvPr>
          <p:cNvSpPr>
            <a:spLocks noGrp="1"/>
          </p:cNvSpPr>
          <p:nvPr>
            <p:ph type="body" sz="quarter" idx="10"/>
          </p:nvPr>
        </p:nvSpPr>
        <p:spPr/>
        <p:txBody>
          <a:bodyPr/>
          <a:lstStyle/>
          <a:p>
            <a:endParaRPr lang="en-US"/>
          </a:p>
        </p:txBody>
      </p:sp>
      <p:sp>
        <p:nvSpPr>
          <p:cNvPr id="5" name="Text Placeholder 4">
            <a:extLst>
              <a:ext uri="{FF2B5EF4-FFF2-40B4-BE49-F238E27FC236}">
                <a16:creationId xmlns:a16="http://schemas.microsoft.com/office/drawing/2014/main" id="{D01F9C12-7A9C-43D2-940F-DE9BDED74C66}"/>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34777900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Text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3896380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Text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32783058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Text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16250163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0375" y="74643"/>
            <a:ext cx="7773988" cy="1296957"/>
          </a:xfrm>
        </p:spPr>
        <p:txBody>
          <a:bodyPr>
            <a:noAutofit/>
          </a:bodyPr>
          <a:lstStyle/>
          <a:p>
            <a:r>
              <a:rPr lang="en-GB" dirty="0">
                <a:ea typeface="Calibri" panose="020F0502020204030204" pitchFamily="34" charset="0"/>
              </a:rPr>
              <a:t>If you want to make a predictive analytics model available as an application, what two key processes in Machine Learning Studio does this process involve?</a:t>
            </a:r>
            <a:endParaRPr lang="en-US" dirty="0"/>
          </a:p>
        </p:txBody>
      </p:sp>
      <p:sp>
        <p:nvSpPr>
          <p:cNvPr id="3" name="Content Placeholder 2"/>
          <p:cNvSpPr>
            <a:spLocks noGrp="1"/>
          </p:cNvSpPr>
          <p:nvPr>
            <p:ph idx="1"/>
          </p:nvPr>
        </p:nvSpPr>
        <p:spPr/>
        <p:txBody>
          <a:bodyPr/>
          <a:lstStyle/>
          <a:p>
            <a:pPr marL="514350" indent="-514350">
              <a:lnSpc>
                <a:spcPct val="107000"/>
              </a:lnSpc>
              <a:spcAft>
                <a:spcPts val="800"/>
              </a:spcAft>
              <a:buFont typeface="+mj-lt"/>
              <a:buAutoNum type="arabicParenR"/>
            </a:pPr>
            <a:r>
              <a:rPr lang="en-GB" dirty="0">
                <a:ea typeface="Calibri" panose="020F0502020204030204" pitchFamily="34" charset="0"/>
              </a:rPr>
              <a:t>Create a predictive experiment</a:t>
            </a:r>
          </a:p>
          <a:p>
            <a:pPr marL="514350" indent="-514350">
              <a:lnSpc>
                <a:spcPct val="107000"/>
              </a:lnSpc>
              <a:spcAft>
                <a:spcPts val="800"/>
              </a:spcAft>
              <a:buFont typeface="+mj-lt"/>
              <a:buAutoNum type="arabicParenR"/>
            </a:pPr>
            <a:r>
              <a:rPr lang="en-GB" dirty="0">
                <a:ea typeface="Calibri" panose="020F0502020204030204" pitchFamily="34" charset="0"/>
              </a:rPr>
              <a:t>Convert the training experiment to a predictive experiment</a:t>
            </a:r>
          </a:p>
          <a:p>
            <a:pPr marL="514350" indent="-514350">
              <a:lnSpc>
                <a:spcPct val="107000"/>
              </a:lnSpc>
              <a:spcAft>
                <a:spcPts val="800"/>
              </a:spcAft>
              <a:buFont typeface="+mj-lt"/>
              <a:buAutoNum type="arabicParenR"/>
            </a:pPr>
            <a:r>
              <a:rPr lang="en-GB" dirty="0">
                <a:ea typeface="Calibri" panose="020F0502020204030204" pitchFamily="34" charset="0"/>
              </a:rPr>
              <a:t>Create a training experiment</a:t>
            </a:r>
          </a:p>
          <a:p>
            <a:pPr marL="514350" indent="-514350">
              <a:lnSpc>
                <a:spcPct val="107000"/>
              </a:lnSpc>
              <a:spcAft>
                <a:spcPts val="800"/>
              </a:spcAft>
              <a:buFont typeface="+mj-lt"/>
              <a:buAutoNum type="arabicParenR"/>
            </a:pPr>
            <a:r>
              <a:rPr lang="en-GB" dirty="0">
                <a:ea typeface="Calibri" panose="020F0502020204030204" pitchFamily="34" charset="0"/>
              </a:rPr>
              <a:t>Convert the predictive experiment to a training experiment</a:t>
            </a:r>
          </a:p>
          <a:p>
            <a:pPr marL="514350" indent="-514350">
              <a:lnSpc>
                <a:spcPct val="107000"/>
              </a:lnSpc>
              <a:spcAft>
                <a:spcPts val="800"/>
              </a:spcAft>
              <a:buFont typeface="+mj-lt"/>
              <a:buAutoNum type="arabicParenR"/>
            </a:pPr>
            <a:r>
              <a:rPr lang="en-GB" dirty="0">
                <a:ea typeface="Calibri" panose="020F0502020204030204" pitchFamily="34" charset="0"/>
              </a:rPr>
              <a:t>Create a predictive experiment that converts the results of the training experiment</a:t>
            </a:r>
          </a:p>
          <a:p>
            <a:pPr marL="514350" indent="-514350">
              <a:buFont typeface="+mj-lt"/>
              <a:buAutoNum type="arabicParenR"/>
            </a:pPr>
            <a:endParaRPr lang="en-US" dirty="0"/>
          </a:p>
        </p:txBody>
      </p:sp>
      <p:sp>
        <p:nvSpPr>
          <p:cNvPr id="4" name="Text Placeholder 3"/>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8288599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0375" y="74643"/>
            <a:ext cx="7773988" cy="1296957"/>
          </a:xfrm>
        </p:spPr>
        <p:txBody>
          <a:bodyPr>
            <a:noAutofit/>
          </a:bodyPr>
          <a:lstStyle/>
          <a:p>
            <a:r>
              <a:rPr lang="en-GB" dirty="0">
                <a:ea typeface="Calibri" panose="020F0502020204030204" pitchFamily="34" charset="0"/>
              </a:rPr>
              <a:t>If you want to make a predictive analytics model available as an application, what two key processes in Machine Learning Studio does this process involve?</a:t>
            </a:r>
            <a:endParaRPr lang="en-US" dirty="0"/>
          </a:p>
        </p:txBody>
      </p:sp>
      <p:sp>
        <p:nvSpPr>
          <p:cNvPr id="3" name="Content Placeholder 2"/>
          <p:cNvSpPr>
            <a:spLocks noGrp="1"/>
          </p:cNvSpPr>
          <p:nvPr>
            <p:ph idx="1"/>
          </p:nvPr>
        </p:nvSpPr>
        <p:spPr/>
        <p:txBody>
          <a:bodyPr/>
          <a:lstStyle/>
          <a:p>
            <a:pPr marL="514350" indent="-514350">
              <a:lnSpc>
                <a:spcPct val="107000"/>
              </a:lnSpc>
              <a:spcAft>
                <a:spcPts val="800"/>
              </a:spcAft>
              <a:buFont typeface="+mj-lt"/>
              <a:buAutoNum type="arabicParenR" startAt="2"/>
            </a:pPr>
            <a:endParaRPr lang="en-GB" dirty="0">
              <a:ea typeface="Calibri" panose="020F0502020204030204" pitchFamily="34" charset="0"/>
            </a:endParaRPr>
          </a:p>
          <a:p>
            <a:pPr marL="514350" indent="-514350">
              <a:lnSpc>
                <a:spcPct val="107000"/>
              </a:lnSpc>
              <a:spcAft>
                <a:spcPts val="800"/>
              </a:spcAft>
              <a:buFont typeface="+mj-lt"/>
              <a:buAutoNum type="arabicParenR" startAt="2"/>
            </a:pPr>
            <a:r>
              <a:rPr lang="en-GB" dirty="0">
                <a:ea typeface="Calibri" panose="020F0502020204030204" pitchFamily="34" charset="0"/>
              </a:rPr>
              <a:t>Convert the training experiment to a predictive experiment</a:t>
            </a:r>
          </a:p>
          <a:p>
            <a:pPr marL="514350" indent="-514350">
              <a:lnSpc>
                <a:spcPct val="107000"/>
              </a:lnSpc>
              <a:spcAft>
                <a:spcPts val="800"/>
              </a:spcAft>
              <a:buFont typeface="+mj-lt"/>
              <a:buAutoNum type="arabicParenR" startAt="2"/>
            </a:pPr>
            <a:r>
              <a:rPr lang="en-GB" dirty="0">
                <a:ea typeface="Calibri" panose="020F0502020204030204" pitchFamily="34" charset="0"/>
              </a:rPr>
              <a:t>Create a training experiment</a:t>
            </a:r>
          </a:p>
          <a:p>
            <a:pPr marL="514350" indent="-514350">
              <a:buFont typeface="+mj-lt"/>
              <a:buAutoNum type="arabicParenR" startAt="2"/>
            </a:pPr>
            <a:endParaRPr lang="en-US" dirty="0"/>
          </a:p>
        </p:txBody>
      </p:sp>
      <p:sp>
        <p:nvSpPr>
          <p:cNvPr id="4" name="Text Placeholder 3"/>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9756606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nSpc>
                <a:spcPct val="107000"/>
              </a:lnSpc>
              <a:spcAft>
                <a:spcPts val="800"/>
              </a:spcAft>
            </a:pPr>
            <a:r>
              <a:rPr lang="en-GB" dirty="0">
                <a:ea typeface="Calibri" panose="020F0502020204030204" pitchFamily="34" charset="0"/>
              </a:rPr>
              <a:t>True or false: Speech and object recognition models often use neural networks.</a:t>
            </a:r>
          </a:p>
        </p:txBody>
      </p:sp>
      <p:sp>
        <p:nvSpPr>
          <p:cNvPr id="3" name="Content Placeholder 2"/>
          <p:cNvSpPr>
            <a:spLocks noGrp="1"/>
          </p:cNvSpPr>
          <p:nvPr>
            <p:ph idx="1"/>
          </p:nvPr>
        </p:nvSpPr>
        <p:spPr/>
        <p:txBody>
          <a:bodyPr/>
          <a:lstStyle/>
          <a:p>
            <a:pPr marL="514350" indent="-514350">
              <a:lnSpc>
                <a:spcPct val="107000"/>
              </a:lnSpc>
              <a:spcAft>
                <a:spcPts val="800"/>
              </a:spcAft>
              <a:buFont typeface="+mj-lt"/>
              <a:buAutoNum type="arabicParenR"/>
            </a:pPr>
            <a:r>
              <a:rPr lang="en-GB" dirty="0">
                <a:ea typeface="Calibri" panose="020F0502020204030204" pitchFamily="34" charset="0"/>
              </a:rPr>
              <a:t>(   )False</a:t>
            </a:r>
          </a:p>
          <a:p>
            <a:pPr marL="514350" indent="-514350">
              <a:lnSpc>
                <a:spcPct val="107000"/>
              </a:lnSpc>
              <a:spcAft>
                <a:spcPts val="800"/>
              </a:spcAft>
              <a:buFont typeface="+mj-lt"/>
              <a:buAutoNum type="arabicParenR"/>
            </a:pPr>
            <a:r>
              <a:rPr lang="en-GB" dirty="0">
                <a:ea typeface="Calibri" panose="020F0502020204030204" pitchFamily="34" charset="0"/>
              </a:rPr>
              <a:t>(   )True</a:t>
            </a:r>
          </a:p>
          <a:p>
            <a:endParaRPr lang="en-US" dirty="0"/>
          </a:p>
        </p:txBody>
      </p:sp>
      <p:sp>
        <p:nvSpPr>
          <p:cNvPr id="4" name="Text Placeholder 3"/>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5779944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nSpc>
                <a:spcPct val="107000"/>
              </a:lnSpc>
              <a:spcAft>
                <a:spcPts val="800"/>
              </a:spcAft>
            </a:pPr>
            <a:r>
              <a:rPr lang="en-GB" dirty="0">
                <a:ea typeface="Calibri" panose="020F0502020204030204" pitchFamily="34" charset="0"/>
              </a:rPr>
              <a:t>True or false: Speech and object recognition models often use neural networks.</a:t>
            </a:r>
          </a:p>
        </p:txBody>
      </p:sp>
      <p:sp>
        <p:nvSpPr>
          <p:cNvPr id="3" name="Content Placeholder 2"/>
          <p:cNvSpPr>
            <a:spLocks noGrp="1"/>
          </p:cNvSpPr>
          <p:nvPr>
            <p:ph idx="1"/>
          </p:nvPr>
        </p:nvSpPr>
        <p:spPr/>
        <p:txBody>
          <a:bodyPr/>
          <a:lstStyle/>
          <a:p>
            <a:pPr marL="514350" indent="-514350">
              <a:lnSpc>
                <a:spcPct val="107000"/>
              </a:lnSpc>
              <a:spcAft>
                <a:spcPts val="800"/>
              </a:spcAft>
              <a:buFont typeface="+mj-lt"/>
              <a:buAutoNum type="arabicParenR"/>
            </a:pPr>
            <a:r>
              <a:rPr lang="en-GB" dirty="0">
                <a:latin typeface="Arial" panose="020B0604020202020204" pitchFamily="34" charset="0"/>
                <a:ea typeface="Calibri" panose="020F0502020204030204" pitchFamily="34" charset="0"/>
                <a:cs typeface="Times New Roman" panose="02020603050405020304" pitchFamily="18" charset="0"/>
              </a:rPr>
              <a:t>(  )False</a:t>
            </a:r>
          </a:p>
          <a:p>
            <a:pPr marL="514350" indent="-514350">
              <a:lnSpc>
                <a:spcPct val="107000"/>
              </a:lnSpc>
              <a:spcAft>
                <a:spcPts val="800"/>
              </a:spcAft>
              <a:buFont typeface="+mj-lt"/>
              <a:buAutoNum type="arabicParenR"/>
            </a:pPr>
            <a:r>
              <a:rPr lang="en-GB" dirty="0">
                <a:latin typeface="Arial" panose="020B0604020202020204" pitchFamily="34" charset="0"/>
                <a:ea typeface="Calibri" panose="020F0502020204030204" pitchFamily="34" charset="0"/>
                <a:cs typeface="Times New Roman" panose="02020603050405020304" pitchFamily="18" charset="0"/>
              </a:rPr>
              <a:t>(√)True</a:t>
            </a:r>
          </a:p>
          <a:p>
            <a:endParaRPr lang="en-US" dirty="0"/>
          </a:p>
        </p:txBody>
      </p:sp>
      <p:sp>
        <p:nvSpPr>
          <p:cNvPr id="4" name="Text Placeholder 3"/>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32772446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4550E8-8D39-4F1C-B6A3-0B40BC9CF61C}"/>
              </a:ext>
            </a:extLst>
          </p:cNvPr>
          <p:cNvSpPr>
            <a:spLocks noGrp="1"/>
          </p:cNvSpPr>
          <p:nvPr>
            <p:ph type="title"/>
          </p:nvPr>
        </p:nvSpPr>
        <p:spPr/>
        <p:txBody>
          <a:bodyPr/>
          <a:lstStyle/>
          <a:p>
            <a:r>
              <a:rPr lang="en-GB" dirty="0"/>
              <a:t>Building Machine Learning models</a:t>
            </a:r>
            <a:endParaRPr lang="en-US" dirty="0"/>
          </a:p>
        </p:txBody>
      </p:sp>
      <p:sp>
        <p:nvSpPr>
          <p:cNvPr id="3" name="Content Placeholder 2">
            <a:extLst>
              <a:ext uri="{FF2B5EF4-FFF2-40B4-BE49-F238E27FC236}">
                <a16:creationId xmlns:a16="http://schemas.microsoft.com/office/drawing/2014/main" id="{7728479B-7DD6-4DF7-B938-4F422C914BB3}"/>
              </a:ext>
            </a:extLst>
          </p:cNvPr>
          <p:cNvSpPr>
            <a:spLocks noGrp="1"/>
          </p:cNvSpPr>
          <p:nvPr>
            <p:ph idx="1"/>
          </p:nvPr>
        </p:nvSpPr>
        <p:spPr/>
        <p:txBody>
          <a:bodyPr/>
          <a:lstStyle/>
          <a:p>
            <a:r>
              <a:rPr lang="en-GB" dirty="0"/>
              <a:t>Exercise 2: Use neural networks in Machine Learning Studio</a:t>
            </a:r>
          </a:p>
          <a:p>
            <a:r>
              <a:rPr lang="en-GB" dirty="0"/>
              <a:t>No Setup Needed</a:t>
            </a:r>
            <a:endParaRPr lang="en-US" dirty="0"/>
          </a:p>
        </p:txBody>
      </p:sp>
      <p:sp>
        <p:nvSpPr>
          <p:cNvPr id="4" name="Text Placeholder 3">
            <a:extLst>
              <a:ext uri="{FF2B5EF4-FFF2-40B4-BE49-F238E27FC236}">
                <a16:creationId xmlns:a16="http://schemas.microsoft.com/office/drawing/2014/main" id="{4BB0520C-4E7C-45EC-B3EC-F44CCBCE0E2E}"/>
              </a:ext>
            </a:extLst>
          </p:cNvPr>
          <p:cNvSpPr>
            <a:spLocks noGrp="1"/>
          </p:cNvSpPr>
          <p:nvPr>
            <p:ph type="body" sz="quarter" idx="10"/>
          </p:nvPr>
        </p:nvSpPr>
        <p:spPr/>
        <p:txBody>
          <a:bodyPr/>
          <a:lstStyle/>
          <a:p>
            <a:r>
              <a:rPr lang="en-US" dirty="0">
                <a:hlinkClick r:id="rId3"/>
              </a:rPr>
              <a:t>https://github.com/MicrosoftLearning/20774_Perform-Cloud-Data-Science-with-Azure-Machine-Learning/blob/master/Instructions/20774A_LAB_AK_06.md</a:t>
            </a:r>
            <a:endParaRPr lang="en-US" dirty="0"/>
          </a:p>
          <a:p>
            <a:endParaRPr lang="en-US" dirty="0"/>
          </a:p>
        </p:txBody>
      </p:sp>
    </p:spTree>
    <p:extLst>
      <p:ext uri="{BB962C8B-B14F-4D97-AF65-F5344CB8AC3E}">
        <p14:creationId xmlns:p14="http://schemas.microsoft.com/office/powerpoint/2010/main" val="34833477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A042255-1901-4639-B120-005F391ABF4A}"/>
              </a:ext>
            </a:extLst>
          </p:cNvPr>
          <p:cNvSpPr>
            <a:spLocks noGrp="1"/>
          </p:cNvSpPr>
          <p:nvPr>
            <p:ph type="ctrTitle" sz="quarter"/>
          </p:nvPr>
        </p:nvSpPr>
        <p:spPr/>
        <p:txBody>
          <a:bodyPr/>
          <a:lstStyle/>
          <a:p>
            <a:r>
              <a:rPr lang="en-US" dirty="0"/>
              <a:t>Use Other Services for Machine Learning</a:t>
            </a:r>
          </a:p>
        </p:txBody>
      </p:sp>
      <p:sp>
        <p:nvSpPr>
          <p:cNvPr id="6" name="Subtitle 5">
            <a:extLst>
              <a:ext uri="{FF2B5EF4-FFF2-40B4-BE49-F238E27FC236}">
                <a16:creationId xmlns:a16="http://schemas.microsoft.com/office/drawing/2014/main" id="{82A304BB-281D-492D-92BA-66E70E5CC9B7}"/>
              </a:ext>
            </a:extLst>
          </p:cNvPr>
          <p:cNvSpPr>
            <a:spLocks noGrp="1"/>
          </p:cNvSpPr>
          <p:nvPr>
            <p:ph type="subTitle" sz="quarter" idx="1"/>
          </p:nvPr>
        </p:nvSpPr>
        <p:spPr>
          <a:xfrm>
            <a:off x="3685591" y="1931438"/>
            <a:ext cx="5290768" cy="3722293"/>
          </a:xfrm>
        </p:spPr>
        <p:txBody>
          <a:bodyPr/>
          <a:lstStyle/>
          <a:p>
            <a:r>
              <a:rPr lang="en-US" sz="2400" dirty="0"/>
              <a:t>Build and use neural networks with the Microsoft Cognitive Toolkit </a:t>
            </a:r>
          </a:p>
          <a:p>
            <a:r>
              <a:rPr lang="en-US" sz="2400" dirty="0"/>
              <a:t>Streamline development by using existing resources </a:t>
            </a:r>
          </a:p>
          <a:p>
            <a:r>
              <a:rPr lang="en-US" sz="2400" dirty="0"/>
              <a:t>Perform data sciences at scale by using </a:t>
            </a:r>
            <a:r>
              <a:rPr lang="en-US" sz="2400" dirty="0" err="1"/>
              <a:t>HDInsights</a:t>
            </a:r>
            <a:r>
              <a:rPr lang="en-US" sz="2400" dirty="0"/>
              <a:t> </a:t>
            </a:r>
          </a:p>
          <a:p>
            <a:r>
              <a:rPr lang="en-US" sz="2400" dirty="0"/>
              <a:t>Perform database analytics by using SQL Server R Services on Azure </a:t>
            </a:r>
          </a:p>
        </p:txBody>
      </p:sp>
      <p:sp>
        <p:nvSpPr>
          <p:cNvPr id="7" name="Text Placeholder 6">
            <a:extLst>
              <a:ext uri="{FF2B5EF4-FFF2-40B4-BE49-F238E27FC236}">
                <a16:creationId xmlns:a16="http://schemas.microsoft.com/office/drawing/2014/main" id="{CC8EC7BB-B976-4537-A9C8-DF67487C94D6}"/>
              </a:ext>
            </a:extLst>
          </p:cNvPr>
          <p:cNvSpPr>
            <a:spLocks noGrp="1"/>
          </p:cNvSpPr>
          <p:nvPr>
            <p:ph type="body" sz="quarter" idx="10"/>
          </p:nvPr>
        </p:nvSpPr>
        <p:spPr/>
        <p:txBody>
          <a:bodyPr/>
          <a:lstStyle/>
          <a:p>
            <a:endParaRPr lang="en-US"/>
          </a:p>
        </p:txBody>
      </p:sp>
      <p:sp>
        <p:nvSpPr>
          <p:cNvPr id="8" name="Text Placeholder 7">
            <a:extLst>
              <a:ext uri="{FF2B5EF4-FFF2-40B4-BE49-F238E27FC236}">
                <a16:creationId xmlns:a16="http://schemas.microsoft.com/office/drawing/2014/main" id="{85F5B079-BCD1-47B9-B6AB-C514435F0FBC}"/>
              </a:ext>
            </a:extLst>
          </p:cNvPr>
          <p:cNvSpPr>
            <a:spLocks noGrp="1"/>
          </p:cNvSpPr>
          <p:nvPr>
            <p:ph type="body" sz="quarter" idx="11"/>
          </p:nvPr>
        </p:nvSpPr>
        <p:spPr/>
        <p:txBody>
          <a:bodyPr/>
          <a:lstStyle/>
          <a:p>
            <a:r>
              <a:rPr lang="en-US" dirty="0"/>
              <a:t>https://www.microsoft.com/en-ie/learning/exam-70-774.aspx</a:t>
            </a:r>
          </a:p>
          <a:p>
            <a:endParaRPr lang="en-US" dirty="0"/>
          </a:p>
        </p:txBody>
      </p:sp>
    </p:spTree>
    <p:extLst>
      <p:ext uri="{BB962C8B-B14F-4D97-AF65-F5344CB8AC3E}">
        <p14:creationId xmlns:p14="http://schemas.microsoft.com/office/powerpoint/2010/main" val="16489034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E315609-FC13-472A-9FB3-89F532D2A0EB}"/>
              </a:ext>
            </a:extLst>
          </p:cNvPr>
          <p:cNvSpPr>
            <a:spLocks noGrp="1"/>
          </p:cNvSpPr>
          <p:nvPr>
            <p:ph type="ctrTitle" sz="quarter"/>
          </p:nvPr>
        </p:nvSpPr>
        <p:spPr/>
        <p:txBody>
          <a:bodyPr/>
          <a:lstStyle/>
          <a:p>
            <a:r>
              <a:rPr lang="en-US" dirty="0"/>
              <a:t>Streamline development by using existing resources  </a:t>
            </a:r>
          </a:p>
        </p:txBody>
      </p:sp>
      <p:sp>
        <p:nvSpPr>
          <p:cNvPr id="6" name="Subtitle 5">
            <a:extLst>
              <a:ext uri="{FF2B5EF4-FFF2-40B4-BE49-F238E27FC236}">
                <a16:creationId xmlns:a16="http://schemas.microsoft.com/office/drawing/2014/main" id="{5C407592-27A8-4419-BCCA-7A8F3E71409F}"/>
              </a:ext>
            </a:extLst>
          </p:cNvPr>
          <p:cNvSpPr>
            <a:spLocks noGrp="1"/>
          </p:cNvSpPr>
          <p:nvPr>
            <p:ph type="subTitle" sz="quarter" idx="1"/>
          </p:nvPr>
        </p:nvSpPr>
        <p:spPr/>
        <p:txBody>
          <a:bodyPr/>
          <a:lstStyle/>
          <a:p>
            <a:r>
              <a:rPr lang="en-US" dirty="0"/>
              <a:t>Clone template experiments from Cortana Intelligence Gallery, use Cortana Intelligence Quick Start to deploy resources, use a data science VM for streamlined development </a:t>
            </a:r>
          </a:p>
        </p:txBody>
      </p:sp>
      <p:sp>
        <p:nvSpPr>
          <p:cNvPr id="7" name="Text Placeholder 6">
            <a:extLst>
              <a:ext uri="{FF2B5EF4-FFF2-40B4-BE49-F238E27FC236}">
                <a16:creationId xmlns:a16="http://schemas.microsoft.com/office/drawing/2014/main" id="{6A7AAE66-DFBD-48F8-91D2-C28D9BAAEC5D}"/>
              </a:ext>
            </a:extLst>
          </p:cNvPr>
          <p:cNvSpPr>
            <a:spLocks noGrp="1"/>
          </p:cNvSpPr>
          <p:nvPr>
            <p:ph type="body" sz="quarter" idx="10"/>
          </p:nvPr>
        </p:nvSpPr>
        <p:spPr/>
        <p:txBody>
          <a:bodyPr/>
          <a:lstStyle/>
          <a:p>
            <a:endParaRPr lang="en-US"/>
          </a:p>
        </p:txBody>
      </p:sp>
      <p:sp>
        <p:nvSpPr>
          <p:cNvPr id="8" name="Text Placeholder 7">
            <a:extLst>
              <a:ext uri="{FF2B5EF4-FFF2-40B4-BE49-F238E27FC236}">
                <a16:creationId xmlns:a16="http://schemas.microsoft.com/office/drawing/2014/main" id="{D7680E8C-1308-49E5-93AE-D1B0C22FEDDA}"/>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14809625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364029" cy="740664"/>
          </a:xfrm>
        </p:spPr>
        <p:txBody>
          <a:bodyPr/>
          <a:lstStyle/>
          <a:p>
            <a:r>
              <a:rPr lang="en-GB" dirty="0"/>
              <a:t>Machine Learning and the Azure AI Gallery</a:t>
            </a:r>
          </a:p>
        </p:txBody>
      </p:sp>
      <p:pic>
        <p:nvPicPr>
          <p:cNvPr id="1026" name="Picture 2" descr="Image result for cortana intelligence suite"/>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9526"/>
          <a:stretch/>
        </p:blipFill>
        <p:spPr bwMode="auto">
          <a:xfrm>
            <a:off x="544044" y="1170878"/>
            <a:ext cx="8196688" cy="40861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712420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044433" cy="740664"/>
          </a:xfrm>
        </p:spPr>
        <p:txBody>
          <a:bodyPr/>
          <a:lstStyle/>
          <a:p>
            <a:r>
              <a:rPr lang="en-GB" dirty="0"/>
              <a:t>Using Machine Learning with other Azure services</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fr-FR" b="0" kern="0" dirty="0">
                <a:solidFill>
                  <a:srgbClr val="000000"/>
                </a:solidFill>
              </a:rPr>
              <a:t>Azure AI Suite</a:t>
            </a:r>
          </a:p>
          <a:p>
            <a:pPr lvl="1"/>
            <a:r>
              <a:rPr lang="fr-FR" b="0" kern="0" dirty="0">
                <a:solidFill>
                  <a:srgbClr val="000000"/>
                </a:solidFill>
              </a:rPr>
              <a:t>Experiments</a:t>
            </a:r>
          </a:p>
          <a:p>
            <a:pPr lvl="1"/>
            <a:r>
              <a:rPr lang="fr-FR" b="0" kern="0" dirty="0">
                <a:solidFill>
                  <a:srgbClr val="000000"/>
                </a:solidFill>
              </a:rPr>
              <a:t>Jupyter Notebooks</a:t>
            </a:r>
          </a:p>
          <a:p>
            <a:pPr lvl="1"/>
            <a:r>
              <a:rPr lang="fr-FR" b="0" kern="0" dirty="0">
                <a:solidFill>
                  <a:srgbClr val="000000"/>
                </a:solidFill>
              </a:rPr>
              <a:t>Solutions</a:t>
            </a:r>
          </a:p>
          <a:p>
            <a:pPr lvl="1"/>
            <a:r>
              <a:rPr lang="fr-FR" b="0" kern="0" dirty="0">
                <a:solidFill>
                  <a:srgbClr val="000000"/>
                </a:solidFill>
              </a:rPr>
              <a:t>Tutorials</a:t>
            </a:r>
            <a:endParaRPr lang="en-US" b="0" kern="0" dirty="0">
              <a:solidFill>
                <a:srgbClr val="000000"/>
              </a:solidFill>
            </a:endParaRPr>
          </a:p>
        </p:txBody>
      </p:sp>
      <p:pic>
        <p:nvPicPr>
          <p:cNvPr id="2050" name="Picture 2" descr="Image result for cortana intelligence suit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45108" y="2667699"/>
            <a:ext cx="5162550" cy="3781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42502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Azure AI Gallery</a:t>
            </a:r>
          </a:p>
        </p:txBody>
      </p:sp>
      <p:pic>
        <p:nvPicPr>
          <p:cNvPr id="1026" name="Picture 2" descr="Image result for azure ai gallery">
            <a:extLst>
              <a:ext uri="{FF2B5EF4-FFF2-40B4-BE49-F238E27FC236}">
                <a16:creationId xmlns:a16="http://schemas.microsoft.com/office/drawing/2014/main" id="{5F70C4F0-A028-4599-9976-40A1294315C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7250" y="842963"/>
            <a:ext cx="7429500" cy="5172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99878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E315609-FC13-472A-9FB3-89F532D2A0EB}"/>
              </a:ext>
            </a:extLst>
          </p:cNvPr>
          <p:cNvSpPr>
            <a:spLocks noGrp="1"/>
          </p:cNvSpPr>
          <p:nvPr>
            <p:ph type="ctrTitle" sz="quarter"/>
          </p:nvPr>
        </p:nvSpPr>
        <p:spPr/>
        <p:txBody>
          <a:bodyPr/>
          <a:lstStyle/>
          <a:p>
            <a:r>
              <a:rPr lang="en-US" dirty="0"/>
              <a:t>Perform data sciences at scale by using </a:t>
            </a:r>
            <a:r>
              <a:rPr lang="en-US" dirty="0" err="1"/>
              <a:t>HDInsights</a:t>
            </a:r>
            <a:r>
              <a:rPr lang="en-US" dirty="0"/>
              <a:t>   </a:t>
            </a:r>
          </a:p>
        </p:txBody>
      </p:sp>
      <p:sp>
        <p:nvSpPr>
          <p:cNvPr id="6" name="Subtitle 5">
            <a:extLst>
              <a:ext uri="{FF2B5EF4-FFF2-40B4-BE49-F238E27FC236}">
                <a16:creationId xmlns:a16="http://schemas.microsoft.com/office/drawing/2014/main" id="{5C407592-27A8-4419-BCCA-7A8F3E71409F}"/>
              </a:ext>
            </a:extLst>
          </p:cNvPr>
          <p:cNvSpPr>
            <a:spLocks noGrp="1"/>
          </p:cNvSpPr>
          <p:nvPr>
            <p:ph type="subTitle" sz="quarter" idx="1"/>
          </p:nvPr>
        </p:nvSpPr>
        <p:spPr/>
        <p:txBody>
          <a:bodyPr/>
          <a:lstStyle/>
          <a:p>
            <a:r>
              <a:rPr lang="en-US" dirty="0"/>
              <a:t>Deploy the appropriate type of HDI cluster, perform exploratory data analysis by using Spark SQL, build and use Machine Learning models with Spark on HDI, build and use Machine Learning models using MapReduce, build and use Machine Learning models using Microsoft R Server</a:t>
            </a:r>
          </a:p>
        </p:txBody>
      </p:sp>
      <p:sp>
        <p:nvSpPr>
          <p:cNvPr id="7" name="Text Placeholder 6">
            <a:extLst>
              <a:ext uri="{FF2B5EF4-FFF2-40B4-BE49-F238E27FC236}">
                <a16:creationId xmlns:a16="http://schemas.microsoft.com/office/drawing/2014/main" id="{6A7AAE66-DFBD-48F8-91D2-C28D9BAAEC5D}"/>
              </a:ext>
            </a:extLst>
          </p:cNvPr>
          <p:cNvSpPr>
            <a:spLocks noGrp="1"/>
          </p:cNvSpPr>
          <p:nvPr>
            <p:ph type="body" sz="quarter" idx="10"/>
          </p:nvPr>
        </p:nvSpPr>
        <p:spPr/>
        <p:txBody>
          <a:bodyPr/>
          <a:lstStyle/>
          <a:p>
            <a:endParaRPr lang="en-US"/>
          </a:p>
        </p:txBody>
      </p:sp>
      <p:sp>
        <p:nvSpPr>
          <p:cNvPr id="8" name="Text Placeholder 7">
            <a:extLst>
              <a:ext uri="{FF2B5EF4-FFF2-40B4-BE49-F238E27FC236}">
                <a16:creationId xmlns:a16="http://schemas.microsoft.com/office/drawing/2014/main" id="{D7680E8C-1308-49E5-93AE-D1B0C22FEDDA}"/>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38238278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HDInsight and big data</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GB" b="0" kern="0" dirty="0">
                <a:solidFill>
                  <a:srgbClr val="000000"/>
                </a:solidFill>
              </a:rPr>
              <a:t>Big data:</a:t>
            </a:r>
          </a:p>
          <a:p>
            <a:pPr lvl="1"/>
            <a:r>
              <a:rPr lang="en-GB" b="0" kern="0" dirty="0">
                <a:solidFill>
                  <a:srgbClr val="000000"/>
                </a:solidFill>
              </a:rPr>
              <a:t>Volume</a:t>
            </a:r>
          </a:p>
          <a:p>
            <a:pPr lvl="1"/>
            <a:r>
              <a:rPr lang="en-GB" b="0" kern="0" dirty="0">
                <a:solidFill>
                  <a:srgbClr val="000000"/>
                </a:solidFill>
              </a:rPr>
              <a:t>Variety</a:t>
            </a:r>
          </a:p>
          <a:p>
            <a:pPr lvl="1"/>
            <a:r>
              <a:rPr lang="en-GB" b="0" kern="0" dirty="0">
                <a:solidFill>
                  <a:srgbClr val="000000"/>
                </a:solidFill>
              </a:rPr>
              <a:t>Velocity </a:t>
            </a:r>
          </a:p>
          <a:p>
            <a:pPr lvl="0"/>
            <a:endParaRPr lang="en-GB" b="0" kern="0" dirty="0">
              <a:solidFill>
                <a:srgbClr val="000000"/>
              </a:solidFill>
            </a:endParaRPr>
          </a:p>
          <a:p>
            <a:pPr lvl="0"/>
            <a:r>
              <a:rPr lang="en-GB" b="0" kern="0" dirty="0">
                <a:solidFill>
                  <a:srgbClr val="000000"/>
                </a:solidFill>
              </a:rPr>
              <a:t>Processing big data:</a:t>
            </a:r>
          </a:p>
          <a:p>
            <a:pPr lvl="1"/>
            <a:r>
              <a:rPr lang="en-GB" b="0" kern="0" dirty="0">
                <a:solidFill>
                  <a:srgbClr val="000000"/>
                </a:solidFill>
              </a:rPr>
              <a:t>Batch processing</a:t>
            </a:r>
          </a:p>
          <a:p>
            <a:pPr lvl="1"/>
            <a:r>
              <a:rPr lang="en-GB" b="0" kern="0" dirty="0">
                <a:solidFill>
                  <a:srgbClr val="000000"/>
                </a:solidFill>
              </a:rPr>
              <a:t>Batch processing and machine learning</a:t>
            </a:r>
          </a:p>
          <a:p>
            <a:pPr lvl="1"/>
            <a:r>
              <a:rPr lang="en-GB" b="0" kern="0" dirty="0">
                <a:solidFill>
                  <a:srgbClr val="000000"/>
                </a:solidFill>
              </a:rPr>
              <a:t>Real-time streaming</a:t>
            </a:r>
          </a:p>
          <a:p>
            <a:pPr lvl="1"/>
            <a:r>
              <a:rPr lang="en-GB" b="0" kern="0" dirty="0">
                <a:solidFill>
                  <a:srgbClr val="000000"/>
                </a:solidFill>
              </a:rPr>
              <a:t>Real-time streaming and machine learning</a:t>
            </a:r>
          </a:p>
          <a:p>
            <a:pPr lvl="1"/>
            <a:r>
              <a:rPr lang="en-GB" b="0" kern="0" dirty="0">
                <a:solidFill>
                  <a:srgbClr val="000000"/>
                </a:solidFill>
              </a:rPr>
              <a:t>Simple statistical analysis and visualizations</a:t>
            </a:r>
            <a:endParaRPr lang="en-US" b="0" kern="0" dirty="0">
              <a:solidFill>
                <a:srgbClr val="000000"/>
              </a:solidFill>
            </a:endParaRPr>
          </a:p>
        </p:txBody>
      </p:sp>
    </p:spTree>
    <p:extLst>
      <p:ext uri="{BB962C8B-B14F-4D97-AF65-F5344CB8AC3E}">
        <p14:creationId xmlns:p14="http://schemas.microsoft.com/office/powerpoint/2010/main" val="36303146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Introducing Azure HDInsight</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Azure HDInsight:</a:t>
            </a:r>
          </a:p>
          <a:p>
            <a:pPr lvl="1"/>
            <a:r>
              <a:rPr lang="en-US" b="0" kern="0" dirty="0">
                <a:solidFill>
                  <a:srgbClr val="000000"/>
                </a:solidFill>
              </a:rPr>
              <a:t>Apache Hadoop running on Microsoft Azure</a:t>
            </a:r>
          </a:p>
          <a:p>
            <a:pPr lvl="1"/>
            <a:r>
              <a:rPr lang="en-US" b="0" kern="0" dirty="0">
                <a:solidFill>
                  <a:srgbClr val="000000"/>
                </a:solidFill>
              </a:rPr>
              <a:t>HDP Hadoop instances running on Azure virtual machines</a:t>
            </a:r>
          </a:p>
          <a:p>
            <a:pPr lvl="0"/>
            <a:endParaRPr lang="en-US" b="0" kern="0" dirty="0">
              <a:solidFill>
                <a:srgbClr val="000000"/>
              </a:solidFill>
            </a:endParaRPr>
          </a:p>
          <a:p>
            <a:pPr lvl="0"/>
            <a:r>
              <a:rPr lang="en-US" b="0" kern="0" dirty="0">
                <a:solidFill>
                  <a:srgbClr val="000000"/>
                </a:solidFill>
              </a:rPr>
              <a:t>HDFS in Azure:</a:t>
            </a:r>
          </a:p>
          <a:p>
            <a:pPr lvl="1"/>
            <a:r>
              <a:rPr lang="en-US" b="0" kern="0" dirty="0">
                <a:solidFill>
                  <a:srgbClr val="000000"/>
                </a:solidFill>
              </a:rPr>
              <a:t>Azure storage account</a:t>
            </a:r>
          </a:p>
          <a:p>
            <a:pPr lvl="1"/>
            <a:r>
              <a:rPr lang="en-US" b="0" kern="0" dirty="0">
                <a:solidFill>
                  <a:srgbClr val="000000"/>
                </a:solidFill>
              </a:rPr>
              <a:t>Azure Data Lake</a:t>
            </a:r>
          </a:p>
        </p:txBody>
      </p:sp>
    </p:spTree>
    <p:extLst>
      <p:ext uri="{BB962C8B-B14F-4D97-AF65-F5344CB8AC3E}">
        <p14:creationId xmlns:p14="http://schemas.microsoft.com/office/powerpoint/2010/main" val="416845748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HBase on HDInsight</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GB" sz="2400" b="0" kern="0" dirty="0">
                <a:solidFill>
                  <a:srgbClr val="000000"/>
                </a:solidFill>
              </a:rPr>
              <a:t>Apache HBase:</a:t>
            </a:r>
          </a:p>
          <a:p>
            <a:pPr lvl="1"/>
            <a:r>
              <a:rPr lang="en-GB" sz="2000" b="0" kern="0" dirty="0">
                <a:solidFill>
                  <a:srgbClr val="000000"/>
                </a:solidFill>
              </a:rPr>
              <a:t>Nonrelational table store built on Hadoop technologies</a:t>
            </a:r>
          </a:p>
          <a:p>
            <a:pPr lvl="1"/>
            <a:r>
              <a:rPr lang="en-GB" sz="2000" b="0" kern="0" dirty="0">
                <a:solidFill>
                  <a:srgbClr val="000000"/>
                </a:solidFill>
              </a:rPr>
              <a:t>Distributes workload across Hadoop cluster nodes</a:t>
            </a:r>
          </a:p>
          <a:p>
            <a:pPr lvl="1"/>
            <a:r>
              <a:rPr lang="en-GB" sz="2000" b="0" kern="0" dirty="0">
                <a:solidFill>
                  <a:srgbClr val="000000"/>
                </a:solidFill>
              </a:rPr>
              <a:t>Typically used to store large databases of unstructured and semi-structured data that needs random read/write</a:t>
            </a:r>
          </a:p>
          <a:p>
            <a:pPr marL="288925" lvl="1" indent="0">
              <a:buNone/>
            </a:pPr>
            <a:endParaRPr lang="en-GB" sz="2000" b="0" kern="0" dirty="0">
              <a:solidFill>
                <a:srgbClr val="000000"/>
              </a:solidFill>
            </a:endParaRPr>
          </a:p>
          <a:p>
            <a:pPr lvl="0"/>
            <a:r>
              <a:rPr lang="en-GB" sz="2400" b="0" kern="0" dirty="0">
                <a:solidFill>
                  <a:srgbClr val="000000"/>
                </a:solidFill>
              </a:rPr>
              <a:t>Uses NoSQL:</a:t>
            </a:r>
          </a:p>
          <a:p>
            <a:pPr lvl="1"/>
            <a:r>
              <a:rPr lang="en-GB" sz="2000" b="0" kern="0" dirty="0">
                <a:solidFill>
                  <a:srgbClr val="000000"/>
                </a:solidFill>
              </a:rPr>
              <a:t>Cannot use regular queries</a:t>
            </a:r>
          </a:p>
          <a:p>
            <a:pPr lvl="1"/>
            <a:r>
              <a:rPr lang="en-GB" sz="2000" b="0" kern="0" dirty="0">
                <a:solidFill>
                  <a:srgbClr val="000000"/>
                </a:solidFill>
              </a:rPr>
              <a:t>Stores data in tables as key-value pairs</a:t>
            </a:r>
          </a:p>
          <a:p>
            <a:pPr lvl="1"/>
            <a:r>
              <a:rPr lang="en-GB" sz="2000" b="0" kern="0" dirty="0">
                <a:solidFill>
                  <a:srgbClr val="000000"/>
                </a:solidFill>
              </a:rPr>
              <a:t>Each key can have multiple columns</a:t>
            </a:r>
          </a:p>
          <a:p>
            <a:pPr lvl="1"/>
            <a:r>
              <a:rPr lang="en-GB" sz="2000" b="0" kern="0" dirty="0">
                <a:solidFill>
                  <a:srgbClr val="000000"/>
                </a:solidFill>
              </a:rPr>
              <a:t>Each column can contain multiple updates</a:t>
            </a:r>
          </a:p>
          <a:p>
            <a:pPr lvl="1"/>
            <a:r>
              <a:rPr lang="en-GB" sz="2000" b="0" kern="0" dirty="0">
                <a:solidFill>
                  <a:srgbClr val="000000"/>
                </a:solidFill>
              </a:rPr>
              <a:t>Values of a key are arranged into column families </a:t>
            </a:r>
            <a:endParaRPr lang="en-US" sz="2000" b="0" kern="0" dirty="0">
              <a:solidFill>
                <a:srgbClr val="000000"/>
              </a:solidFill>
            </a:endParaRPr>
          </a:p>
        </p:txBody>
      </p:sp>
    </p:spTree>
    <p:extLst>
      <p:ext uri="{BB962C8B-B14F-4D97-AF65-F5344CB8AC3E}">
        <p14:creationId xmlns:p14="http://schemas.microsoft.com/office/powerpoint/2010/main" val="6006637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Storm on HDInsight</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GB" b="0" kern="0" dirty="0">
                <a:solidFill>
                  <a:srgbClr val="000000"/>
                </a:solidFill>
              </a:rPr>
              <a:t>Apache Storm is designed for working with a live feed of streaming data </a:t>
            </a:r>
          </a:p>
          <a:p>
            <a:pPr lvl="0"/>
            <a:endParaRPr lang="en-GB" b="0" kern="0" dirty="0">
              <a:solidFill>
                <a:srgbClr val="000000"/>
              </a:solidFill>
            </a:endParaRPr>
          </a:p>
          <a:p>
            <a:pPr lvl="0"/>
            <a:r>
              <a:rPr lang="en-GB" b="0" kern="0" dirty="0">
                <a:solidFill>
                  <a:srgbClr val="000000"/>
                </a:solidFill>
              </a:rPr>
              <a:t>Typical scenarios include: </a:t>
            </a:r>
          </a:p>
          <a:p>
            <a:pPr lvl="1"/>
            <a:r>
              <a:rPr lang="en-GB" b="0" kern="0" dirty="0">
                <a:solidFill>
                  <a:srgbClr val="000000"/>
                </a:solidFill>
              </a:rPr>
              <a:t>The Internet of Things </a:t>
            </a:r>
          </a:p>
          <a:p>
            <a:pPr lvl="1"/>
            <a:r>
              <a:rPr lang="en-GB" b="0" kern="0" dirty="0">
                <a:solidFill>
                  <a:srgbClr val="000000"/>
                </a:solidFill>
              </a:rPr>
              <a:t>Fraud detection</a:t>
            </a:r>
          </a:p>
          <a:p>
            <a:pPr lvl="1"/>
            <a:r>
              <a:rPr lang="en-GB" b="0" kern="0" dirty="0">
                <a:solidFill>
                  <a:srgbClr val="000000"/>
                </a:solidFill>
              </a:rPr>
              <a:t>Social analytics</a:t>
            </a:r>
          </a:p>
          <a:p>
            <a:pPr lvl="1"/>
            <a:r>
              <a:rPr lang="en-GB" b="0" kern="0" dirty="0">
                <a:solidFill>
                  <a:srgbClr val="000000"/>
                </a:solidFill>
              </a:rPr>
              <a:t>Extract, transform, and load (ETL)</a:t>
            </a:r>
          </a:p>
          <a:p>
            <a:pPr lvl="1"/>
            <a:r>
              <a:rPr lang="en-GB" b="0" kern="0" dirty="0">
                <a:solidFill>
                  <a:srgbClr val="000000"/>
                </a:solidFill>
              </a:rPr>
              <a:t>Network monitoring</a:t>
            </a:r>
          </a:p>
          <a:p>
            <a:pPr lvl="1"/>
            <a:r>
              <a:rPr lang="en-GB" b="0" kern="0" dirty="0">
                <a:solidFill>
                  <a:srgbClr val="000000"/>
                </a:solidFill>
              </a:rPr>
              <a:t>Search</a:t>
            </a:r>
          </a:p>
          <a:p>
            <a:pPr lvl="1"/>
            <a:r>
              <a:rPr lang="en-GB" b="0" kern="0" dirty="0">
                <a:solidFill>
                  <a:srgbClr val="000000"/>
                </a:solidFill>
              </a:rPr>
              <a:t>Mobile engagement</a:t>
            </a:r>
            <a:endParaRPr lang="en-US" b="0" kern="0" dirty="0">
              <a:solidFill>
                <a:srgbClr val="000000"/>
              </a:solidFill>
            </a:endParaRPr>
          </a:p>
        </p:txBody>
      </p:sp>
    </p:spTree>
    <p:extLst>
      <p:ext uri="{BB962C8B-B14F-4D97-AF65-F5344CB8AC3E}">
        <p14:creationId xmlns:p14="http://schemas.microsoft.com/office/powerpoint/2010/main" val="2299772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9F662-6563-4742-AB85-37278B185491}"/>
              </a:ext>
            </a:extLst>
          </p:cNvPr>
          <p:cNvSpPr>
            <a:spLocks noGrp="1"/>
          </p:cNvSpPr>
          <p:nvPr>
            <p:ph type="ctrTitle" sz="quarter"/>
          </p:nvPr>
        </p:nvSpPr>
        <p:spPr/>
        <p:txBody>
          <a:bodyPr/>
          <a:lstStyle/>
          <a:p>
            <a:r>
              <a:rPr lang="en-GB" dirty="0"/>
              <a:t>Provisioning a Hadoop cluster on HDInsight</a:t>
            </a:r>
            <a:endParaRPr lang="en-US" dirty="0"/>
          </a:p>
        </p:txBody>
      </p:sp>
      <p:sp>
        <p:nvSpPr>
          <p:cNvPr id="3" name="Subtitle 2">
            <a:extLst>
              <a:ext uri="{FF2B5EF4-FFF2-40B4-BE49-F238E27FC236}">
                <a16:creationId xmlns:a16="http://schemas.microsoft.com/office/drawing/2014/main" id="{E90B6ECF-91EF-4A8B-92BB-B2CA2A3B4A73}"/>
              </a:ext>
            </a:extLst>
          </p:cNvPr>
          <p:cNvSpPr>
            <a:spLocks noGrp="1"/>
          </p:cNvSpPr>
          <p:nvPr>
            <p:ph type="subTitle" sz="quarter" idx="1"/>
          </p:nvPr>
        </p:nvSpPr>
        <p:spPr/>
        <p:txBody>
          <a:bodyPr/>
          <a:lstStyle/>
          <a:p>
            <a:r>
              <a:rPr lang="en-US" dirty="0"/>
              <a:t>Start a cluster configuration</a:t>
            </a:r>
          </a:p>
          <a:p>
            <a:r>
              <a:rPr lang="en-US" dirty="0"/>
              <a:t>Configure basic cluster details</a:t>
            </a:r>
          </a:p>
          <a:p>
            <a:r>
              <a:rPr lang="en-US" dirty="0"/>
              <a:t>Configure cluster storage</a:t>
            </a:r>
          </a:p>
          <a:p>
            <a:r>
              <a:rPr lang="en-US" dirty="0"/>
              <a:t>Configure cluster size and create the cluster</a:t>
            </a:r>
          </a:p>
          <a:p>
            <a:endParaRPr lang="en-US" dirty="0"/>
          </a:p>
        </p:txBody>
      </p:sp>
      <p:sp>
        <p:nvSpPr>
          <p:cNvPr id="4" name="Text Placeholder 3">
            <a:extLst>
              <a:ext uri="{FF2B5EF4-FFF2-40B4-BE49-F238E27FC236}">
                <a16:creationId xmlns:a16="http://schemas.microsoft.com/office/drawing/2014/main" id="{C89549A6-F0C2-4E0C-B208-0D804E0945B0}"/>
              </a:ext>
            </a:extLst>
          </p:cNvPr>
          <p:cNvSpPr>
            <a:spLocks noGrp="1"/>
          </p:cNvSpPr>
          <p:nvPr>
            <p:ph type="body" sz="quarter" idx="10"/>
          </p:nvPr>
        </p:nvSpPr>
        <p:spPr/>
        <p:txBody>
          <a:bodyPr/>
          <a:lstStyle/>
          <a:p>
            <a:endParaRPr lang="en-US"/>
          </a:p>
        </p:txBody>
      </p:sp>
      <p:sp>
        <p:nvSpPr>
          <p:cNvPr id="5" name="Text Placeholder 4">
            <a:extLst>
              <a:ext uri="{FF2B5EF4-FFF2-40B4-BE49-F238E27FC236}">
                <a16:creationId xmlns:a16="http://schemas.microsoft.com/office/drawing/2014/main" id="{DF52DB5F-4067-45F0-AFDF-0527F3093B15}"/>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25230320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8F6B872-1D62-4C02-9520-413FEA5BFCA0}"/>
              </a:ext>
            </a:extLst>
          </p:cNvPr>
          <p:cNvSpPr>
            <a:spLocks noGrp="1"/>
          </p:cNvSpPr>
          <p:nvPr>
            <p:ph type="title"/>
          </p:nvPr>
        </p:nvSpPr>
        <p:spPr/>
        <p:txBody>
          <a:bodyPr/>
          <a:lstStyle/>
          <a:p>
            <a:r>
              <a:rPr lang="en-US" dirty="0"/>
              <a:t>Operationalize and Manage Azure Machine Learning Services</a:t>
            </a:r>
          </a:p>
        </p:txBody>
      </p:sp>
      <p:sp>
        <p:nvSpPr>
          <p:cNvPr id="6" name="Text Placeholder 5">
            <a:extLst>
              <a:ext uri="{FF2B5EF4-FFF2-40B4-BE49-F238E27FC236}">
                <a16:creationId xmlns:a16="http://schemas.microsoft.com/office/drawing/2014/main" id="{9D3638CF-66DD-42FE-AFCA-5449D562034C}"/>
              </a:ext>
            </a:extLst>
          </p:cNvPr>
          <p:cNvSpPr>
            <a:spLocks noGrp="1"/>
          </p:cNvSpPr>
          <p:nvPr>
            <p:ph type="body" idx="1"/>
          </p:nvPr>
        </p:nvSpPr>
        <p:spPr/>
        <p:txBody>
          <a:bodyPr/>
          <a:lstStyle/>
          <a:p>
            <a:r>
              <a:rPr lang="en-US" sz="2000" dirty="0"/>
              <a:t>Build and use neural networks with the Microsoft Cognitive Toolkit   </a:t>
            </a:r>
          </a:p>
          <a:p>
            <a:pPr lvl="1"/>
            <a:r>
              <a:rPr lang="en-US" sz="1800" dirty="0"/>
              <a:t>Use N-series VMs for GPU acceleration, build and train a three-layer feed forward neural network, determine when to implement a neural network  </a:t>
            </a:r>
          </a:p>
          <a:p>
            <a:r>
              <a:rPr lang="en-US" sz="2000" dirty="0"/>
              <a:t>Streamline development by using existing resources  </a:t>
            </a:r>
          </a:p>
          <a:p>
            <a:pPr lvl="1"/>
            <a:r>
              <a:rPr lang="en-US" sz="1800" dirty="0"/>
              <a:t>Clone template experiments from Cortana Intelligence Gallery, use Cortana Intelligence Quick Start to deploy resources, use a data science VM for streamlined development   </a:t>
            </a:r>
          </a:p>
          <a:p>
            <a:r>
              <a:rPr lang="en-US" sz="2000" dirty="0"/>
              <a:t>Perform data sciences at scale by using </a:t>
            </a:r>
            <a:r>
              <a:rPr lang="en-US" sz="2000" dirty="0" err="1"/>
              <a:t>HDInsights</a:t>
            </a:r>
            <a:r>
              <a:rPr lang="en-US" sz="2000" dirty="0"/>
              <a:t>   </a:t>
            </a:r>
          </a:p>
          <a:p>
            <a:pPr lvl="1"/>
            <a:r>
              <a:rPr lang="en-US" sz="1800" dirty="0"/>
              <a:t>Deploy the appropriate type of HDI cluster, perform exploratory data analysis by using Spark SQL, build and use Machine Learning models with Spark on HDI, build and use Machine Learning models using MapReduce, build and use Machine Learning models using Microsoft R Server</a:t>
            </a:r>
          </a:p>
          <a:p>
            <a:r>
              <a:rPr lang="en-US" sz="2000" dirty="0"/>
              <a:t>Perform database analytics by using SQL Server R Services on Azure  </a:t>
            </a:r>
          </a:p>
          <a:p>
            <a:pPr lvl="1"/>
            <a:r>
              <a:rPr lang="en-US" sz="1800" dirty="0"/>
              <a:t>Deploy a SQL Server 2016 Azure VM, configure SQL Server to allow execution of R scripts, execute R scripts inside T-SQL statements</a:t>
            </a:r>
          </a:p>
        </p:txBody>
      </p:sp>
      <p:sp>
        <p:nvSpPr>
          <p:cNvPr id="8" name="Text Placeholder 7">
            <a:extLst>
              <a:ext uri="{FF2B5EF4-FFF2-40B4-BE49-F238E27FC236}">
                <a16:creationId xmlns:a16="http://schemas.microsoft.com/office/drawing/2014/main" id="{9C377E1C-ED3C-423F-9E95-64EBB258FC66}"/>
              </a:ext>
            </a:extLst>
          </p:cNvPr>
          <p:cNvSpPr>
            <a:spLocks noGrp="1"/>
          </p:cNvSpPr>
          <p:nvPr>
            <p:ph type="body" sz="quarter" idx="10"/>
          </p:nvPr>
        </p:nvSpPr>
        <p:spPr/>
        <p:txBody>
          <a:bodyPr/>
          <a:lstStyle/>
          <a:p>
            <a:r>
              <a:rPr lang="en-US" dirty="0"/>
              <a:t>https://www.microsoft.com/en-us/learning/exam-70-774.aspx</a:t>
            </a:r>
          </a:p>
        </p:txBody>
      </p:sp>
    </p:spTree>
    <p:extLst>
      <p:ext uri="{BB962C8B-B14F-4D97-AF65-F5344CB8AC3E}">
        <p14:creationId xmlns:p14="http://schemas.microsoft.com/office/powerpoint/2010/main" val="205054093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Text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87097301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Text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117743046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9A670-1123-4EEC-BB7E-5C5A80B9D4AB}"/>
              </a:ext>
            </a:extLst>
          </p:cNvPr>
          <p:cNvSpPr>
            <a:spLocks noGrp="1"/>
          </p:cNvSpPr>
          <p:nvPr>
            <p:ph type="title"/>
          </p:nvPr>
        </p:nvSpPr>
        <p:spPr/>
        <p:txBody>
          <a:bodyPr/>
          <a:lstStyle/>
          <a:p>
            <a:r>
              <a:rPr lang="en-GB" dirty="0">
                <a:ea typeface="Calibri" panose="020F0502020204030204" pitchFamily="34" charset="0"/>
              </a:rPr>
              <a:t>Which of the following are valid storage locations for Azure HDInsight data?</a:t>
            </a:r>
            <a:endParaRPr lang="en-US" dirty="0"/>
          </a:p>
        </p:txBody>
      </p:sp>
      <p:sp>
        <p:nvSpPr>
          <p:cNvPr id="3" name="Content Placeholder 2">
            <a:extLst>
              <a:ext uri="{FF2B5EF4-FFF2-40B4-BE49-F238E27FC236}">
                <a16:creationId xmlns:a16="http://schemas.microsoft.com/office/drawing/2014/main" id="{F26F1933-34EA-4F28-9EE5-8DF7BD799709}"/>
              </a:ext>
            </a:extLst>
          </p:cNvPr>
          <p:cNvSpPr>
            <a:spLocks noGrp="1"/>
          </p:cNvSpPr>
          <p:nvPr>
            <p:ph idx="1"/>
          </p:nvPr>
        </p:nvSpPr>
        <p:spPr/>
        <p:txBody>
          <a:bodyPr/>
          <a:lstStyle/>
          <a:p>
            <a:pPr marL="514350" indent="-514350">
              <a:lnSpc>
                <a:spcPct val="107000"/>
              </a:lnSpc>
              <a:spcAft>
                <a:spcPts val="800"/>
              </a:spcAft>
              <a:buFont typeface="+mj-lt"/>
              <a:buAutoNum type="arabicParenR"/>
            </a:pPr>
            <a:r>
              <a:rPr lang="en-GB" dirty="0">
                <a:latin typeface="Arial" panose="020B0604020202020204" pitchFamily="34" charset="0"/>
                <a:ea typeface="Calibri" panose="020F0502020204030204" pitchFamily="34" charset="0"/>
                <a:cs typeface="Times New Roman" panose="02020603050405020304" pitchFamily="18" charset="0"/>
              </a:rPr>
              <a:t>HDFS</a:t>
            </a:r>
          </a:p>
          <a:p>
            <a:pPr marL="514350" indent="-514350">
              <a:lnSpc>
                <a:spcPct val="107000"/>
              </a:lnSpc>
              <a:spcAft>
                <a:spcPts val="800"/>
              </a:spcAft>
              <a:buFont typeface="+mj-lt"/>
              <a:buAutoNum type="arabicParenR"/>
            </a:pPr>
            <a:r>
              <a:rPr lang="en-GB" dirty="0">
                <a:latin typeface="Arial" panose="020B0604020202020204" pitchFamily="34" charset="0"/>
                <a:ea typeface="Calibri" panose="020F0502020204030204" pitchFamily="34" charset="0"/>
                <a:cs typeface="Times New Roman" panose="02020603050405020304" pitchFamily="18" charset="0"/>
              </a:rPr>
              <a:t>Azure Storage</a:t>
            </a:r>
          </a:p>
          <a:p>
            <a:pPr marL="514350" indent="-514350">
              <a:lnSpc>
                <a:spcPct val="107000"/>
              </a:lnSpc>
              <a:spcAft>
                <a:spcPts val="800"/>
              </a:spcAft>
              <a:buFont typeface="+mj-lt"/>
              <a:buAutoNum type="arabicParenR"/>
            </a:pPr>
            <a:r>
              <a:rPr lang="en-GB" dirty="0">
                <a:latin typeface="Arial" panose="020B0604020202020204" pitchFamily="34" charset="0"/>
                <a:ea typeface="Calibri" panose="020F0502020204030204" pitchFamily="34" charset="0"/>
                <a:cs typeface="Times New Roman" panose="02020603050405020304" pitchFamily="18" charset="0"/>
              </a:rPr>
              <a:t>Azure Data Lake</a:t>
            </a:r>
          </a:p>
          <a:p>
            <a:pPr marL="514350" indent="-514350">
              <a:lnSpc>
                <a:spcPct val="107000"/>
              </a:lnSpc>
              <a:spcAft>
                <a:spcPts val="800"/>
              </a:spcAft>
              <a:buFont typeface="+mj-lt"/>
              <a:buAutoNum type="arabicParenR"/>
            </a:pPr>
            <a:r>
              <a:rPr lang="en-GB" dirty="0">
                <a:latin typeface="Arial" panose="020B0604020202020204" pitchFamily="34" charset="0"/>
                <a:ea typeface="Calibri" panose="020F0502020204030204" pitchFamily="34" charset="0"/>
                <a:cs typeface="Times New Roman" panose="02020603050405020304" pitchFamily="18" charset="0"/>
              </a:rPr>
              <a:t>HBase</a:t>
            </a:r>
          </a:p>
          <a:p>
            <a:pPr marL="514350" indent="-514350">
              <a:lnSpc>
                <a:spcPct val="107000"/>
              </a:lnSpc>
              <a:spcAft>
                <a:spcPts val="800"/>
              </a:spcAft>
              <a:buFont typeface="+mj-lt"/>
              <a:buAutoNum type="arabicParenR"/>
            </a:pPr>
            <a:r>
              <a:rPr lang="en-GB" dirty="0">
                <a:latin typeface="Arial" panose="020B0604020202020204" pitchFamily="34" charset="0"/>
                <a:ea typeface="Calibri" panose="020F0502020204030204" pitchFamily="34" charset="0"/>
                <a:cs typeface="Times New Roman" panose="02020603050405020304" pitchFamily="18" charset="0"/>
              </a:rPr>
              <a:t>Hortonworks Data Platform</a:t>
            </a:r>
          </a:p>
          <a:p>
            <a:pPr marL="514350" indent="-514350">
              <a:buFont typeface="+mj-lt"/>
              <a:buAutoNum type="arabicParenR"/>
            </a:pPr>
            <a:endParaRPr lang="en-US" dirty="0"/>
          </a:p>
        </p:txBody>
      </p:sp>
      <p:sp>
        <p:nvSpPr>
          <p:cNvPr id="4" name="Text Placeholder 3">
            <a:extLst>
              <a:ext uri="{FF2B5EF4-FFF2-40B4-BE49-F238E27FC236}">
                <a16:creationId xmlns:a16="http://schemas.microsoft.com/office/drawing/2014/main" id="{7A137827-588F-4405-8FA9-4622F7FB8FBF}"/>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12411838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07A7CE-A1F3-4E33-83F0-7A6DCD4E2A22}"/>
              </a:ext>
            </a:extLst>
          </p:cNvPr>
          <p:cNvSpPr>
            <a:spLocks noGrp="1"/>
          </p:cNvSpPr>
          <p:nvPr>
            <p:ph type="title"/>
          </p:nvPr>
        </p:nvSpPr>
        <p:spPr/>
        <p:txBody>
          <a:bodyPr/>
          <a:lstStyle/>
          <a:p>
            <a:r>
              <a:rPr lang="en-GB" dirty="0">
                <a:solidFill>
                  <a:srgbClr val="FFFFFF"/>
                </a:solidFill>
                <a:ea typeface="Calibri" panose="020F0502020204030204" pitchFamily="34" charset="0"/>
              </a:rPr>
              <a:t>Which of the following are valid storage locations for Azure HDInsight data?</a:t>
            </a:r>
            <a:endParaRPr lang="en-US" dirty="0"/>
          </a:p>
        </p:txBody>
      </p:sp>
      <p:sp>
        <p:nvSpPr>
          <p:cNvPr id="3" name="Content Placeholder 2">
            <a:extLst>
              <a:ext uri="{FF2B5EF4-FFF2-40B4-BE49-F238E27FC236}">
                <a16:creationId xmlns:a16="http://schemas.microsoft.com/office/drawing/2014/main" id="{742463A3-A8DA-4012-AE1F-83B295A40DA2}"/>
              </a:ext>
            </a:extLst>
          </p:cNvPr>
          <p:cNvSpPr>
            <a:spLocks noGrp="1"/>
          </p:cNvSpPr>
          <p:nvPr>
            <p:ph idx="1"/>
          </p:nvPr>
        </p:nvSpPr>
        <p:spPr/>
        <p:txBody>
          <a:bodyPr/>
          <a:lstStyle/>
          <a:p>
            <a:pPr marL="514350" indent="-514350">
              <a:lnSpc>
                <a:spcPct val="107000"/>
              </a:lnSpc>
              <a:spcAft>
                <a:spcPts val="800"/>
              </a:spcAft>
              <a:buFont typeface="+mj-lt"/>
              <a:buAutoNum type="arabicParenR" startAt="2"/>
            </a:pPr>
            <a:endParaRPr lang="en-GB" dirty="0">
              <a:ea typeface="Calibri" panose="020F0502020204030204" pitchFamily="34" charset="0"/>
            </a:endParaRPr>
          </a:p>
          <a:p>
            <a:pPr marL="514350" indent="-514350">
              <a:lnSpc>
                <a:spcPct val="107000"/>
              </a:lnSpc>
              <a:spcAft>
                <a:spcPts val="800"/>
              </a:spcAft>
              <a:buFont typeface="+mj-lt"/>
              <a:buAutoNum type="arabicParenR" startAt="2"/>
            </a:pPr>
            <a:r>
              <a:rPr lang="en-GB" dirty="0">
                <a:ea typeface="Calibri" panose="020F0502020204030204" pitchFamily="34" charset="0"/>
              </a:rPr>
              <a:t>Azure Storage</a:t>
            </a:r>
          </a:p>
          <a:p>
            <a:pPr marL="514350" indent="-514350">
              <a:lnSpc>
                <a:spcPct val="107000"/>
              </a:lnSpc>
              <a:spcAft>
                <a:spcPts val="800"/>
              </a:spcAft>
              <a:buFont typeface="+mj-lt"/>
              <a:buAutoNum type="arabicParenR" startAt="2"/>
            </a:pPr>
            <a:r>
              <a:rPr lang="en-GB" dirty="0">
                <a:ea typeface="Calibri" panose="020F0502020204030204" pitchFamily="34" charset="0"/>
              </a:rPr>
              <a:t>  Azure Data Lake</a:t>
            </a:r>
          </a:p>
          <a:p>
            <a:pPr>
              <a:buAutoNum type="arabicParenR" startAt="2"/>
            </a:pPr>
            <a:endParaRPr lang="en-US" dirty="0"/>
          </a:p>
        </p:txBody>
      </p:sp>
      <p:sp>
        <p:nvSpPr>
          <p:cNvPr id="4" name="Text Placeholder 3">
            <a:extLst>
              <a:ext uri="{FF2B5EF4-FFF2-40B4-BE49-F238E27FC236}">
                <a16:creationId xmlns:a16="http://schemas.microsoft.com/office/drawing/2014/main" id="{76381541-5CEC-45C8-AAFB-A5DA3FF35286}"/>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373283404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Hadoop clusters in HDInsight</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GB" b="0" kern="0" dirty="0">
                <a:solidFill>
                  <a:srgbClr val="000000"/>
                </a:solidFill>
              </a:rPr>
              <a:t>Hadoop cluster</a:t>
            </a:r>
          </a:p>
          <a:p>
            <a:pPr lvl="1"/>
            <a:r>
              <a:rPr lang="en-GB" b="0" kern="0" dirty="0">
                <a:solidFill>
                  <a:srgbClr val="000000"/>
                </a:solidFill>
              </a:rPr>
              <a:t>Name nodes—usually two for redundancy</a:t>
            </a:r>
          </a:p>
          <a:p>
            <a:pPr lvl="1"/>
            <a:r>
              <a:rPr lang="en-GB" b="0" kern="0" dirty="0">
                <a:solidFill>
                  <a:srgbClr val="000000"/>
                </a:solidFill>
              </a:rPr>
              <a:t>Data nodes—as many data nodes as required for the volume of data</a:t>
            </a:r>
          </a:p>
          <a:p>
            <a:pPr lvl="0"/>
            <a:endParaRPr lang="en-GB" b="0" kern="0" dirty="0">
              <a:solidFill>
                <a:srgbClr val="000000"/>
              </a:solidFill>
            </a:endParaRPr>
          </a:p>
          <a:p>
            <a:pPr lvl="0"/>
            <a:r>
              <a:rPr lang="en-GB" b="0" kern="0" dirty="0">
                <a:solidFill>
                  <a:srgbClr val="000000"/>
                </a:solidFill>
              </a:rPr>
              <a:t>Hadoop Distributed File System (HDFS)</a:t>
            </a:r>
          </a:p>
          <a:p>
            <a:pPr lvl="1"/>
            <a:r>
              <a:rPr lang="en-GB" b="0" kern="0" dirty="0">
                <a:solidFill>
                  <a:srgbClr val="000000"/>
                </a:solidFill>
              </a:rPr>
              <a:t>Common shared file system striped across the data nodes</a:t>
            </a:r>
          </a:p>
          <a:p>
            <a:pPr lvl="0"/>
            <a:endParaRPr lang="en-GB" b="0" kern="0" dirty="0">
              <a:solidFill>
                <a:srgbClr val="000000"/>
              </a:solidFill>
            </a:endParaRPr>
          </a:p>
          <a:p>
            <a:pPr lvl="0"/>
            <a:r>
              <a:rPr lang="en-GB" b="0" kern="0" dirty="0">
                <a:solidFill>
                  <a:srgbClr val="000000"/>
                </a:solidFill>
              </a:rPr>
              <a:t>YARN</a:t>
            </a:r>
          </a:p>
          <a:p>
            <a:pPr lvl="1"/>
            <a:r>
              <a:rPr lang="en-GB" b="0" kern="0" dirty="0">
                <a:solidFill>
                  <a:srgbClr val="000000"/>
                </a:solidFill>
              </a:rPr>
              <a:t>Coordinates all the work performed on the cluster</a:t>
            </a:r>
            <a:endParaRPr lang="en-US" b="0" kern="0" dirty="0">
              <a:solidFill>
                <a:srgbClr val="000000"/>
              </a:solidFill>
            </a:endParaRPr>
          </a:p>
        </p:txBody>
      </p:sp>
    </p:spTree>
    <p:extLst>
      <p:ext uri="{BB962C8B-B14F-4D97-AF65-F5344CB8AC3E}">
        <p14:creationId xmlns:p14="http://schemas.microsoft.com/office/powerpoint/2010/main" val="283908324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HBase clusters in HDInsight</a:t>
            </a:r>
          </a:p>
        </p:txBody>
      </p:sp>
      <p:sp>
        <p:nvSpPr>
          <p:cNvPr id="4" name="Content Placeholder 2"/>
          <p:cNvSpPr txBox="1">
            <a:spLocks/>
          </p:cNvSpPr>
          <p:nvPr/>
        </p:nvSpPr>
        <p:spPr>
          <a:xfrm>
            <a:off x="460375" y="871090"/>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GB" b="0" kern="0" dirty="0">
                <a:solidFill>
                  <a:srgbClr val="000000"/>
                </a:solidFill>
              </a:rPr>
              <a:t>HBase Storage</a:t>
            </a:r>
          </a:p>
          <a:p>
            <a:pPr lvl="1"/>
            <a:r>
              <a:rPr lang="en-GB" b="0" kern="0" dirty="0">
                <a:solidFill>
                  <a:srgbClr val="000000"/>
                </a:solidFill>
              </a:rPr>
              <a:t>Data is stored on HDFS in Azure storage</a:t>
            </a:r>
          </a:p>
          <a:p>
            <a:pPr lvl="1"/>
            <a:r>
              <a:rPr lang="en-GB" b="0" kern="0" dirty="0">
                <a:solidFill>
                  <a:srgbClr val="000000"/>
                </a:solidFill>
              </a:rPr>
              <a:t>Do not use an HBase storage account for other services</a:t>
            </a:r>
          </a:p>
          <a:p>
            <a:pPr lvl="0"/>
            <a:endParaRPr lang="en-GB" b="0" kern="0" dirty="0">
              <a:solidFill>
                <a:srgbClr val="000000"/>
              </a:solidFill>
            </a:endParaRPr>
          </a:p>
          <a:p>
            <a:pPr lvl="0"/>
            <a:r>
              <a:rPr lang="en-GB" b="0" kern="0" dirty="0">
                <a:solidFill>
                  <a:srgbClr val="000000"/>
                </a:solidFill>
              </a:rPr>
              <a:t>HBase compute</a:t>
            </a:r>
          </a:p>
          <a:p>
            <a:pPr lvl="1"/>
            <a:r>
              <a:rPr lang="en-GB" b="0" kern="0" dirty="0">
                <a:solidFill>
                  <a:srgbClr val="000000"/>
                </a:solidFill>
              </a:rPr>
              <a:t>HBase uses a lot of CPU and memory </a:t>
            </a:r>
          </a:p>
          <a:p>
            <a:pPr lvl="1"/>
            <a:r>
              <a:rPr lang="en-GB" b="0" kern="0" dirty="0">
                <a:solidFill>
                  <a:srgbClr val="000000"/>
                </a:solidFill>
              </a:rPr>
              <a:t>Do not use an HBase cluster for other Hadoop applications such as Hive and Spark</a:t>
            </a:r>
          </a:p>
          <a:p>
            <a:pPr lvl="0"/>
            <a:endParaRPr lang="en-GB" b="0" kern="0" dirty="0">
              <a:solidFill>
                <a:srgbClr val="000000"/>
              </a:solidFill>
            </a:endParaRPr>
          </a:p>
          <a:p>
            <a:pPr lvl="0"/>
            <a:r>
              <a:rPr lang="en-GB" b="0" kern="0" dirty="0">
                <a:solidFill>
                  <a:srgbClr val="000000"/>
                </a:solidFill>
              </a:rPr>
              <a:t>Use a VPN on an HBase cluster for on-premises applications to connect directly to a cloud instance of HBase</a:t>
            </a:r>
            <a:endParaRPr lang="en-US" b="0" kern="0" dirty="0">
              <a:solidFill>
                <a:srgbClr val="000000"/>
              </a:solidFill>
            </a:endParaRPr>
          </a:p>
        </p:txBody>
      </p:sp>
    </p:spTree>
    <p:extLst>
      <p:ext uri="{BB962C8B-B14F-4D97-AF65-F5344CB8AC3E}">
        <p14:creationId xmlns:p14="http://schemas.microsoft.com/office/powerpoint/2010/main" val="184118361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Storm clusters in HDInsight</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GB" b="0" kern="0" dirty="0"/>
              <a:t>Storm on HDInsight</a:t>
            </a:r>
          </a:p>
          <a:p>
            <a:pPr lvl="1"/>
            <a:r>
              <a:rPr lang="en-GB" b="0" kern="0" dirty="0"/>
              <a:t>SLA of 99.9%</a:t>
            </a:r>
          </a:p>
          <a:p>
            <a:endParaRPr lang="en-GB" sz="1800" b="0" kern="0" dirty="0"/>
          </a:p>
          <a:p>
            <a:r>
              <a:rPr lang="en-GB" b="0" kern="0" dirty="0"/>
              <a:t>Reliability</a:t>
            </a:r>
          </a:p>
          <a:p>
            <a:pPr lvl="1"/>
            <a:r>
              <a:rPr lang="en-GB" b="0" kern="0" dirty="0"/>
              <a:t>Nimbus node is responsible for assigning tasks to worker nodes through Zookeeper</a:t>
            </a:r>
          </a:p>
          <a:p>
            <a:pPr lvl="1"/>
            <a:r>
              <a:rPr lang="en-GB" b="0" kern="0" dirty="0"/>
              <a:t>Storm on HDInsight deploys two Nimbus nodes for high availability</a:t>
            </a:r>
          </a:p>
          <a:p>
            <a:pPr lvl="1"/>
            <a:r>
              <a:rPr lang="en-GB" b="0" kern="0" dirty="0"/>
              <a:t>Zookeeper nodes manage communication between the active Nimbus node and worker threads</a:t>
            </a:r>
          </a:p>
          <a:p>
            <a:endParaRPr lang="en-GB" sz="1800" b="0" kern="0" dirty="0"/>
          </a:p>
          <a:p>
            <a:r>
              <a:rPr lang="en-GB" b="0" kern="0" dirty="0"/>
              <a:t>Scalability</a:t>
            </a:r>
          </a:p>
          <a:p>
            <a:pPr lvl="1"/>
            <a:r>
              <a:rPr lang="en-GB" b="0" kern="0" dirty="0"/>
              <a:t>Change the number of nodes in a cluster at any time</a:t>
            </a:r>
            <a:endParaRPr lang="en-US" b="0" kern="0" dirty="0"/>
          </a:p>
        </p:txBody>
      </p:sp>
    </p:spTree>
    <p:extLst>
      <p:ext uri="{BB962C8B-B14F-4D97-AF65-F5344CB8AC3E}">
        <p14:creationId xmlns:p14="http://schemas.microsoft.com/office/powerpoint/2010/main" val="375641236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Deploying HDInsight clusters</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GB" b="0" kern="0" dirty="0">
                <a:solidFill>
                  <a:srgbClr val="000000"/>
                </a:solidFill>
              </a:rPr>
              <a:t>Cluster configuration:</a:t>
            </a:r>
          </a:p>
          <a:p>
            <a:pPr lvl="1"/>
            <a:r>
              <a:rPr lang="en-GB" b="0" kern="0" dirty="0">
                <a:solidFill>
                  <a:srgbClr val="000000"/>
                </a:solidFill>
              </a:rPr>
              <a:t>Cluster type</a:t>
            </a:r>
          </a:p>
          <a:p>
            <a:pPr lvl="1"/>
            <a:r>
              <a:rPr lang="en-GB" b="0" kern="0" dirty="0">
                <a:solidFill>
                  <a:srgbClr val="000000"/>
                </a:solidFill>
              </a:rPr>
              <a:t>Operating system</a:t>
            </a:r>
          </a:p>
          <a:p>
            <a:pPr lvl="1"/>
            <a:r>
              <a:rPr lang="en-GB" b="0" kern="0" dirty="0">
                <a:solidFill>
                  <a:srgbClr val="000000"/>
                </a:solidFill>
              </a:rPr>
              <a:t>HDInsight version</a:t>
            </a:r>
          </a:p>
          <a:p>
            <a:pPr lvl="1"/>
            <a:r>
              <a:rPr lang="en-GB" b="0" kern="0" dirty="0">
                <a:solidFill>
                  <a:srgbClr val="000000"/>
                </a:solidFill>
              </a:rPr>
              <a:t>Cluster tier</a:t>
            </a:r>
          </a:p>
          <a:p>
            <a:pPr lvl="1"/>
            <a:r>
              <a:rPr lang="en-GB" b="0" kern="0" dirty="0">
                <a:solidFill>
                  <a:srgbClr val="000000"/>
                </a:solidFill>
              </a:rPr>
              <a:t>Resource group</a:t>
            </a:r>
          </a:p>
          <a:p>
            <a:pPr lvl="1"/>
            <a:r>
              <a:rPr lang="en-GB" b="0" kern="0" dirty="0">
                <a:solidFill>
                  <a:srgbClr val="000000"/>
                </a:solidFill>
              </a:rPr>
              <a:t>Login user</a:t>
            </a:r>
          </a:p>
          <a:p>
            <a:pPr lvl="1"/>
            <a:r>
              <a:rPr lang="en-GB" b="0" kern="0" dirty="0">
                <a:solidFill>
                  <a:srgbClr val="000000"/>
                </a:solidFill>
              </a:rPr>
              <a:t>Storage</a:t>
            </a:r>
          </a:p>
          <a:p>
            <a:pPr lvl="1"/>
            <a:r>
              <a:rPr lang="en-GB" b="0" kern="0" dirty="0">
                <a:solidFill>
                  <a:srgbClr val="000000"/>
                </a:solidFill>
              </a:rPr>
              <a:t>Cluster location</a:t>
            </a:r>
            <a:endParaRPr lang="en-US" b="0" kern="0" dirty="0">
              <a:solidFill>
                <a:srgbClr val="000000"/>
              </a:solidFill>
            </a:endParaRPr>
          </a:p>
        </p:txBody>
      </p:sp>
    </p:spTree>
    <p:extLst>
      <p:ext uri="{BB962C8B-B14F-4D97-AF65-F5344CB8AC3E}">
        <p14:creationId xmlns:p14="http://schemas.microsoft.com/office/powerpoint/2010/main" val="153282864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9F662-6563-4742-AB85-37278B185491}"/>
              </a:ext>
            </a:extLst>
          </p:cNvPr>
          <p:cNvSpPr>
            <a:spLocks noGrp="1"/>
          </p:cNvSpPr>
          <p:nvPr>
            <p:ph type="ctrTitle" sz="quarter"/>
          </p:nvPr>
        </p:nvSpPr>
        <p:spPr/>
        <p:txBody>
          <a:bodyPr/>
          <a:lstStyle/>
          <a:p>
            <a:r>
              <a:rPr lang="en-GB" dirty="0"/>
              <a:t>Managing a Hadoop cluster on HDInsight</a:t>
            </a:r>
            <a:endParaRPr lang="en-US" dirty="0"/>
          </a:p>
        </p:txBody>
      </p:sp>
      <p:sp>
        <p:nvSpPr>
          <p:cNvPr id="3" name="Subtitle 2">
            <a:extLst>
              <a:ext uri="{FF2B5EF4-FFF2-40B4-BE49-F238E27FC236}">
                <a16:creationId xmlns:a16="http://schemas.microsoft.com/office/drawing/2014/main" id="{E90B6ECF-91EF-4A8B-92BB-B2CA2A3B4A73}"/>
              </a:ext>
            </a:extLst>
          </p:cNvPr>
          <p:cNvSpPr>
            <a:spLocks noGrp="1"/>
          </p:cNvSpPr>
          <p:nvPr>
            <p:ph type="subTitle" sz="quarter" idx="1"/>
          </p:nvPr>
        </p:nvSpPr>
        <p:spPr/>
        <p:txBody>
          <a:bodyPr/>
          <a:lstStyle/>
          <a:p>
            <a:r>
              <a:rPr lang="en-US" dirty="0"/>
              <a:t>View the cluster dashboard</a:t>
            </a:r>
          </a:p>
          <a:p>
            <a:r>
              <a:rPr lang="en-US" dirty="0"/>
              <a:t>Connect to the cluster using SSH</a:t>
            </a:r>
          </a:p>
          <a:p>
            <a:r>
              <a:rPr lang="en-US" dirty="0"/>
              <a:t>Use SSH to browse HDFS</a:t>
            </a:r>
          </a:p>
          <a:p>
            <a:endParaRPr lang="en-US" dirty="0"/>
          </a:p>
        </p:txBody>
      </p:sp>
      <p:sp>
        <p:nvSpPr>
          <p:cNvPr id="4" name="Text Placeholder 3">
            <a:extLst>
              <a:ext uri="{FF2B5EF4-FFF2-40B4-BE49-F238E27FC236}">
                <a16:creationId xmlns:a16="http://schemas.microsoft.com/office/drawing/2014/main" id="{C89549A6-F0C2-4E0C-B208-0D804E0945B0}"/>
              </a:ext>
            </a:extLst>
          </p:cNvPr>
          <p:cNvSpPr>
            <a:spLocks noGrp="1"/>
          </p:cNvSpPr>
          <p:nvPr>
            <p:ph type="body" sz="quarter" idx="10"/>
          </p:nvPr>
        </p:nvSpPr>
        <p:spPr/>
        <p:txBody>
          <a:bodyPr/>
          <a:lstStyle/>
          <a:p>
            <a:endParaRPr lang="en-US"/>
          </a:p>
        </p:txBody>
      </p:sp>
      <p:sp>
        <p:nvSpPr>
          <p:cNvPr id="5" name="Text Placeholder 4">
            <a:extLst>
              <a:ext uri="{FF2B5EF4-FFF2-40B4-BE49-F238E27FC236}">
                <a16:creationId xmlns:a16="http://schemas.microsoft.com/office/drawing/2014/main" id="{DF52DB5F-4067-45F0-AFDF-0527F3093B15}"/>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169014662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Text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16572356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E315609-FC13-472A-9FB3-89F532D2A0EB}"/>
              </a:ext>
            </a:extLst>
          </p:cNvPr>
          <p:cNvSpPr>
            <a:spLocks noGrp="1"/>
          </p:cNvSpPr>
          <p:nvPr>
            <p:ph type="ctrTitle" sz="quarter"/>
          </p:nvPr>
        </p:nvSpPr>
        <p:spPr/>
        <p:txBody>
          <a:bodyPr/>
          <a:lstStyle/>
          <a:p>
            <a:r>
              <a:rPr lang="en-US" dirty="0"/>
              <a:t>Build and use neural networks with the Microsoft Cognitive Toolkit   </a:t>
            </a:r>
          </a:p>
        </p:txBody>
      </p:sp>
      <p:sp>
        <p:nvSpPr>
          <p:cNvPr id="6" name="Subtitle 5">
            <a:extLst>
              <a:ext uri="{FF2B5EF4-FFF2-40B4-BE49-F238E27FC236}">
                <a16:creationId xmlns:a16="http://schemas.microsoft.com/office/drawing/2014/main" id="{5C407592-27A8-4419-BCCA-7A8F3E71409F}"/>
              </a:ext>
            </a:extLst>
          </p:cNvPr>
          <p:cNvSpPr>
            <a:spLocks noGrp="1"/>
          </p:cNvSpPr>
          <p:nvPr>
            <p:ph type="subTitle" sz="quarter" idx="1"/>
          </p:nvPr>
        </p:nvSpPr>
        <p:spPr/>
        <p:txBody>
          <a:bodyPr/>
          <a:lstStyle/>
          <a:p>
            <a:r>
              <a:rPr lang="en-US" dirty="0"/>
              <a:t>Use N-series VMs for GPU acceleration, build and train a three-layer feed forward neural network, determine when to implement a neural network </a:t>
            </a:r>
          </a:p>
        </p:txBody>
      </p:sp>
      <p:sp>
        <p:nvSpPr>
          <p:cNvPr id="7" name="Text Placeholder 6">
            <a:extLst>
              <a:ext uri="{FF2B5EF4-FFF2-40B4-BE49-F238E27FC236}">
                <a16:creationId xmlns:a16="http://schemas.microsoft.com/office/drawing/2014/main" id="{6A7AAE66-DFBD-48F8-91D2-C28D9BAAEC5D}"/>
              </a:ext>
            </a:extLst>
          </p:cNvPr>
          <p:cNvSpPr>
            <a:spLocks noGrp="1"/>
          </p:cNvSpPr>
          <p:nvPr>
            <p:ph type="body" sz="quarter" idx="10"/>
          </p:nvPr>
        </p:nvSpPr>
        <p:spPr/>
        <p:txBody>
          <a:bodyPr/>
          <a:lstStyle/>
          <a:p>
            <a:endParaRPr lang="en-US"/>
          </a:p>
        </p:txBody>
      </p:sp>
      <p:sp>
        <p:nvSpPr>
          <p:cNvPr id="8" name="Text Placeholder 7">
            <a:extLst>
              <a:ext uri="{FF2B5EF4-FFF2-40B4-BE49-F238E27FC236}">
                <a16:creationId xmlns:a16="http://schemas.microsoft.com/office/drawing/2014/main" id="{D7680E8C-1308-49E5-93AE-D1B0C22FEDDA}"/>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178689066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9A670-1123-4EEC-BB7E-5C5A80B9D4AB}"/>
              </a:ext>
            </a:extLst>
          </p:cNvPr>
          <p:cNvSpPr>
            <a:spLocks noGrp="1"/>
          </p:cNvSpPr>
          <p:nvPr>
            <p:ph type="title"/>
          </p:nvPr>
        </p:nvSpPr>
        <p:spPr/>
        <p:txBody>
          <a:bodyPr>
            <a:noAutofit/>
          </a:bodyPr>
          <a:lstStyle/>
          <a:p>
            <a:pPr>
              <a:lnSpc>
                <a:spcPct val="100000"/>
              </a:lnSpc>
              <a:spcAft>
                <a:spcPts val="0"/>
              </a:spcAft>
            </a:pPr>
            <a:r>
              <a:rPr lang="en-GB" dirty="0">
                <a:ea typeface="Calibri" panose="020F0502020204030204" pitchFamily="34" charset="0"/>
              </a:rPr>
              <a:t>Which of the following Azure HDInsight cluster types are best suited for processing streaming data in real-time?</a:t>
            </a:r>
          </a:p>
        </p:txBody>
      </p:sp>
      <p:sp>
        <p:nvSpPr>
          <p:cNvPr id="3" name="Content Placeholder 2">
            <a:extLst>
              <a:ext uri="{FF2B5EF4-FFF2-40B4-BE49-F238E27FC236}">
                <a16:creationId xmlns:a16="http://schemas.microsoft.com/office/drawing/2014/main" id="{F26F1933-34EA-4F28-9EE5-8DF7BD799709}"/>
              </a:ext>
            </a:extLst>
          </p:cNvPr>
          <p:cNvSpPr>
            <a:spLocks noGrp="1"/>
          </p:cNvSpPr>
          <p:nvPr>
            <p:ph idx="1"/>
          </p:nvPr>
        </p:nvSpPr>
        <p:spPr/>
        <p:txBody>
          <a:bodyPr/>
          <a:lstStyle/>
          <a:p>
            <a:pPr marL="514350" indent="-514350">
              <a:lnSpc>
                <a:spcPct val="107000"/>
              </a:lnSpc>
              <a:spcAft>
                <a:spcPts val="800"/>
              </a:spcAft>
              <a:buFont typeface="+mj-lt"/>
              <a:buAutoNum type="arabicParenR"/>
            </a:pPr>
            <a:r>
              <a:rPr lang="en-GB" dirty="0">
                <a:ea typeface="Calibri" panose="020F0502020204030204" pitchFamily="34" charset="0"/>
              </a:rPr>
              <a:t>Hadoop</a:t>
            </a:r>
          </a:p>
          <a:p>
            <a:pPr marL="514350" indent="-514350">
              <a:lnSpc>
                <a:spcPct val="107000"/>
              </a:lnSpc>
              <a:spcAft>
                <a:spcPts val="800"/>
              </a:spcAft>
              <a:buFont typeface="+mj-lt"/>
              <a:buAutoNum type="arabicParenR"/>
            </a:pPr>
            <a:r>
              <a:rPr lang="en-GB" dirty="0">
                <a:ea typeface="Calibri" panose="020F0502020204030204" pitchFamily="34" charset="0"/>
              </a:rPr>
              <a:t>Spark</a:t>
            </a:r>
          </a:p>
          <a:p>
            <a:pPr marL="514350" indent="-514350">
              <a:lnSpc>
                <a:spcPct val="107000"/>
              </a:lnSpc>
              <a:spcAft>
                <a:spcPts val="800"/>
              </a:spcAft>
              <a:buFont typeface="+mj-lt"/>
              <a:buAutoNum type="arabicParenR"/>
            </a:pPr>
            <a:r>
              <a:rPr lang="en-GB" dirty="0">
                <a:ea typeface="Calibri" panose="020F0502020204030204" pitchFamily="34" charset="0"/>
              </a:rPr>
              <a:t>Storm</a:t>
            </a:r>
          </a:p>
          <a:p>
            <a:pPr marL="514350" indent="-514350">
              <a:lnSpc>
                <a:spcPct val="107000"/>
              </a:lnSpc>
              <a:spcAft>
                <a:spcPts val="800"/>
              </a:spcAft>
              <a:buFont typeface="+mj-lt"/>
              <a:buAutoNum type="arabicParenR"/>
            </a:pPr>
            <a:r>
              <a:rPr lang="en-GB" dirty="0">
                <a:ea typeface="Calibri" panose="020F0502020204030204" pitchFamily="34" charset="0"/>
              </a:rPr>
              <a:t>HBase</a:t>
            </a:r>
          </a:p>
          <a:p>
            <a:pPr marL="514350" indent="-514350">
              <a:lnSpc>
                <a:spcPct val="107000"/>
              </a:lnSpc>
              <a:spcAft>
                <a:spcPts val="800"/>
              </a:spcAft>
              <a:buFont typeface="+mj-lt"/>
              <a:buAutoNum type="arabicParenR"/>
            </a:pPr>
            <a:r>
              <a:rPr lang="en-GB" dirty="0">
                <a:ea typeface="Calibri" panose="020F0502020204030204" pitchFamily="34" charset="0"/>
              </a:rPr>
              <a:t>R Server</a:t>
            </a:r>
          </a:p>
          <a:p>
            <a:pPr marL="514350" indent="-514350">
              <a:buFont typeface="+mj-lt"/>
              <a:buAutoNum type="arabicParenR"/>
            </a:pPr>
            <a:endParaRPr lang="en-US" dirty="0"/>
          </a:p>
        </p:txBody>
      </p:sp>
      <p:sp>
        <p:nvSpPr>
          <p:cNvPr id="4" name="Text Placeholder 3">
            <a:extLst>
              <a:ext uri="{FF2B5EF4-FFF2-40B4-BE49-F238E27FC236}">
                <a16:creationId xmlns:a16="http://schemas.microsoft.com/office/drawing/2014/main" id="{7A137827-588F-4405-8FA9-4622F7FB8FBF}"/>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196483673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07A7CE-A1F3-4E33-83F0-7A6DCD4E2A22}"/>
              </a:ext>
            </a:extLst>
          </p:cNvPr>
          <p:cNvSpPr>
            <a:spLocks noGrp="1"/>
          </p:cNvSpPr>
          <p:nvPr>
            <p:ph type="title"/>
          </p:nvPr>
        </p:nvSpPr>
        <p:spPr/>
        <p:txBody>
          <a:bodyPr/>
          <a:lstStyle/>
          <a:p>
            <a:r>
              <a:rPr lang="en-GB" dirty="0">
                <a:ea typeface="Calibri" panose="020F0502020204030204" pitchFamily="34" charset="0"/>
              </a:rPr>
              <a:t>Which of the following Azure HDInsight cluster types are best suited for processing streaming data in real-time?</a:t>
            </a:r>
            <a:endParaRPr lang="en-US" dirty="0"/>
          </a:p>
        </p:txBody>
      </p:sp>
      <p:sp>
        <p:nvSpPr>
          <p:cNvPr id="3" name="Content Placeholder 2">
            <a:extLst>
              <a:ext uri="{FF2B5EF4-FFF2-40B4-BE49-F238E27FC236}">
                <a16:creationId xmlns:a16="http://schemas.microsoft.com/office/drawing/2014/main" id="{742463A3-A8DA-4012-AE1F-83B295A40DA2}"/>
              </a:ext>
            </a:extLst>
          </p:cNvPr>
          <p:cNvSpPr>
            <a:spLocks noGrp="1"/>
          </p:cNvSpPr>
          <p:nvPr>
            <p:ph idx="1"/>
          </p:nvPr>
        </p:nvSpPr>
        <p:spPr/>
        <p:txBody>
          <a:bodyPr/>
          <a:lstStyle/>
          <a:p>
            <a:pPr marL="0" indent="0">
              <a:lnSpc>
                <a:spcPct val="107000"/>
              </a:lnSpc>
              <a:spcAft>
                <a:spcPts val="800"/>
              </a:spcAft>
              <a:buNone/>
            </a:pPr>
            <a:endParaRPr lang="en-GB" dirty="0">
              <a:latin typeface="Arial" panose="020B0604020202020204" pitchFamily="34" charset="0"/>
              <a:ea typeface="Calibri" panose="020F0502020204030204" pitchFamily="34" charset="0"/>
              <a:cs typeface="Times New Roman" panose="02020603050405020304" pitchFamily="18" charset="0"/>
            </a:endParaRPr>
          </a:p>
          <a:p>
            <a:pPr marL="514350" indent="-514350">
              <a:lnSpc>
                <a:spcPct val="107000"/>
              </a:lnSpc>
              <a:spcAft>
                <a:spcPts val="800"/>
              </a:spcAft>
              <a:buFont typeface="+mj-lt"/>
              <a:buAutoNum type="arabicParenR" startAt="3"/>
            </a:pPr>
            <a:endParaRPr lang="en-GB" dirty="0">
              <a:latin typeface="Arial" panose="020B0604020202020204" pitchFamily="34" charset="0"/>
              <a:ea typeface="Calibri" panose="020F0502020204030204" pitchFamily="34" charset="0"/>
              <a:cs typeface="Times New Roman" panose="02020603050405020304" pitchFamily="18" charset="0"/>
            </a:endParaRPr>
          </a:p>
          <a:p>
            <a:pPr marL="514350" indent="-514350">
              <a:lnSpc>
                <a:spcPct val="107000"/>
              </a:lnSpc>
              <a:spcAft>
                <a:spcPts val="800"/>
              </a:spcAft>
              <a:buFont typeface="+mj-lt"/>
              <a:buAutoNum type="arabicParenR" startAt="3"/>
            </a:pPr>
            <a:r>
              <a:rPr lang="en-GB" dirty="0">
                <a:ea typeface="Calibri" panose="020F0502020204030204" pitchFamily="34" charset="0"/>
              </a:rPr>
              <a:t>Storm</a:t>
            </a:r>
            <a:endParaRPr lang="en-US" dirty="0"/>
          </a:p>
        </p:txBody>
      </p:sp>
      <p:sp>
        <p:nvSpPr>
          <p:cNvPr id="4" name="Text Placeholder 3">
            <a:extLst>
              <a:ext uri="{FF2B5EF4-FFF2-40B4-BE49-F238E27FC236}">
                <a16:creationId xmlns:a16="http://schemas.microsoft.com/office/drawing/2014/main" id="{76381541-5CEC-45C8-AAFB-A5DA3FF35286}"/>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164433105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Introduction to Spark</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GB" b="0" kern="0" dirty="0">
                <a:solidFill>
                  <a:srgbClr val="000000"/>
                </a:solidFill>
              </a:rPr>
              <a:t>Apache Spark</a:t>
            </a:r>
          </a:p>
          <a:p>
            <a:pPr lvl="1"/>
            <a:r>
              <a:rPr lang="en-GB" b="0" kern="0" dirty="0">
                <a:solidFill>
                  <a:srgbClr val="000000"/>
                </a:solidFill>
              </a:rPr>
              <a:t>Fast, general-purpose computation engine that supports in-memory operations</a:t>
            </a:r>
          </a:p>
          <a:p>
            <a:pPr lvl="1"/>
            <a:r>
              <a:rPr lang="en-GB" b="0" kern="0" dirty="0">
                <a:solidFill>
                  <a:srgbClr val="000000"/>
                </a:solidFill>
              </a:rPr>
              <a:t>Lazy evaluation model</a:t>
            </a:r>
          </a:p>
          <a:p>
            <a:pPr lvl="1"/>
            <a:r>
              <a:rPr lang="en-GB" b="0" kern="0" dirty="0">
                <a:solidFill>
                  <a:srgbClr val="000000"/>
                </a:solidFill>
              </a:rPr>
              <a:t>Adapts to large volumes of data and multiple cores, including on hyperthreaded CPUs</a:t>
            </a:r>
          </a:p>
          <a:p>
            <a:pPr lvl="1"/>
            <a:r>
              <a:rPr lang="en-GB" b="0" kern="0" dirty="0">
                <a:solidFill>
                  <a:srgbClr val="000000"/>
                </a:solidFill>
              </a:rPr>
              <a:t>Manages cluster and jobs with its own cluster manager and does not depend on YARN</a:t>
            </a:r>
          </a:p>
          <a:p>
            <a:pPr lvl="0"/>
            <a:endParaRPr lang="en-GB" b="0" kern="0" dirty="0">
              <a:solidFill>
                <a:srgbClr val="000000"/>
              </a:solidFill>
            </a:endParaRPr>
          </a:p>
        </p:txBody>
      </p:sp>
    </p:spTree>
    <p:extLst>
      <p:ext uri="{BB962C8B-B14F-4D97-AF65-F5344CB8AC3E}">
        <p14:creationId xmlns:p14="http://schemas.microsoft.com/office/powerpoint/2010/main" val="126344847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Working with data in Spark</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GB" b="0" kern="0" dirty="0">
                <a:solidFill>
                  <a:srgbClr val="000000"/>
                </a:solidFill>
              </a:rPr>
              <a:t>Resilient distributed dataset (RDD)</a:t>
            </a:r>
          </a:p>
          <a:p>
            <a:pPr lvl="1"/>
            <a:r>
              <a:rPr lang="en-GB" b="0" kern="0" dirty="0">
                <a:solidFill>
                  <a:srgbClr val="000000"/>
                </a:solidFill>
              </a:rPr>
              <a:t>Collection of items with own data properties</a:t>
            </a:r>
          </a:p>
          <a:p>
            <a:pPr lvl="0"/>
            <a:endParaRPr lang="en-GB" b="0" kern="0" dirty="0">
              <a:solidFill>
                <a:srgbClr val="000000"/>
              </a:solidFill>
            </a:endParaRPr>
          </a:p>
          <a:p>
            <a:pPr lvl="0"/>
            <a:r>
              <a:rPr lang="en-GB" b="0" kern="0" dirty="0">
                <a:solidFill>
                  <a:srgbClr val="000000"/>
                </a:solidFill>
              </a:rPr>
              <a:t>Working with Spark</a:t>
            </a:r>
          </a:p>
          <a:p>
            <a:pPr lvl="1"/>
            <a:r>
              <a:rPr lang="en-GB" b="0" kern="0" dirty="0">
                <a:solidFill>
                  <a:srgbClr val="000000"/>
                </a:solidFill>
              </a:rPr>
              <a:t>Java, Python, and Scala APIs</a:t>
            </a:r>
          </a:p>
          <a:p>
            <a:pPr lvl="1"/>
            <a:r>
              <a:rPr lang="en-GB" b="0" kern="0" dirty="0">
                <a:solidFill>
                  <a:srgbClr val="000000"/>
                </a:solidFill>
              </a:rPr>
              <a:t>Jupyter notebooks for Spark</a:t>
            </a:r>
            <a:endParaRPr lang="en-US" b="0" kern="0" dirty="0">
              <a:solidFill>
                <a:srgbClr val="000000"/>
              </a:solidFill>
            </a:endParaRPr>
          </a:p>
          <a:p>
            <a:pPr lvl="0"/>
            <a:endParaRPr lang="en-GB" b="0" kern="0" dirty="0">
              <a:solidFill>
                <a:srgbClr val="000000"/>
              </a:solidFill>
            </a:endParaRPr>
          </a:p>
          <a:p>
            <a:pPr lvl="0"/>
            <a:r>
              <a:rPr lang="en-GB" b="0" kern="0" dirty="0">
                <a:solidFill>
                  <a:srgbClr val="000000"/>
                </a:solidFill>
              </a:rPr>
              <a:t>Working with RDDs</a:t>
            </a:r>
          </a:p>
          <a:p>
            <a:pPr lvl="1"/>
            <a:r>
              <a:rPr lang="en-GB" b="0" kern="0" dirty="0">
                <a:solidFill>
                  <a:srgbClr val="000000"/>
                </a:solidFill>
              </a:rPr>
              <a:t>Spark context</a:t>
            </a:r>
          </a:p>
          <a:p>
            <a:pPr lvl="1"/>
            <a:r>
              <a:rPr lang="en-GB" b="0" kern="0" dirty="0">
                <a:solidFill>
                  <a:srgbClr val="000000"/>
                </a:solidFill>
              </a:rPr>
              <a:t>Transformations</a:t>
            </a:r>
          </a:p>
          <a:p>
            <a:pPr lvl="1"/>
            <a:r>
              <a:rPr lang="en-GB" b="0" kern="0" dirty="0">
                <a:solidFill>
                  <a:srgbClr val="000000"/>
                </a:solidFill>
              </a:rPr>
              <a:t>Actions</a:t>
            </a:r>
            <a:endParaRPr lang="en-US" b="0" kern="0" dirty="0">
              <a:solidFill>
                <a:srgbClr val="000000"/>
              </a:solidFill>
            </a:endParaRPr>
          </a:p>
        </p:txBody>
      </p:sp>
    </p:spTree>
    <p:extLst>
      <p:ext uri="{BB962C8B-B14F-4D97-AF65-F5344CB8AC3E}">
        <p14:creationId xmlns:p14="http://schemas.microsoft.com/office/powerpoint/2010/main" val="311218669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Exploring data with Spark SQL</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GB" b="0" kern="0" dirty="0">
                <a:solidFill>
                  <a:srgbClr val="000000"/>
                </a:solidFill>
              </a:rPr>
              <a:t>Dataframes</a:t>
            </a:r>
          </a:p>
          <a:p>
            <a:pPr lvl="1"/>
            <a:r>
              <a:rPr lang="en-GB" b="0" kern="0" dirty="0">
                <a:solidFill>
                  <a:srgbClr val="000000"/>
                </a:solidFill>
              </a:rPr>
              <a:t>Load data directly</a:t>
            </a:r>
          </a:p>
          <a:p>
            <a:pPr lvl="1"/>
            <a:r>
              <a:rPr lang="en-GB" b="0" kern="0" dirty="0">
                <a:solidFill>
                  <a:srgbClr val="000000"/>
                </a:solidFill>
              </a:rPr>
              <a:t>Convert existing RDDs</a:t>
            </a:r>
          </a:p>
          <a:p>
            <a:pPr lvl="0"/>
            <a:endParaRPr lang="en-GB" b="0" kern="0" dirty="0">
              <a:solidFill>
                <a:srgbClr val="000000"/>
              </a:solidFill>
            </a:endParaRPr>
          </a:p>
          <a:p>
            <a:pPr lvl="0"/>
            <a:r>
              <a:rPr lang="en-GB" b="0" kern="0" dirty="0">
                <a:solidFill>
                  <a:srgbClr val="000000"/>
                </a:solidFill>
              </a:rPr>
              <a:t>Querying dataframes</a:t>
            </a:r>
          </a:p>
          <a:p>
            <a:pPr lvl="1"/>
            <a:r>
              <a:rPr lang="en-GB" b="0" kern="0" dirty="0">
                <a:solidFill>
                  <a:srgbClr val="000000"/>
                </a:solidFill>
              </a:rPr>
              <a:t>Use standard SQL</a:t>
            </a:r>
          </a:p>
          <a:p>
            <a:pPr lvl="1"/>
            <a:r>
              <a:rPr lang="en-GB" b="0" kern="0" dirty="0">
                <a:solidFill>
                  <a:srgbClr val="000000"/>
                </a:solidFill>
              </a:rPr>
              <a:t>Specify or infer the schema</a:t>
            </a:r>
          </a:p>
        </p:txBody>
      </p:sp>
    </p:spTree>
    <p:extLst>
      <p:ext uri="{BB962C8B-B14F-4D97-AF65-F5344CB8AC3E}">
        <p14:creationId xmlns:p14="http://schemas.microsoft.com/office/powerpoint/2010/main" val="71288592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Using Spark with machine learning</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b="0" kern="0" dirty="0">
                <a:solidFill>
                  <a:srgbClr val="000000"/>
                </a:solidFill>
              </a:rPr>
              <a:t>Spark includes the MLlib machine learning library, which is:</a:t>
            </a:r>
          </a:p>
          <a:p>
            <a:pPr lvl="1"/>
            <a:r>
              <a:rPr lang="en-US" b="0" kern="0" dirty="0">
                <a:solidFill>
                  <a:srgbClr val="000000"/>
                </a:solidFill>
              </a:rPr>
              <a:t>Built on Spark and will use existing Spark infrastructure and projects</a:t>
            </a:r>
          </a:p>
          <a:p>
            <a:pPr lvl="1"/>
            <a:r>
              <a:rPr lang="en-US" b="0" kern="0" dirty="0">
                <a:solidFill>
                  <a:srgbClr val="000000"/>
                </a:solidFill>
              </a:rPr>
              <a:t>Straightforward, but powerful</a:t>
            </a:r>
          </a:p>
          <a:p>
            <a:pPr lvl="1"/>
            <a:r>
              <a:rPr lang="en-US" b="0" kern="0" dirty="0">
                <a:solidFill>
                  <a:srgbClr val="000000"/>
                </a:solidFill>
              </a:rPr>
              <a:t>Compatible with many tools and languages</a:t>
            </a:r>
          </a:p>
        </p:txBody>
      </p:sp>
    </p:spTree>
    <p:extLst>
      <p:ext uri="{BB962C8B-B14F-4D97-AF65-F5344CB8AC3E}">
        <p14:creationId xmlns:p14="http://schemas.microsoft.com/office/powerpoint/2010/main" val="275239634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Using MapReduce with machine learning</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GB" b="0" kern="0" dirty="0">
                <a:solidFill>
                  <a:srgbClr val="000000"/>
                </a:solidFill>
              </a:rPr>
              <a:t>Map phase</a:t>
            </a:r>
          </a:p>
          <a:p>
            <a:pPr lvl="1"/>
            <a:r>
              <a:rPr lang="en-GB" b="0" kern="0" dirty="0">
                <a:solidFill>
                  <a:srgbClr val="000000"/>
                </a:solidFill>
              </a:rPr>
              <a:t>Split the data into key and value pairs</a:t>
            </a:r>
          </a:p>
          <a:p>
            <a:pPr lvl="0"/>
            <a:endParaRPr lang="en-GB" b="0" kern="0" dirty="0">
              <a:solidFill>
                <a:srgbClr val="000000"/>
              </a:solidFill>
            </a:endParaRPr>
          </a:p>
          <a:p>
            <a:pPr lvl="0"/>
            <a:r>
              <a:rPr lang="en-GB" b="0" kern="0" dirty="0">
                <a:solidFill>
                  <a:srgbClr val="000000"/>
                </a:solidFill>
              </a:rPr>
              <a:t>Reduce phase</a:t>
            </a:r>
          </a:p>
          <a:p>
            <a:pPr lvl="1"/>
            <a:r>
              <a:rPr lang="en-GB" b="0" kern="0" dirty="0">
                <a:solidFill>
                  <a:srgbClr val="000000"/>
                </a:solidFill>
              </a:rPr>
              <a:t>Take each unique key and operate only on its values</a:t>
            </a:r>
          </a:p>
          <a:p>
            <a:pPr lvl="0"/>
            <a:endParaRPr lang="en-GB" b="0" kern="0" dirty="0">
              <a:solidFill>
                <a:srgbClr val="000000"/>
              </a:solidFill>
            </a:endParaRPr>
          </a:p>
          <a:p>
            <a:pPr lvl="0"/>
            <a:r>
              <a:rPr lang="en-GB" b="0" kern="0" dirty="0">
                <a:solidFill>
                  <a:srgbClr val="000000"/>
                </a:solidFill>
              </a:rPr>
              <a:t>MapReduce engine</a:t>
            </a:r>
          </a:p>
          <a:p>
            <a:pPr lvl="1"/>
            <a:r>
              <a:rPr lang="en-GB" b="0" kern="0" dirty="0">
                <a:solidFill>
                  <a:srgbClr val="000000"/>
                </a:solidFill>
              </a:rPr>
              <a:t>Original Hadoop engine</a:t>
            </a:r>
          </a:p>
          <a:p>
            <a:pPr lvl="1"/>
            <a:r>
              <a:rPr lang="en-GB" b="0" kern="0" dirty="0">
                <a:solidFill>
                  <a:srgbClr val="000000"/>
                </a:solidFill>
              </a:rPr>
              <a:t>Hive and Pig include the Tez engine</a:t>
            </a:r>
            <a:endParaRPr lang="en-US" b="0" kern="0" dirty="0">
              <a:solidFill>
                <a:srgbClr val="000000"/>
              </a:solidFill>
            </a:endParaRPr>
          </a:p>
        </p:txBody>
      </p:sp>
    </p:spTree>
    <p:extLst>
      <p:ext uri="{BB962C8B-B14F-4D97-AF65-F5344CB8AC3E}">
        <p14:creationId xmlns:p14="http://schemas.microsoft.com/office/powerpoint/2010/main" val="202421257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0D566E-A478-4D6F-8FFF-9E5280256E3D}"/>
              </a:ext>
            </a:extLst>
          </p:cNvPr>
          <p:cNvSpPr>
            <a:spLocks noGrp="1"/>
          </p:cNvSpPr>
          <p:nvPr>
            <p:ph type="ctrTitle" sz="quarter"/>
          </p:nvPr>
        </p:nvSpPr>
        <p:spPr/>
        <p:txBody>
          <a:bodyPr/>
          <a:lstStyle/>
          <a:p>
            <a:r>
              <a:rPr lang="en-GB" dirty="0"/>
              <a:t>Working with HDInsight</a:t>
            </a:r>
            <a:endParaRPr lang="en-US" dirty="0"/>
          </a:p>
        </p:txBody>
      </p:sp>
      <p:sp>
        <p:nvSpPr>
          <p:cNvPr id="3" name="Subtitle 2">
            <a:extLst>
              <a:ext uri="{FF2B5EF4-FFF2-40B4-BE49-F238E27FC236}">
                <a16:creationId xmlns:a16="http://schemas.microsoft.com/office/drawing/2014/main" id="{78CD31D2-4D9D-4468-9D91-96421A866CED}"/>
              </a:ext>
            </a:extLst>
          </p:cNvPr>
          <p:cNvSpPr>
            <a:spLocks noGrp="1"/>
          </p:cNvSpPr>
          <p:nvPr>
            <p:ph type="subTitle" sz="quarter" idx="1"/>
          </p:nvPr>
        </p:nvSpPr>
        <p:spPr/>
        <p:txBody>
          <a:bodyPr/>
          <a:lstStyle/>
          <a:p>
            <a:r>
              <a:rPr lang="en-US" dirty="0"/>
              <a:t>Use the Python Spark shell</a:t>
            </a:r>
          </a:p>
          <a:p>
            <a:r>
              <a:rPr lang="en-US" dirty="0"/>
              <a:t>Run a MapReduce job</a:t>
            </a:r>
          </a:p>
          <a:p>
            <a:endParaRPr lang="en-US" dirty="0"/>
          </a:p>
        </p:txBody>
      </p:sp>
      <p:sp>
        <p:nvSpPr>
          <p:cNvPr id="4" name="Text Placeholder 3">
            <a:extLst>
              <a:ext uri="{FF2B5EF4-FFF2-40B4-BE49-F238E27FC236}">
                <a16:creationId xmlns:a16="http://schemas.microsoft.com/office/drawing/2014/main" id="{950E64D2-53E3-4C08-8F24-E7B64A0FBE68}"/>
              </a:ext>
            </a:extLst>
          </p:cNvPr>
          <p:cNvSpPr>
            <a:spLocks noGrp="1"/>
          </p:cNvSpPr>
          <p:nvPr>
            <p:ph type="body" sz="quarter" idx="10"/>
          </p:nvPr>
        </p:nvSpPr>
        <p:spPr/>
        <p:txBody>
          <a:bodyPr/>
          <a:lstStyle/>
          <a:p>
            <a:endParaRPr lang="en-US"/>
          </a:p>
        </p:txBody>
      </p:sp>
      <p:sp>
        <p:nvSpPr>
          <p:cNvPr id="5" name="Text Placeholder 4">
            <a:extLst>
              <a:ext uri="{FF2B5EF4-FFF2-40B4-BE49-F238E27FC236}">
                <a16:creationId xmlns:a16="http://schemas.microsoft.com/office/drawing/2014/main" id="{17A231E0-1122-4433-829A-2F7E189F8B3F}"/>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170299243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Text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108973039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Text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25584772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Building Machine Learning applications</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GB" b="0" kern="0" dirty="0">
                <a:solidFill>
                  <a:srgbClr val="000000"/>
                </a:solidFill>
              </a:rPr>
              <a:t>To make a model available as an application:</a:t>
            </a:r>
          </a:p>
          <a:p>
            <a:pPr lvl="1"/>
            <a:r>
              <a:rPr lang="en-GB" b="0" kern="0" dirty="0">
                <a:solidFill>
                  <a:srgbClr val="000000"/>
                </a:solidFill>
              </a:rPr>
              <a:t>Create a training experiment </a:t>
            </a:r>
          </a:p>
          <a:p>
            <a:pPr lvl="1"/>
            <a:r>
              <a:rPr lang="en-GB" b="0" kern="0" dirty="0">
                <a:solidFill>
                  <a:srgbClr val="000000"/>
                </a:solidFill>
              </a:rPr>
              <a:t>Convert the training experiment to a predictive experiment</a:t>
            </a:r>
          </a:p>
          <a:p>
            <a:pPr lvl="0"/>
            <a:endParaRPr lang="en-GB" b="0" kern="0" dirty="0">
              <a:solidFill>
                <a:srgbClr val="000000"/>
              </a:solidFill>
            </a:endParaRPr>
          </a:p>
          <a:p>
            <a:r>
              <a:rPr lang="en-GB" b="0" kern="0" dirty="0">
                <a:solidFill>
                  <a:srgbClr val="000000"/>
                </a:solidFill>
              </a:rPr>
              <a:t>To convert a training experiment to a predictive experiment:</a:t>
            </a:r>
          </a:p>
          <a:p>
            <a:pPr lvl="1"/>
            <a:r>
              <a:rPr lang="en-GB" b="0" kern="0" dirty="0">
                <a:solidFill>
                  <a:srgbClr val="000000"/>
                </a:solidFill>
              </a:rPr>
              <a:t>Replace Machine Learning algorithm modules with code from the trained model</a:t>
            </a:r>
          </a:p>
          <a:p>
            <a:pPr lvl="1"/>
            <a:r>
              <a:rPr lang="en-GB" b="0" kern="0" dirty="0">
                <a:solidFill>
                  <a:srgbClr val="000000"/>
                </a:solidFill>
              </a:rPr>
              <a:t>Remove unnecessary modules</a:t>
            </a:r>
          </a:p>
          <a:p>
            <a:pPr lvl="1"/>
            <a:r>
              <a:rPr lang="en-GB" b="0" kern="0" dirty="0">
                <a:solidFill>
                  <a:srgbClr val="000000"/>
                </a:solidFill>
              </a:rPr>
              <a:t>Specify how the model will accept/return data</a:t>
            </a:r>
            <a:endParaRPr lang="en-US" b="0" kern="0" dirty="0">
              <a:solidFill>
                <a:srgbClr val="000000"/>
              </a:solidFill>
            </a:endParaRPr>
          </a:p>
        </p:txBody>
      </p:sp>
    </p:spTree>
    <p:extLst>
      <p:ext uri="{BB962C8B-B14F-4D97-AF65-F5344CB8AC3E}">
        <p14:creationId xmlns:p14="http://schemas.microsoft.com/office/powerpoint/2010/main" val="180861616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F1BD97-86C4-4B32-9B3E-0956C99841ED}"/>
              </a:ext>
            </a:extLst>
          </p:cNvPr>
          <p:cNvSpPr>
            <a:spLocks noGrp="1"/>
          </p:cNvSpPr>
          <p:nvPr>
            <p:ph type="title"/>
          </p:nvPr>
        </p:nvSpPr>
        <p:spPr/>
        <p:txBody>
          <a:bodyPr/>
          <a:lstStyle/>
          <a:p>
            <a:r>
              <a:rPr lang="en-GB" dirty="0"/>
              <a:t>Using machine learning with HDInsight</a:t>
            </a:r>
            <a:endParaRPr lang="en-US" dirty="0"/>
          </a:p>
        </p:txBody>
      </p:sp>
      <p:sp>
        <p:nvSpPr>
          <p:cNvPr id="3" name="Content Placeholder 2">
            <a:extLst>
              <a:ext uri="{FF2B5EF4-FFF2-40B4-BE49-F238E27FC236}">
                <a16:creationId xmlns:a16="http://schemas.microsoft.com/office/drawing/2014/main" id="{F5E137FE-1AA0-4242-BF2A-AEF543E7E596}"/>
              </a:ext>
            </a:extLst>
          </p:cNvPr>
          <p:cNvSpPr>
            <a:spLocks noGrp="1"/>
          </p:cNvSpPr>
          <p:nvPr>
            <p:ph idx="1"/>
          </p:nvPr>
        </p:nvSpPr>
        <p:spPr/>
        <p:txBody>
          <a:bodyPr/>
          <a:lstStyle/>
          <a:p>
            <a:r>
              <a:rPr lang="en-GB" dirty="0"/>
              <a:t>Exercise 1: Provision an HDInsight cluster
Exercise 2: Use HDInsight for MapReduce and Spark jobs</a:t>
            </a:r>
          </a:p>
          <a:p>
            <a:endParaRPr lang="en-US" dirty="0"/>
          </a:p>
        </p:txBody>
      </p:sp>
      <p:sp>
        <p:nvSpPr>
          <p:cNvPr id="4" name="Text Placeholder 3">
            <a:extLst>
              <a:ext uri="{FF2B5EF4-FFF2-40B4-BE49-F238E27FC236}">
                <a16:creationId xmlns:a16="http://schemas.microsoft.com/office/drawing/2014/main" id="{295052CB-F656-4C3D-A726-102202AF77FC}"/>
              </a:ext>
            </a:extLst>
          </p:cNvPr>
          <p:cNvSpPr>
            <a:spLocks noGrp="1"/>
          </p:cNvSpPr>
          <p:nvPr>
            <p:ph type="body" sz="quarter" idx="10"/>
          </p:nvPr>
        </p:nvSpPr>
        <p:spPr/>
        <p:txBody>
          <a:bodyPr/>
          <a:lstStyle/>
          <a:p>
            <a:r>
              <a:rPr lang="en-US" dirty="0">
                <a:hlinkClick r:id="rId2"/>
              </a:rPr>
              <a:t>https://github.com/MicrosoftLearning/20774_Perform-Cloud-Data-Science-with-Azure-Machine-Learning/blob/master/Instructions/20774A_LAB_AK_12.md</a:t>
            </a:r>
            <a:endParaRPr lang="en-US" dirty="0"/>
          </a:p>
          <a:p>
            <a:endParaRPr lang="en-US" dirty="0"/>
          </a:p>
        </p:txBody>
      </p:sp>
      <p:sp>
        <p:nvSpPr>
          <p:cNvPr id="5" name="TextBox 4">
            <a:extLst>
              <a:ext uri="{FF2B5EF4-FFF2-40B4-BE49-F238E27FC236}">
                <a16:creationId xmlns:a16="http://schemas.microsoft.com/office/drawing/2014/main" id="{A9CC717D-4C63-4CAD-AF23-C6F0188F8BDA}"/>
              </a:ext>
            </a:extLst>
          </p:cNvPr>
          <p:cNvSpPr txBox="1"/>
          <p:nvPr/>
        </p:nvSpPr>
        <p:spPr>
          <a:xfrm>
            <a:off x="430213" y="5642169"/>
            <a:ext cx="4529573" cy="523220"/>
          </a:xfrm>
          <a:prstGeom prst="rect">
            <a:avLst/>
          </a:prstGeom>
          <a:noFill/>
        </p:spPr>
        <p:txBody>
          <a:bodyPr vert="horz" wrap="none" rtlCol="0">
            <a:spAutoFit/>
          </a:bodyPr>
          <a:lstStyle/>
          <a:p>
            <a:r>
              <a:rPr lang="en-GB" sz="2800" b="0" dirty="0">
                <a:latin typeface="Segoe UI" panose="020B0502040204020203" pitchFamily="34" charset="0"/>
              </a:rPr>
              <a:t>Estimated Time: 75 minutes</a:t>
            </a:r>
          </a:p>
        </p:txBody>
      </p:sp>
    </p:spTree>
    <p:extLst>
      <p:ext uri="{BB962C8B-B14F-4D97-AF65-F5344CB8AC3E}">
        <p14:creationId xmlns:p14="http://schemas.microsoft.com/office/powerpoint/2010/main" val="105924185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E315609-FC13-472A-9FB3-89F532D2A0EB}"/>
              </a:ext>
            </a:extLst>
          </p:cNvPr>
          <p:cNvSpPr>
            <a:spLocks noGrp="1"/>
          </p:cNvSpPr>
          <p:nvPr>
            <p:ph type="ctrTitle" sz="quarter"/>
          </p:nvPr>
        </p:nvSpPr>
        <p:spPr/>
        <p:txBody>
          <a:bodyPr/>
          <a:lstStyle/>
          <a:p>
            <a:r>
              <a:rPr lang="en-US" dirty="0"/>
              <a:t>Perform database analytics by using SQL Server R Services on Azure</a:t>
            </a:r>
          </a:p>
        </p:txBody>
      </p:sp>
      <p:sp>
        <p:nvSpPr>
          <p:cNvPr id="6" name="Subtitle 5">
            <a:extLst>
              <a:ext uri="{FF2B5EF4-FFF2-40B4-BE49-F238E27FC236}">
                <a16:creationId xmlns:a16="http://schemas.microsoft.com/office/drawing/2014/main" id="{5C407592-27A8-4419-BCCA-7A8F3E71409F}"/>
              </a:ext>
            </a:extLst>
          </p:cNvPr>
          <p:cNvSpPr>
            <a:spLocks noGrp="1"/>
          </p:cNvSpPr>
          <p:nvPr>
            <p:ph type="subTitle" sz="quarter" idx="1"/>
          </p:nvPr>
        </p:nvSpPr>
        <p:spPr/>
        <p:txBody>
          <a:bodyPr/>
          <a:lstStyle/>
          <a:p>
            <a:r>
              <a:rPr lang="en-US" dirty="0"/>
              <a:t>Deploy a SQL Server 2016 Azure VM, configure SQL Server to allow execution of R scripts, execute R scripts inside T-SQL statements</a:t>
            </a:r>
          </a:p>
        </p:txBody>
      </p:sp>
      <p:sp>
        <p:nvSpPr>
          <p:cNvPr id="7" name="Text Placeholder 6">
            <a:extLst>
              <a:ext uri="{FF2B5EF4-FFF2-40B4-BE49-F238E27FC236}">
                <a16:creationId xmlns:a16="http://schemas.microsoft.com/office/drawing/2014/main" id="{6A7AAE66-DFBD-48F8-91D2-C28D9BAAEC5D}"/>
              </a:ext>
            </a:extLst>
          </p:cNvPr>
          <p:cNvSpPr>
            <a:spLocks noGrp="1"/>
          </p:cNvSpPr>
          <p:nvPr>
            <p:ph type="body" sz="quarter" idx="10"/>
          </p:nvPr>
        </p:nvSpPr>
        <p:spPr/>
        <p:txBody>
          <a:bodyPr/>
          <a:lstStyle/>
          <a:p>
            <a:endParaRPr lang="en-US"/>
          </a:p>
        </p:txBody>
      </p:sp>
      <p:sp>
        <p:nvSpPr>
          <p:cNvPr id="8" name="Text Placeholder 7">
            <a:extLst>
              <a:ext uri="{FF2B5EF4-FFF2-40B4-BE49-F238E27FC236}">
                <a16:creationId xmlns:a16="http://schemas.microsoft.com/office/drawing/2014/main" id="{D7680E8C-1308-49E5-93AE-D1B0C22FEDDA}"/>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233346533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1: Overview of R and R Server</a:t>
            </a:r>
          </a:p>
        </p:txBody>
      </p:sp>
      <p:sp>
        <p:nvSpPr>
          <p:cNvPr id="3" name="Text Placeholder 2"/>
          <p:cNvSpPr>
            <a:spLocks noGrp="1"/>
          </p:cNvSpPr>
          <p:nvPr>
            <p:ph type="body" idx="1"/>
          </p:nvPr>
        </p:nvSpPr>
        <p:spPr/>
        <p:txBody>
          <a:bodyPr/>
          <a:lstStyle/>
          <a:p>
            <a:r>
              <a:rPr lang="en-GB" dirty="0"/>
              <a:t>Overview of R Server
Environments for running R Server
R Client</a:t>
            </a:r>
          </a:p>
        </p:txBody>
      </p:sp>
    </p:spTree>
    <p:extLst>
      <p:ext uri="{BB962C8B-B14F-4D97-AF65-F5344CB8AC3E}">
        <p14:creationId xmlns:p14="http://schemas.microsoft.com/office/powerpoint/2010/main" val="82662140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Overview of R </a:t>
            </a:r>
            <a:r>
              <a:rPr lang="en-GB"/>
              <a:t>Server (Machine learning Server)</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GB" b="0" kern="0" dirty="0">
                <a:solidFill>
                  <a:srgbClr val="000000"/>
                </a:solidFill>
              </a:rPr>
              <a:t>R Server is the “enterprise” version of R:</a:t>
            </a:r>
          </a:p>
          <a:p>
            <a:pPr lvl="1"/>
            <a:r>
              <a:rPr lang="en-GB" b="0" kern="0" dirty="0">
                <a:solidFill>
                  <a:srgbClr val="000000"/>
                </a:solidFill>
              </a:rPr>
              <a:t>RevoScaleR provides robustness</a:t>
            </a:r>
          </a:p>
          <a:p>
            <a:pPr lvl="0"/>
            <a:r>
              <a:rPr lang="en-GB" b="0" kern="0" dirty="0">
                <a:solidFill>
                  <a:srgbClr val="000000"/>
                </a:solidFill>
              </a:rPr>
              <a:t>R Server can be installed on Linux or Windows</a:t>
            </a:r>
          </a:p>
          <a:p>
            <a:pPr lvl="0"/>
            <a:r>
              <a:rPr lang="en-GB" b="0" kern="0" dirty="0">
                <a:solidFill>
                  <a:srgbClr val="000000"/>
                </a:solidFill>
              </a:rPr>
              <a:t>For big data, R Server can be installed on Hadoop or Spark clusters</a:t>
            </a:r>
          </a:p>
          <a:p>
            <a:pPr lvl="0"/>
            <a:endParaRPr lang="en-US" kern="0" dirty="0">
              <a:solidFill>
                <a:srgbClr val="000000"/>
              </a:solidFill>
            </a:endParaRPr>
          </a:p>
        </p:txBody>
      </p:sp>
    </p:spTree>
    <p:extLst>
      <p:ext uri="{BB962C8B-B14F-4D97-AF65-F5344CB8AC3E}">
        <p14:creationId xmlns:p14="http://schemas.microsoft.com/office/powerpoint/2010/main" val="98888567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Environments for running R Server</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R Server can run on servers:</a:t>
            </a:r>
          </a:p>
          <a:p>
            <a:pPr lvl="1"/>
            <a:r>
              <a:rPr lang="en-US" b="0" kern="0" dirty="0">
                <a:solidFill>
                  <a:srgbClr val="000000"/>
                </a:solidFill>
              </a:rPr>
              <a:t>Windows</a:t>
            </a:r>
          </a:p>
          <a:p>
            <a:pPr lvl="1"/>
            <a:r>
              <a:rPr lang="en-US" b="0" kern="0" dirty="0">
                <a:solidFill>
                  <a:srgbClr val="000000"/>
                </a:solidFill>
              </a:rPr>
              <a:t>Linux</a:t>
            </a:r>
          </a:p>
          <a:p>
            <a:pPr lvl="0"/>
            <a:r>
              <a:rPr lang="en-US" b="0" kern="0" dirty="0">
                <a:solidFill>
                  <a:srgbClr val="000000"/>
                </a:solidFill>
              </a:rPr>
              <a:t>R Server can run on clusters:</a:t>
            </a:r>
          </a:p>
          <a:p>
            <a:pPr lvl="1"/>
            <a:r>
              <a:rPr lang="en-US" b="0" kern="0" dirty="0">
                <a:solidFill>
                  <a:srgbClr val="000000"/>
                </a:solidFill>
              </a:rPr>
              <a:t>Hadoop</a:t>
            </a:r>
          </a:p>
          <a:p>
            <a:pPr lvl="1"/>
            <a:r>
              <a:rPr lang="en-US" b="0" kern="0" dirty="0">
                <a:solidFill>
                  <a:srgbClr val="000000"/>
                </a:solidFill>
              </a:rPr>
              <a:t>Spark</a:t>
            </a:r>
          </a:p>
          <a:p>
            <a:pPr lvl="0"/>
            <a:r>
              <a:rPr lang="en-US" b="0" kern="0" dirty="0">
                <a:solidFill>
                  <a:srgbClr val="000000"/>
                </a:solidFill>
              </a:rPr>
              <a:t>Install through regular SQL Server setup or standalone installer</a:t>
            </a:r>
          </a:p>
          <a:p>
            <a:pPr lvl="0"/>
            <a:r>
              <a:rPr lang="en-US" b="0" kern="0" dirty="0">
                <a:solidFill>
                  <a:srgbClr val="000000"/>
                </a:solidFill>
              </a:rPr>
              <a:t>Install R packages for Linux server</a:t>
            </a:r>
          </a:p>
          <a:p>
            <a:pPr lvl="0"/>
            <a:endParaRPr lang="en-US" kern="0" dirty="0">
              <a:solidFill>
                <a:srgbClr val="000000"/>
              </a:solidFill>
            </a:endParaRPr>
          </a:p>
        </p:txBody>
      </p:sp>
    </p:spTree>
    <p:extLst>
      <p:ext uri="{BB962C8B-B14F-4D97-AF65-F5344CB8AC3E}">
        <p14:creationId xmlns:p14="http://schemas.microsoft.com/office/powerpoint/2010/main" val="87801740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 Client</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GB" b="0" kern="0" dirty="0">
                <a:solidFill>
                  <a:srgbClr val="000000"/>
                </a:solidFill>
              </a:rPr>
              <a:t>Environments for running R Client</a:t>
            </a:r>
          </a:p>
          <a:p>
            <a:pPr lvl="0"/>
            <a:r>
              <a:rPr lang="en-GB" b="0" kern="0" dirty="0">
                <a:solidFill>
                  <a:srgbClr val="000000"/>
                </a:solidFill>
              </a:rPr>
              <a:t>How do you install R Client?</a:t>
            </a:r>
          </a:p>
          <a:p>
            <a:pPr lvl="1"/>
            <a:r>
              <a:rPr lang="en-GB" b="0" kern="0" dirty="0">
                <a:solidFill>
                  <a:srgbClr val="000000"/>
                </a:solidFill>
              </a:rPr>
              <a:t>Download R Client for your operating system and follow the installation sequence for Windows or Linux</a:t>
            </a:r>
          </a:p>
          <a:p>
            <a:pPr lvl="1"/>
            <a:r>
              <a:rPr lang="en-GB" b="0" kern="0" dirty="0">
                <a:solidFill>
                  <a:srgbClr val="000000"/>
                </a:solidFill>
              </a:rPr>
              <a:t>Configure the IDE to point at your R executable file</a:t>
            </a:r>
          </a:p>
          <a:p>
            <a:pPr lvl="0"/>
            <a:r>
              <a:rPr lang="en-US" b="0" kern="0" dirty="0">
                <a:solidFill>
                  <a:srgbClr val="000000"/>
                </a:solidFill>
              </a:rPr>
              <a:t>How do you connect to a remote server by using R Client?</a:t>
            </a:r>
          </a:p>
        </p:txBody>
      </p:sp>
    </p:spTree>
    <p:extLst>
      <p:ext uri="{BB962C8B-B14F-4D97-AF65-F5344CB8AC3E}">
        <p14:creationId xmlns:p14="http://schemas.microsoft.com/office/powerpoint/2010/main" val="94501588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Getting started with R Server</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GB" b="0" kern="0" dirty="0">
                <a:solidFill>
                  <a:srgbClr val="000000"/>
                </a:solidFill>
              </a:rPr>
              <a:t>Perform analytics with R by using R Server on HDInsight</a:t>
            </a:r>
          </a:p>
          <a:p>
            <a:pPr lvl="0"/>
            <a:r>
              <a:rPr lang="en-GB" b="0" kern="0" dirty="0">
                <a:solidFill>
                  <a:srgbClr val="000000"/>
                </a:solidFill>
              </a:rPr>
              <a:t>ScaleR provides functions to distribute and parallelize the data</a:t>
            </a:r>
          </a:p>
          <a:p>
            <a:pPr lvl="0"/>
            <a:r>
              <a:rPr lang="en-GB" b="0" kern="0" dirty="0">
                <a:solidFill>
                  <a:srgbClr val="000000"/>
                </a:solidFill>
              </a:rPr>
              <a:t>Compute contexts</a:t>
            </a:r>
          </a:p>
          <a:p>
            <a:pPr lvl="1"/>
            <a:r>
              <a:rPr lang="en-GB" b="0" kern="0" dirty="0">
                <a:solidFill>
                  <a:srgbClr val="000000"/>
                </a:solidFill>
              </a:rPr>
              <a:t>rxSetComputeContext(“local”)</a:t>
            </a:r>
          </a:p>
          <a:p>
            <a:pPr lvl="1"/>
            <a:r>
              <a:rPr lang="en-GB" b="0" kern="0" dirty="0">
                <a:solidFill>
                  <a:srgbClr val="000000"/>
                </a:solidFill>
              </a:rPr>
              <a:t>rxSetComputeContext(“localpar”)</a:t>
            </a:r>
          </a:p>
          <a:p>
            <a:pPr lvl="1"/>
            <a:r>
              <a:rPr lang="en-GB" b="0" kern="0" dirty="0">
                <a:solidFill>
                  <a:srgbClr val="000000"/>
                </a:solidFill>
              </a:rPr>
              <a:t>RxSpark</a:t>
            </a:r>
          </a:p>
          <a:p>
            <a:pPr lvl="1"/>
            <a:r>
              <a:rPr lang="en-GB" b="0" kern="0" dirty="0">
                <a:solidFill>
                  <a:srgbClr val="000000"/>
                </a:solidFill>
              </a:rPr>
              <a:t>RxHadoopMR</a:t>
            </a:r>
          </a:p>
          <a:p>
            <a:pPr lvl="0"/>
            <a:endParaRPr lang="en-US" b="0" kern="0" dirty="0">
              <a:solidFill>
                <a:srgbClr val="000000"/>
              </a:solidFill>
            </a:endParaRPr>
          </a:p>
        </p:txBody>
      </p:sp>
    </p:spTree>
    <p:extLst>
      <p:ext uri="{BB962C8B-B14F-4D97-AF65-F5344CB8AC3E}">
        <p14:creationId xmlns:p14="http://schemas.microsoft.com/office/powerpoint/2010/main" val="413059495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Remote execution on R Server</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GB" b="0" kern="0" dirty="0"/>
              <a:t>mrsdeploy login functions</a:t>
            </a:r>
          </a:p>
          <a:p>
            <a:pPr lvl="1"/>
            <a:r>
              <a:rPr lang="en-GB" b="0" kern="0" dirty="0"/>
              <a:t>remoteLogin()</a:t>
            </a:r>
          </a:p>
          <a:p>
            <a:pPr lvl="1"/>
            <a:r>
              <a:rPr lang="en-GB" b="0" kern="0" dirty="0"/>
              <a:t>remoteLoginAAD()</a:t>
            </a:r>
          </a:p>
          <a:p>
            <a:endParaRPr lang="en-GB" b="0" kern="0" dirty="0"/>
          </a:p>
          <a:p>
            <a:r>
              <a:rPr lang="en-GB" b="0" kern="0" dirty="0"/>
              <a:t>Switching compute contexts</a:t>
            </a:r>
          </a:p>
          <a:p>
            <a:pPr marL="0" indent="0">
              <a:buFont typeface="Arial" pitchFamily="34" charset="0"/>
              <a:buNone/>
            </a:pPr>
            <a:endParaRPr lang="en-GB" b="0" kern="0" dirty="0"/>
          </a:p>
          <a:p>
            <a:endParaRPr lang="en-US" b="0" kern="0" dirty="0"/>
          </a:p>
        </p:txBody>
      </p:sp>
    </p:spTree>
    <p:extLst>
      <p:ext uri="{BB962C8B-B14F-4D97-AF65-F5344CB8AC3E}">
        <p14:creationId xmlns:p14="http://schemas.microsoft.com/office/powerpoint/2010/main" val="349876405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26D9B9-9FB1-4585-AC86-8FD515C4FBEF}"/>
              </a:ext>
            </a:extLst>
          </p:cNvPr>
          <p:cNvSpPr>
            <a:spLocks noGrp="1"/>
          </p:cNvSpPr>
          <p:nvPr>
            <p:ph type="ctrTitle" sz="quarter"/>
          </p:nvPr>
        </p:nvSpPr>
        <p:spPr/>
        <p:txBody>
          <a:bodyPr/>
          <a:lstStyle/>
          <a:p>
            <a:r>
              <a:rPr lang="en-GB" dirty="0"/>
              <a:t>Executing remote commands</a:t>
            </a:r>
            <a:endParaRPr lang="en-US" dirty="0"/>
          </a:p>
        </p:txBody>
      </p:sp>
      <p:sp>
        <p:nvSpPr>
          <p:cNvPr id="3" name="Subtitle 2">
            <a:extLst>
              <a:ext uri="{FF2B5EF4-FFF2-40B4-BE49-F238E27FC236}">
                <a16:creationId xmlns:a16="http://schemas.microsoft.com/office/drawing/2014/main" id="{6DEF2FFD-70F6-4762-805C-880E8EBD0450}"/>
              </a:ext>
            </a:extLst>
          </p:cNvPr>
          <p:cNvSpPr>
            <a:spLocks noGrp="1"/>
          </p:cNvSpPr>
          <p:nvPr>
            <p:ph type="subTitle" sz="quarter" idx="1"/>
          </p:nvPr>
        </p:nvSpPr>
        <p:spPr/>
        <p:txBody>
          <a:bodyPr/>
          <a:lstStyle/>
          <a:p>
            <a:r>
              <a:rPr lang="en-US" dirty="0"/>
              <a:t>Enable remote access to R Server</a:t>
            </a:r>
          </a:p>
          <a:p>
            <a:r>
              <a:rPr lang="en-US" dirty="0"/>
              <a:t>Use R Client to execute R commands in a remote session</a:t>
            </a:r>
          </a:p>
          <a:p>
            <a:endParaRPr lang="en-US" dirty="0"/>
          </a:p>
        </p:txBody>
      </p:sp>
      <p:sp>
        <p:nvSpPr>
          <p:cNvPr id="4" name="Text Placeholder 3">
            <a:extLst>
              <a:ext uri="{FF2B5EF4-FFF2-40B4-BE49-F238E27FC236}">
                <a16:creationId xmlns:a16="http://schemas.microsoft.com/office/drawing/2014/main" id="{33B1991A-986B-42D9-B3DE-EEA88B601ED9}"/>
              </a:ext>
            </a:extLst>
          </p:cNvPr>
          <p:cNvSpPr>
            <a:spLocks noGrp="1"/>
          </p:cNvSpPr>
          <p:nvPr>
            <p:ph type="body" sz="quarter" idx="10"/>
          </p:nvPr>
        </p:nvSpPr>
        <p:spPr/>
        <p:txBody>
          <a:bodyPr/>
          <a:lstStyle/>
          <a:p>
            <a:endParaRPr lang="en-US"/>
          </a:p>
        </p:txBody>
      </p:sp>
      <p:sp>
        <p:nvSpPr>
          <p:cNvPr id="5" name="Text Placeholder 4">
            <a:extLst>
              <a:ext uri="{FF2B5EF4-FFF2-40B4-BE49-F238E27FC236}">
                <a16:creationId xmlns:a16="http://schemas.microsoft.com/office/drawing/2014/main" id="{F5C4285C-C1F8-4FE6-90A7-56A00FCAD0BE}"/>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317595922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Text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2576606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Introduction to the Data Science Virtual Machine</a:t>
            </a:r>
          </a:p>
        </p:txBody>
      </p:sp>
      <p:sp>
        <p:nvSpPr>
          <p:cNvPr id="4" name="Text Placeholder 3"/>
          <p:cNvSpPr>
            <a:spLocks noGrp="1"/>
          </p:cNvSpPr>
          <p:nvPr>
            <p:ph type="body" idx="1"/>
          </p:nvPr>
        </p:nvSpPr>
        <p:spPr/>
        <p:txBody>
          <a:bodyPr/>
          <a:lstStyle/>
          <a:p>
            <a:r>
              <a:rPr lang="en-US" dirty="0"/>
              <a:t>Data Science Virtual Machine:</a:t>
            </a:r>
          </a:p>
          <a:p>
            <a:pPr lvl="1"/>
            <a:r>
              <a:rPr lang="en-US" dirty="0"/>
              <a:t>Microsoft R </a:t>
            </a:r>
          </a:p>
          <a:p>
            <a:pPr lvl="1"/>
            <a:r>
              <a:rPr lang="en-US" dirty="0"/>
              <a:t>Python</a:t>
            </a:r>
          </a:p>
          <a:p>
            <a:pPr lvl="1"/>
            <a:r>
              <a:rPr lang="en-US" dirty="0"/>
              <a:t>Jupyter Notebook Server</a:t>
            </a:r>
          </a:p>
          <a:p>
            <a:pPr lvl="1"/>
            <a:r>
              <a:rPr lang="en-US" dirty="0"/>
              <a:t>SQL Server </a:t>
            </a:r>
          </a:p>
          <a:p>
            <a:pPr lvl="1"/>
            <a:r>
              <a:rPr lang="en-US" dirty="0"/>
              <a:t>Visual Studio </a:t>
            </a:r>
          </a:p>
          <a:p>
            <a:pPr lvl="1"/>
            <a:r>
              <a:rPr lang="en-US" dirty="0"/>
              <a:t>Azure HDInsight (Hadoop)</a:t>
            </a:r>
          </a:p>
          <a:p>
            <a:pPr lvl="1"/>
            <a:r>
              <a:rPr lang="en-US" dirty="0"/>
              <a:t>Data Lake</a:t>
            </a:r>
          </a:p>
          <a:p>
            <a:pPr lvl="1"/>
            <a:r>
              <a:rPr lang="en-US" dirty="0"/>
              <a:t>Power BI desktop</a:t>
            </a:r>
          </a:p>
          <a:p>
            <a:pPr lvl="1"/>
            <a:r>
              <a:rPr lang="en-US" dirty="0"/>
              <a:t>Azure Storage Explorer and AzCopy</a:t>
            </a:r>
          </a:p>
          <a:p>
            <a:pPr lvl="1"/>
            <a:r>
              <a:rPr lang="en-US" dirty="0"/>
              <a:t>Azure CLI and Azure PowerShell</a:t>
            </a:r>
          </a:p>
          <a:p>
            <a:endParaRPr lang="en-GB" sz="2400" dirty="0"/>
          </a:p>
        </p:txBody>
      </p:sp>
    </p:spTree>
    <p:extLst>
      <p:ext uri="{BB962C8B-B14F-4D97-AF65-F5344CB8AC3E}">
        <p14:creationId xmlns:p14="http://schemas.microsoft.com/office/powerpoint/2010/main" val="269374548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Text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246300401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Text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342106675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Text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372710187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Text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81287363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Using R with SQL Server</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GB" b="0" kern="0" dirty="0">
                <a:solidFill>
                  <a:srgbClr val="000000"/>
                </a:solidFill>
              </a:rPr>
              <a:t>R Services (in-database) enables the execution of R scripts on SQL Server </a:t>
            </a:r>
          </a:p>
          <a:p>
            <a:pPr lvl="0"/>
            <a:r>
              <a:rPr lang="en-GB" b="0" kern="0" dirty="0">
                <a:solidFill>
                  <a:srgbClr val="000000"/>
                </a:solidFill>
              </a:rPr>
              <a:t>R Server is enterprise-scale R for big data</a:t>
            </a:r>
          </a:p>
          <a:p>
            <a:pPr lvl="0"/>
            <a:endParaRPr lang="en-US" b="0" kern="0" dirty="0">
              <a:solidFill>
                <a:srgbClr val="000000"/>
              </a:solidFill>
            </a:endParaRPr>
          </a:p>
        </p:txBody>
      </p:sp>
    </p:spTree>
    <p:extLst>
      <p:ext uri="{BB962C8B-B14F-4D97-AF65-F5344CB8AC3E}">
        <p14:creationId xmlns:p14="http://schemas.microsoft.com/office/powerpoint/2010/main" val="294364853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Deploy SQL Server 2016 on an Azure VM</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GB" b="0" kern="0" dirty="0">
                <a:solidFill>
                  <a:srgbClr val="000000"/>
                </a:solidFill>
              </a:rPr>
              <a:t>Configure options in the Azure Portal</a:t>
            </a:r>
          </a:p>
          <a:p>
            <a:pPr lvl="0"/>
            <a:r>
              <a:rPr lang="en-GB" b="0" kern="0" dirty="0">
                <a:solidFill>
                  <a:srgbClr val="000000"/>
                </a:solidFill>
              </a:rPr>
              <a:t>Select SQL Server VM image</a:t>
            </a:r>
          </a:p>
          <a:p>
            <a:pPr lvl="0"/>
            <a:endParaRPr lang="en-US" b="0" kern="0" dirty="0">
              <a:solidFill>
                <a:srgbClr val="000000"/>
              </a:solidFill>
            </a:endParaRPr>
          </a:p>
        </p:txBody>
      </p:sp>
    </p:spTree>
    <p:extLst>
      <p:ext uri="{BB962C8B-B14F-4D97-AF65-F5344CB8AC3E}">
        <p14:creationId xmlns:p14="http://schemas.microsoft.com/office/powerpoint/2010/main" val="244493466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Configuring SQL Server to enable execution of R</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b="0" kern="0" dirty="0">
                <a:solidFill>
                  <a:srgbClr val="000000"/>
                </a:solidFill>
              </a:rPr>
              <a:t>To run R code directly from SQL Server:</a:t>
            </a:r>
          </a:p>
          <a:p>
            <a:pPr lvl="1"/>
            <a:r>
              <a:rPr lang="en-US" b="0" kern="0" dirty="0">
                <a:solidFill>
                  <a:srgbClr val="000000"/>
                </a:solidFill>
              </a:rPr>
              <a:t>Use the sp_execute_external_script stored procedure</a:t>
            </a:r>
          </a:p>
          <a:p>
            <a:pPr lvl="1"/>
            <a:r>
              <a:rPr lang="en-US" b="0" kern="0" dirty="0">
                <a:solidFill>
                  <a:srgbClr val="000000"/>
                </a:solidFill>
              </a:rPr>
              <a:t>Enable this procedure using the sp_configure command</a:t>
            </a:r>
          </a:p>
          <a:p>
            <a:pPr lvl="1"/>
            <a:r>
              <a:rPr lang="en-US" b="0" kern="0" dirty="0">
                <a:solidFill>
                  <a:srgbClr val="000000"/>
                </a:solidFill>
              </a:rPr>
              <a:t>Restart SQL Server</a:t>
            </a:r>
            <a:endParaRPr lang="en-GB" b="0" kern="0" dirty="0">
              <a:solidFill>
                <a:srgbClr val="000000"/>
              </a:solidFill>
            </a:endParaRPr>
          </a:p>
          <a:p>
            <a:pPr lvl="0"/>
            <a:endParaRPr lang="en-US" b="0" kern="0" dirty="0">
              <a:solidFill>
                <a:srgbClr val="000000"/>
              </a:solidFill>
            </a:endParaRPr>
          </a:p>
        </p:txBody>
      </p:sp>
    </p:spTree>
    <p:extLst>
      <p:ext uri="{BB962C8B-B14F-4D97-AF65-F5344CB8AC3E}">
        <p14:creationId xmlns:p14="http://schemas.microsoft.com/office/powerpoint/2010/main" val="375897914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Executing R scripts inside T-SQL statements</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Specify the language extension to invoke</a:t>
            </a:r>
          </a:p>
          <a:p>
            <a:pPr lvl="0"/>
            <a:r>
              <a:rPr lang="en-US" b="0" kern="0" dirty="0">
                <a:solidFill>
                  <a:srgbClr val="000000"/>
                </a:solidFill>
              </a:rPr>
              <a:t>View active R scripts</a:t>
            </a:r>
          </a:p>
          <a:p>
            <a:pPr lvl="0"/>
            <a:r>
              <a:rPr lang="en-US" b="0" kern="0" dirty="0">
                <a:solidFill>
                  <a:srgbClr val="000000"/>
                </a:solidFill>
              </a:rPr>
              <a:t>Monitor usage of external script execution</a:t>
            </a:r>
          </a:p>
        </p:txBody>
      </p:sp>
    </p:spTree>
    <p:extLst>
      <p:ext uri="{BB962C8B-B14F-4D97-AF65-F5344CB8AC3E}">
        <p14:creationId xmlns:p14="http://schemas.microsoft.com/office/powerpoint/2010/main" val="319724418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Data Visualization with R</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R Server can generate R graphics</a:t>
            </a:r>
          </a:p>
          <a:p>
            <a:pPr lvl="0"/>
            <a:r>
              <a:rPr lang="en-US" b="0" kern="0" dirty="0">
                <a:solidFill>
                  <a:srgbClr val="000000"/>
                </a:solidFill>
              </a:rPr>
              <a:t>The default location for graphic output is the current folder from which you executed the command</a:t>
            </a:r>
          </a:p>
        </p:txBody>
      </p:sp>
    </p:spTree>
    <p:extLst>
      <p:ext uri="{BB962C8B-B14F-4D97-AF65-F5344CB8AC3E}">
        <p14:creationId xmlns:p14="http://schemas.microsoft.com/office/powerpoint/2010/main" val="99114782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786F72-74F7-45E7-9655-08658EADEB72}"/>
              </a:ext>
            </a:extLst>
          </p:cNvPr>
          <p:cNvSpPr>
            <a:spLocks noGrp="1"/>
          </p:cNvSpPr>
          <p:nvPr>
            <p:ph type="ctrTitle" sz="quarter"/>
          </p:nvPr>
        </p:nvSpPr>
        <p:spPr/>
        <p:txBody>
          <a:bodyPr/>
          <a:lstStyle/>
          <a:p>
            <a:r>
              <a:rPr lang="en-GB" dirty="0"/>
              <a:t>Creating R graphics from R Server</a:t>
            </a:r>
            <a:endParaRPr lang="en-US" dirty="0"/>
          </a:p>
        </p:txBody>
      </p:sp>
      <p:sp>
        <p:nvSpPr>
          <p:cNvPr id="3" name="Subtitle 2">
            <a:extLst>
              <a:ext uri="{FF2B5EF4-FFF2-40B4-BE49-F238E27FC236}">
                <a16:creationId xmlns:a16="http://schemas.microsoft.com/office/drawing/2014/main" id="{99F97418-5553-40FD-AD4F-DD7E886AEA83}"/>
              </a:ext>
            </a:extLst>
          </p:cNvPr>
          <p:cNvSpPr>
            <a:spLocks noGrp="1"/>
          </p:cNvSpPr>
          <p:nvPr>
            <p:ph type="subTitle" sz="quarter" idx="1"/>
          </p:nvPr>
        </p:nvSpPr>
        <p:spPr/>
        <p:txBody>
          <a:bodyPr/>
          <a:lstStyle/>
          <a:p>
            <a:r>
              <a:rPr lang="en-US" dirty="0"/>
              <a:t>Create a stored procedure to run R code and extract useful data</a:t>
            </a:r>
          </a:p>
          <a:p>
            <a:r>
              <a:rPr lang="en-US" dirty="0"/>
              <a:t>Create a stored procedure to run R code and plot extracted data</a:t>
            </a:r>
          </a:p>
          <a:p>
            <a:r>
              <a:rPr lang="en-US" dirty="0"/>
              <a:t>Use PowerShell to deploy a stored procedure and create a graphic from data</a:t>
            </a:r>
          </a:p>
          <a:p>
            <a:endParaRPr lang="en-US" dirty="0"/>
          </a:p>
        </p:txBody>
      </p:sp>
      <p:sp>
        <p:nvSpPr>
          <p:cNvPr id="4" name="Text Placeholder 3">
            <a:extLst>
              <a:ext uri="{FF2B5EF4-FFF2-40B4-BE49-F238E27FC236}">
                <a16:creationId xmlns:a16="http://schemas.microsoft.com/office/drawing/2014/main" id="{C00A8AA6-BD21-4F68-A435-1126AD6E9CDA}"/>
              </a:ext>
            </a:extLst>
          </p:cNvPr>
          <p:cNvSpPr>
            <a:spLocks noGrp="1"/>
          </p:cNvSpPr>
          <p:nvPr>
            <p:ph type="body" sz="quarter" idx="10"/>
          </p:nvPr>
        </p:nvSpPr>
        <p:spPr/>
        <p:txBody>
          <a:bodyPr/>
          <a:lstStyle/>
          <a:p>
            <a:endParaRPr lang="en-US"/>
          </a:p>
        </p:txBody>
      </p:sp>
      <p:sp>
        <p:nvSpPr>
          <p:cNvPr id="5" name="Text Placeholder 4">
            <a:extLst>
              <a:ext uri="{FF2B5EF4-FFF2-40B4-BE49-F238E27FC236}">
                <a16:creationId xmlns:a16="http://schemas.microsoft.com/office/drawing/2014/main" id="{23229998-0F66-4B95-90C8-809E46218144}"/>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4115185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Using the Data Science VM</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GB" b="0" kern="0" dirty="0">
                <a:solidFill>
                  <a:srgbClr val="000000"/>
                </a:solidFill>
              </a:rPr>
              <a:t>DSVM requires:</a:t>
            </a:r>
          </a:p>
          <a:p>
            <a:pPr lvl="1"/>
            <a:r>
              <a:rPr lang="en-GB" b="0" kern="0" dirty="0">
                <a:solidFill>
                  <a:srgbClr val="000000"/>
                </a:solidFill>
              </a:rPr>
              <a:t>Azure subscription</a:t>
            </a:r>
          </a:p>
          <a:p>
            <a:pPr lvl="1"/>
            <a:r>
              <a:rPr lang="en-GB" b="0" kern="0" dirty="0">
                <a:solidFill>
                  <a:srgbClr val="000000"/>
                </a:solidFill>
              </a:rPr>
              <a:t>Azure storage account</a:t>
            </a:r>
          </a:p>
          <a:p>
            <a:pPr lvl="0"/>
            <a:endParaRPr lang="en-GB" b="0" kern="0" dirty="0">
              <a:solidFill>
                <a:srgbClr val="000000"/>
              </a:solidFill>
            </a:endParaRPr>
          </a:p>
          <a:p>
            <a:r>
              <a:rPr lang="en-GB" b="0" kern="0" dirty="0">
                <a:solidFill>
                  <a:srgbClr val="000000"/>
                </a:solidFill>
              </a:rPr>
              <a:t>Usage costs:</a:t>
            </a:r>
          </a:p>
          <a:p>
            <a:pPr lvl="1"/>
            <a:r>
              <a:rPr lang="en-GB" b="0" kern="0" dirty="0">
                <a:solidFill>
                  <a:srgbClr val="000000"/>
                </a:solidFill>
              </a:rPr>
              <a:t>Azure compute charges</a:t>
            </a:r>
          </a:p>
          <a:p>
            <a:pPr lvl="1"/>
            <a:r>
              <a:rPr lang="en-GB" b="0" kern="0" dirty="0">
                <a:solidFill>
                  <a:srgbClr val="000000"/>
                </a:solidFill>
              </a:rPr>
              <a:t>No software charges</a:t>
            </a:r>
          </a:p>
          <a:p>
            <a:pPr lvl="0"/>
            <a:endParaRPr lang="en-US" kern="0" dirty="0">
              <a:solidFill>
                <a:srgbClr val="000000"/>
              </a:solidFill>
            </a:endParaRPr>
          </a:p>
        </p:txBody>
      </p:sp>
    </p:spTree>
    <p:extLst>
      <p:ext uri="{BB962C8B-B14F-4D97-AF65-F5344CB8AC3E}">
        <p14:creationId xmlns:p14="http://schemas.microsoft.com/office/powerpoint/2010/main" val="425378899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Text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363172257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Text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210242835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Text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207470247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Text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330718150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Text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32338884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9819" y="0"/>
            <a:ext cx="8577093" cy="740664"/>
          </a:xfrm>
        </p:spPr>
        <p:txBody>
          <a:bodyPr/>
          <a:lstStyle/>
          <a:p>
            <a:r>
              <a:rPr lang="en-GB" dirty="0"/>
              <a:t>Using N-series VMs for Machine Learning applications</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b="0" kern="0" dirty="0"/>
              <a:t>N-series Azure NC VMs:</a:t>
            </a:r>
          </a:p>
          <a:p>
            <a:pPr lvl="1"/>
            <a:r>
              <a:rPr lang="en-US" b="0" kern="0" dirty="0"/>
              <a:t>Designed for compute-intensive applications </a:t>
            </a:r>
          </a:p>
          <a:p>
            <a:pPr lvl="1"/>
            <a:r>
              <a:rPr lang="en-US" b="0" kern="0" dirty="0"/>
              <a:t>Powered by NVIDIA Tesla® K80 GPUs</a:t>
            </a:r>
          </a:p>
          <a:p>
            <a:endParaRPr lang="en-US" b="0" kern="0" dirty="0"/>
          </a:p>
          <a:p>
            <a:r>
              <a:rPr lang="en-US" b="0" kern="0" dirty="0"/>
              <a:t>DSVM Deep Learning Toolkit:</a:t>
            </a:r>
          </a:p>
          <a:p>
            <a:pPr lvl="1"/>
            <a:r>
              <a:rPr lang="en-GB" b="0" kern="0" dirty="0"/>
              <a:t>Available on Windows version of DSVM (preconfigured with GPU enabled)</a:t>
            </a:r>
          </a:p>
          <a:p>
            <a:pPr lvl="1"/>
            <a:r>
              <a:rPr lang="en-GB" b="0" kern="0" dirty="0"/>
              <a:t>Includes sample solutions that use GPU processing</a:t>
            </a:r>
            <a:endParaRPr lang="en-US" b="0" kern="0" dirty="0"/>
          </a:p>
        </p:txBody>
      </p:sp>
    </p:spTree>
    <p:extLst>
      <p:ext uri="{BB962C8B-B14F-4D97-AF65-F5344CB8AC3E}">
        <p14:creationId xmlns:p14="http://schemas.microsoft.com/office/powerpoint/2010/main" val="42329019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Introduction to neural networks</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Interesting machine learning model</a:t>
            </a:r>
          </a:p>
          <a:p>
            <a:pPr lvl="0"/>
            <a:r>
              <a:rPr lang="en-US" b="0" kern="0" dirty="0">
                <a:solidFill>
                  <a:srgbClr val="000000"/>
                </a:solidFill>
              </a:rPr>
              <a:t>Inspired by the human brain</a:t>
            </a:r>
          </a:p>
          <a:p>
            <a:pPr lvl="0"/>
            <a:r>
              <a:rPr lang="en-US" b="0" kern="0" dirty="0">
                <a:solidFill>
                  <a:srgbClr val="000000"/>
                </a:solidFill>
              </a:rPr>
              <a:t>Used to make predictions from a dataset</a:t>
            </a:r>
          </a:p>
          <a:p>
            <a:pPr lvl="0"/>
            <a:r>
              <a:rPr lang="en-US" b="0" kern="0" dirty="0">
                <a:solidFill>
                  <a:srgbClr val="000000"/>
                </a:solidFill>
              </a:rPr>
              <a:t>Can be time-consuming to run</a:t>
            </a:r>
          </a:p>
          <a:p>
            <a:pPr lvl="0"/>
            <a:r>
              <a:rPr lang="en-US" b="0" kern="0" dirty="0">
                <a:solidFill>
                  <a:srgbClr val="000000"/>
                </a:solidFill>
              </a:rPr>
              <a:t>Easy to implement in Machine Learning, but can be difficult to analyze</a:t>
            </a:r>
          </a:p>
          <a:p>
            <a:pPr lvl="0"/>
            <a:r>
              <a:rPr lang="en-US" b="0" kern="0" dirty="0">
                <a:solidFill>
                  <a:srgbClr val="000000"/>
                </a:solidFill>
              </a:rPr>
              <a:t>Training is an iterative process</a:t>
            </a:r>
          </a:p>
        </p:txBody>
      </p:sp>
    </p:spTree>
    <p:extLst>
      <p:ext uri="{BB962C8B-B14F-4D97-AF65-F5344CB8AC3E}">
        <p14:creationId xmlns:p14="http://schemas.microsoft.com/office/powerpoint/2010/main" val="4101173146"/>
      </p:ext>
    </p:extLst>
  </p:cSld>
  <p:clrMapOvr>
    <a:masterClrMapping/>
  </p:clrMapOvr>
</p:sld>
</file>

<file path=ppt/theme/theme1.xml><?xml version="1.0" encoding="utf-8"?>
<a:theme xmlns:a="http://schemas.openxmlformats.org/drawingml/2006/main" name="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8257</Words>
  <Application>Microsoft Office PowerPoint</Application>
  <PresentationFormat>On-screen Show (4:3)</PresentationFormat>
  <Paragraphs>1038</Paragraphs>
  <Slides>74</Slides>
  <Notes>68</Notes>
  <HiddenSlides>18</HiddenSlides>
  <MMClips>0</MMClips>
  <ScaleCrop>false</ScaleCrop>
  <HeadingPairs>
    <vt:vector size="6" baseType="variant">
      <vt:variant>
        <vt:lpstr>Fonts Used</vt:lpstr>
      </vt:variant>
      <vt:variant>
        <vt:i4>11</vt:i4>
      </vt:variant>
      <vt:variant>
        <vt:lpstr>Theme</vt:lpstr>
      </vt:variant>
      <vt:variant>
        <vt:i4>2</vt:i4>
      </vt:variant>
      <vt:variant>
        <vt:lpstr>Slide Titles</vt:lpstr>
      </vt:variant>
      <vt:variant>
        <vt:i4>74</vt:i4>
      </vt:variant>
    </vt:vector>
  </HeadingPairs>
  <TitlesOfParts>
    <vt:vector size="87" baseType="lpstr">
      <vt:lpstr>Calibri</vt:lpstr>
      <vt:lpstr>Segoe</vt:lpstr>
      <vt:lpstr>Consolas</vt:lpstr>
      <vt:lpstr>Symbol</vt:lpstr>
      <vt:lpstr>Segoe UI</vt:lpstr>
      <vt:lpstr>Courier New</vt:lpstr>
      <vt:lpstr>Verdana</vt:lpstr>
      <vt:lpstr>Arial</vt:lpstr>
      <vt:lpstr>Wingdings</vt:lpstr>
      <vt:lpstr>Segoe UI Light</vt:lpstr>
      <vt:lpstr>Times New Roman</vt:lpstr>
      <vt:lpstr>NG_MOC_Core_ModuleNew2</vt:lpstr>
      <vt:lpstr>1_NG_MOC_Core_ModuleNew2</vt:lpstr>
      <vt:lpstr>Exam 70-774 Perform Cloud Data Science with Azure Machine Learning</vt:lpstr>
      <vt:lpstr>Use Other Services for Machine Learning</vt:lpstr>
      <vt:lpstr>Operationalize and Manage Azure Machine Learning Services</vt:lpstr>
      <vt:lpstr>Build and use neural networks with the Microsoft Cognitive Toolkit   </vt:lpstr>
      <vt:lpstr>Building Machine Learning applications</vt:lpstr>
      <vt:lpstr>Introduction to the Data Science Virtual Machine</vt:lpstr>
      <vt:lpstr>Using the Data Science VM</vt:lpstr>
      <vt:lpstr>Using N-series VMs for Machine Learning applications</vt:lpstr>
      <vt:lpstr>Introduction to neural networks</vt:lpstr>
      <vt:lpstr>Use cases for neural networks</vt:lpstr>
      <vt:lpstr>Using a sample application based on a neural network</vt:lpstr>
      <vt:lpstr>PowerPoint Presentation</vt:lpstr>
      <vt:lpstr>PowerPoint Presentation</vt:lpstr>
      <vt:lpstr>PowerPoint Presentation</vt:lpstr>
      <vt:lpstr>If you want to make a predictive analytics model available as an application, what two key processes in Machine Learning Studio does this process involve?</vt:lpstr>
      <vt:lpstr>If you want to make a predictive analytics model available as an application, what two key processes in Machine Learning Studio does this process involve?</vt:lpstr>
      <vt:lpstr>True or false: Speech and object recognition models often use neural networks.</vt:lpstr>
      <vt:lpstr>True or false: Speech and object recognition models often use neural networks.</vt:lpstr>
      <vt:lpstr>Building Machine Learning models</vt:lpstr>
      <vt:lpstr>Streamline development by using existing resources  </vt:lpstr>
      <vt:lpstr>Machine Learning and the Azure AI Gallery</vt:lpstr>
      <vt:lpstr>Using Machine Learning with other Azure services</vt:lpstr>
      <vt:lpstr>Azure AI Gallery</vt:lpstr>
      <vt:lpstr>Perform data sciences at scale by using HDInsights   </vt:lpstr>
      <vt:lpstr>HDInsight and big data</vt:lpstr>
      <vt:lpstr>Introducing Azure HDInsight</vt:lpstr>
      <vt:lpstr>HBase on HDInsight</vt:lpstr>
      <vt:lpstr>Storm on HDInsight</vt:lpstr>
      <vt:lpstr>Provisioning a Hadoop cluster on HDInsight</vt:lpstr>
      <vt:lpstr>PowerPoint Presentation</vt:lpstr>
      <vt:lpstr>PowerPoint Presentation</vt:lpstr>
      <vt:lpstr>Which of the following are valid storage locations for Azure HDInsight data?</vt:lpstr>
      <vt:lpstr>Which of the following are valid storage locations for Azure HDInsight data?</vt:lpstr>
      <vt:lpstr>Hadoop clusters in HDInsight</vt:lpstr>
      <vt:lpstr>HBase clusters in HDInsight</vt:lpstr>
      <vt:lpstr>Storm clusters in HDInsight</vt:lpstr>
      <vt:lpstr>Deploying HDInsight clusters</vt:lpstr>
      <vt:lpstr>Managing a Hadoop cluster on HDInsight</vt:lpstr>
      <vt:lpstr>PowerPoint Presentation</vt:lpstr>
      <vt:lpstr>Which of the following Azure HDInsight cluster types are best suited for processing streaming data in real-time?</vt:lpstr>
      <vt:lpstr>Which of the following Azure HDInsight cluster types are best suited for processing streaming data in real-time?</vt:lpstr>
      <vt:lpstr>Introduction to Spark</vt:lpstr>
      <vt:lpstr>Working with data in Spark</vt:lpstr>
      <vt:lpstr>Exploring data with Spark SQL</vt:lpstr>
      <vt:lpstr>Using Spark with machine learning</vt:lpstr>
      <vt:lpstr>Using MapReduce with machine learning</vt:lpstr>
      <vt:lpstr>Working with HDInsight</vt:lpstr>
      <vt:lpstr>PowerPoint Presentation</vt:lpstr>
      <vt:lpstr>PowerPoint Presentation</vt:lpstr>
      <vt:lpstr>Using machine learning with HDInsight</vt:lpstr>
      <vt:lpstr>Perform database analytics by using SQL Server R Services on Azure</vt:lpstr>
      <vt:lpstr>Lesson 1: Overview of R and R Server</vt:lpstr>
      <vt:lpstr>Overview of R Server (Machine learning Server)</vt:lpstr>
      <vt:lpstr>Environments for running R Server</vt:lpstr>
      <vt:lpstr>R Client</vt:lpstr>
      <vt:lpstr>Getting started with R Server</vt:lpstr>
      <vt:lpstr>Remote execution on R Server</vt:lpstr>
      <vt:lpstr>Executing remote commands</vt:lpstr>
      <vt:lpstr>PowerPoint Presentation</vt:lpstr>
      <vt:lpstr>PowerPoint Presentation</vt:lpstr>
      <vt:lpstr>PowerPoint Presentation</vt:lpstr>
      <vt:lpstr>PowerPoint Presentation</vt:lpstr>
      <vt:lpstr>PowerPoint Presentation</vt:lpstr>
      <vt:lpstr>Using R with SQL Server</vt:lpstr>
      <vt:lpstr>Deploy SQL Server 2016 on an Azure VM</vt:lpstr>
      <vt:lpstr>Configuring SQL Server to enable execution of R</vt:lpstr>
      <vt:lpstr>Executing R scripts inside T-SQL statements</vt:lpstr>
      <vt:lpstr>Data Visualization with R</vt:lpstr>
      <vt:lpstr>Creating R graphics from R Server</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2017-09-15T19:14:02Z</dcterms:created>
  <dcterms:modified xsi:type="dcterms:W3CDTF">2018-04-16T16:25:02Z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dstolts@microsoft.com</vt:lpwstr>
  </property>
  <property fmtid="{D5CDD505-2E9C-101B-9397-08002B2CF9AE}" pid="5" name="MSIP_Label_f42aa342-8706-4288-bd11-ebb85995028c_SetDate">
    <vt:lpwstr>2018-01-19T07:33:26.9972805Z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