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7"/>
  </p:notesMasterIdLst>
  <p:sldIdLst>
    <p:sldId id="805" r:id="rId2"/>
    <p:sldId id="808" r:id="rId3"/>
    <p:sldId id="371" r:id="rId4"/>
    <p:sldId id="2911" r:id="rId5"/>
    <p:sldId id="2912" r:id="rId6"/>
    <p:sldId id="2913" r:id="rId7"/>
    <p:sldId id="2914" r:id="rId8"/>
    <p:sldId id="2787" r:id="rId9"/>
    <p:sldId id="2915" r:id="rId10"/>
    <p:sldId id="2916" r:id="rId11"/>
    <p:sldId id="2917" r:id="rId12"/>
    <p:sldId id="2918" r:id="rId13"/>
    <p:sldId id="2919" r:id="rId14"/>
    <p:sldId id="2920" r:id="rId15"/>
    <p:sldId id="2921" r:id="rId16"/>
    <p:sldId id="2922" r:id="rId17"/>
    <p:sldId id="2923" r:id="rId18"/>
    <p:sldId id="2786" r:id="rId19"/>
    <p:sldId id="2789" r:id="rId20"/>
    <p:sldId id="2785" r:id="rId21"/>
    <p:sldId id="2910" r:id="rId22"/>
    <p:sldId id="2924" r:id="rId23"/>
    <p:sldId id="870" r:id="rId24"/>
    <p:sldId id="899" r:id="rId25"/>
    <p:sldId id="835" r:id="rId26"/>
    <p:sldId id="871" r:id="rId27"/>
    <p:sldId id="872" r:id="rId28"/>
    <p:sldId id="897" r:id="rId29"/>
    <p:sldId id="905" r:id="rId30"/>
    <p:sldId id="907" r:id="rId31"/>
    <p:sldId id="908" r:id="rId32"/>
    <p:sldId id="906" r:id="rId33"/>
    <p:sldId id="909" r:id="rId34"/>
    <p:sldId id="2925" r:id="rId35"/>
    <p:sldId id="86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164"/>
    <a:srgbClr val="1A1C1E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E8C-F892-4084-B8DB-C2A70542D1A9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B04F-7FFE-40CC-BCE1-84915818F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7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2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7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B3A86944-2876-C3C2-D998-B895273DD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CCEEAAB1-0C62-795D-C7AF-472ACE40D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DEA367-075F-9F8E-A12D-25F0DE2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879AF3-457D-5B0A-B995-D23A0EF57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06E25364-16E9-C821-E2AF-2330D354F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</p:spPr>
      </p:pic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72D8261-E29D-7133-0ECE-FFF549B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260DFE-6E17-C3E0-80C3-71DA56EF7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DD4D3-445B-FBBF-2CF2-49BB0155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05DD32D-751D-7808-477E-A37AAB102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AE2E5909-D467-30B7-C433-12DEF08FA3D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3960557"/>
            <a:ext cx="10515600" cy="642143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0A672FAE-454F-6E87-30F1-87748FD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848CEC-72A4-B047-8D34-157DAAA751A8}"/>
              </a:ext>
            </a:extLst>
          </p:cNvPr>
          <p:cNvSpPr txBox="1"/>
          <p:nvPr userDrawn="1"/>
        </p:nvSpPr>
        <p:spPr>
          <a:xfrm>
            <a:off x="219075" y="6088030"/>
            <a:ext cx="33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Fevereiro 2023 / versão 1</a:t>
            </a:r>
          </a:p>
        </p:txBody>
      </p:sp>
    </p:spTree>
    <p:extLst>
      <p:ext uri="{BB962C8B-B14F-4D97-AF65-F5344CB8AC3E}">
        <p14:creationId xmlns:p14="http://schemas.microsoft.com/office/powerpoint/2010/main" val="23363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A14283-BF6B-C199-2ABD-6562AF313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CDEBF4-76B8-844D-C917-FDBFF421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2A248-EAC1-B9C0-8B08-F7412312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976730"/>
          </a:xfrm>
        </p:spPr>
        <p:txBody>
          <a:bodyPr/>
          <a:lstStyle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F81DBA-1465-7924-A774-4A87CD54D9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</p:spPr>
      </p:pic>
      <p:pic>
        <p:nvPicPr>
          <p:cNvPr id="10" name="Imagem 1">
            <a:extLst>
              <a:ext uri="{FF2B5EF4-FFF2-40B4-BE49-F238E27FC236}">
                <a16:creationId xmlns:a16="http://schemas.microsoft.com/office/drawing/2014/main" id="{A35CD0C3-9EBB-1675-3AFC-94677C1E34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04E3-EF03-6264-1364-A0E6A19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97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8" cy="12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4652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14/09/2023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5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5C28B-271B-56CF-5FAA-51CDAFC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98997-56FA-AA85-32B3-E2C38BFD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D380-BB49-1C59-1522-3BBB4D91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6FDB1-415F-1673-E4C5-918461D1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DF252-24E3-7679-FF78-E51AE7C2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C1E"/>
                </a:solidFill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8" r:id="rId2"/>
    <p:sldLayoutId id="2147483769" r:id="rId3"/>
    <p:sldLayoutId id="2147483755" r:id="rId4"/>
    <p:sldLayoutId id="2147483756" r:id="rId5"/>
    <p:sldLayoutId id="214748377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A1C1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California%20Housing%20Prices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359EA-C849-242B-E52F-8E0E78B774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1AF44CBE-357E-B624-D86F-27570DE497A1}"/>
              </a:ext>
            </a:extLst>
          </p:cNvPr>
          <p:cNvSpPr/>
          <p:nvPr/>
        </p:nvSpPr>
        <p:spPr>
          <a:xfrm>
            <a:off x="1847528" y="1412136"/>
            <a:ext cx="990872" cy="20168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F606CE-30C6-EE95-CF9B-419DD2AC0013}"/>
              </a:ext>
            </a:extLst>
          </p:cNvPr>
          <p:cNvSpPr/>
          <p:nvPr/>
        </p:nvSpPr>
        <p:spPr>
          <a:xfrm>
            <a:off x="8400256" y="4888856"/>
            <a:ext cx="2088232" cy="9652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B7B-CD6B-AB37-F915-E307E9AA1B6F}"/>
              </a:ext>
            </a:extLst>
          </p:cNvPr>
          <p:cNvSpPr txBox="1"/>
          <p:nvPr/>
        </p:nvSpPr>
        <p:spPr>
          <a:xfrm>
            <a:off x="4511824" y="4650328"/>
            <a:ext cx="2664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CARACTERÍSTICAS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BFDB3E3-CF25-7066-7183-4BC1EC30B302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2693290" y="3133637"/>
            <a:ext cx="1818534" cy="1755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504D1B-9822-2689-C990-38C95FBF9795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7176120" y="4888855"/>
            <a:ext cx="1224136" cy="482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5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1AF44CBE-357E-B624-D86F-27570DE497A1}"/>
              </a:ext>
            </a:extLst>
          </p:cNvPr>
          <p:cNvSpPr/>
          <p:nvPr/>
        </p:nvSpPr>
        <p:spPr>
          <a:xfrm>
            <a:off x="2639616" y="1598365"/>
            <a:ext cx="3024336" cy="24787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F606CE-30C6-EE95-CF9B-419DD2AC0013}"/>
              </a:ext>
            </a:extLst>
          </p:cNvPr>
          <p:cNvSpPr/>
          <p:nvPr/>
        </p:nvSpPr>
        <p:spPr>
          <a:xfrm>
            <a:off x="6312024" y="2996952"/>
            <a:ext cx="3888432" cy="22322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B7B-CD6B-AB37-F915-E307E9AA1B6F}"/>
              </a:ext>
            </a:extLst>
          </p:cNvPr>
          <p:cNvSpPr txBox="1"/>
          <p:nvPr/>
        </p:nvSpPr>
        <p:spPr>
          <a:xfrm>
            <a:off x="4727848" y="551723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AMOSTRAS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BFDB3E3-CF25-7066-7183-4BC1EC30B302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221048" y="3714074"/>
            <a:ext cx="442904" cy="1731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504D1B-9822-2689-C990-38C95FBF979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663952" y="4113076"/>
            <a:ext cx="648072" cy="14041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B7B-CD6B-AB37-F915-E307E9AA1B6F}"/>
              </a:ext>
            </a:extLst>
          </p:cNvPr>
          <p:cNvSpPr txBox="1"/>
          <p:nvPr/>
        </p:nvSpPr>
        <p:spPr>
          <a:xfrm>
            <a:off x="5231904" y="515719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DATASET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BC7510-896E-511F-7547-129F8F132420}"/>
              </a:ext>
            </a:extLst>
          </p:cNvPr>
          <p:cNvSpPr/>
          <p:nvPr/>
        </p:nvSpPr>
        <p:spPr>
          <a:xfrm>
            <a:off x="1991544" y="1628800"/>
            <a:ext cx="8496944" cy="4005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7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FC0B80-849E-A6BF-03A7-F87D7105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45" y="1038082"/>
            <a:ext cx="45243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7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sp>
        <p:nvSpPr>
          <p:cNvPr id="3" name="Fluxograma: Ou 2">
            <a:extLst>
              <a:ext uri="{FF2B5EF4-FFF2-40B4-BE49-F238E27FC236}">
                <a16:creationId xmlns:a16="http://schemas.microsoft.com/office/drawing/2014/main" id="{75E4E9E2-CC8F-5B19-841B-6963909F3A61}"/>
              </a:ext>
            </a:extLst>
          </p:cNvPr>
          <p:cNvSpPr/>
          <p:nvPr/>
        </p:nvSpPr>
        <p:spPr>
          <a:xfrm>
            <a:off x="5736000" y="3212976"/>
            <a:ext cx="360000" cy="360000"/>
          </a:xfrm>
          <a:prstGeom prst="flowChartOr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2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sp>
        <p:nvSpPr>
          <p:cNvPr id="3" name="Fluxograma: Ou 2">
            <a:extLst>
              <a:ext uri="{FF2B5EF4-FFF2-40B4-BE49-F238E27FC236}">
                <a16:creationId xmlns:a16="http://schemas.microsoft.com/office/drawing/2014/main" id="{75E4E9E2-CC8F-5B19-841B-6963909F3A61}"/>
              </a:ext>
            </a:extLst>
          </p:cNvPr>
          <p:cNvSpPr/>
          <p:nvPr/>
        </p:nvSpPr>
        <p:spPr>
          <a:xfrm>
            <a:off x="5736000" y="3212976"/>
            <a:ext cx="360000" cy="360000"/>
          </a:xfrm>
          <a:prstGeom prst="flowChartOr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0B7EEC-DEA3-23C5-AF57-45D1F28E267B}"/>
              </a:ext>
            </a:extLst>
          </p:cNvPr>
          <p:cNvSpPr/>
          <p:nvPr/>
        </p:nvSpPr>
        <p:spPr>
          <a:xfrm>
            <a:off x="5483952" y="2924944"/>
            <a:ext cx="1080000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767824-4709-D39C-F17F-432D984FDFC1}"/>
              </a:ext>
            </a:extLst>
          </p:cNvPr>
          <p:cNvSpPr txBox="1"/>
          <p:nvPr/>
        </p:nvSpPr>
        <p:spPr>
          <a:xfrm>
            <a:off x="6384032" y="229573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426657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sp>
        <p:nvSpPr>
          <p:cNvPr id="3" name="Fluxograma: Ou 2">
            <a:extLst>
              <a:ext uri="{FF2B5EF4-FFF2-40B4-BE49-F238E27FC236}">
                <a16:creationId xmlns:a16="http://schemas.microsoft.com/office/drawing/2014/main" id="{75E4E9E2-CC8F-5B19-841B-6963909F3A61}"/>
              </a:ext>
            </a:extLst>
          </p:cNvPr>
          <p:cNvSpPr/>
          <p:nvPr/>
        </p:nvSpPr>
        <p:spPr>
          <a:xfrm>
            <a:off x="5736000" y="3212976"/>
            <a:ext cx="360000" cy="360000"/>
          </a:xfrm>
          <a:prstGeom prst="flowChartOr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0B7EEC-DEA3-23C5-AF57-45D1F28E267B}"/>
              </a:ext>
            </a:extLst>
          </p:cNvPr>
          <p:cNvSpPr/>
          <p:nvPr/>
        </p:nvSpPr>
        <p:spPr>
          <a:xfrm>
            <a:off x="5160056" y="2853096"/>
            <a:ext cx="1440000" cy="144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767824-4709-D39C-F17F-432D984FDFC1}"/>
              </a:ext>
            </a:extLst>
          </p:cNvPr>
          <p:cNvSpPr txBox="1"/>
          <p:nvPr/>
        </p:nvSpPr>
        <p:spPr>
          <a:xfrm>
            <a:off x="6384032" y="229573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82039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sp>
        <p:nvSpPr>
          <p:cNvPr id="3" name="Fluxograma: Ou 2">
            <a:extLst>
              <a:ext uri="{FF2B5EF4-FFF2-40B4-BE49-F238E27FC236}">
                <a16:creationId xmlns:a16="http://schemas.microsoft.com/office/drawing/2014/main" id="{75E4E9E2-CC8F-5B19-841B-6963909F3A61}"/>
              </a:ext>
            </a:extLst>
          </p:cNvPr>
          <p:cNvSpPr/>
          <p:nvPr/>
        </p:nvSpPr>
        <p:spPr>
          <a:xfrm>
            <a:off x="5736000" y="3212976"/>
            <a:ext cx="360000" cy="360000"/>
          </a:xfrm>
          <a:prstGeom prst="flowChartOr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0B7EEC-DEA3-23C5-AF57-45D1F28E267B}"/>
              </a:ext>
            </a:extLst>
          </p:cNvPr>
          <p:cNvSpPr/>
          <p:nvPr/>
        </p:nvSpPr>
        <p:spPr>
          <a:xfrm>
            <a:off x="4871864" y="2492896"/>
            <a:ext cx="1800000" cy="180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767824-4709-D39C-F17F-432D984FDFC1}"/>
              </a:ext>
            </a:extLst>
          </p:cNvPr>
          <p:cNvSpPr txBox="1"/>
          <p:nvPr/>
        </p:nvSpPr>
        <p:spPr>
          <a:xfrm>
            <a:off x="6384032" y="229573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128123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522D42A-3A90-E08A-DB38-EF670C8A7A77}"/>
              </a:ext>
            </a:extLst>
          </p:cNvPr>
          <p:cNvSpPr txBox="1"/>
          <p:nvPr/>
        </p:nvSpPr>
        <p:spPr>
          <a:xfrm>
            <a:off x="1345698" y="219612"/>
            <a:ext cx="9892004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 i="0">
                <a:solidFill>
                  <a:srgbClr val="404040"/>
                </a:solidFill>
                <a:effectLst/>
                <a:latin typeface="Roboto" panose="02000000000000000000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O que são problemas de Regressão?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7EAC0CF-6837-0C4E-BC57-76721E9C9E0D}"/>
              </a:ext>
            </a:extLst>
          </p:cNvPr>
          <p:cNvGrpSpPr/>
          <p:nvPr/>
        </p:nvGrpSpPr>
        <p:grpSpPr>
          <a:xfrm>
            <a:off x="5447929" y="1556793"/>
            <a:ext cx="5052847" cy="724163"/>
            <a:chOff x="3923928" y="2017788"/>
            <a:chExt cx="5052847" cy="724163"/>
          </a:xfrm>
        </p:grpSpPr>
        <p:sp>
          <p:nvSpPr>
            <p:cNvPr id="14" name="Arrow: Chevron 2">
              <a:extLst>
                <a:ext uri="{FF2B5EF4-FFF2-40B4-BE49-F238E27FC236}">
                  <a16:creationId xmlns:a16="http://schemas.microsoft.com/office/drawing/2014/main" id="{98D48330-05E5-9428-18AF-7E648F5DC327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3">
              <a:extLst>
                <a:ext uri="{FF2B5EF4-FFF2-40B4-BE49-F238E27FC236}">
                  <a16:creationId xmlns:a16="http://schemas.microsoft.com/office/drawing/2014/main" id="{D37E671A-57AB-152E-1534-4B139A51FA12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4472C4"/>
                  </a:solidFill>
                  <a:latin typeface="Gotham HTF"/>
                </a:rPr>
                <a:t>Referem-se a tarefas de aprendizado de máquina em que o objetivo é prever um valor contínuo com base em um conjunto de atributos ou variáveis independentes.</a:t>
              </a: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2598DD84-78B2-7938-FE2F-89D5E4F9E46B}"/>
                </a:ext>
              </a:extLst>
            </p:cNvPr>
            <p:cNvSpPr txBox="1"/>
            <p:nvPr/>
          </p:nvSpPr>
          <p:spPr>
            <a:xfrm>
              <a:off x="4156469" y="2137495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7C903A4-726E-9CD2-3F4D-FDB8EBE2700E}"/>
              </a:ext>
            </a:extLst>
          </p:cNvPr>
          <p:cNvGrpSpPr/>
          <p:nvPr/>
        </p:nvGrpSpPr>
        <p:grpSpPr>
          <a:xfrm>
            <a:off x="5460069" y="3179946"/>
            <a:ext cx="5052847" cy="724163"/>
            <a:chOff x="3936068" y="3280901"/>
            <a:chExt cx="5052847" cy="724163"/>
          </a:xfrm>
        </p:grpSpPr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329E0A78-B8EB-2AA0-0609-A72211CE22E2}"/>
                </a:ext>
              </a:extLst>
            </p:cNvPr>
            <p:cNvSpPr/>
            <p:nvPr/>
          </p:nvSpPr>
          <p:spPr>
            <a:xfrm flipH="1">
              <a:off x="3936068" y="3280901"/>
              <a:ext cx="1024758" cy="7241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5">
              <a:extLst>
                <a:ext uri="{FF2B5EF4-FFF2-40B4-BE49-F238E27FC236}">
                  <a16:creationId xmlns:a16="http://schemas.microsoft.com/office/drawing/2014/main" id="{A0D98B80-3E42-DB66-E6FD-8AE3E2D34BC6}"/>
                </a:ext>
              </a:extLst>
            </p:cNvPr>
            <p:cNvSpPr/>
            <p:nvPr/>
          </p:nvSpPr>
          <p:spPr>
            <a:xfrm flipH="1">
              <a:off x="4767699" y="3280901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O objetivo principal em problemas de regressão é encontrar uma função que mapeie as variáveis independentes para uma resposta numérica contínua, a fim de realizar previsões precisas e úteis com base nos dados disponíveis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5DDC5108-CEC4-0B2C-6DB7-A3605EEF8CF1}"/>
                </a:ext>
              </a:extLst>
            </p:cNvPr>
            <p:cNvSpPr txBox="1"/>
            <p:nvPr/>
          </p:nvSpPr>
          <p:spPr>
            <a:xfrm>
              <a:off x="4131982" y="3384775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E5D0579-694F-45D1-2B85-2AB7FC4644D9}"/>
              </a:ext>
            </a:extLst>
          </p:cNvPr>
          <p:cNvGrpSpPr/>
          <p:nvPr/>
        </p:nvGrpSpPr>
        <p:grpSpPr>
          <a:xfrm>
            <a:off x="5435640" y="4760038"/>
            <a:ext cx="5052848" cy="728246"/>
            <a:chOff x="3911640" y="4500954"/>
            <a:chExt cx="5052848" cy="728246"/>
          </a:xfrm>
        </p:grpSpPr>
        <p:sp>
          <p:nvSpPr>
            <p:cNvPr id="18" name="Arrow: Chevron 6">
              <a:extLst>
                <a:ext uri="{FF2B5EF4-FFF2-40B4-BE49-F238E27FC236}">
                  <a16:creationId xmlns:a16="http://schemas.microsoft.com/office/drawing/2014/main" id="{48F81806-9DD1-6B15-CA37-AE6CA9401100}"/>
                </a:ext>
              </a:extLst>
            </p:cNvPr>
            <p:cNvSpPr/>
            <p:nvPr/>
          </p:nvSpPr>
          <p:spPr>
            <a:xfrm flipH="1">
              <a:off x="3911640" y="4500954"/>
              <a:ext cx="1024758" cy="72416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F9761893-37E3-9A27-DD45-073DEA5B3FB5}"/>
                </a:ext>
              </a:extLst>
            </p:cNvPr>
            <p:cNvSpPr/>
            <p:nvPr/>
          </p:nvSpPr>
          <p:spPr>
            <a:xfrm flipH="1">
              <a:off x="4743272" y="4505037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A5A5A5"/>
                  </a:solidFill>
                  <a:latin typeface="Gotham HTF"/>
                </a:rPr>
                <a:t>Alguns exemplos de aplicação de Modelos de Regressão são prever o preço de imóveis, realizar uma previsão de volume de vendas, prever demanda de produtos, prever valor de ações no mercado financeiro, etc.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44D012DD-A743-1F64-4BD6-95E33D0FF6FC}"/>
                </a:ext>
              </a:extLst>
            </p:cNvPr>
            <p:cNvSpPr txBox="1"/>
            <p:nvPr/>
          </p:nvSpPr>
          <p:spPr>
            <a:xfrm>
              <a:off x="4140242" y="4624744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C73A38-2927-0D78-7AC2-437AFA540E6D}"/>
              </a:ext>
            </a:extLst>
          </p:cNvPr>
          <p:cNvGrpSpPr>
            <a:grpSpLocks noChangeAspect="1"/>
          </p:cNvGrpSpPr>
          <p:nvPr/>
        </p:nvGrpSpPr>
        <p:grpSpPr>
          <a:xfrm>
            <a:off x="1703512" y="2187968"/>
            <a:ext cx="3744416" cy="3242071"/>
            <a:chOff x="4572000" y="2740858"/>
            <a:chExt cx="4364199" cy="377870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FDE8BC0-F979-79C2-0D90-545A2C8B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740858"/>
              <a:ext cx="4364199" cy="32400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DE99F7E-43D7-32BD-CB71-BFC7C76107AC}"/>
                </a:ext>
              </a:extLst>
            </p:cNvPr>
            <p:cNvSpPr txBox="1"/>
            <p:nvPr/>
          </p:nvSpPr>
          <p:spPr>
            <a:xfrm>
              <a:off x="4572000" y="6053226"/>
              <a:ext cx="3879288" cy="466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/>
                <a:t>Fonte: https://www.engineersgarage.com/machine-learning-algorithms-classification/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08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345BC6F5-ACB5-2CD1-EF19-851BC46C5B15}"/>
              </a:ext>
            </a:extLst>
          </p:cNvPr>
          <p:cNvSpPr/>
          <p:nvPr/>
        </p:nvSpPr>
        <p:spPr>
          <a:xfrm>
            <a:off x="3566536" y="1700808"/>
            <a:ext cx="1647000" cy="702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D2158D-79F2-4CB2-F719-9F90383F9D4C}"/>
              </a:ext>
            </a:extLst>
          </p:cNvPr>
          <p:cNvSpPr/>
          <p:nvPr/>
        </p:nvSpPr>
        <p:spPr>
          <a:xfrm>
            <a:off x="5213536" y="1700808"/>
            <a:ext cx="1647000" cy="702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3356F-A59A-7294-F64F-09A179364AC9}"/>
              </a:ext>
            </a:extLst>
          </p:cNvPr>
          <p:cNvSpPr/>
          <p:nvPr/>
        </p:nvSpPr>
        <p:spPr>
          <a:xfrm>
            <a:off x="6860536" y="1700808"/>
            <a:ext cx="1647000" cy="702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9D7D9-B1DD-6A22-841D-F7CC7606BA7C}"/>
              </a:ext>
            </a:extLst>
          </p:cNvPr>
          <p:cNvSpPr/>
          <p:nvPr/>
        </p:nvSpPr>
        <p:spPr>
          <a:xfrm>
            <a:off x="8507536" y="1700808"/>
            <a:ext cx="1647000" cy="702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Valor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DE9D38A-C84F-4094-0C10-EE4ED08C73A0}"/>
              </a:ext>
            </a:extLst>
          </p:cNvPr>
          <p:cNvSpPr/>
          <p:nvPr/>
        </p:nvSpPr>
        <p:spPr>
          <a:xfrm>
            <a:off x="3566536" y="2402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1D6BC4D6-334D-F114-DA57-3570619A68F3}"/>
              </a:ext>
            </a:extLst>
          </p:cNvPr>
          <p:cNvSpPr/>
          <p:nvPr/>
        </p:nvSpPr>
        <p:spPr>
          <a:xfrm>
            <a:off x="5213536" y="2402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20BC434-3B3F-4DE6-7F81-66C11CB4C2D3}"/>
              </a:ext>
            </a:extLst>
          </p:cNvPr>
          <p:cNvSpPr/>
          <p:nvPr/>
        </p:nvSpPr>
        <p:spPr>
          <a:xfrm>
            <a:off x="6860536" y="2402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1,2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FBDD6A4-86BA-A1FC-9EF9-DB688D83D528}"/>
              </a:ext>
            </a:extLst>
          </p:cNvPr>
          <p:cNvSpPr/>
          <p:nvPr/>
        </p:nvSpPr>
        <p:spPr>
          <a:xfrm>
            <a:off x="8507536" y="2402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1,5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260950D-6021-C355-3D13-8EFFA3604385}"/>
              </a:ext>
            </a:extLst>
          </p:cNvPr>
          <p:cNvSpPr/>
          <p:nvPr/>
        </p:nvSpPr>
        <p:spPr>
          <a:xfrm>
            <a:off x="3566536" y="3104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D92C974-EA72-F9F8-79E0-ADFC1CE905F2}"/>
              </a:ext>
            </a:extLst>
          </p:cNvPr>
          <p:cNvSpPr/>
          <p:nvPr/>
        </p:nvSpPr>
        <p:spPr>
          <a:xfrm>
            <a:off x="5213536" y="3104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0,9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F039587-C506-8F9C-F1DD-DDBCF178CCE5}"/>
              </a:ext>
            </a:extLst>
          </p:cNvPr>
          <p:cNvSpPr/>
          <p:nvPr/>
        </p:nvSpPr>
        <p:spPr>
          <a:xfrm>
            <a:off x="6860536" y="3104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C3F656C-D0B8-462F-6D61-BA6A9ADBC8EE}"/>
              </a:ext>
            </a:extLst>
          </p:cNvPr>
          <p:cNvSpPr/>
          <p:nvPr/>
        </p:nvSpPr>
        <p:spPr>
          <a:xfrm>
            <a:off x="8507536" y="3104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2,4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A526CF0-5521-707E-6895-28A63FF3E9A9}"/>
              </a:ext>
            </a:extLst>
          </p:cNvPr>
          <p:cNvSpPr/>
          <p:nvPr/>
        </p:nvSpPr>
        <p:spPr>
          <a:xfrm>
            <a:off x="3566536" y="3806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7688D50D-B875-95EF-3FB2-0E1FB0B8BDAE}"/>
              </a:ext>
            </a:extLst>
          </p:cNvPr>
          <p:cNvSpPr/>
          <p:nvPr/>
        </p:nvSpPr>
        <p:spPr>
          <a:xfrm>
            <a:off x="5213536" y="3806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2,5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29B35EAB-5CCC-B2BD-28BF-9DD2AE4FADA5}"/>
              </a:ext>
            </a:extLst>
          </p:cNvPr>
          <p:cNvSpPr/>
          <p:nvPr/>
        </p:nvSpPr>
        <p:spPr>
          <a:xfrm>
            <a:off x="6860536" y="3806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5,0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52AAE0B6-F7B6-F7BB-3ECE-E0612E44DA69}"/>
              </a:ext>
            </a:extLst>
          </p:cNvPr>
          <p:cNvSpPr/>
          <p:nvPr/>
        </p:nvSpPr>
        <p:spPr>
          <a:xfrm>
            <a:off x="8507536" y="3806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0,56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EDEB7D9-F972-6FD9-8857-8B25587A919D}"/>
              </a:ext>
            </a:extLst>
          </p:cNvPr>
          <p:cNvSpPr/>
          <p:nvPr/>
        </p:nvSpPr>
        <p:spPr>
          <a:xfrm>
            <a:off x="1919536" y="2403115"/>
            <a:ext cx="1647000" cy="70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01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C4029182-AE83-AFFD-03CA-9D0B8E8A567D}"/>
              </a:ext>
            </a:extLst>
          </p:cNvPr>
          <p:cNvSpPr/>
          <p:nvPr/>
        </p:nvSpPr>
        <p:spPr>
          <a:xfrm>
            <a:off x="1919536" y="3105115"/>
            <a:ext cx="1647000" cy="70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02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889E4A03-FC73-1564-7625-1A23EE54D13D}"/>
              </a:ext>
            </a:extLst>
          </p:cNvPr>
          <p:cNvSpPr/>
          <p:nvPr/>
        </p:nvSpPr>
        <p:spPr>
          <a:xfrm>
            <a:off x="1919536" y="3807115"/>
            <a:ext cx="1647000" cy="70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03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EFFF226-66C1-7CB4-9CAD-81054289273C}"/>
              </a:ext>
            </a:extLst>
          </p:cNvPr>
          <p:cNvSpPr/>
          <p:nvPr/>
        </p:nvSpPr>
        <p:spPr>
          <a:xfrm>
            <a:off x="1919536" y="4509115"/>
            <a:ext cx="1647000" cy="70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04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3BC1CFC-939A-17F8-76A7-930C67BA3B81}"/>
              </a:ext>
            </a:extLst>
          </p:cNvPr>
          <p:cNvSpPr/>
          <p:nvPr/>
        </p:nvSpPr>
        <p:spPr>
          <a:xfrm>
            <a:off x="3566536" y="4508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741BE928-6EEC-6465-2D09-36BBB010969D}"/>
              </a:ext>
            </a:extLst>
          </p:cNvPr>
          <p:cNvSpPr/>
          <p:nvPr/>
        </p:nvSpPr>
        <p:spPr>
          <a:xfrm>
            <a:off x="5213536" y="4508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0,8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9FB43E33-2C7F-C6E0-C437-4CC10B0450B4}"/>
              </a:ext>
            </a:extLst>
          </p:cNvPr>
          <p:cNvSpPr/>
          <p:nvPr/>
        </p:nvSpPr>
        <p:spPr>
          <a:xfrm>
            <a:off x="6860536" y="4508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2,5</a:t>
            </a: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CE2AF65F-FE55-0C43-AE00-84342A7AC5D0}"/>
              </a:ext>
            </a:extLst>
          </p:cNvPr>
          <p:cNvSpPr/>
          <p:nvPr/>
        </p:nvSpPr>
        <p:spPr>
          <a:xfrm>
            <a:off x="8507536" y="4508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3,15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2D939F56-2BAC-1D0F-F7C0-C1BCFB5663C3}"/>
              </a:ext>
            </a:extLst>
          </p:cNvPr>
          <p:cNvSpPr txBox="1"/>
          <p:nvPr/>
        </p:nvSpPr>
        <p:spPr>
          <a:xfrm>
            <a:off x="1071465" y="686863"/>
            <a:ext cx="7655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1A1C1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90812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81BE09A-3501-0035-A4ED-A34BBD30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7044"/>
            <a:ext cx="10515600" cy="823912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Aprendizado Supervisionado - Regressão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D20286-53DD-42C2-E750-D50147B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3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1777854" y="336555"/>
            <a:ext cx="943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404040"/>
                </a:solidFill>
                <a:latin typeface="Roboto" panose="02000000000000000000" pitchFamily="2" charset="0"/>
                <a:ea typeface="+mj-ea"/>
                <a:cs typeface="Arial" panose="020B0604020202020204" pitchFamily="34" charset="0"/>
              </a:rPr>
              <a:t>Principais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400" b="1" dirty="0">
                <a:solidFill>
                  <a:srgbClr val="404040"/>
                </a:solidFill>
                <a:latin typeface="Roboto" panose="02000000000000000000" pitchFamily="2" charset="0"/>
                <a:ea typeface="+mj-ea"/>
                <a:cs typeface="Arial" panose="020B0604020202020204" pitchFamily="34" charset="0"/>
              </a:rPr>
              <a:t>algoritmos de Regressão</a:t>
            </a:r>
          </a:p>
        </p:txBody>
      </p:sp>
      <p:grpSp>
        <p:nvGrpSpPr>
          <p:cNvPr id="11" name="Groupe 44">
            <a:extLst>
              <a:ext uri="{FF2B5EF4-FFF2-40B4-BE49-F238E27FC236}">
                <a16:creationId xmlns:a16="http://schemas.microsoft.com/office/drawing/2014/main" id="{2FCDDA88-5E2E-ECD2-9E73-9DDF41BD0814}"/>
              </a:ext>
            </a:extLst>
          </p:cNvPr>
          <p:cNvGrpSpPr/>
          <p:nvPr/>
        </p:nvGrpSpPr>
        <p:grpSpPr>
          <a:xfrm>
            <a:off x="1703512" y="1926704"/>
            <a:ext cx="1900992" cy="2272710"/>
            <a:chOff x="5061098" y="762734"/>
            <a:chExt cx="4364436" cy="5217851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BD66574-ED00-D439-D125-C1FB599B7679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Ellipse 9">
              <a:extLst>
                <a:ext uri="{FF2B5EF4-FFF2-40B4-BE49-F238E27FC236}">
                  <a16:creationId xmlns:a16="http://schemas.microsoft.com/office/drawing/2014/main" id="{A8E5DC9F-8FF7-B02B-6DC7-9E74FB43CAAA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Rectangle : coins arrondis 37">
              <a:extLst>
                <a:ext uri="{FF2B5EF4-FFF2-40B4-BE49-F238E27FC236}">
                  <a16:creationId xmlns:a16="http://schemas.microsoft.com/office/drawing/2014/main" id="{76BC1196-6C5F-7826-6961-55D046C4335F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Rectangle : coins arrondis 39">
              <a:extLst>
                <a:ext uri="{FF2B5EF4-FFF2-40B4-BE49-F238E27FC236}">
                  <a16:creationId xmlns:a16="http://schemas.microsoft.com/office/drawing/2014/main" id="{8FC92E22-C068-F72A-09AA-3299432B1977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6" name="Groupe 43">
              <a:extLst>
                <a:ext uri="{FF2B5EF4-FFF2-40B4-BE49-F238E27FC236}">
                  <a16:creationId xmlns:a16="http://schemas.microsoft.com/office/drawing/2014/main" id="{C30396BD-3281-9876-1695-4A8D81F9FDE1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17" name="Ellipse 29">
                <a:extLst>
                  <a:ext uri="{FF2B5EF4-FFF2-40B4-BE49-F238E27FC236}">
                    <a16:creationId xmlns:a16="http://schemas.microsoft.com/office/drawing/2014/main" id="{2F2C539C-DBF9-E8B5-5A2E-F6B3CBB40F99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lipse 3">
                <a:extLst>
                  <a:ext uri="{FF2B5EF4-FFF2-40B4-BE49-F238E27FC236}">
                    <a16:creationId xmlns:a16="http://schemas.microsoft.com/office/drawing/2014/main" id="{507846E9-360A-A237-E8AC-C47FD2C6891D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Ellipse 30">
                <a:extLst>
                  <a:ext uri="{FF2B5EF4-FFF2-40B4-BE49-F238E27FC236}">
                    <a16:creationId xmlns:a16="http://schemas.microsoft.com/office/drawing/2014/main" id="{ED598EB2-5DC2-829E-BE32-E3FF00E249EB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orme libre : forme 12">
                <a:extLst>
                  <a:ext uri="{FF2B5EF4-FFF2-40B4-BE49-F238E27FC236}">
                    <a16:creationId xmlns:a16="http://schemas.microsoft.com/office/drawing/2014/main" id="{88226AA7-5B9C-80C4-8211-1FAA3191D3AC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orme libre : forme 15">
                <a:extLst>
                  <a:ext uri="{FF2B5EF4-FFF2-40B4-BE49-F238E27FC236}">
                    <a16:creationId xmlns:a16="http://schemas.microsoft.com/office/drawing/2014/main" id="{B89CC44F-D9DE-8BC8-DC20-BC1CD6007DF4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Forme libre : forme 16">
                <a:extLst>
                  <a:ext uri="{FF2B5EF4-FFF2-40B4-BE49-F238E27FC236}">
                    <a16:creationId xmlns:a16="http://schemas.microsoft.com/office/drawing/2014/main" id="{3E087627-3702-57F4-A2E8-9E7AB1728880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Ellipse 27">
                <a:extLst>
                  <a:ext uri="{FF2B5EF4-FFF2-40B4-BE49-F238E27FC236}">
                    <a16:creationId xmlns:a16="http://schemas.microsoft.com/office/drawing/2014/main" id="{09C64CD4-4E6D-7530-C5B4-30F9C23E57F0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Ellipse 28">
                <a:extLst>
                  <a:ext uri="{FF2B5EF4-FFF2-40B4-BE49-F238E27FC236}">
                    <a16:creationId xmlns:a16="http://schemas.microsoft.com/office/drawing/2014/main" id="{539E4B3E-572C-D3D6-0973-00D64423233B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Ellipse 17">
                <a:extLst>
                  <a:ext uri="{FF2B5EF4-FFF2-40B4-BE49-F238E27FC236}">
                    <a16:creationId xmlns:a16="http://schemas.microsoft.com/office/drawing/2014/main" id="{A77D3D1A-6583-850E-D996-F48A4832A2D7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Ellipse 18">
                <a:extLst>
                  <a:ext uri="{FF2B5EF4-FFF2-40B4-BE49-F238E27FC236}">
                    <a16:creationId xmlns:a16="http://schemas.microsoft.com/office/drawing/2014/main" id="{5F93802A-299C-3AF0-529A-E050AD54B0A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Ellipse 19">
                <a:extLst>
                  <a:ext uri="{FF2B5EF4-FFF2-40B4-BE49-F238E27FC236}">
                    <a16:creationId xmlns:a16="http://schemas.microsoft.com/office/drawing/2014/main" id="{CC942471-309A-4F9E-0F68-570CB37AAB37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Ellipse 20">
                <a:extLst>
                  <a:ext uri="{FF2B5EF4-FFF2-40B4-BE49-F238E27FC236}">
                    <a16:creationId xmlns:a16="http://schemas.microsoft.com/office/drawing/2014/main" id="{654A6E5C-B378-CFEB-947F-4CC9458C257A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Ellipse 21">
                <a:extLst>
                  <a:ext uri="{FF2B5EF4-FFF2-40B4-BE49-F238E27FC236}">
                    <a16:creationId xmlns:a16="http://schemas.microsoft.com/office/drawing/2014/main" id="{EDA71C49-8201-93C6-F0EE-ABCF2A4C4932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Ellipse 22">
                <a:extLst>
                  <a:ext uri="{FF2B5EF4-FFF2-40B4-BE49-F238E27FC236}">
                    <a16:creationId xmlns:a16="http://schemas.microsoft.com/office/drawing/2014/main" id="{A16918F0-34E8-CEA3-C8A0-D00D523DDA91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Ellipse 23">
                <a:extLst>
                  <a:ext uri="{FF2B5EF4-FFF2-40B4-BE49-F238E27FC236}">
                    <a16:creationId xmlns:a16="http://schemas.microsoft.com/office/drawing/2014/main" id="{C5236B5C-5D8A-7BDF-6FF7-55F60F0FD91E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Ellipse 24">
                <a:extLst>
                  <a:ext uri="{FF2B5EF4-FFF2-40B4-BE49-F238E27FC236}">
                    <a16:creationId xmlns:a16="http://schemas.microsoft.com/office/drawing/2014/main" id="{C77AAB75-9C16-34CA-6351-91EA9D846DFB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Ellipse 25">
                <a:extLst>
                  <a:ext uri="{FF2B5EF4-FFF2-40B4-BE49-F238E27FC236}">
                    <a16:creationId xmlns:a16="http://schemas.microsoft.com/office/drawing/2014/main" id="{16F94208-52CB-BD4C-8D5C-833AC76E44AB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Ellipse 26">
                <a:extLst>
                  <a:ext uri="{FF2B5EF4-FFF2-40B4-BE49-F238E27FC236}">
                    <a16:creationId xmlns:a16="http://schemas.microsoft.com/office/drawing/2014/main" id="{F3AD1136-7A97-E89C-7656-ED0632DF0750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Ellipse 31">
                <a:extLst>
                  <a:ext uri="{FF2B5EF4-FFF2-40B4-BE49-F238E27FC236}">
                    <a16:creationId xmlns:a16="http://schemas.microsoft.com/office/drawing/2014/main" id="{0508D6B1-0EAA-6911-066A-982B6EEACAD8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Ellipse 32">
                <a:extLst>
                  <a:ext uri="{FF2B5EF4-FFF2-40B4-BE49-F238E27FC236}">
                    <a16:creationId xmlns:a16="http://schemas.microsoft.com/office/drawing/2014/main" id="{B766F348-1546-48E2-8E8A-867C0F691CFF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Ellipse 33">
                <a:extLst>
                  <a:ext uri="{FF2B5EF4-FFF2-40B4-BE49-F238E27FC236}">
                    <a16:creationId xmlns:a16="http://schemas.microsoft.com/office/drawing/2014/main" id="{69B3C8E5-E262-34C8-9529-74755FAB6229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Ellipse 34">
                <a:extLst>
                  <a:ext uri="{FF2B5EF4-FFF2-40B4-BE49-F238E27FC236}">
                    <a16:creationId xmlns:a16="http://schemas.microsoft.com/office/drawing/2014/main" id="{B673F186-8F98-DFE8-ED64-CB5293FDAE7D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Ellipse 35">
                <a:extLst>
                  <a:ext uri="{FF2B5EF4-FFF2-40B4-BE49-F238E27FC236}">
                    <a16:creationId xmlns:a16="http://schemas.microsoft.com/office/drawing/2014/main" id="{93FA424D-1C27-AFC6-B7F1-D08854F8D28F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Ellipse 40">
                <a:extLst>
                  <a:ext uri="{FF2B5EF4-FFF2-40B4-BE49-F238E27FC236}">
                    <a16:creationId xmlns:a16="http://schemas.microsoft.com/office/drawing/2014/main" id="{265D296C-45FA-9389-17FB-8C06772F5B9B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Ellipse 41">
                <a:extLst>
                  <a:ext uri="{FF2B5EF4-FFF2-40B4-BE49-F238E27FC236}">
                    <a16:creationId xmlns:a16="http://schemas.microsoft.com/office/drawing/2014/main" id="{FACAB332-3E1E-F827-010F-605B953F1BB7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Ellipse 42">
                <a:extLst>
                  <a:ext uri="{FF2B5EF4-FFF2-40B4-BE49-F238E27FC236}">
                    <a16:creationId xmlns:a16="http://schemas.microsoft.com/office/drawing/2014/main" id="{289BB1B6-8AA3-CBA2-DCD5-57ED302A80A6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3" name="TextBox 82">
            <a:extLst>
              <a:ext uri="{FF2B5EF4-FFF2-40B4-BE49-F238E27FC236}">
                <a16:creationId xmlns:a16="http://schemas.microsoft.com/office/drawing/2014/main" id="{D2E98C47-9A31-F0E8-BDD6-0A6E490157D4}"/>
              </a:ext>
            </a:extLst>
          </p:cNvPr>
          <p:cNvSpPr txBox="1"/>
          <p:nvPr/>
        </p:nvSpPr>
        <p:spPr>
          <a:xfrm>
            <a:off x="1775521" y="4350584"/>
            <a:ext cx="2118453" cy="203132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400" b="1" dirty="0">
                <a:solidFill>
                  <a:srgbClr val="2F5597"/>
                </a:solidFill>
                <a:latin typeface="Gotham HTF"/>
              </a:rPr>
              <a:t>Regressão Linear</a:t>
            </a:r>
          </a:p>
          <a:p>
            <a:pPr defTabSz="685800"/>
            <a:r>
              <a:rPr lang="pt-BR" sz="1400" dirty="0">
                <a:latin typeface="Gotham HTF"/>
              </a:rPr>
              <a:t>modelo de Regressão simples e popular que se ajusta a um conjunto de dados com uma linha reta. Ele é útil quando há uma relação linear entre as variáveis dependentes e independentes.</a:t>
            </a:r>
            <a:endParaRPr lang="en-US" sz="1100" dirty="0">
              <a:latin typeface="Gotham HTF"/>
              <a:cs typeface="Gotham HTF Light"/>
            </a:endParaRPr>
          </a:p>
        </p:txBody>
      </p:sp>
      <p:grpSp>
        <p:nvGrpSpPr>
          <p:cNvPr id="44" name="Groupe 4">
            <a:extLst>
              <a:ext uri="{FF2B5EF4-FFF2-40B4-BE49-F238E27FC236}">
                <a16:creationId xmlns:a16="http://schemas.microsoft.com/office/drawing/2014/main" id="{0F037F5D-F15F-397A-CE83-A3ECF4145ADF}"/>
              </a:ext>
            </a:extLst>
          </p:cNvPr>
          <p:cNvGrpSpPr/>
          <p:nvPr/>
        </p:nvGrpSpPr>
        <p:grpSpPr>
          <a:xfrm>
            <a:off x="4070692" y="1926704"/>
            <a:ext cx="1900992" cy="2272710"/>
            <a:chOff x="5061098" y="762734"/>
            <a:chExt cx="4364436" cy="5217851"/>
          </a:xfrm>
        </p:grpSpPr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F68C7085-1A01-798C-68CF-ED356E9806CD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Ellipse 6">
              <a:extLst>
                <a:ext uri="{FF2B5EF4-FFF2-40B4-BE49-F238E27FC236}">
                  <a16:creationId xmlns:a16="http://schemas.microsoft.com/office/drawing/2014/main" id="{C7FBFB53-1C80-7DB1-09DC-03E6A2E6A566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Rectangle : coins arrondis 7">
              <a:extLst>
                <a:ext uri="{FF2B5EF4-FFF2-40B4-BE49-F238E27FC236}">
                  <a16:creationId xmlns:a16="http://schemas.microsoft.com/office/drawing/2014/main" id="{167C2057-6EDD-D9E9-D101-BD941E3EA58D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Rectangle : coins arrondis 8">
              <a:extLst>
                <a:ext uri="{FF2B5EF4-FFF2-40B4-BE49-F238E27FC236}">
                  <a16:creationId xmlns:a16="http://schemas.microsoft.com/office/drawing/2014/main" id="{E5222049-6B8A-D684-382A-E579DAF4CA9B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9" name="Groupe 10">
              <a:extLst>
                <a:ext uri="{FF2B5EF4-FFF2-40B4-BE49-F238E27FC236}">
                  <a16:creationId xmlns:a16="http://schemas.microsoft.com/office/drawing/2014/main" id="{0DD6D07C-5C25-5F15-4F97-107EBD8BEE2C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50" name="Ellipse 11">
                <a:extLst>
                  <a:ext uri="{FF2B5EF4-FFF2-40B4-BE49-F238E27FC236}">
                    <a16:creationId xmlns:a16="http://schemas.microsoft.com/office/drawing/2014/main" id="{E30551A9-83AB-0663-FC40-F04A7C1EB11E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Ellipse 13">
                <a:extLst>
                  <a:ext uri="{FF2B5EF4-FFF2-40B4-BE49-F238E27FC236}">
                    <a16:creationId xmlns:a16="http://schemas.microsoft.com/office/drawing/2014/main" id="{4E63DE61-4CB3-5EF6-9B03-E597FA40A22C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Ellipse 14">
                <a:extLst>
                  <a:ext uri="{FF2B5EF4-FFF2-40B4-BE49-F238E27FC236}">
                    <a16:creationId xmlns:a16="http://schemas.microsoft.com/office/drawing/2014/main" id="{1E162921-87AF-BD84-ED7F-4D5295986698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Forme libre : forme 38">
                <a:extLst>
                  <a:ext uri="{FF2B5EF4-FFF2-40B4-BE49-F238E27FC236}">
                    <a16:creationId xmlns:a16="http://schemas.microsoft.com/office/drawing/2014/main" id="{BFA6CF86-1725-A834-0F30-E8D600DC1A77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Forme libre : forme 45">
                <a:extLst>
                  <a:ext uri="{FF2B5EF4-FFF2-40B4-BE49-F238E27FC236}">
                    <a16:creationId xmlns:a16="http://schemas.microsoft.com/office/drawing/2014/main" id="{8FE286F5-A381-9BD8-D81E-79F6171564B1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Forme libre : forme 46">
                <a:extLst>
                  <a:ext uri="{FF2B5EF4-FFF2-40B4-BE49-F238E27FC236}">
                    <a16:creationId xmlns:a16="http://schemas.microsoft.com/office/drawing/2014/main" id="{0DA7A92A-623B-0D48-FDBD-840AF6658281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Ellipse 47">
                <a:extLst>
                  <a:ext uri="{FF2B5EF4-FFF2-40B4-BE49-F238E27FC236}">
                    <a16:creationId xmlns:a16="http://schemas.microsoft.com/office/drawing/2014/main" id="{42226499-96AF-02C8-9748-B90C4B2A7D88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Ellipse 48">
                <a:extLst>
                  <a:ext uri="{FF2B5EF4-FFF2-40B4-BE49-F238E27FC236}">
                    <a16:creationId xmlns:a16="http://schemas.microsoft.com/office/drawing/2014/main" id="{B9BC995C-0CCD-2EAB-CA55-A55920994046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Ellipse 49">
                <a:extLst>
                  <a:ext uri="{FF2B5EF4-FFF2-40B4-BE49-F238E27FC236}">
                    <a16:creationId xmlns:a16="http://schemas.microsoft.com/office/drawing/2014/main" id="{C7C99C61-B4D7-49C5-3AB3-DE98E17E5F28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Ellipse 50">
                <a:extLst>
                  <a:ext uri="{FF2B5EF4-FFF2-40B4-BE49-F238E27FC236}">
                    <a16:creationId xmlns:a16="http://schemas.microsoft.com/office/drawing/2014/main" id="{43840178-04FB-7264-788C-BBFA4115862D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Ellipse 51">
                <a:extLst>
                  <a:ext uri="{FF2B5EF4-FFF2-40B4-BE49-F238E27FC236}">
                    <a16:creationId xmlns:a16="http://schemas.microsoft.com/office/drawing/2014/main" id="{C5C46A7D-B5E2-F9F9-8874-B92BDCEF355F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Ellipse 52">
                <a:extLst>
                  <a:ext uri="{FF2B5EF4-FFF2-40B4-BE49-F238E27FC236}">
                    <a16:creationId xmlns:a16="http://schemas.microsoft.com/office/drawing/2014/main" id="{FD68D902-089B-2E26-0017-72B90EAFDF03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Ellipse 53">
                <a:extLst>
                  <a:ext uri="{FF2B5EF4-FFF2-40B4-BE49-F238E27FC236}">
                    <a16:creationId xmlns:a16="http://schemas.microsoft.com/office/drawing/2014/main" id="{221021D6-E5E8-8F32-4C17-0A15EC9FCED6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Ellipse 54">
                <a:extLst>
                  <a:ext uri="{FF2B5EF4-FFF2-40B4-BE49-F238E27FC236}">
                    <a16:creationId xmlns:a16="http://schemas.microsoft.com/office/drawing/2014/main" id="{3E5A0A5E-E919-F6B5-6DF5-74BADEB6AA70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Ellipse 55">
                <a:extLst>
                  <a:ext uri="{FF2B5EF4-FFF2-40B4-BE49-F238E27FC236}">
                    <a16:creationId xmlns:a16="http://schemas.microsoft.com/office/drawing/2014/main" id="{3B063F9C-7E82-92CD-B1BE-E766B8ECF4F6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Ellipse 56">
                <a:extLst>
                  <a:ext uri="{FF2B5EF4-FFF2-40B4-BE49-F238E27FC236}">
                    <a16:creationId xmlns:a16="http://schemas.microsoft.com/office/drawing/2014/main" id="{058E8A05-83E0-42B7-D442-E46385249268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Ellipse 57">
                <a:extLst>
                  <a:ext uri="{FF2B5EF4-FFF2-40B4-BE49-F238E27FC236}">
                    <a16:creationId xmlns:a16="http://schemas.microsoft.com/office/drawing/2014/main" id="{C90C2FBA-D439-7458-D279-CCCF687D3678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Ellipse 58">
                <a:extLst>
                  <a:ext uri="{FF2B5EF4-FFF2-40B4-BE49-F238E27FC236}">
                    <a16:creationId xmlns:a16="http://schemas.microsoft.com/office/drawing/2014/main" id="{96EF92BF-FD2E-7FC1-BC9A-CBC7F2260BD0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Ellipse 59">
                <a:extLst>
                  <a:ext uri="{FF2B5EF4-FFF2-40B4-BE49-F238E27FC236}">
                    <a16:creationId xmlns:a16="http://schemas.microsoft.com/office/drawing/2014/main" id="{67D0ED15-94F7-EB73-E9C0-B28104CB5B27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Ellipse 60">
                <a:extLst>
                  <a:ext uri="{FF2B5EF4-FFF2-40B4-BE49-F238E27FC236}">
                    <a16:creationId xmlns:a16="http://schemas.microsoft.com/office/drawing/2014/main" id="{C35974A1-37B8-1446-B3BC-D786B2BADF71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Ellipse 61">
                <a:extLst>
                  <a:ext uri="{FF2B5EF4-FFF2-40B4-BE49-F238E27FC236}">
                    <a16:creationId xmlns:a16="http://schemas.microsoft.com/office/drawing/2014/main" id="{CEECA585-EE8B-B27D-9895-A644F1EFEBD1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Ellipse 62">
                <a:extLst>
                  <a:ext uri="{FF2B5EF4-FFF2-40B4-BE49-F238E27FC236}">
                    <a16:creationId xmlns:a16="http://schemas.microsoft.com/office/drawing/2014/main" id="{0AA640F0-14F4-34B3-81CF-6C2241F83991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Ellipse 63">
                <a:extLst>
                  <a:ext uri="{FF2B5EF4-FFF2-40B4-BE49-F238E27FC236}">
                    <a16:creationId xmlns:a16="http://schemas.microsoft.com/office/drawing/2014/main" id="{349581DC-5994-D748-8189-3EFF7606C278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Ellipse 64">
                <a:extLst>
                  <a:ext uri="{FF2B5EF4-FFF2-40B4-BE49-F238E27FC236}">
                    <a16:creationId xmlns:a16="http://schemas.microsoft.com/office/drawing/2014/main" id="{6F395DF5-096A-4786-B068-918DD97978B9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Ellipse 65">
                <a:extLst>
                  <a:ext uri="{FF2B5EF4-FFF2-40B4-BE49-F238E27FC236}">
                    <a16:creationId xmlns:a16="http://schemas.microsoft.com/office/drawing/2014/main" id="{3BC803CE-CE52-8162-7E58-C4A70F6F8DFD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Ellipse 66">
                <a:extLst>
                  <a:ext uri="{FF2B5EF4-FFF2-40B4-BE49-F238E27FC236}">
                    <a16:creationId xmlns:a16="http://schemas.microsoft.com/office/drawing/2014/main" id="{561650D6-4AF8-2C87-EE3A-3B4DB16804D2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76" name="TextBox 82">
            <a:extLst>
              <a:ext uri="{FF2B5EF4-FFF2-40B4-BE49-F238E27FC236}">
                <a16:creationId xmlns:a16="http://schemas.microsoft.com/office/drawing/2014/main" id="{ECC5C464-BC1B-B494-5738-D86FE00D782C}"/>
              </a:ext>
            </a:extLst>
          </p:cNvPr>
          <p:cNvSpPr txBox="1"/>
          <p:nvPr/>
        </p:nvSpPr>
        <p:spPr>
          <a:xfrm>
            <a:off x="4104955" y="4350584"/>
            <a:ext cx="1940155" cy="203132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400" b="1" dirty="0">
                <a:solidFill>
                  <a:srgbClr val="C55A11"/>
                </a:solidFill>
                <a:latin typeface="Gotham HTF"/>
              </a:rPr>
              <a:t>Regressão Polinomial</a:t>
            </a:r>
          </a:p>
          <a:p>
            <a:pPr defTabSz="685800"/>
            <a:r>
              <a:rPr lang="pt-BR" sz="1400" dirty="0">
                <a:latin typeface="Gotham HTF"/>
              </a:rPr>
              <a:t>modelo de Regressão que se ajusta a um conjunto de dados com uma curva polinomial. Ele é útil quando há uma relação não linear entre as variáveis dependentes e independentes.</a:t>
            </a:r>
            <a:endParaRPr lang="en-US" sz="1100" dirty="0">
              <a:latin typeface="Gotham HTF"/>
              <a:cs typeface="Gotham HTF Light"/>
            </a:endParaRPr>
          </a:p>
        </p:txBody>
      </p:sp>
      <p:grpSp>
        <p:nvGrpSpPr>
          <p:cNvPr id="77" name="Groupe 67">
            <a:extLst>
              <a:ext uri="{FF2B5EF4-FFF2-40B4-BE49-F238E27FC236}">
                <a16:creationId xmlns:a16="http://schemas.microsoft.com/office/drawing/2014/main" id="{E8854207-FDAE-DE2E-6679-CBB8B711E92E}"/>
              </a:ext>
            </a:extLst>
          </p:cNvPr>
          <p:cNvGrpSpPr/>
          <p:nvPr/>
        </p:nvGrpSpPr>
        <p:grpSpPr>
          <a:xfrm>
            <a:off x="6220316" y="1926704"/>
            <a:ext cx="1900992" cy="2272710"/>
            <a:chOff x="5061098" y="762734"/>
            <a:chExt cx="4364436" cy="5217851"/>
          </a:xfrm>
        </p:grpSpPr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C29CDCCA-3702-8FD5-B1E8-D7ACCA3DE348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Ellipse 69">
              <a:extLst>
                <a:ext uri="{FF2B5EF4-FFF2-40B4-BE49-F238E27FC236}">
                  <a16:creationId xmlns:a16="http://schemas.microsoft.com/office/drawing/2014/main" id="{06D4EAC7-D238-40FB-14D3-CE4C23B165EB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 : coins arrondis 70">
              <a:extLst>
                <a:ext uri="{FF2B5EF4-FFF2-40B4-BE49-F238E27FC236}">
                  <a16:creationId xmlns:a16="http://schemas.microsoft.com/office/drawing/2014/main" id="{FF3D6E86-DE75-2B90-3795-7F936650D87F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 : coins arrondis 71">
              <a:extLst>
                <a:ext uri="{FF2B5EF4-FFF2-40B4-BE49-F238E27FC236}">
                  <a16:creationId xmlns:a16="http://schemas.microsoft.com/office/drawing/2014/main" id="{219F5168-48A4-D6A6-6872-4311FF738565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2" name="Groupe 72">
              <a:extLst>
                <a:ext uri="{FF2B5EF4-FFF2-40B4-BE49-F238E27FC236}">
                  <a16:creationId xmlns:a16="http://schemas.microsoft.com/office/drawing/2014/main" id="{07360452-D492-1002-A48A-B486FC2F5288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83" name="Ellipse 73">
                <a:extLst>
                  <a:ext uri="{FF2B5EF4-FFF2-40B4-BE49-F238E27FC236}">
                    <a16:creationId xmlns:a16="http://schemas.microsoft.com/office/drawing/2014/main" id="{2A230BAA-054C-A350-FE0E-824D683650AE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Ellipse 74">
                <a:extLst>
                  <a:ext uri="{FF2B5EF4-FFF2-40B4-BE49-F238E27FC236}">
                    <a16:creationId xmlns:a16="http://schemas.microsoft.com/office/drawing/2014/main" id="{6FC8EB88-7A0F-ABB0-90FD-EF216ED23C17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Ellipse 75">
                <a:extLst>
                  <a:ext uri="{FF2B5EF4-FFF2-40B4-BE49-F238E27FC236}">
                    <a16:creationId xmlns:a16="http://schemas.microsoft.com/office/drawing/2014/main" id="{BD7EDAE9-4818-9D71-A477-6569B16715EB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Forme libre : forme 76">
                <a:extLst>
                  <a:ext uri="{FF2B5EF4-FFF2-40B4-BE49-F238E27FC236}">
                    <a16:creationId xmlns:a16="http://schemas.microsoft.com/office/drawing/2014/main" id="{70870022-9974-1C2F-A51D-C0E34B54783C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orme libre : forme 77">
                <a:extLst>
                  <a:ext uri="{FF2B5EF4-FFF2-40B4-BE49-F238E27FC236}">
                    <a16:creationId xmlns:a16="http://schemas.microsoft.com/office/drawing/2014/main" id="{F72932C0-BF69-5277-288C-89A39C7873C8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orme libre : forme 78">
                <a:extLst>
                  <a:ext uri="{FF2B5EF4-FFF2-40B4-BE49-F238E27FC236}">
                    <a16:creationId xmlns:a16="http://schemas.microsoft.com/office/drawing/2014/main" id="{0F4B444D-7A66-F01E-09E2-0354F978DF66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Ellipse 79">
                <a:extLst>
                  <a:ext uri="{FF2B5EF4-FFF2-40B4-BE49-F238E27FC236}">
                    <a16:creationId xmlns:a16="http://schemas.microsoft.com/office/drawing/2014/main" id="{78E8E040-A45D-FD1B-304D-2F38AD73E279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Ellipse 80">
                <a:extLst>
                  <a:ext uri="{FF2B5EF4-FFF2-40B4-BE49-F238E27FC236}">
                    <a16:creationId xmlns:a16="http://schemas.microsoft.com/office/drawing/2014/main" id="{977CC493-08B1-10FC-44C1-03A855F9C5AD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Ellipse 81">
                <a:extLst>
                  <a:ext uri="{FF2B5EF4-FFF2-40B4-BE49-F238E27FC236}">
                    <a16:creationId xmlns:a16="http://schemas.microsoft.com/office/drawing/2014/main" id="{16CE020D-CCA0-229F-726D-7C3758D74A75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Ellipse 82">
                <a:extLst>
                  <a:ext uri="{FF2B5EF4-FFF2-40B4-BE49-F238E27FC236}">
                    <a16:creationId xmlns:a16="http://schemas.microsoft.com/office/drawing/2014/main" id="{519AEF73-2661-17A6-4086-BDE191E6806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Ellipse 83">
                <a:extLst>
                  <a:ext uri="{FF2B5EF4-FFF2-40B4-BE49-F238E27FC236}">
                    <a16:creationId xmlns:a16="http://schemas.microsoft.com/office/drawing/2014/main" id="{D418C1B8-3F62-CE0F-2B02-A8DA2CA97A66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Ellipse 84">
                <a:extLst>
                  <a:ext uri="{FF2B5EF4-FFF2-40B4-BE49-F238E27FC236}">
                    <a16:creationId xmlns:a16="http://schemas.microsoft.com/office/drawing/2014/main" id="{4EF37CD2-7079-48F1-6ED5-171555435459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Ellipse 85">
                <a:extLst>
                  <a:ext uri="{FF2B5EF4-FFF2-40B4-BE49-F238E27FC236}">
                    <a16:creationId xmlns:a16="http://schemas.microsoft.com/office/drawing/2014/main" id="{74521B17-CF13-69B5-6A22-6CBE39C7B81C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Ellipse 86">
                <a:extLst>
                  <a:ext uri="{FF2B5EF4-FFF2-40B4-BE49-F238E27FC236}">
                    <a16:creationId xmlns:a16="http://schemas.microsoft.com/office/drawing/2014/main" id="{A3D4B9AD-1CBA-02B4-3CB1-A9E04551E88A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Ellipse 87">
                <a:extLst>
                  <a:ext uri="{FF2B5EF4-FFF2-40B4-BE49-F238E27FC236}">
                    <a16:creationId xmlns:a16="http://schemas.microsoft.com/office/drawing/2014/main" id="{A92F0108-90A1-A28E-00B8-FFF3D86FDC60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Ellipse 88">
                <a:extLst>
                  <a:ext uri="{FF2B5EF4-FFF2-40B4-BE49-F238E27FC236}">
                    <a16:creationId xmlns:a16="http://schemas.microsoft.com/office/drawing/2014/main" id="{CE40405B-CEDF-DD2C-7B46-9F6ECE8CEF95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Ellipse 89">
                <a:extLst>
                  <a:ext uri="{FF2B5EF4-FFF2-40B4-BE49-F238E27FC236}">
                    <a16:creationId xmlns:a16="http://schemas.microsoft.com/office/drawing/2014/main" id="{1EB27062-579C-E20F-B042-1CF27880B174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Ellipse 90">
                <a:extLst>
                  <a:ext uri="{FF2B5EF4-FFF2-40B4-BE49-F238E27FC236}">
                    <a16:creationId xmlns:a16="http://schemas.microsoft.com/office/drawing/2014/main" id="{C7BDFC45-0253-A9B4-058A-D8681B853059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Ellipse 91">
                <a:extLst>
                  <a:ext uri="{FF2B5EF4-FFF2-40B4-BE49-F238E27FC236}">
                    <a16:creationId xmlns:a16="http://schemas.microsoft.com/office/drawing/2014/main" id="{E111F158-DC0D-1B49-F496-632EB8F27EB8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2" name="Ellipse 92">
                <a:extLst>
                  <a:ext uri="{FF2B5EF4-FFF2-40B4-BE49-F238E27FC236}">
                    <a16:creationId xmlns:a16="http://schemas.microsoft.com/office/drawing/2014/main" id="{CF490EEB-3119-A92C-D1D9-41B30F356EC8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Ellipse 93">
                <a:extLst>
                  <a:ext uri="{FF2B5EF4-FFF2-40B4-BE49-F238E27FC236}">
                    <a16:creationId xmlns:a16="http://schemas.microsoft.com/office/drawing/2014/main" id="{E687756A-A77D-7247-D8C8-ACE9733338E4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Ellipse 94">
                <a:extLst>
                  <a:ext uri="{FF2B5EF4-FFF2-40B4-BE49-F238E27FC236}">
                    <a16:creationId xmlns:a16="http://schemas.microsoft.com/office/drawing/2014/main" id="{F87250CD-0121-E33A-A8BC-B0179D81BF62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Ellipse 95">
                <a:extLst>
                  <a:ext uri="{FF2B5EF4-FFF2-40B4-BE49-F238E27FC236}">
                    <a16:creationId xmlns:a16="http://schemas.microsoft.com/office/drawing/2014/main" id="{5A52C11F-D579-2D13-393B-8B90AA6842E1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Ellipse 96">
                <a:extLst>
                  <a:ext uri="{FF2B5EF4-FFF2-40B4-BE49-F238E27FC236}">
                    <a16:creationId xmlns:a16="http://schemas.microsoft.com/office/drawing/2014/main" id="{97468770-6FF8-D657-52C5-6A232331DA3C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Ellipse 97">
                <a:extLst>
                  <a:ext uri="{FF2B5EF4-FFF2-40B4-BE49-F238E27FC236}">
                    <a16:creationId xmlns:a16="http://schemas.microsoft.com/office/drawing/2014/main" id="{C80B8AE9-75CB-1A4D-F3E0-22923EB2587A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Ellipse 98">
                <a:extLst>
                  <a:ext uri="{FF2B5EF4-FFF2-40B4-BE49-F238E27FC236}">
                    <a16:creationId xmlns:a16="http://schemas.microsoft.com/office/drawing/2014/main" id="{CB8FD57A-7942-F518-B4A7-A9954A0197AF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09" name="TextBox 82">
            <a:extLst>
              <a:ext uri="{FF2B5EF4-FFF2-40B4-BE49-F238E27FC236}">
                <a16:creationId xmlns:a16="http://schemas.microsoft.com/office/drawing/2014/main" id="{58E1A0FA-04CB-2A41-8B61-FCB58F848A3D}"/>
              </a:ext>
            </a:extLst>
          </p:cNvPr>
          <p:cNvSpPr txBox="1"/>
          <p:nvPr/>
        </p:nvSpPr>
        <p:spPr>
          <a:xfrm>
            <a:off x="6272704" y="4350584"/>
            <a:ext cx="2174623" cy="22467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400" b="1" dirty="0" err="1">
                <a:solidFill>
                  <a:srgbClr val="7C7C7C"/>
                </a:solidFill>
                <a:latin typeface="Gotham HTF"/>
              </a:rPr>
              <a:t>Support</a:t>
            </a:r>
            <a:r>
              <a:rPr lang="pt-BR" sz="1400" b="1" dirty="0">
                <a:solidFill>
                  <a:srgbClr val="7C7C7C"/>
                </a:solidFill>
                <a:latin typeface="Gotham HTF"/>
              </a:rPr>
              <a:t> Vector </a:t>
            </a:r>
            <a:r>
              <a:rPr lang="pt-BR" sz="1400" b="1" dirty="0" err="1">
                <a:solidFill>
                  <a:srgbClr val="7C7C7C"/>
                </a:solidFill>
                <a:latin typeface="Gotham HTF"/>
              </a:rPr>
              <a:t>Machine</a:t>
            </a:r>
            <a:r>
              <a:rPr lang="pt-BR" sz="1400" b="1" dirty="0">
                <a:solidFill>
                  <a:srgbClr val="7C7C7C"/>
                </a:solidFill>
                <a:latin typeface="Gotham HTF"/>
              </a:rPr>
              <a:t> (SVM)</a:t>
            </a:r>
          </a:p>
          <a:p>
            <a:pPr defTabSz="685800"/>
            <a:r>
              <a:rPr lang="pt-BR" sz="1400" dirty="0">
                <a:latin typeface="Gotham HTF"/>
              </a:rPr>
              <a:t>Modelo de Regressão que traça uma divisão entre os dados, considerando a inclinação que dá a maior distância entre os grupos, mas ao mesmo tempo, a menor distância entre os pontos da reta</a:t>
            </a:r>
            <a:endParaRPr lang="en-US" sz="1400" dirty="0">
              <a:latin typeface="Gotham HTF"/>
              <a:cs typeface="Gotham HTF Light"/>
            </a:endParaRPr>
          </a:p>
        </p:txBody>
      </p:sp>
      <p:grpSp>
        <p:nvGrpSpPr>
          <p:cNvPr id="110" name="Groupe 99">
            <a:extLst>
              <a:ext uri="{FF2B5EF4-FFF2-40B4-BE49-F238E27FC236}">
                <a16:creationId xmlns:a16="http://schemas.microsoft.com/office/drawing/2014/main" id="{FBF86D33-8603-CD6A-56CD-A2EE4D4EE455}"/>
              </a:ext>
            </a:extLst>
          </p:cNvPr>
          <p:cNvGrpSpPr/>
          <p:nvPr/>
        </p:nvGrpSpPr>
        <p:grpSpPr>
          <a:xfrm>
            <a:off x="8369941" y="1926704"/>
            <a:ext cx="1900992" cy="2272710"/>
            <a:chOff x="5061098" y="762734"/>
            <a:chExt cx="4364436" cy="5217851"/>
          </a:xfrm>
        </p:grpSpPr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BD553256-08BC-B4CD-FC2E-BE7887DC6A14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Ellipse 101">
              <a:extLst>
                <a:ext uri="{FF2B5EF4-FFF2-40B4-BE49-F238E27FC236}">
                  <a16:creationId xmlns:a16="http://schemas.microsoft.com/office/drawing/2014/main" id="{2BDBF2AA-0715-5F0D-F367-CCC19C18350C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Rectangle : coins arrondis 102">
              <a:extLst>
                <a:ext uri="{FF2B5EF4-FFF2-40B4-BE49-F238E27FC236}">
                  <a16:creationId xmlns:a16="http://schemas.microsoft.com/office/drawing/2014/main" id="{42DDF159-B52D-5934-01EE-4DDEDB2DD466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Rectangle : coins arrondis 103">
              <a:extLst>
                <a:ext uri="{FF2B5EF4-FFF2-40B4-BE49-F238E27FC236}">
                  <a16:creationId xmlns:a16="http://schemas.microsoft.com/office/drawing/2014/main" id="{6E82E710-192F-6CE2-E1EB-537DBA84DA63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15" name="Groupe 104">
              <a:extLst>
                <a:ext uri="{FF2B5EF4-FFF2-40B4-BE49-F238E27FC236}">
                  <a16:creationId xmlns:a16="http://schemas.microsoft.com/office/drawing/2014/main" id="{798B470D-9847-C0E1-5D02-6E5685260206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116" name="Ellipse 105">
                <a:extLst>
                  <a:ext uri="{FF2B5EF4-FFF2-40B4-BE49-F238E27FC236}">
                    <a16:creationId xmlns:a16="http://schemas.microsoft.com/office/drawing/2014/main" id="{219BD618-DBB5-91D1-8B61-13ACB6D39C65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Ellipse 106">
                <a:extLst>
                  <a:ext uri="{FF2B5EF4-FFF2-40B4-BE49-F238E27FC236}">
                    <a16:creationId xmlns:a16="http://schemas.microsoft.com/office/drawing/2014/main" id="{0414E567-0B9F-DAE4-1090-3BDF95F8951C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Ellipse 107">
                <a:extLst>
                  <a:ext uri="{FF2B5EF4-FFF2-40B4-BE49-F238E27FC236}">
                    <a16:creationId xmlns:a16="http://schemas.microsoft.com/office/drawing/2014/main" id="{50DA6B2F-9BFF-B7E2-D5E7-F74CCB1CCC43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Forme libre : forme 108">
                <a:extLst>
                  <a:ext uri="{FF2B5EF4-FFF2-40B4-BE49-F238E27FC236}">
                    <a16:creationId xmlns:a16="http://schemas.microsoft.com/office/drawing/2014/main" id="{963880D9-8E24-50B2-D48F-657CB92E6DA5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orme libre : forme 109">
                <a:extLst>
                  <a:ext uri="{FF2B5EF4-FFF2-40B4-BE49-F238E27FC236}">
                    <a16:creationId xmlns:a16="http://schemas.microsoft.com/office/drawing/2014/main" id="{6C352B71-5763-56F5-F1E7-FFD9C254DE6C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Forme libre : forme 110">
                <a:extLst>
                  <a:ext uri="{FF2B5EF4-FFF2-40B4-BE49-F238E27FC236}">
                    <a16:creationId xmlns:a16="http://schemas.microsoft.com/office/drawing/2014/main" id="{6243DA78-B9B8-E167-A401-7A4164B0CDE9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2" name="Ellipse 111">
                <a:extLst>
                  <a:ext uri="{FF2B5EF4-FFF2-40B4-BE49-F238E27FC236}">
                    <a16:creationId xmlns:a16="http://schemas.microsoft.com/office/drawing/2014/main" id="{93EFFBFD-846C-205B-110A-9D5F5CE7C854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3" name="Ellipse 112">
                <a:extLst>
                  <a:ext uri="{FF2B5EF4-FFF2-40B4-BE49-F238E27FC236}">
                    <a16:creationId xmlns:a16="http://schemas.microsoft.com/office/drawing/2014/main" id="{968FFB9F-F84A-D5F7-BC69-4A5BD58FA533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4" name="Ellipse 113">
                <a:extLst>
                  <a:ext uri="{FF2B5EF4-FFF2-40B4-BE49-F238E27FC236}">
                    <a16:creationId xmlns:a16="http://schemas.microsoft.com/office/drawing/2014/main" id="{CD44AE55-1BBC-95E2-C612-F1A2BF74DF09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5" name="Ellipse 114">
                <a:extLst>
                  <a:ext uri="{FF2B5EF4-FFF2-40B4-BE49-F238E27FC236}">
                    <a16:creationId xmlns:a16="http://schemas.microsoft.com/office/drawing/2014/main" id="{90E1C61F-77A8-DFC8-F42B-6250DBEFDA0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Ellipse 115">
                <a:extLst>
                  <a:ext uri="{FF2B5EF4-FFF2-40B4-BE49-F238E27FC236}">
                    <a16:creationId xmlns:a16="http://schemas.microsoft.com/office/drawing/2014/main" id="{3B98F97F-46BC-3DB6-D7D7-3FA81991C863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Ellipse 116">
                <a:extLst>
                  <a:ext uri="{FF2B5EF4-FFF2-40B4-BE49-F238E27FC236}">
                    <a16:creationId xmlns:a16="http://schemas.microsoft.com/office/drawing/2014/main" id="{5709078F-FA67-8D5C-4D0A-807E3E9C0D91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Ellipse 117">
                <a:extLst>
                  <a:ext uri="{FF2B5EF4-FFF2-40B4-BE49-F238E27FC236}">
                    <a16:creationId xmlns:a16="http://schemas.microsoft.com/office/drawing/2014/main" id="{E7AB217C-C52D-B4A8-BC18-AD04D2A10A06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Ellipse 118">
                <a:extLst>
                  <a:ext uri="{FF2B5EF4-FFF2-40B4-BE49-F238E27FC236}">
                    <a16:creationId xmlns:a16="http://schemas.microsoft.com/office/drawing/2014/main" id="{21F087D2-9FFF-926F-623D-BE09CE35BA1B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Ellipse 119">
                <a:extLst>
                  <a:ext uri="{FF2B5EF4-FFF2-40B4-BE49-F238E27FC236}">
                    <a16:creationId xmlns:a16="http://schemas.microsoft.com/office/drawing/2014/main" id="{D2870B5D-4BCA-54C3-0B96-FAD20B6813FC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Ellipse 120">
                <a:extLst>
                  <a:ext uri="{FF2B5EF4-FFF2-40B4-BE49-F238E27FC236}">
                    <a16:creationId xmlns:a16="http://schemas.microsoft.com/office/drawing/2014/main" id="{86CCFBF7-ACA6-5E5F-9C97-C076152136F5}"/>
                  </a:ext>
                </a:extLst>
              </p:cNvPr>
              <p:cNvSpPr/>
              <p:nvPr/>
            </p:nvSpPr>
            <p:spPr>
              <a:xfrm>
                <a:off x="8430860" y="3896679"/>
                <a:ext cx="415537" cy="4155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Ellipse 121">
                <a:extLst>
                  <a:ext uri="{FF2B5EF4-FFF2-40B4-BE49-F238E27FC236}">
                    <a16:creationId xmlns:a16="http://schemas.microsoft.com/office/drawing/2014/main" id="{68B71457-7A2C-23F9-C6D8-A7B79737C47B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Ellipse 122">
                <a:extLst>
                  <a:ext uri="{FF2B5EF4-FFF2-40B4-BE49-F238E27FC236}">
                    <a16:creationId xmlns:a16="http://schemas.microsoft.com/office/drawing/2014/main" id="{33F8323D-14A5-5B70-699B-9E8ADF7471CE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Ellipse 123">
                <a:extLst>
                  <a:ext uri="{FF2B5EF4-FFF2-40B4-BE49-F238E27FC236}">
                    <a16:creationId xmlns:a16="http://schemas.microsoft.com/office/drawing/2014/main" id="{A937329A-BD24-C25A-9614-4D73025EA345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Ellipse 124">
                <a:extLst>
                  <a:ext uri="{FF2B5EF4-FFF2-40B4-BE49-F238E27FC236}">
                    <a16:creationId xmlns:a16="http://schemas.microsoft.com/office/drawing/2014/main" id="{73BD95A8-EE27-C450-E420-8E843A85DD1B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Ellipse 125">
                <a:extLst>
                  <a:ext uri="{FF2B5EF4-FFF2-40B4-BE49-F238E27FC236}">
                    <a16:creationId xmlns:a16="http://schemas.microsoft.com/office/drawing/2014/main" id="{465C41A5-A929-0B09-6244-992D9128C3B5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Ellipse 126">
                <a:extLst>
                  <a:ext uri="{FF2B5EF4-FFF2-40B4-BE49-F238E27FC236}">
                    <a16:creationId xmlns:a16="http://schemas.microsoft.com/office/drawing/2014/main" id="{3E4E4932-2C1C-F879-A227-91C262EE4EED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Ellipse 127">
                <a:extLst>
                  <a:ext uri="{FF2B5EF4-FFF2-40B4-BE49-F238E27FC236}">
                    <a16:creationId xmlns:a16="http://schemas.microsoft.com/office/drawing/2014/main" id="{D7E1ADF2-DD0C-3BAA-CB31-7D12EAC7BBCC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Ellipse 128">
                <a:extLst>
                  <a:ext uri="{FF2B5EF4-FFF2-40B4-BE49-F238E27FC236}">
                    <a16:creationId xmlns:a16="http://schemas.microsoft.com/office/drawing/2014/main" id="{C67866F9-FAD4-5D33-AF86-8C766275A85A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0" name="Ellipse 129">
                <a:extLst>
                  <a:ext uri="{FF2B5EF4-FFF2-40B4-BE49-F238E27FC236}">
                    <a16:creationId xmlns:a16="http://schemas.microsoft.com/office/drawing/2014/main" id="{90756CB9-96F4-B2FA-CBB3-13529972E056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Ellipse 130">
                <a:extLst>
                  <a:ext uri="{FF2B5EF4-FFF2-40B4-BE49-F238E27FC236}">
                    <a16:creationId xmlns:a16="http://schemas.microsoft.com/office/drawing/2014/main" id="{0935CB45-420B-A781-D5C1-8B226BD30CD6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42" name="TextBox 82">
            <a:extLst>
              <a:ext uri="{FF2B5EF4-FFF2-40B4-BE49-F238E27FC236}">
                <a16:creationId xmlns:a16="http://schemas.microsoft.com/office/drawing/2014/main" id="{23B71AAC-F0E6-D8AE-82C5-393A9F0EE536}"/>
              </a:ext>
            </a:extLst>
          </p:cNvPr>
          <p:cNvSpPr txBox="1"/>
          <p:nvPr/>
        </p:nvSpPr>
        <p:spPr>
          <a:xfrm>
            <a:off x="8616281" y="4350583"/>
            <a:ext cx="1940155" cy="181588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400" b="1" dirty="0" err="1">
                <a:solidFill>
                  <a:srgbClr val="BF9000"/>
                </a:solidFill>
                <a:latin typeface="Gotham HTF"/>
              </a:rPr>
              <a:t>Gradient</a:t>
            </a:r>
            <a:r>
              <a:rPr lang="pt-BR" sz="1400" b="1" dirty="0">
                <a:solidFill>
                  <a:srgbClr val="BF9000"/>
                </a:solidFill>
                <a:latin typeface="Gotham HTF"/>
              </a:rPr>
              <a:t> </a:t>
            </a:r>
            <a:r>
              <a:rPr lang="pt-BR" sz="1400" b="1" dirty="0" err="1">
                <a:solidFill>
                  <a:srgbClr val="BF9000"/>
                </a:solidFill>
                <a:latin typeface="Gotham HTF"/>
              </a:rPr>
              <a:t>Boosting</a:t>
            </a:r>
            <a:endParaRPr lang="pt-BR" sz="1400" b="1" dirty="0">
              <a:solidFill>
                <a:srgbClr val="BF9000"/>
              </a:solidFill>
              <a:latin typeface="Gotham HTF"/>
            </a:endParaRPr>
          </a:p>
          <a:p>
            <a:pPr defTabSz="685800"/>
            <a:r>
              <a:rPr lang="pt-BR" sz="1400" dirty="0">
                <a:latin typeface="Gotham HTF"/>
              </a:rPr>
              <a:t> traça uma divisão entre eles, considerando a inclinação que dá a maior distância entre os grupos, mas ao mesmo tempo, a menor distância entre os pontos da reta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1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>
            <a:extLst>
              <a:ext uri="{FF2B5EF4-FFF2-40B4-BE49-F238E27FC236}">
                <a16:creationId xmlns:a16="http://schemas.microsoft.com/office/drawing/2014/main" id="{27270AA1-1796-6C45-146D-BD1DE15A9601}"/>
              </a:ext>
            </a:extLst>
          </p:cNvPr>
          <p:cNvSpPr/>
          <p:nvPr/>
        </p:nvSpPr>
        <p:spPr>
          <a:xfrm>
            <a:off x="1427645" y="1195212"/>
            <a:ext cx="362570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69F10C8C-74A9-EF4F-8A65-1DD27F7E8AF3}"/>
              </a:ext>
            </a:extLst>
          </p:cNvPr>
          <p:cNvSpPr txBox="1"/>
          <p:nvPr/>
        </p:nvSpPr>
        <p:spPr>
          <a:xfrm>
            <a:off x="1827207" y="4224058"/>
            <a:ext cx="2946266" cy="201325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 defTabSz="685800"/>
            <a:r>
              <a:rPr lang="pt-BR" b="1" dirty="0">
                <a:solidFill>
                  <a:prstClr val="white"/>
                </a:solidFill>
                <a:latin typeface="Calibri" panose="020F0502020204030204"/>
              </a:rPr>
              <a:t>Regressão Linear</a:t>
            </a:r>
            <a:endParaRPr lang="pt-BR" sz="1350" b="1" dirty="0">
              <a:solidFill>
                <a:prstClr val="white"/>
              </a:solidFill>
              <a:latin typeface="Calibri" panose="020F0502020204030204"/>
            </a:endParaRPr>
          </a:p>
          <a:p>
            <a:pPr marL="214313" indent="-214313" algn="ctr" defTabSz="685800">
              <a:buFont typeface="Arial" panose="020B0604020202020204" pitchFamily="34" charset="0"/>
              <a:buChar char="•"/>
            </a:pPr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  <a:p>
            <a:pPr algn="l"/>
            <a:r>
              <a:rPr lang="pt-BR" sz="1400" dirty="0">
                <a:solidFill>
                  <a:schemeClr val="bg1"/>
                </a:solidFill>
                <a:latin typeface="Gotham HTF"/>
              </a:rPr>
              <a:t>É uma técnica que consiste em representar um conjunto de dados por meio de uma reta</a:t>
            </a:r>
          </a:p>
        </p:txBody>
      </p:sp>
      <p:grpSp>
        <p:nvGrpSpPr>
          <p:cNvPr id="66" name="Groupe 18">
            <a:extLst>
              <a:ext uri="{FF2B5EF4-FFF2-40B4-BE49-F238E27FC236}">
                <a16:creationId xmlns:a16="http://schemas.microsoft.com/office/drawing/2014/main" id="{1C259F51-5437-7C86-1C2A-9D0B64B86622}"/>
              </a:ext>
            </a:extLst>
          </p:cNvPr>
          <p:cNvGrpSpPr>
            <a:grpSpLocks noChangeAspect="1"/>
          </p:cNvGrpSpPr>
          <p:nvPr/>
        </p:nvGrpSpPr>
        <p:grpSpPr>
          <a:xfrm>
            <a:off x="2508251" y="1372102"/>
            <a:ext cx="1584176" cy="2742409"/>
            <a:chOff x="838200" y="1216897"/>
            <a:chExt cx="2940110" cy="508970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EFED8AAB-793B-F952-1F95-6FE4E7EFA874}"/>
                </a:ext>
              </a:extLst>
            </p:cNvPr>
            <p:cNvSpPr/>
            <p:nvPr/>
          </p:nvSpPr>
          <p:spPr>
            <a:xfrm>
              <a:off x="1227618" y="1372667"/>
              <a:ext cx="1830267" cy="304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1" y="7772"/>
                  </a:moveTo>
                  <a:lnTo>
                    <a:pt x="0" y="1300"/>
                  </a:lnTo>
                  <a:lnTo>
                    <a:pt x="4734" y="0"/>
                  </a:lnTo>
                  <a:lnTo>
                    <a:pt x="9605" y="6472"/>
                  </a:lnTo>
                  <a:cubicBezTo>
                    <a:pt x="9835" y="6804"/>
                    <a:pt x="10478" y="6942"/>
                    <a:pt x="11030" y="6804"/>
                  </a:cubicBezTo>
                  <a:lnTo>
                    <a:pt x="11030" y="6804"/>
                  </a:lnTo>
                  <a:cubicBezTo>
                    <a:pt x="11581" y="6665"/>
                    <a:pt x="12179" y="6804"/>
                    <a:pt x="12454" y="7135"/>
                  </a:cubicBezTo>
                  <a:lnTo>
                    <a:pt x="21600" y="19249"/>
                  </a:lnTo>
                  <a:lnTo>
                    <a:pt x="12960" y="21600"/>
                  </a:lnTo>
                  <a:lnTo>
                    <a:pt x="3814" y="9486"/>
                  </a:lnTo>
                  <a:cubicBezTo>
                    <a:pt x="3585" y="9154"/>
                    <a:pt x="3814" y="8795"/>
                    <a:pt x="4366" y="8629"/>
                  </a:cubicBezTo>
                  <a:lnTo>
                    <a:pt x="4366" y="8629"/>
                  </a:lnTo>
                  <a:cubicBezTo>
                    <a:pt x="4871" y="8463"/>
                    <a:pt x="5101" y="8103"/>
                    <a:pt x="4871" y="7772"/>
                  </a:cubicBez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EC240E44-1882-A213-B7BE-DC940F0F8CF9}"/>
                </a:ext>
              </a:extLst>
            </p:cNvPr>
            <p:cNvSpPr/>
            <p:nvPr/>
          </p:nvSpPr>
          <p:spPr>
            <a:xfrm>
              <a:off x="2084336" y="3864945"/>
              <a:ext cx="1087989" cy="65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292" extrusionOk="0">
                  <a:moveTo>
                    <a:pt x="3925" y="19864"/>
                  </a:moveTo>
                  <a:lnTo>
                    <a:pt x="19194" y="8578"/>
                  </a:lnTo>
                  <a:cubicBezTo>
                    <a:pt x="20609" y="7608"/>
                    <a:pt x="21205" y="4938"/>
                    <a:pt x="20535" y="2632"/>
                  </a:cubicBezTo>
                  <a:lnTo>
                    <a:pt x="20535" y="2632"/>
                  </a:lnTo>
                  <a:cubicBezTo>
                    <a:pt x="19939" y="327"/>
                    <a:pt x="18300" y="-644"/>
                    <a:pt x="16885" y="448"/>
                  </a:cubicBezTo>
                  <a:lnTo>
                    <a:pt x="1616" y="11733"/>
                  </a:lnTo>
                  <a:cubicBezTo>
                    <a:pt x="201" y="12704"/>
                    <a:pt x="-395" y="15374"/>
                    <a:pt x="275" y="17680"/>
                  </a:cubicBezTo>
                  <a:lnTo>
                    <a:pt x="275" y="17680"/>
                  </a:lnTo>
                  <a:cubicBezTo>
                    <a:pt x="871" y="19864"/>
                    <a:pt x="2510" y="20956"/>
                    <a:pt x="3925" y="19864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CC241EDB-669E-A55B-AFFD-86540C25822F}"/>
                </a:ext>
              </a:extLst>
            </p:cNvPr>
            <p:cNvSpPr/>
            <p:nvPr/>
          </p:nvSpPr>
          <p:spPr>
            <a:xfrm>
              <a:off x="1032906" y="1216897"/>
              <a:ext cx="760875" cy="50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19937" extrusionOk="0">
                  <a:moveTo>
                    <a:pt x="5526" y="19392"/>
                  </a:moveTo>
                  <a:lnTo>
                    <a:pt x="18213" y="10907"/>
                  </a:lnTo>
                  <a:cubicBezTo>
                    <a:pt x="20205" y="9672"/>
                    <a:pt x="21044" y="6278"/>
                    <a:pt x="20100" y="3347"/>
                  </a:cubicBezTo>
                  <a:lnTo>
                    <a:pt x="20100" y="3347"/>
                  </a:lnTo>
                  <a:cubicBezTo>
                    <a:pt x="19262" y="415"/>
                    <a:pt x="16955" y="-819"/>
                    <a:pt x="14962" y="569"/>
                  </a:cubicBezTo>
                  <a:lnTo>
                    <a:pt x="2275" y="9055"/>
                  </a:lnTo>
                  <a:cubicBezTo>
                    <a:pt x="283" y="10289"/>
                    <a:pt x="-556" y="13684"/>
                    <a:pt x="388" y="16615"/>
                  </a:cubicBezTo>
                  <a:lnTo>
                    <a:pt x="388" y="16615"/>
                  </a:lnTo>
                  <a:cubicBezTo>
                    <a:pt x="1331" y="19392"/>
                    <a:pt x="3638" y="20781"/>
                    <a:pt x="5526" y="19392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71E51744-6CB1-0023-6DEF-2B5A0ED4D14C}"/>
                </a:ext>
              </a:extLst>
            </p:cNvPr>
            <p:cNvSpPr/>
            <p:nvPr/>
          </p:nvSpPr>
          <p:spPr>
            <a:xfrm>
              <a:off x="2201162" y="4838488"/>
              <a:ext cx="1577148" cy="29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84"/>
                  </a:moveTo>
                  <a:lnTo>
                    <a:pt x="4213" y="5684"/>
                  </a:lnTo>
                  <a:lnTo>
                    <a:pt x="42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4213" y="21600"/>
                  </a:lnTo>
                  <a:lnTo>
                    <a:pt x="4213" y="15916"/>
                  </a:lnTo>
                  <a:lnTo>
                    <a:pt x="0" y="15916"/>
                  </a:ln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FEAFE3B1-EA5A-9E6B-2B1C-F2CE3D850A8B}"/>
                </a:ext>
              </a:extLst>
            </p:cNvPr>
            <p:cNvSpPr/>
            <p:nvPr/>
          </p:nvSpPr>
          <p:spPr>
            <a:xfrm>
              <a:off x="955026" y="5500503"/>
              <a:ext cx="2110881" cy="80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529" y="21600"/>
                  </a:moveTo>
                  <a:lnTo>
                    <a:pt x="1037" y="21600"/>
                  </a:lnTo>
                  <a:cubicBezTo>
                    <a:pt x="440" y="21600"/>
                    <a:pt x="-37" y="20243"/>
                    <a:pt x="3" y="18783"/>
                  </a:cubicBezTo>
                  <a:cubicBezTo>
                    <a:pt x="122" y="12939"/>
                    <a:pt x="1156" y="0"/>
                    <a:pt x="7322" y="0"/>
                  </a:cubicBezTo>
                  <a:cubicBezTo>
                    <a:pt x="7322" y="0"/>
                    <a:pt x="7561" y="12417"/>
                    <a:pt x="12056" y="12417"/>
                  </a:cubicBezTo>
                  <a:lnTo>
                    <a:pt x="20529" y="12417"/>
                  </a:lnTo>
                  <a:cubicBezTo>
                    <a:pt x="21086" y="12417"/>
                    <a:pt x="21563" y="13670"/>
                    <a:pt x="21563" y="15130"/>
                  </a:cubicBezTo>
                  <a:lnTo>
                    <a:pt x="21563" y="18991"/>
                  </a:lnTo>
                  <a:cubicBezTo>
                    <a:pt x="21563" y="20452"/>
                    <a:pt x="21086" y="21600"/>
                    <a:pt x="20529" y="21600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2F5FC7BF-19DD-D669-ABA8-DD99BDD0C34A}"/>
                </a:ext>
              </a:extLst>
            </p:cNvPr>
            <p:cNvSpPr/>
            <p:nvPr/>
          </p:nvSpPr>
          <p:spPr>
            <a:xfrm>
              <a:off x="838200" y="3163992"/>
              <a:ext cx="1557140" cy="233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7" h="21244" extrusionOk="0">
                  <a:moveTo>
                    <a:pt x="19947" y="16287"/>
                  </a:moveTo>
                  <a:lnTo>
                    <a:pt x="19947" y="17880"/>
                  </a:lnTo>
                  <a:cubicBezTo>
                    <a:pt x="19947" y="19721"/>
                    <a:pt x="17852" y="21244"/>
                    <a:pt x="15208" y="21244"/>
                  </a:cubicBezTo>
                  <a:lnTo>
                    <a:pt x="8623" y="21244"/>
                  </a:lnTo>
                  <a:lnTo>
                    <a:pt x="4882" y="18588"/>
                  </a:lnTo>
                  <a:cubicBezTo>
                    <a:pt x="-1204" y="14268"/>
                    <a:pt x="-1653" y="7399"/>
                    <a:pt x="3834" y="2725"/>
                  </a:cubicBezTo>
                  <a:lnTo>
                    <a:pt x="6229" y="671"/>
                  </a:lnTo>
                  <a:cubicBezTo>
                    <a:pt x="7426" y="-356"/>
                    <a:pt x="9771" y="-179"/>
                    <a:pt x="10619" y="1025"/>
                  </a:cubicBezTo>
                  <a:lnTo>
                    <a:pt x="10619" y="1025"/>
                  </a:lnTo>
                  <a:cubicBezTo>
                    <a:pt x="11068" y="1698"/>
                    <a:pt x="10968" y="2512"/>
                    <a:pt x="10269" y="3079"/>
                  </a:cubicBezTo>
                  <a:lnTo>
                    <a:pt x="8424" y="4637"/>
                  </a:lnTo>
                  <a:cubicBezTo>
                    <a:pt x="4283" y="8142"/>
                    <a:pt x="4583" y="13348"/>
                    <a:pt x="9172" y="16570"/>
                  </a:cubicBezTo>
                  <a:lnTo>
                    <a:pt x="9471" y="16782"/>
                  </a:lnTo>
                  <a:cubicBezTo>
                    <a:pt x="10619" y="17597"/>
                    <a:pt x="12165" y="18057"/>
                    <a:pt x="13761" y="18057"/>
                  </a:cubicBezTo>
                  <a:lnTo>
                    <a:pt x="13761" y="18057"/>
                  </a:lnTo>
                  <a:cubicBezTo>
                    <a:pt x="15108" y="18057"/>
                    <a:pt x="16256" y="17278"/>
                    <a:pt x="16256" y="16287"/>
                  </a:cubicBezTo>
                  <a:lnTo>
                    <a:pt x="16256" y="16287"/>
                  </a:lnTo>
                  <a:cubicBezTo>
                    <a:pt x="16256" y="15791"/>
                    <a:pt x="16804" y="15401"/>
                    <a:pt x="17503" y="15401"/>
                  </a:cubicBezTo>
                  <a:lnTo>
                    <a:pt x="18700" y="15437"/>
                  </a:lnTo>
                  <a:cubicBezTo>
                    <a:pt x="19448" y="15401"/>
                    <a:pt x="19947" y="15791"/>
                    <a:pt x="19947" y="16287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3" name="Circle">
              <a:extLst>
                <a:ext uri="{FF2B5EF4-FFF2-40B4-BE49-F238E27FC236}">
                  <a16:creationId xmlns:a16="http://schemas.microsoft.com/office/drawing/2014/main" id="{2886207E-CE81-9F0F-A525-74D83DFA247F}"/>
                </a:ext>
              </a:extLst>
            </p:cNvPr>
            <p:cNvSpPr/>
            <p:nvPr/>
          </p:nvSpPr>
          <p:spPr>
            <a:xfrm>
              <a:off x="1110793" y="2891399"/>
              <a:ext cx="856721" cy="856721"/>
            </a:xfrm>
            <a:prstGeom prst="ellipse">
              <a:avLst/>
            </a:prstGeom>
            <a:solidFill>
              <a:srgbClr val="D9D9D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Circle">
              <a:extLst>
                <a:ext uri="{FF2B5EF4-FFF2-40B4-BE49-F238E27FC236}">
                  <a16:creationId xmlns:a16="http://schemas.microsoft.com/office/drawing/2014/main" id="{BABB1900-2067-F301-B6A5-1064C43536B9}"/>
                </a:ext>
              </a:extLst>
            </p:cNvPr>
            <p:cNvSpPr/>
            <p:nvPr/>
          </p:nvSpPr>
          <p:spPr>
            <a:xfrm>
              <a:off x="1286031" y="3066637"/>
              <a:ext cx="506244" cy="506244"/>
            </a:xfrm>
            <a:prstGeom prst="ellipse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Circle">
              <a:extLst>
                <a:ext uri="{FF2B5EF4-FFF2-40B4-BE49-F238E27FC236}">
                  <a16:creationId xmlns:a16="http://schemas.microsoft.com/office/drawing/2014/main" id="{337C46AF-F49F-D53C-8AD5-F99F5348F511}"/>
                </a:ext>
              </a:extLst>
            </p:cNvPr>
            <p:cNvSpPr/>
            <p:nvPr/>
          </p:nvSpPr>
          <p:spPr>
            <a:xfrm>
              <a:off x="1266560" y="5150026"/>
              <a:ext cx="521818" cy="521818"/>
            </a:xfrm>
            <a:prstGeom prst="ellipse">
              <a:avLst/>
            </a:prstGeom>
            <a:solidFill>
              <a:srgbClr val="D9D9D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633ADF4A-055A-6CB0-F5CE-06BD84072D71}"/>
                </a:ext>
              </a:extLst>
            </p:cNvPr>
            <p:cNvSpPr/>
            <p:nvPr/>
          </p:nvSpPr>
          <p:spPr>
            <a:xfrm>
              <a:off x="1379487" y="5262953"/>
              <a:ext cx="295964" cy="295964"/>
            </a:xfrm>
            <a:prstGeom prst="ellipse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5589DBC-35D4-0A69-C3FA-6453EE7D6B67}"/>
              </a:ext>
            </a:extLst>
          </p:cNvPr>
          <p:cNvGrpSpPr/>
          <p:nvPr/>
        </p:nvGrpSpPr>
        <p:grpSpPr>
          <a:xfrm>
            <a:off x="5447929" y="836713"/>
            <a:ext cx="5052847" cy="724163"/>
            <a:chOff x="3923928" y="2017788"/>
            <a:chExt cx="5052847" cy="724163"/>
          </a:xfrm>
        </p:grpSpPr>
        <p:sp>
          <p:nvSpPr>
            <p:cNvPr id="5" name="Arrow: Chevron 2">
              <a:extLst>
                <a:ext uri="{FF2B5EF4-FFF2-40B4-BE49-F238E27FC236}">
                  <a16:creationId xmlns:a16="http://schemas.microsoft.com/office/drawing/2014/main" id="{3E4FDB94-823A-3259-97A0-18ABC305941F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Freeform: Shape 3">
              <a:extLst>
                <a:ext uri="{FF2B5EF4-FFF2-40B4-BE49-F238E27FC236}">
                  <a16:creationId xmlns:a16="http://schemas.microsoft.com/office/drawing/2014/main" id="{324E30AC-62DB-FB2B-F704-68008F012ED2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Na matemática, aprendemos que a equação da reta é: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7735D9-5AB2-6073-A17F-2E806AFC34F2}"/>
                  </a:ext>
                </a:extLst>
              </p:cNvPr>
              <p:cNvSpPr txBox="1"/>
              <p:nvPr/>
            </p:nvSpPr>
            <p:spPr>
              <a:xfrm>
                <a:off x="6852554" y="1865428"/>
                <a:ext cx="15853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7735D9-5AB2-6073-A17F-2E806AFC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554" y="1865428"/>
                <a:ext cx="1585306" cy="369332"/>
              </a:xfrm>
              <a:prstGeom prst="rect">
                <a:avLst/>
              </a:prstGeom>
              <a:blipFill>
                <a:blip r:embed="rId2"/>
                <a:stretch>
                  <a:fillRect l="-4231" r="-384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FEED7A7-500C-31C2-7C1B-9F3548284A84}"/>
              </a:ext>
            </a:extLst>
          </p:cNvPr>
          <p:cNvGrpSpPr/>
          <p:nvPr/>
        </p:nvGrpSpPr>
        <p:grpSpPr>
          <a:xfrm>
            <a:off x="5447929" y="2539314"/>
            <a:ext cx="5052847" cy="724163"/>
            <a:chOff x="3923928" y="2017788"/>
            <a:chExt cx="5052847" cy="724163"/>
          </a:xfrm>
        </p:grpSpPr>
        <p:sp>
          <p:nvSpPr>
            <p:cNvPr id="26" name="Arrow: Chevron 2">
              <a:extLst>
                <a:ext uri="{FF2B5EF4-FFF2-40B4-BE49-F238E27FC236}">
                  <a16:creationId xmlns:a16="http://schemas.microsoft.com/office/drawing/2014/main" id="{4D030FCA-B19B-0CDB-2682-2D92D5F6E139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Freeform: Shape 3">
              <a:extLst>
                <a:ext uri="{FF2B5EF4-FFF2-40B4-BE49-F238E27FC236}">
                  <a16:creationId xmlns:a16="http://schemas.microsoft.com/office/drawing/2014/main" id="{8A840FA7-ACFB-97C7-6953-7C60171BD3FB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Em </a:t>
              </a:r>
              <a:r>
                <a:rPr lang="pt-BR" sz="1600" b="1" dirty="0" err="1">
                  <a:solidFill>
                    <a:srgbClr val="ED265B"/>
                  </a:solidFill>
                  <a:latin typeface="Gotham HTF"/>
                </a:rPr>
                <a:t>Machine</a:t>
              </a: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 Learning, aprendemos que uma Regressão Linear é: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5AC46BB-109E-A653-897C-2A90AE6996A9}"/>
                  </a:ext>
                </a:extLst>
              </p:cNvPr>
              <p:cNvSpPr txBox="1"/>
              <p:nvPr/>
            </p:nvSpPr>
            <p:spPr>
              <a:xfrm>
                <a:off x="6759435" y="3568029"/>
                <a:ext cx="263553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𝑝𝑟𝑒𝑑𝑖𝑡𝑜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5AC46BB-109E-A653-897C-2A90AE69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435" y="3568029"/>
                <a:ext cx="2635530" cy="397866"/>
              </a:xfrm>
              <a:prstGeom prst="rect">
                <a:avLst/>
              </a:prstGeom>
              <a:blipFill>
                <a:blip r:embed="rId3"/>
                <a:stretch>
                  <a:fillRect l="-2315" r="-92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5EB50C0-0DB4-EBD0-73B5-0654D0829D47}"/>
              </a:ext>
            </a:extLst>
          </p:cNvPr>
          <p:cNvGrpSpPr/>
          <p:nvPr/>
        </p:nvGrpSpPr>
        <p:grpSpPr>
          <a:xfrm>
            <a:off x="5447929" y="4270449"/>
            <a:ext cx="5052847" cy="724163"/>
            <a:chOff x="3923928" y="2017788"/>
            <a:chExt cx="5052847" cy="724163"/>
          </a:xfrm>
        </p:grpSpPr>
        <p:sp>
          <p:nvSpPr>
            <p:cNvPr id="64" name="Arrow: Chevron 2">
              <a:extLst>
                <a:ext uri="{FF2B5EF4-FFF2-40B4-BE49-F238E27FC236}">
                  <a16:creationId xmlns:a16="http://schemas.microsoft.com/office/drawing/2014/main" id="{555C124E-2AA9-48CA-F844-517BE8D756BD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reeform: Shape 3">
                  <a:extLst>
                    <a:ext uri="{FF2B5EF4-FFF2-40B4-BE49-F238E27FC236}">
                      <a16:creationId xmlns:a16="http://schemas.microsoft.com/office/drawing/2014/main" id="{A32F3CC5-0AB7-D219-B6A3-D60D1526087E}"/>
                    </a:ext>
                  </a:extLst>
                </p:cNvPr>
                <p:cNvSpPr/>
                <p:nvPr/>
              </p:nvSpPr>
              <p:spPr>
                <a:xfrm flipH="1">
                  <a:off x="4755559" y="2017788"/>
                  <a:ext cx="4221216" cy="724163"/>
                </a:xfrm>
                <a:custGeom>
                  <a:avLst/>
                  <a:gdLst>
                    <a:gd name="connsiteX0" fmla="*/ 5145513 w 5628288"/>
                    <a:gd name="connsiteY0" fmla="*/ 0 h 965551"/>
                    <a:gd name="connsiteX1" fmla="*/ 4908331 w 5628288"/>
                    <a:gd name="connsiteY1" fmla="*/ 0 h 965551"/>
                    <a:gd name="connsiteX2" fmla="*/ 4261944 w 5628288"/>
                    <a:gd name="connsiteY2" fmla="*/ 0 h 965551"/>
                    <a:gd name="connsiteX3" fmla="*/ 0 w 5628288"/>
                    <a:gd name="connsiteY3" fmla="*/ 0 h 965551"/>
                    <a:gd name="connsiteX4" fmla="*/ 0 w 5628288"/>
                    <a:gd name="connsiteY4" fmla="*/ 965551 h 965551"/>
                    <a:gd name="connsiteX5" fmla="*/ 4261944 w 5628288"/>
                    <a:gd name="connsiteY5" fmla="*/ 965551 h 965551"/>
                    <a:gd name="connsiteX6" fmla="*/ 4908331 w 5628288"/>
                    <a:gd name="connsiteY6" fmla="*/ 965551 h 965551"/>
                    <a:gd name="connsiteX7" fmla="*/ 5145513 w 5628288"/>
                    <a:gd name="connsiteY7" fmla="*/ 965551 h 965551"/>
                    <a:gd name="connsiteX8" fmla="*/ 5628288 w 5628288"/>
                    <a:gd name="connsiteY8" fmla="*/ 482776 h 965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28288" h="965551">
                      <a:moveTo>
                        <a:pt x="5145513" y="0"/>
                      </a:moveTo>
                      <a:lnTo>
                        <a:pt x="4908331" y="0"/>
                      </a:lnTo>
                      <a:lnTo>
                        <a:pt x="4261944" y="0"/>
                      </a:lnTo>
                      <a:lnTo>
                        <a:pt x="0" y="0"/>
                      </a:lnTo>
                      <a:lnTo>
                        <a:pt x="0" y="965551"/>
                      </a:lnTo>
                      <a:lnTo>
                        <a:pt x="4261944" y="965551"/>
                      </a:lnTo>
                      <a:lnTo>
                        <a:pt x="4908331" y="965551"/>
                      </a:lnTo>
                      <a:lnTo>
                        <a:pt x="5145513" y="965551"/>
                      </a:lnTo>
                      <a:lnTo>
                        <a:pt x="5628288" y="48277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32000" rtlCol="0" anchor="ctr">
                  <a:noAutofit/>
                </a:bodyPr>
                <a:lstStyle/>
                <a:p>
                  <a:pPr defTabSz="685800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pt-BR" sz="1600" b="1" i="1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a14:m>
                  <a:r>
                    <a:rPr lang="pt-BR" sz="1600" b="1" dirty="0">
                      <a:solidFill>
                        <a:srgbClr val="ED265B"/>
                      </a:solidFill>
                      <a:latin typeface="Gotham HTF"/>
                    </a:rPr>
                    <a:t>ão parâmetros que determinam o peso e bias da rede. Para cada x temos um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𝒑𝒓𝒆𝒅𝒊𝒕𝒐</m:t>
                          </m:r>
                        </m:sub>
                      </m:sSub>
                    </m:oMath>
                  </a14:m>
                  <a:r>
                    <a:rPr lang="pt-BR" sz="1600" b="1" dirty="0">
                      <a:solidFill>
                        <a:srgbClr val="ED265B"/>
                      </a:solidFill>
                      <a:latin typeface="Gotham HTF"/>
                    </a:rPr>
                    <a:t> aproximado predito.</a:t>
                  </a:r>
                </a:p>
              </p:txBody>
            </p:sp>
          </mc:Choice>
          <mc:Fallback xmlns="">
            <p:sp>
              <p:nvSpPr>
                <p:cNvPr id="65" name="Freeform: Shape 3">
                  <a:extLst>
                    <a:ext uri="{FF2B5EF4-FFF2-40B4-BE49-F238E27FC236}">
                      <a16:creationId xmlns:a16="http://schemas.microsoft.com/office/drawing/2014/main" id="{A32F3CC5-0AB7-D219-B6A3-D60D15260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5559" y="2017788"/>
                  <a:ext cx="4221216" cy="724163"/>
                </a:xfrm>
                <a:custGeom>
                  <a:avLst/>
                  <a:gdLst>
                    <a:gd name="connsiteX0" fmla="*/ 5145513 w 5628288"/>
                    <a:gd name="connsiteY0" fmla="*/ 0 h 965551"/>
                    <a:gd name="connsiteX1" fmla="*/ 4908331 w 5628288"/>
                    <a:gd name="connsiteY1" fmla="*/ 0 h 965551"/>
                    <a:gd name="connsiteX2" fmla="*/ 4261944 w 5628288"/>
                    <a:gd name="connsiteY2" fmla="*/ 0 h 965551"/>
                    <a:gd name="connsiteX3" fmla="*/ 0 w 5628288"/>
                    <a:gd name="connsiteY3" fmla="*/ 0 h 965551"/>
                    <a:gd name="connsiteX4" fmla="*/ 0 w 5628288"/>
                    <a:gd name="connsiteY4" fmla="*/ 965551 h 965551"/>
                    <a:gd name="connsiteX5" fmla="*/ 4261944 w 5628288"/>
                    <a:gd name="connsiteY5" fmla="*/ 965551 h 965551"/>
                    <a:gd name="connsiteX6" fmla="*/ 4908331 w 5628288"/>
                    <a:gd name="connsiteY6" fmla="*/ 965551 h 965551"/>
                    <a:gd name="connsiteX7" fmla="*/ 5145513 w 5628288"/>
                    <a:gd name="connsiteY7" fmla="*/ 965551 h 965551"/>
                    <a:gd name="connsiteX8" fmla="*/ 5628288 w 5628288"/>
                    <a:gd name="connsiteY8" fmla="*/ 482776 h 965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28288" h="965551">
                      <a:moveTo>
                        <a:pt x="5145513" y="0"/>
                      </a:moveTo>
                      <a:lnTo>
                        <a:pt x="4908331" y="0"/>
                      </a:lnTo>
                      <a:lnTo>
                        <a:pt x="4261944" y="0"/>
                      </a:lnTo>
                      <a:lnTo>
                        <a:pt x="0" y="0"/>
                      </a:lnTo>
                      <a:lnTo>
                        <a:pt x="0" y="965551"/>
                      </a:lnTo>
                      <a:lnTo>
                        <a:pt x="4261944" y="965551"/>
                      </a:lnTo>
                      <a:lnTo>
                        <a:pt x="4908331" y="965551"/>
                      </a:lnTo>
                      <a:lnTo>
                        <a:pt x="5145513" y="965551"/>
                      </a:lnTo>
                      <a:lnTo>
                        <a:pt x="5628288" y="482776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 t="-10924" r="-577" b="-168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2E8E6D-064F-2B64-61AD-8CB3D549E25C}"/>
              </a:ext>
            </a:extLst>
          </p:cNvPr>
          <p:cNvGrpSpPr/>
          <p:nvPr/>
        </p:nvGrpSpPr>
        <p:grpSpPr>
          <a:xfrm>
            <a:off x="5447929" y="5299167"/>
            <a:ext cx="5052847" cy="724163"/>
            <a:chOff x="3923928" y="2017788"/>
            <a:chExt cx="5052847" cy="724163"/>
          </a:xfrm>
        </p:grpSpPr>
        <p:sp>
          <p:nvSpPr>
            <p:cNvPr id="7" name="Arrow: Chevron 2">
              <a:extLst>
                <a:ext uri="{FF2B5EF4-FFF2-40B4-BE49-F238E27FC236}">
                  <a16:creationId xmlns:a16="http://schemas.microsoft.com/office/drawing/2014/main" id="{C6D1CFE7-F248-2DEA-AB67-E157F0867A7F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1600" b="1" dirty="0">
                <a:solidFill>
                  <a:prstClr val="white"/>
                </a:solidFill>
                <a:latin typeface="Gotham HTF"/>
              </a:endParaRPr>
            </a:p>
          </p:txBody>
        </p:sp>
        <p:sp>
          <p:nvSpPr>
            <p:cNvPr id="8" name="Freeform: Shape 3">
              <a:extLst>
                <a:ext uri="{FF2B5EF4-FFF2-40B4-BE49-F238E27FC236}">
                  <a16:creationId xmlns:a16="http://schemas.microsoft.com/office/drawing/2014/main" id="{51D0EFE8-E1A8-B559-1EEE-61F81BC209ED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145B"/>
                  </a:solidFill>
                  <a:latin typeface="Gotham HTF"/>
                </a:rPr>
                <a:t>Modelos de regressão linear são intuitivos, fáceis de interpretar e se ajustam aos dados razoavelmente bem em muitos problemas</a:t>
              </a:r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68C4A179-033E-634E-CFD3-C8C4B5C7EF02}"/>
              </a:ext>
            </a:extLst>
          </p:cNvPr>
          <p:cNvSpPr txBox="1">
            <a:spLocks/>
          </p:cNvSpPr>
          <p:nvPr/>
        </p:nvSpPr>
        <p:spPr>
          <a:xfrm>
            <a:off x="474306" y="44247"/>
            <a:ext cx="10515600" cy="985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A1C1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Como funciona a Regressão Linear?</a:t>
            </a:r>
          </a:p>
        </p:txBody>
      </p:sp>
    </p:spTree>
    <p:extLst>
      <p:ext uri="{BB962C8B-B14F-4D97-AF65-F5344CB8AC3E}">
        <p14:creationId xmlns:p14="http://schemas.microsoft.com/office/powerpoint/2010/main" val="209192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C1BE97D-B2D2-DE6C-5366-C65CA0268647}"/>
              </a:ext>
            </a:extLst>
          </p:cNvPr>
          <p:cNvGrpSpPr/>
          <p:nvPr/>
        </p:nvGrpSpPr>
        <p:grpSpPr>
          <a:xfrm>
            <a:off x="2304120" y="1349231"/>
            <a:ext cx="7583760" cy="4159538"/>
            <a:chOff x="780120" y="1357694"/>
            <a:chExt cx="7583760" cy="41595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9C5401-2395-E27F-75EA-738044B5F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20" y="1357694"/>
              <a:ext cx="7583760" cy="4142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BD82FED-7EF8-AF9A-B99C-114C133796CF}"/>
                </a:ext>
              </a:extLst>
            </p:cNvPr>
            <p:cNvSpPr txBox="1"/>
            <p:nvPr/>
          </p:nvSpPr>
          <p:spPr>
            <a:xfrm>
              <a:off x="1259632" y="5255622"/>
              <a:ext cx="655272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dirty="0">
                  <a:latin typeface="Gotham HTF"/>
                </a:rPr>
                <a:t>Fonte: https://www.analyticsvidhya.com/blog/2021/10/everything-you-need-to-know-about-linear-regression/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94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FA58FD-BCA4-7B56-D4CC-A4C5B44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435044-62FA-5F16-242A-167ED47177A6}"/>
              </a:ext>
            </a:extLst>
          </p:cNvPr>
          <p:cNvSpPr txBox="1"/>
          <p:nvPr/>
        </p:nvSpPr>
        <p:spPr>
          <a:xfrm>
            <a:off x="2397967" y="2696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8B8C385-05A0-3417-9EF5-14A9AA02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976730"/>
          </a:xfrm>
        </p:spPr>
        <p:txBody>
          <a:bodyPr/>
          <a:lstStyle/>
          <a:p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Essa ideia se estende para mais de um parâmetro independente, mas nesse caso não estamos associando a uma reta e sim a um plano ou hiperplano:</a:t>
            </a:r>
          </a:p>
          <a:p>
            <a:endParaRPr lang="pt-BR" dirty="0">
              <a:solidFill>
                <a:srgbClr val="404040"/>
              </a:solidFill>
              <a:latin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pt-BR" dirty="0" err="1">
                <a:solidFill>
                  <a:srgbClr val="404040"/>
                </a:solidFill>
                <a:latin typeface="Roboto" panose="02000000000000000000" pitchFamily="2" charset="0"/>
              </a:rPr>
              <a:t>Ypredito</a:t>
            </a:r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=βo+β1X1+β2X2+...+β</a:t>
            </a:r>
            <a:r>
              <a:rPr lang="pt-BR" dirty="0" err="1">
                <a:solidFill>
                  <a:srgbClr val="404040"/>
                </a:solidFill>
                <a:latin typeface="Roboto" panose="02000000000000000000" pitchFamily="2" charset="0"/>
              </a:rPr>
              <a:t>nXn</a:t>
            </a:r>
            <a:endParaRPr lang="pt-BR" dirty="0">
              <a:solidFill>
                <a:srgbClr val="40404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4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26132-F015-7430-6D34-EC91593E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459436"/>
            <a:ext cx="10515600" cy="985838"/>
          </a:xfrm>
        </p:spPr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F8504F-4F50-372B-B86D-60B861F6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9C1DCC-79ED-2797-ACBF-658EB636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53" y="1321740"/>
            <a:ext cx="5609294" cy="507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9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925CE-78B5-B65B-1E0C-B14F5BAC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5" y="2379306"/>
            <a:ext cx="10515600" cy="391875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Em outras palavras, modelos de regressão linear são intuitivos, fáceis de interpretar e se ajustam aos dados razoavelmente bem em muitos problemas.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DD3B1C-B182-07DF-8676-4193B191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60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750BA-7D60-15BD-D7A8-F382BF23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439414-90F0-4DC3-B8AA-EBA03026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716AA-B3F5-254C-E8B3-52484CC7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5" y="1321332"/>
            <a:ext cx="10515600" cy="497673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Desenvolver um sistema de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capaz de predizer o valor de um imóvel na California. Para isso, vamos usar o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dataset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de informações do U.S. Census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Sevice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sobre habitação no estado da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Californai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, disponível no site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Kaggle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  <a:hlinkClick r:id="rId2" action="ppaction://hlinkfile"/>
              </a:rPr>
              <a:t>https://www.kaggle.com/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  <a:hlinkClick r:id="rId2" action="ppaction://hlinkfile"/>
              </a:rPr>
              <a:t>datasets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  <a:hlinkClick r:id="rId2" action="ppaction://hlinkfile"/>
              </a:rPr>
              <a:t>camnugent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  <a:hlinkClick r:id="rId2" action="ppaction://hlinkfile"/>
              </a:rPr>
              <a:t>california-housing-prices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 .</a:t>
            </a:r>
          </a:p>
          <a:p>
            <a:pPr marL="0" indent="0" algn="l">
              <a:buNone/>
            </a:pP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Esse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dataset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contém informações derivadas o censo de 1990 sobre localização, número de quartos, média salarial, valor das casas, entre outras informações, estando concentradas em distritos da California.</a:t>
            </a:r>
            <a:endParaRPr lang="pt-BR" dirty="0">
              <a:solidFill>
                <a:srgbClr val="40404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81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6338C-378C-E064-DF2D-C1521A6E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77AB39-C51B-1B04-458A-74B1A6BE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5" y="2326962"/>
            <a:ext cx="10442510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B5B3734-FC91-0977-48DB-31F00830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California </a:t>
            </a:r>
            <a:r>
              <a:rPr lang="pt-BR" dirty="0" err="1"/>
              <a:t>Housing</a:t>
            </a:r>
            <a:r>
              <a:rPr lang="pt-BR" dirty="0"/>
              <a:t> </a:t>
            </a:r>
            <a:r>
              <a:rPr lang="pt-BR" dirty="0" err="1"/>
              <a:t>Prices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87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34643-C04A-FCA5-77A4-63F82CC7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effectLst/>
                <a:latin typeface="-apple-system"/>
              </a:rPr>
              <a:t>Carregando o </a:t>
            </a:r>
            <a:r>
              <a:rPr lang="pt-BR" b="1" i="0" dirty="0" err="1">
                <a:effectLst/>
                <a:latin typeface="-apple-system"/>
              </a:rPr>
              <a:t>Dataset</a:t>
            </a:r>
            <a:endParaRPr lang="pt-BR" b="1" i="0" dirty="0">
              <a:effectLst/>
              <a:latin typeface="-apple-system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0CA38-5EFD-7EA8-FC80-A7407350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sklearn</a:t>
            </a:r>
            <a:r>
              <a:rPr lang="pt-BR" dirty="0"/>
              <a:t> é uma biblioteca de aprendizado de máquina em Python amplamente utilizada para tarefas de análise de dados e modelagem estatística. Seu nome completo é </a:t>
            </a:r>
            <a:r>
              <a:rPr lang="pt-BR" dirty="0" err="1"/>
              <a:t>scikit-learn</a:t>
            </a:r>
            <a:r>
              <a:rPr lang="pt-BR" dirty="0"/>
              <a:t> e ela oferece uma ampla gama de algoritmos e ferramentas para tarefas de aprendizado de máquina, como classificação, regressão, agrupamento, redução de dimensionalidade, seleção de recursos e pré-processamento de dados.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sklearn</a:t>
            </a:r>
            <a:r>
              <a:rPr lang="pt-BR" dirty="0"/>
              <a:t> possui </a:t>
            </a:r>
            <a:r>
              <a:rPr lang="pt-BR" dirty="0" err="1"/>
              <a:t>algums</a:t>
            </a:r>
            <a:r>
              <a:rPr lang="pt-BR" dirty="0"/>
              <a:t> </a:t>
            </a:r>
            <a:r>
              <a:rPr lang="pt-BR" dirty="0" err="1"/>
              <a:t>datasets</a:t>
            </a:r>
            <a:r>
              <a:rPr lang="pt-BR" dirty="0"/>
              <a:t> já </a:t>
            </a:r>
            <a:r>
              <a:rPr lang="pt-BR" dirty="0" err="1"/>
              <a:t>pré</a:t>
            </a:r>
            <a:r>
              <a:rPr lang="pt-BR" dirty="0"/>
              <a:t> </a:t>
            </a:r>
            <a:r>
              <a:rPr lang="pt-BR" dirty="0" err="1"/>
              <a:t>carragados</a:t>
            </a:r>
            <a:r>
              <a:rPr lang="pt-BR" dirty="0"/>
              <a:t>, de modo que neste primeiro passo, vamos carregar o </a:t>
            </a:r>
            <a:r>
              <a:rPr lang="pt-BR" dirty="0" err="1"/>
              <a:t>dataset</a:t>
            </a:r>
            <a:r>
              <a:rPr lang="pt-BR" dirty="0"/>
              <a:t> California do </a:t>
            </a:r>
            <a:r>
              <a:rPr lang="pt-BR" dirty="0" err="1"/>
              <a:t>sklearn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D0C9C2-2003-C03A-E933-39FD61FB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965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E1AE-CA16-4CA5-1F92-7565CE00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BC0D0B-B8E2-C340-B8F8-F2DC954D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80C87C-E262-D7F0-F2EA-2F444E42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72" y="2069840"/>
            <a:ext cx="5751754" cy="332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Objetivos da aula: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Apresentar o conceito de Regressão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Apresentar e utilizar algoritmo de Regressão linear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Apresentar e discutir a matriz de correlação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60941D-16E1-1918-927B-61F81AED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438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1B468-773B-96D9-DD54-C001D5F1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B5EAF-F337-C6EA-25F5-90B8DFD4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455"/>
            <a:ext cx="10515600" cy="3573001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fetch_california_housing</a:t>
            </a:r>
            <a:r>
              <a:rPr lang="pt-BR" dirty="0"/>
              <a:t>() é chamada para carregar o conjunto de dados na variável </a:t>
            </a:r>
            <a:r>
              <a:rPr lang="pt-BR" dirty="0" err="1"/>
              <a:t>california</a:t>
            </a:r>
            <a:r>
              <a:rPr lang="pt-BR" dirty="0"/>
              <a:t>. Em seguida, você pode acessar os dados deste </a:t>
            </a:r>
            <a:r>
              <a:rPr lang="pt-BR" dirty="0" err="1"/>
              <a:t>dataset</a:t>
            </a:r>
            <a:r>
              <a:rPr lang="pt-BR" dirty="0"/>
              <a:t> chamando o método </a:t>
            </a:r>
            <a:r>
              <a:rPr lang="pt-BR" dirty="0" err="1"/>
              <a:t>keys</a:t>
            </a:r>
            <a:r>
              <a:rPr lang="pt-BR" dirty="0"/>
              <a:t>(). Note que o retorno desse </a:t>
            </a:r>
            <a:r>
              <a:rPr lang="pt-BR" dirty="0" err="1"/>
              <a:t>metodo</a:t>
            </a:r>
            <a:r>
              <a:rPr lang="pt-BR" dirty="0"/>
              <a:t> são 'data', 'target', 'frame', '</a:t>
            </a:r>
            <a:r>
              <a:rPr lang="pt-BR" dirty="0" err="1"/>
              <a:t>target_names</a:t>
            </a:r>
            <a:r>
              <a:rPr lang="pt-BR" dirty="0"/>
              <a:t>', '</a:t>
            </a:r>
            <a:r>
              <a:rPr lang="pt-BR" dirty="0" err="1"/>
              <a:t>feature_names</a:t>
            </a:r>
            <a:r>
              <a:rPr lang="pt-BR" dirty="0"/>
              <a:t>' e 'DESCR'. Este último vai descrever as </a:t>
            </a:r>
            <a:r>
              <a:rPr lang="pt-BR" dirty="0" err="1"/>
              <a:t>caracteristicas</a:t>
            </a:r>
            <a:r>
              <a:rPr lang="pt-BR" dirty="0"/>
              <a:t> do </a:t>
            </a:r>
            <a:r>
              <a:rPr lang="pt-BR" dirty="0" err="1"/>
              <a:t>dataset</a:t>
            </a:r>
            <a:r>
              <a:rPr lang="pt-BR" dirty="0"/>
              <a:t> como um todo. Explore os outros e verifique o que cada um significa.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9F3DF1-019E-059F-C05E-6D18336F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12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E5AF4-E3F9-F3BB-AF95-F73FE0B6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Keys()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200576-A077-19D3-CDD7-25966EE0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9DD750-15CC-F995-F691-D3E23C9F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63" y="2773913"/>
            <a:ext cx="9483874" cy="13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7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6E23E-97AE-F570-02F6-C2965DB4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Informações dos atributos: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0F504-C6EE-3C53-29AF-4991393F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MedInc</a:t>
            </a:r>
            <a:r>
              <a:rPr lang="pt-BR" dirty="0"/>
              <a:t> - Renda mediana no grupo de blocos </a:t>
            </a:r>
          </a:p>
          <a:p>
            <a:pPr marL="0" indent="0">
              <a:buNone/>
            </a:pPr>
            <a:r>
              <a:rPr lang="pt-BR" dirty="0" err="1"/>
              <a:t>HouseAge</a:t>
            </a:r>
            <a:r>
              <a:rPr lang="pt-BR" dirty="0"/>
              <a:t> - Idade média da casa no grupo de quarteirões </a:t>
            </a:r>
          </a:p>
          <a:p>
            <a:pPr marL="0" indent="0">
              <a:buNone/>
            </a:pPr>
            <a:r>
              <a:rPr lang="pt-BR" dirty="0" err="1"/>
              <a:t>AveRooms</a:t>
            </a:r>
            <a:r>
              <a:rPr lang="pt-BR" dirty="0"/>
              <a:t> - Número médio de quartos por domicílio </a:t>
            </a:r>
          </a:p>
          <a:p>
            <a:pPr marL="0" indent="0">
              <a:buNone/>
            </a:pPr>
            <a:r>
              <a:rPr lang="pt-BR" dirty="0" err="1"/>
              <a:t>AveBedrms</a:t>
            </a:r>
            <a:r>
              <a:rPr lang="pt-BR" dirty="0"/>
              <a:t> - Número médio de dormitórios por domicílio </a:t>
            </a:r>
          </a:p>
          <a:p>
            <a:pPr marL="0" indent="0">
              <a:buNone/>
            </a:pPr>
            <a:r>
              <a:rPr lang="pt-BR" dirty="0" err="1"/>
              <a:t>Population</a:t>
            </a:r>
            <a:r>
              <a:rPr lang="pt-BR" dirty="0"/>
              <a:t> - População do grupo de blocos</a:t>
            </a:r>
          </a:p>
          <a:p>
            <a:pPr marL="0" indent="0">
              <a:buNone/>
            </a:pPr>
            <a:r>
              <a:rPr lang="pt-BR" dirty="0" err="1"/>
              <a:t>AveOccup</a:t>
            </a:r>
            <a:r>
              <a:rPr lang="pt-BR" dirty="0"/>
              <a:t> - Número médio de membros da família</a:t>
            </a:r>
          </a:p>
          <a:p>
            <a:pPr marL="0" indent="0">
              <a:buNone/>
            </a:pPr>
            <a:r>
              <a:rPr lang="pt-BR" dirty="0"/>
              <a:t>Latitude - Latitude do grupo de blocos </a:t>
            </a:r>
          </a:p>
          <a:p>
            <a:pPr marL="0" indent="0">
              <a:buNone/>
            </a:pPr>
            <a:r>
              <a:rPr lang="pt-BR" dirty="0"/>
              <a:t>Longitude - Longitude do grupo de blocos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18821-EFEF-A227-93DA-8DE0B95A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074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8D3889-7098-1BC0-B2B2-E4C1ECE2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974295-AA68-C6EE-76F9-3CF433BD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19" y="2763950"/>
            <a:ext cx="5351010" cy="8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6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9FFBB-3AF9-A9CB-B6EC-E1CD079C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Desafio 5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D1871-F8F7-2227-809C-CE8B509C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/>
              <a:t>Melhorando o Modelo de Aprendizado de Regressão Linear para Previsão de Preços de Imóveis.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- Explorar diferentes implementações, caso necessário, pode utilizar outros algoritmos de regressão. Os alunos devem discutir suas alterações, justificando suas escolhas e avaliar o impacto das melhorias nas métricas de desempenho do modelo.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A5D64D-5A76-7C53-8908-54722634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192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dirty="0"/>
              <a:t>Arnaldo Jr/Yan Coelho/</a:t>
            </a:r>
            <a:r>
              <a:rPr lang="pt-BR" b="1" dirty="0"/>
              <a:t>Airton </a:t>
            </a:r>
            <a:r>
              <a:rPr lang="pt-BR" b="1" dirty="0" err="1"/>
              <a:t>Toyofuku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1FF80-456C-DE13-1E64-5A37F3A4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Recapitulando</a:t>
            </a:r>
            <a:r>
              <a:rPr lang="en-US" dirty="0"/>
              <a:t>….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F92B10-C538-E772-8DD5-D3760ADD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44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2F39884-6429-00DB-5AB7-3CA3D38BDC77}"/>
              </a:ext>
            </a:extLst>
          </p:cNvPr>
          <p:cNvGrpSpPr/>
          <p:nvPr/>
        </p:nvGrpSpPr>
        <p:grpSpPr>
          <a:xfrm>
            <a:off x="1672484" y="2164794"/>
            <a:ext cx="3703437" cy="3712478"/>
            <a:chOff x="467544" y="1988840"/>
            <a:chExt cx="3703437" cy="3712478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2BD68DC4-3213-A313-E311-E32B3DD8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91" y="1988840"/>
              <a:ext cx="365779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61E66592-789D-399F-C467-1E23A39DAC25}"/>
                </a:ext>
              </a:extLst>
            </p:cNvPr>
            <p:cNvSpPr txBox="1"/>
            <p:nvPr/>
          </p:nvSpPr>
          <p:spPr>
            <a:xfrm>
              <a:off x="467544" y="5301208"/>
              <a:ext cx="325136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/>
                <a:t>Fonte: https://www.javatpoint.com/classification-algorithm-in-machine-learning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A522D42A-3A90-E08A-DB38-EF670C8A7A77}"/>
              </a:ext>
            </a:extLst>
          </p:cNvPr>
          <p:cNvSpPr txBox="1"/>
          <p:nvPr/>
        </p:nvSpPr>
        <p:spPr>
          <a:xfrm>
            <a:off x="559837" y="416269"/>
            <a:ext cx="1077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1A1C1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que são problemas de Classificação?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7EAC0CF-6837-0C4E-BC57-76721E9C9E0D}"/>
              </a:ext>
            </a:extLst>
          </p:cNvPr>
          <p:cNvGrpSpPr/>
          <p:nvPr/>
        </p:nvGrpSpPr>
        <p:grpSpPr>
          <a:xfrm>
            <a:off x="5447929" y="2017789"/>
            <a:ext cx="5052847" cy="724163"/>
            <a:chOff x="3923928" y="2017788"/>
            <a:chExt cx="5052847" cy="724163"/>
          </a:xfrm>
        </p:grpSpPr>
        <p:sp>
          <p:nvSpPr>
            <p:cNvPr id="14" name="Arrow: Chevron 2">
              <a:extLst>
                <a:ext uri="{FF2B5EF4-FFF2-40B4-BE49-F238E27FC236}">
                  <a16:creationId xmlns:a16="http://schemas.microsoft.com/office/drawing/2014/main" id="{98D48330-05E5-9428-18AF-7E648F5DC327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3">
              <a:extLst>
                <a:ext uri="{FF2B5EF4-FFF2-40B4-BE49-F238E27FC236}">
                  <a16:creationId xmlns:a16="http://schemas.microsoft.com/office/drawing/2014/main" id="{D37E671A-57AB-152E-1534-4B139A51FA12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4472C4"/>
                  </a:solidFill>
                  <a:latin typeface="Calibri" panose="020F0502020204030204"/>
                </a:rPr>
                <a:t>Atribui rótulos ou categorias a dados de entrada baseados em suas características.</a:t>
              </a: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2598DD84-78B2-7938-FE2F-89D5E4F9E46B}"/>
                </a:ext>
              </a:extLst>
            </p:cNvPr>
            <p:cNvSpPr txBox="1"/>
            <p:nvPr/>
          </p:nvSpPr>
          <p:spPr>
            <a:xfrm>
              <a:off x="4156469" y="2137495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7C903A4-726E-9CD2-3F4D-FDB8EBE2700E}"/>
              </a:ext>
            </a:extLst>
          </p:cNvPr>
          <p:cNvGrpSpPr/>
          <p:nvPr/>
        </p:nvGrpSpPr>
        <p:grpSpPr>
          <a:xfrm>
            <a:off x="5460069" y="3640942"/>
            <a:ext cx="5052847" cy="724163"/>
            <a:chOff x="3936068" y="3280901"/>
            <a:chExt cx="5052847" cy="724163"/>
          </a:xfrm>
        </p:grpSpPr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329E0A78-B8EB-2AA0-0609-A72211CE22E2}"/>
                </a:ext>
              </a:extLst>
            </p:cNvPr>
            <p:cNvSpPr/>
            <p:nvPr/>
          </p:nvSpPr>
          <p:spPr>
            <a:xfrm flipH="1">
              <a:off x="3936068" y="3280901"/>
              <a:ext cx="1024758" cy="7241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5">
              <a:extLst>
                <a:ext uri="{FF2B5EF4-FFF2-40B4-BE49-F238E27FC236}">
                  <a16:creationId xmlns:a16="http://schemas.microsoft.com/office/drawing/2014/main" id="{A0D98B80-3E42-DB66-E6FD-8AE3E2D34BC6}"/>
                </a:ext>
              </a:extLst>
            </p:cNvPr>
            <p:cNvSpPr/>
            <p:nvPr/>
          </p:nvSpPr>
          <p:spPr>
            <a:xfrm flipH="1">
              <a:off x="4767699" y="3280901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Neste tipo de problema, o Modelo recebe,  como treinamento, um conjunto de dados chamados atributos, e uma classe, ou </a:t>
              </a:r>
              <a:r>
                <a:rPr lang="pt-BR" sz="1600" b="1" dirty="0" err="1">
                  <a:solidFill>
                    <a:srgbClr val="ED7D31"/>
                  </a:solidFill>
                  <a:latin typeface="Gotham HTF"/>
                </a:rPr>
                <a:t>label</a:t>
              </a: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, atrelada a esses dados. O Objetivo e fazer com que o Modelo aprenda a correlação entre dados e </a:t>
              </a:r>
              <a:r>
                <a:rPr lang="pt-BR" sz="1600" b="1" dirty="0" err="1">
                  <a:solidFill>
                    <a:srgbClr val="ED7D31"/>
                  </a:solidFill>
                  <a:latin typeface="Gotham HTF"/>
                </a:rPr>
                <a:t>labels</a:t>
              </a: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 e generalize para dados que ele nunca viu.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5DDC5108-CEC4-0B2C-6DB7-A3605EEF8CF1}"/>
                </a:ext>
              </a:extLst>
            </p:cNvPr>
            <p:cNvSpPr txBox="1"/>
            <p:nvPr/>
          </p:nvSpPr>
          <p:spPr>
            <a:xfrm>
              <a:off x="4131982" y="3384775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E5D0579-694F-45D1-2B85-2AB7FC4644D9}"/>
              </a:ext>
            </a:extLst>
          </p:cNvPr>
          <p:cNvGrpSpPr/>
          <p:nvPr/>
        </p:nvGrpSpPr>
        <p:grpSpPr>
          <a:xfrm>
            <a:off x="5435640" y="5221034"/>
            <a:ext cx="5052848" cy="728246"/>
            <a:chOff x="3911640" y="4500954"/>
            <a:chExt cx="5052848" cy="728246"/>
          </a:xfrm>
        </p:grpSpPr>
        <p:sp>
          <p:nvSpPr>
            <p:cNvPr id="18" name="Arrow: Chevron 6">
              <a:extLst>
                <a:ext uri="{FF2B5EF4-FFF2-40B4-BE49-F238E27FC236}">
                  <a16:creationId xmlns:a16="http://schemas.microsoft.com/office/drawing/2014/main" id="{48F81806-9DD1-6B15-CA37-AE6CA9401100}"/>
                </a:ext>
              </a:extLst>
            </p:cNvPr>
            <p:cNvSpPr/>
            <p:nvPr/>
          </p:nvSpPr>
          <p:spPr>
            <a:xfrm flipH="1">
              <a:off x="3911640" y="4500954"/>
              <a:ext cx="1024758" cy="72416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F9761893-37E3-9A27-DD45-073DEA5B3FB5}"/>
                </a:ext>
              </a:extLst>
            </p:cNvPr>
            <p:cNvSpPr/>
            <p:nvPr/>
          </p:nvSpPr>
          <p:spPr>
            <a:xfrm flipH="1">
              <a:off x="4743272" y="4505037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A5A5A5"/>
                  </a:solidFill>
                  <a:latin typeface="Gotham HTF"/>
                </a:rPr>
                <a:t>Alguns exemplos de aplicação de Modelos de classificação são reconhecimento de imagens, detecção de SPAM, diagnóstico médico, detecção de fraudes, etc.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44D012DD-A743-1F64-4BD6-95E33D0FF6FC}"/>
                </a:ext>
              </a:extLst>
            </p:cNvPr>
            <p:cNvSpPr txBox="1"/>
            <p:nvPr/>
          </p:nvSpPr>
          <p:spPr>
            <a:xfrm>
              <a:off x="4140242" y="4624744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7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522D42A-3A90-E08A-DB38-EF670C8A7A77}"/>
              </a:ext>
            </a:extLst>
          </p:cNvPr>
          <p:cNvSpPr txBox="1"/>
          <p:nvPr/>
        </p:nvSpPr>
        <p:spPr>
          <a:xfrm>
            <a:off x="1071465" y="686863"/>
            <a:ext cx="7655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1A1C1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BC6F5-ACB5-2CD1-EF19-851BC46C5B15}"/>
              </a:ext>
            </a:extLst>
          </p:cNvPr>
          <p:cNvSpPr/>
          <p:nvPr/>
        </p:nvSpPr>
        <p:spPr>
          <a:xfrm>
            <a:off x="3628200" y="1952944"/>
            <a:ext cx="1647000" cy="702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D2158D-79F2-4CB2-F719-9F90383F9D4C}"/>
              </a:ext>
            </a:extLst>
          </p:cNvPr>
          <p:cNvSpPr/>
          <p:nvPr/>
        </p:nvSpPr>
        <p:spPr>
          <a:xfrm>
            <a:off x="5275200" y="1952944"/>
            <a:ext cx="1647000" cy="702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3356F-A59A-7294-F64F-09A179364AC9}"/>
              </a:ext>
            </a:extLst>
          </p:cNvPr>
          <p:cNvSpPr/>
          <p:nvPr/>
        </p:nvSpPr>
        <p:spPr>
          <a:xfrm>
            <a:off x="6922200" y="1952944"/>
            <a:ext cx="1647000" cy="702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9D7D9-B1DD-6A22-841D-F7CC7606BA7C}"/>
              </a:ext>
            </a:extLst>
          </p:cNvPr>
          <p:cNvSpPr/>
          <p:nvPr/>
        </p:nvSpPr>
        <p:spPr>
          <a:xfrm>
            <a:off x="8569200" y="1952944"/>
            <a:ext cx="1647000" cy="702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Classe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DE9D38A-C84F-4094-0C10-EE4ED08C73A0}"/>
              </a:ext>
            </a:extLst>
          </p:cNvPr>
          <p:cNvSpPr/>
          <p:nvPr/>
        </p:nvSpPr>
        <p:spPr>
          <a:xfrm>
            <a:off x="3628200" y="2654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1D6BC4D6-334D-F114-DA57-3570619A68F3}"/>
              </a:ext>
            </a:extLst>
          </p:cNvPr>
          <p:cNvSpPr/>
          <p:nvPr/>
        </p:nvSpPr>
        <p:spPr>
          <a:xfrm>
            <a:off x="5275200" y="2654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20BC434-3B3F-4DE6-7F81-66C11CB4C2D3}"/>
              </a:ext>
            </a:extLst>
          </p:cNvPr>
          <p:cNvSpPr/>
          <p:nvPr/>
        </p:nvSpPr>
        <p:spPr>
          <a:xfrm>
            <a:off x="6922200" y="2654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1,2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FBDD6A4-86BA-A1FC-9EF9-DB688D83D528}"/>
              </a:ext>
            </a:extLst>
          </p:cNvPr>
          <p:cNvSpPr/>
          <p:nvPr/>
        </p:nvSpPr>
        <p:spPr>
          <a:xfrm>
            <a:off x="8569200" y="2654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NÃO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260950D-6021-C355-3D13-8EFFA3604385}"/>
              </a:ext>
            </a:extLst>
          </p:cNvPr>
          <p:cNvSpPr/>
          <p:nvPr/>
        </p:nvSpPr>
        <p:spPr>
          <a:xfrm>
            <a:off x="3628200" y="3356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D92C974-EA72-F9F8-79E0-ADFC1CE905F2}"/>
              </a:ext>
            </a:extLst>
          </p:cNvPr>
          <p:cNvSpPr/>
          <p:nvPr/>
        </p:nvSpPr>
        <p:spPr>
          <a:xfrm>
            <a:off x="5275200" y="3356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0,9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F039587-C506-8F9C-F1DD-DDBCF178CCE5}"/>
              </a:ext>
            </a:extLst>
          </p:cNvPr>
          <p:cNvSpPr/>
          <p:nvPr/>
        </p:nvSpPr>
        <p:spPr>
          <a:xfrm>
            <a:off x="6922200" y="3356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C3F656C-D0B8-462F-6D61-BA6A9ADBC8EE}"/>
              </a:ext>
            </a:extLst>
          </p:cNvPr>
          <p:cNvSpPr/>
          <p:nvPr/>
        </p:nvSpPr>
        <p:spPr>
          <a:xfrm>
            <a:off x="8569200" y="3356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SIM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A526CF0-5521-707E-6895-28A63FF3E9A9}"/>
              </a:ext>
            </a:extLst>
          </p:cNvPr>
          <p:cNvSpPr/>
          <p:nvPr/>
        </p:nvSpPr>
        <p:spPr>
          <a:xfrm>
            <a:off x="3628200" y="4058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7688D50D-B875-95EF-3FB2-0E1FB0B8BDAE}"/>
              </a:ext>
            </a:extLst>
          </p:cNvPr>
          <p:cNvSpPr/>
          <p:nvPr/>
        </p:nvSpPr>
        <p:spPr>
          <a:xfrm>
            <a:off x="5275200" y="4058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2,5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29B35EAB-5CCC-B2BD-28BF-9DD2AE4FADA5}"/>
              </a:ext>
            </a:extLst>
          </p:cNvPr>
          <p:cNvSpPr/>
          <p:nvPr/>
        </p:nvSpPr>
        <p:spPr>
          <a:xfrm>
            <a:off x="6922200" y="4058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5,0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52AAE0B6-F7B6-F7BB-3ECE-E0612E44DA69}"/>
              </a:ext>
            </a:extLst>
          </p:cNvPr>
          <p:cNvSpPr/>
          <p:nvPr/>
        </p:nvSpPr>
        <p:spPr>
          <a:xfrm>
            <a:off x="8569200" y="4058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NÃO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EDEB7D9-F972-6FD9-8857-8B25587A919D}"/>
              </a:ext>
            </a:extLst>
          </p:cNvPr>
          <p:cNvSpPr/>
          <p:nvPr/>
        </p:nvSpPr>
        <p:spPr>
          <a:xfrm>
            <a:off x="1981200" y="2655251"/>
            <a:ext cx="1647000" cy="70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01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C4029182-AE83-AFFD-03CA-9D0B8E8A567D}"/>
              </a:ext>
            </a:extLst>
          </p:cNvPr>
          <p:cNvSpPr/>
          <p:nvPr/>
        </p:nvSpPr>
        <p:spPr>
          <a:xfrm>
            <a:off x="1981200" y="3357251"/>
            <a:ext cx="1647000" cy="70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02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889E4A03-FC73-1564-7625-1A23EE54D13D}"/>
              </a:ext>
            </a:extLst>
          </p:cNvPr>
          <p:cNvSpPr/>
          <p:nvPr/>
        </p:nvSpPr>
        <p:spPr>
          <a:xfrm>
            <a:off x="1981200" y="4059251"/>
            <a:ext cx="1647000" cy="70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03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EFFF226-66C1-7CB4-9CAD-81054289273C}"/>
              </a:ext>
            </a:extLst>
          </p:cNvPr>
          <p:cNvSpPr/>
          <p:nvPr/>
        </p:nvSpPr>
        <p:spPr>
          <a:xfrm>
            <a:off x="1981200" y="4761251"/>
            <a:ext cx="1647000" cy="70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04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3BC1CFC-939A-17F8-76A7-930C67BA3B81}"/>
              </a:ext>
            </a:extLst>
          </p:cNvPr>
          <p:cNvSpPr/>
          <p:nvPr/>
        </p:nvSpPr>
        <p:spPr>
          <a:xfrm>
            <a:off x="3628200" y="4760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741BE928-6EEC-6465-2D09-36BBB010969D}"/>
              </a:ext>
            </a:extLst>
          </p:cNvPr>
          <p:cNvSpPr/>
          <p:nvPr/>
        </p:nvSpPr>
        <p:spPr>
          <a:xfrm>
            <a:off x="5275200" y="4760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0,8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9FB43E33-2C7F-C6E0-C437-4CC10B0450B4}"/>
              </a:ext>
            </a:extLst>
          </p:cNvPr>
          <p:cNvSpPr/>
          <p:nvPr/>
        </p:nvSpPr>
        <p:spPr>
          <a:xfrm>
            <a:off x="6922200" y="4760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2,5</a:t>
            </a: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CE2AF65F-FE55-0C43-AE00-84342A7AC5D0}"/>
              </a:ext>
            </a:extLst>
          </p:cNvPr>
          <p:cNvSpPr/>
          <p:nvPr/>
        </p:nvSpPr>
        <p:spPr>
          <a:xfrm>
            <a:off x="8569200" y="4760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318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1350004" y="374051"/>
            <a:ext cx="10013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400" b="1">
                <a:solidFill>
                  <a:srgbClr val="404040"/>
                </a:solidFill>
                <a:latin typeface="Roboto" panose="02000000000000000000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Principais algoritmos de Classificação</a:t>
            </a:r>
          </a:p>
        </p:txBody>
      </p:sp>
      <p:grpSp>
        <p:nvGrpSpPr>
          <p:cNvPr id="11" name="Groupe 44">
            <a:extLst>
              <a:ext uri="{FF2B5EF4-FFF2-40B4-BE49-F238E27FC236}">
                <a16:creationId xmlns:a16="http://schemas.microsoft.com/office/drawing/2014/main" id="{2FCDDA88-5E2E-ECD2-9E73-9DDF41BD0814}"/>
              </a:ext>
            </a:extLst>
          </p:cNvPr>
          <p:cNvGrpSpPr/>
          <p:nvPr/>
        </p:nvGrpSpPr>
        <p:grpSpPr>
          <a:xfrm>
            <a:off x="1921067" y="1772816"/>
            <a:ext cx="1900992" cy="2272710"/>
            <a:chOff x="5061098" y="762734"/>
            <a:chExt cx="4364436" cy="5217851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BD66574-ED00-D439-D125-C1FB599B7679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Ellipse 9">
              <a:extLst>
                <a:ext uri="{FF2B5EF4-FFF2-40B4-BE49-F238E27FC236}">
                  <a16:creationId xmlns:a16="http://schemas.microsoft.com/office/drawing/2014/main" id="{A8E5DC9F-8FF7-B02B-6DC7-9E74FB43CAAA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Rectangle : coins arrondis 37">
              <a:extLst>
                <a:ext uri="{FF2B5EF4-FFF2-40B4-BE49-F238E27FC236}">
                  <a16:creationId xmlns:a16="http://schemas.microsoft.com/office/drawing/2014/main" id="{76BC1196-6C5F-7826-6961-55D046C4335F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Rectangle : coins arrondis 39">
              <a:extLst>
                <a:ext uri="{FF2B5EF4-FFF2-40B4-BE49-F238E27FC236}">
                  <a16:creationId xmlns:a16="http://schemas.microsoft.com/office/drawing/2014/main" id="{8FC92E22-C068-F72A-09AA-3299432B1977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6" name="Groupe 43">
              <a:extLst>
                <a:ext uri="{FF2B5EF4-FFF2-40B4-BE49-F238E27FC236}">
                  <a16:creationId xmlns:a16="http://schemas.microsoft.com/office/drawing/2014/main" id="{C30396BD-3281-9876-1695-4A8D81F9FDE1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17" name="Ellipse 29">
                <a:extLst>
                  <a:ext uri="{FF2B5EF4-FFF2-40B4-BE49-F238E27FC236}">
                    <a16:creationId xmlns:a16="http://schemas.microsoft.com/office/drawing/2014/main" id="{2F2C539C-DBF9-E8B5-5A2E-F6B3CBB40F99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lipse 3">
                <a:extLst>
                  <a:ext uri="{FF2B5EF4-FFF2-40B4-BE49-F238E27FC236}">
                    <a16:creationId xmlns:a16="http://schemas.microsoft.com/office/drawing/2014/main" id="{507846E9-360A-A237-E8AC-C47FD2C6891D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Ellipse 30">
                <a:extLst>
                  <a:ext uri="{FF2B5EF4-FFF2-40B4-BE49-F238E27FC236}">
                    <a16:creationId xmlns:a16="http://schemas.microsoft.com/office/drawing/2014/main" id="{ED598EB2-5DC2-829E-BE32-E3FF00E249EB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orme libre : forme 12">
                <a:extLst>
                  <a:ext uri="{FF2B5EF4-FFF2-40B4-BE49-F238E27FC236}">
                    <a16:creationId xmlns:a16="http://schemas.microsoft.com/office/drawing/2014/main" id="{88226AA7-5B9C-80C4-8211-1FAA3191D3AC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orme libre : forme 15">
                <a:extLst>
                  <a:ext uri="{FF2B5EF4-FFF2-40B4-BE49-F238E27FC236}">
                    <a16:creationId xmlns:a16="http://schemas.microsoft.com/office/drawing/2014/main" id="{B89CC44F-D9DE-8BC8-DC20-BC1CD6007DF4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Forme libre : forme 16">
                <a:extLst>
                  <a:ext uri="{FF2B5EF4-FFF2-40B4-BE49-F238E27FC236}">
                    <a16:creationId xmlns:a16="http://schemas.microsoft.com/office/drawing/2014/main" id="{3E087627-3702-57F4-A2E8-9E7AB1728880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Ellipse 27">
                <a:extLst>
                  <a:ext uri="{FF2B5EF4-FFF2-40B4-BE49-F238E27FC236}">
                    <a16:creationId xmlns:a16="http://schemas.microsoft.com/office/drawing/2014/main" id="{09C64CD4-4E6D-7530-C5B4-30F9C23E57F0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Ellipse 28">
                <a:extLst>
                  <a:ext uri="{FF2B5EF4-FFF2-40B4-BE49-F238E27FC236}">
                    <a16:creationId xmlns:a16="http://schemas.microsoft.com/office/drawing/2014/main" id="{539E4B3E-572C-D3D6-0973-00D64423233B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Ellipse 17">
                <a:extLst>
                  <a:ext uri="{FF2B5EF4-FFF2-40B4-BE49-F238E27FC236}">
                    <a16:creationId xmlns:a16="http://schemas.microsoft.com/office/drawing/2014/main" id="{A77D3D1A-6583-850E-D996-F48A4832A2D7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Ellipse 18">
                <a:extLst>
                  <a:ext uri="{FF2B5EF4-FFF2-40B4-BE49-F238E27FC236}">
                    <a16:creationId xmlns:a16="http://schemas.microsoft.com/office/drawing/2014/main" id="{5F93802A-299C-3AF0-529A-E050AD54B0A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Ellipse 19">
                <a:extLst>
                  <a:ext uri="{FF2B5EF4-FFF2-40B4-BE49-F238E27FC236}">
                    <a16:creationId xmlns:a16="http://schemas.microsoft.com/office/drawing/2014/main" id="{CC942471-309A-4F9E-0F68-570CB37AAB37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Ellipse 20">
                <a:extLst>
                  <a:ext uri="{FF2B5EF4-FFF2-40B4-BE49-F238E27FC236}">
                    <a16:creationId xmlns:a16="http://schemas.microsoft.com/office/drawing/2014/main" id="{654A6E5C-B378-CFEB-947F-4CC9458C257A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Ellipse 21">
                <a:extLst>
                  <a:ext uri="{FF2B5EF4-FFF2-40B4-BE49-F238E27FC236}">
                    <a16:creationId xmlns:a16="http://schemas.microsoft.com/office/drawing/2014/main" id="{EDA71C49-8201-93C6-F0EE-ABCF2A4C4932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Ellipse 22">
                <a:extLst>
                  <a:ext uri="{FF2B5EF4-FFF2-40B4-BE49-F238E27FC236}">
                    <a16:creationId xmlns:a16="http://schemas.microsoft.com/office/drawing/2014/main" id="{A16918F0-34E8-CEA3-C8A0-D00D523DDA91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Ellipse 23">
                <a:extLst>
                  <a:ext uri="{FF2B5EF4-FFF2-40B4-BE49-F238E27FC236}">
                    <a16:creationId xmlns:a16="http://schemas.microsoft.com/office/drawing/2014/main" id="{C5236B5C-5D8A-7BDF-6FF7-55F60F0FD91E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Ellipse 24">
                <a:extLst>
                  <a:ext uri="{FF2B5EF4-FFF2-40B4-BE49-F238E27FC236}">
                    <a16:creationId xmlns:a16="http://schemas.microsoft.com/office/drawing/2014/main" id="{C77AAB75-9C16-34CA-6351-91EA9D846DFB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Ellipse 25">
                <a:extLst>
                  <a:ext uri="{FF2B5EF4-FFF2-40B4-BE49-F238E27FC236}">
                    <a16:creationId xmlns:a16="http://schemas.microsoft.com/office/drawing/2014/main" id="{16F94208-52CB-BD4C-8D5C-833AC76E44AB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Ellipse 26">
                <a:extLst>
                  <a:ext uri="{FF2B5EF4-FFF2-40B4-BE49-F238E27FC236}">
                    <a16:creationId xmlns:a16="http://schemas.microsoft.com/office/drawing/2014/main" id="{F3AD1136-7A97-E89C-7656-ED0632DF0750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Ellipse 31">
                <a:extLst>
                  <a:ext uri="{FF2B5EF4-FFF2-40B4-BE49-F238E27FC236}">
                    <a16:creationId xmlns:a16="http://schemas.microsoft.com/office/drawing/2014/main" id="{0508D6B1-0EAA-6911-066A-982B6EEACAD8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Ellipse 32">
                <a:extLst>
                  <a:ext uri="{FF2B5EF4-FFF2-40B4-BE49-F238E27FC236}">
                    <a16:creationId xmlns:a16="http://schemas.microsoft.com/office/drawing/2014/main" id="{B766F348-1546-48E2-8E8A-867C0F691CFF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Ellipse 33">
                <a:extLst>
                  <a:ext uri="{FF2B5EF4-FFF2-40B4-BE49-F238E27FC236}">
                    <a16:creationId xmlns:a16="http://schemas.microsoft.com/office/drawing/2014/main" id="{69B3C8E5-E262-34C8-9529-74755FAB6229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Ellipse 34">
                <a:extLst>
                  <a:ext uri="{FF2B5EF4-FFF2-40B4-BE49-F238E27FC236}">
                    <a16:creationId xmlns:a16="http://schemas.microsoft.com/office/drawing/2014/main" id="{B673F186-8F98-DFE8-ED64-CB5293FDAE7D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Ellipse 35">
                <a:extLst>
                  <a:ext uri="{FF2B5EF4-FFF2-40B4-BE49-F238E27FC236}">
                    <a16:creationId xmlns:a16="http://schemas.microsoft.com/office/drawing/2014/main" id="{93FA424D-1C27-AFC6-B7F1-D08854F8D28F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Ellipse 40">
                <a:extLst>
                  <a:ext uri="{FF2B5EF4-FFF2-40B4-BE49-F238E27FC236}">
                    <a16:creationId xmlns:a16="http://schemas.microsoft.com/office/drawing/2014/main" id="{265D296C-45FA-9389-17FB-8C06772F5B9B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Ellipse 41">
                <a:extLst>
                  <a:ext uri="{FF2B5EF4-FFF2-40B4-BE49-F238E27FC236}">
                    <a16:creationId xmlns:a16="http://schemas.microsoft.com/office/drawing/2014/main" id="{FACAB332-3E1E-F827-010F-605B953F1BB7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Ellipse 42">
                <a:extLst>
                  <a:ext uri="{FF2B5EF4-FFF2-40B4-BE49-F238E27FC236}">
                    <a16:creationId xmlns:a16="http://schemas.microsoft.com/office/drawing/2014/main" id="{289BB1B6-8AA3-CBA2-DCD5-57ED302A80A6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3" name="TextBox 82">
            <a:extLst>
              <a:ext uri="{FF2B5EF4-FFF2-40B4-BE49-F238E27FC236}">
                <a16:creationId xmlns:a16="http://schemas.microsoft.com/office/drawing/2014/main" id="{D2E98C47-9A31-F0E8-BDD6-0A6E490157D4}"/>
              </a:ext>
            </a:extLst>
          </p:cNvPr>
          <p:cNvSpPr txBox="1"/>
          <p:nvPr/>
        </p:nvSpPr>
        <p:spPr>
          <a:xfrm>
            <a:off x="2078140" y="4073005"/>
            <a:ext cx="1713605" cy="206210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600" b="1" dirty="0">
                <a:solidFill>
                  <a:srgbClr val="2F5597"/>
                </a:solidFill>
                <a:latin typeface="Gotham HTF"/>
              </a:rPr>
              <a:t>Regressão </a:t>
            </a:r>
            <a:r>
              <a:rPr lang="pt-BR" sz="1600" b="1" dirty="0" err="1">
                <a:solidFill>
                  <a:srgbClr val="2F5597"/>
                </a:solidFill>
                <a:latin typeface="Gotham HTF"/>
              </a:rPr>
              <a:t>Logistica</a:t>
            </a:r>
            <a:endParaRPr lang="pt-BR" sz="1600" b="1" dirty="0">
              <a:solidFill>
                <a:srgbClr val="2F5597"/>
              </a:solidFill>
              <a:latin typeface="Gotham HTF"/>
            </a:endParaRPr>
          </a:p>
          <a:p>
            <a:pPr defTabSz="685800"/>
            <a:r>
              <a:rPr lang="en-US" sz="1600" dirty="0">
                <a:latin typeface="Gotham HTF"/>
                <a:cs typeface="Gotham HTF Light"/>
              </a:rPr>
              <a:t>Técnica da </a:t>
            </a:r>
            <a:r>
              <a:rPr lang="en-US" sz="1600" dirty="0" err="1">
                <a:latin typeface="Gotham HTF"/>
                <a:cs typeface="Gotham HTF Light"/>
              </a:rPr>
              <a:t>estatística</a:t>
            </a:r>
            <a:r>
              <a:rPr lang="en-US" sz="1600" dirty="0">
                <a:latin typeface="Gotham HTF"/>
                <a:cs typeface="Gotham HTF Light"/>
              </a:rPr>
              <a:t> que </a:t>
            </a:r>
            <a:r>
              <a:rPr lang="en-US" sz="1600" dirty="0" err="1">
                <a:latin typeface="Gotham HTF"/>
                <a:cs typeface="Gotham HTF Light"/>
              </a:rPr>
              <a:t>procura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correlacionar</a:t>
            </a:r>
            <a:r>
              <a:rPr lang="en-US" sz="1600" dirty="0">
                <a:latin typeface="Gotham HTF"/>
                <a:cs typeface="Gotham HTF Light"/>
              </a:rPr>
              <a:t> dados e </a:t>
            </a:r>
            <a:r>
              <a:rPr lang="en-US" sz="1600" dirty="0" err="1">
                <a:latin typeface="Gotham HTF"/>
                <a:cs typeface="Gotham HTF Light"/>
              </a:rPr>
              <a:t>produzir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uma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saída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binária</a:t>
            </a:r>
            <a:r>
              <a:rPr lang="en-US" sz="1600" dirty="0">
                <a:latin typeface="Gotham HTF"/>
                <a:cs typeface="Gotham HTF Light"/>
              </a:rPr>
              <a:t> do </a:t>
            </a:r>
            <a:r>
              <a:rPr lang="en-US" sz="1600" dirty="0" err="1">
                <a:latin typeface="Gotham HTF"/>
                <a:cs typeface="Gotham HTF Light"/>
              </a:rPr>
              <a:t>tipo</a:t>
            </a:r>
            <a:r>
              <a:rPr lang="en-US" sz="1600" dirty="0">
                <a:latin typeface="Gotham HTF"/>
                <a:cs typeface="Gotham HTF Light"/>
              </a:rPr>
              <a:t> 0 </a:t>
            </a:r>
            <a:r>
              <a:rPr lang="en-US" sz="1600" dirty="0" err="1">
                <a:latin typeface="Gotham HTF"/>
                <a:cs typeface="Gotham HTF Light"/>
              </a:rPr>
              <a:t>ou</a:t>
            </a:r>
            <a:r>
              <a:rPr lang="en-US" sz="1600" dirty="0">
                <a:latin typeface="Gotham HTF"/>
                <a:cs typeface="Gotham HTF Light"/>
              </a:rPr>
              <a:t> 1 (Sim </a:t>
            </a:r>
            <a:r>
              <a:rPr lang="en-US" sz="1600" dirty="0" err="1">
                <a:latin typeface="Gotham HTF"/>
                <a:cs typeface="Gotham HTF Light"/>
              </a:rPr>
              <a:t>ou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Não</a:t>
            </a:r>
            <a:endParaRPr lang="pt-BR" sz="1600" dirty="0">
              <a:solidFill>
                <a:prstClr val="black"/>
              </a:solidFill>
              <a:latin typeface="Gotham HTF"/>
            </a:endParaRPr>
          </a:p>
        </p:txBody>
      </p:sp>
      <p:grpSp>
        <p:nvGrpSpPr>
          <p:cNvPr id="44" name="Groupe 4">
            <a:extLst>
              <a:ext uri="{FF2B5EF4-FFF2-40B4-BE49-F238E27FC236}">
                <a16:creationId xmlns:a16="http://schemas.microsoft.com/office/drawing/2014/main" id="{0F037F5D-F15F-397A-CE83-A3ECF4145ADF}"/>
              </a:ext>
            </a:extLst>
          </p:cNvPr>
          <p:cNvGrpSpPr/>
          <p:nvPr/>
        </p:nvGrpSpPr>
        <p:grpSpPr>
          <a:xfrm>
            <a:off x="4070692" y="1772816"/>
            <a:ext cx="1900992" cy="2272710"/>
            <a:chOff x="5061098" y="762734"/>
            <a:chExt cx="4364436" cy="5217851"/>
          </a:xfrm>
        </p:grpSpPr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F68C7085-1A01-798C-68CF-ED356E9806CD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Ellipse 6">
              <a:extLst>
                <a:ext uri="{FF2B5EF4-FFF2-40B4-BE49-F238E27FC236}">
                  <a16:creationId xmlns:a16="http://schemas.microsoft.com/office/drawing/2014/main" id="{C7FBFB53-1C80-7DB1-09DC-03E6A2E6A566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Rectangle : coins arrondis 7">
              <a:extLst>
                <a:ext uri="{FF2B5EF4-FFF2-40B4-BE49-F238E27FC236}">
                  <a16:creationId xmlns:a16="http://schemas.microsoft.com/office/drawing/2014/main" id="{167C2057-6EDD-D9E9-D101-BD941E3EA58D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Rectangle : coins arrondis 8">
              <a:extLst>
                <a:ext uri="{FF2B5EF4-FFF2-40B4-BE49-F238E27FC236}">
                  <a16:creationId xmlns:a16="http://schemas.microsoft.com/office/drawing/2014/main" id="{E5222049-6B8A-D684-382A-E579DAF4CA9B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9" name="Groupe 10">
              <a:extLst>
                <a:ext uri="{FF2B5EF4-FFF2-40B4-BE49-F238E27FC236}">
                  <a16:creationId xmlns:a16="http://schemas.microsoft.com/office/drawing/2014/main" id="{0DD6D07C-5C25-5F15-4F97-107EBD8BEE2C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50" name="Ellipse 11">
                <a:extLst>
                  <a:ext uri="{FF2B5EF4-FFF2-40B4-BE49-F238E27FC236}">
                    <a16:creationId xmlns:a16="http://schemas.microsoft.com/office/drawing/2014/main" id="{E30551A9-83AB-0663-FC40-F04A7C1EB11E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Ellipse 13">
                <a:extLst>
                  <a:ext uri="{FF2B5EF4-FFF2-40B4-BE49-F238E27FC236}">
                    <a16:creationId xmlns:a16="http://schemas.microsoft.com/office/drawing/2014/main" id="{4E63DE61-4CB3-5EF6-9B03-E597FA40A22C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Ellipse 14">
                <a:extLst>
                  <a:ext uri="{FF2B5EF4-FFF2-40B4-BE49-F238E27FC236}">
                    <a16:creationId xmlns:a16="http://schemas.microsoft.com/office/drawing/2014/main" id="{1E162921-87AF-BD84-ED7F-4D5295986698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Forme libre : forme 38">
                <a:extLst>
                  <a:ext uri="{FF2B5EF4-FFF2-40B4-BE49-F238E27FC236}">
                    <a16:creationId xmlns:a16="http://schemas.microsoft.com/office/drawing/2014/main" id="{BFA6CF86-1725-A834-0F30-E8D600DC1A77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Forme libre : forme 45">
                <a:extLst>
                  <a:ext uri="{FF2B5EF4-FFF2-40B4-BE49-F238E27FC236}">
                    <a16:creationId xmlns:a16="http://schemas.microsoft.com/office/drawing/2014/main" id="{8FE286F5-A381-9BD8-D81E-79F6171564B1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Forme libre : forme 46">
                <a:extLst>
                  <a:ext uri="{FF2B5EF4-FFF2-40B4-BE49-F238E27FC236}">
                    <a16:creationId xmlns:a16="http://schemas.microsoft.com/office/drawing/2014/main" id="{0DA7A92A-623B-0D48-FDBD-840AF6658281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Ellipse 47">
                <a:extLst>
                  <a:ext uri="{FF2B5EF4-FFF2-40B4-BE49-F238E27FC236}">
                    <a16:creationId xmlns:a16="http://schemas.microsoft.com/office/drawing/2014/main" id="{42226499-96AF-02C8-9748-B90C4B2A7D88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Ellipse 48">
                <a:extLst>
                  <a:ext uri="{FF2B5EF4-FFF2-40B4-BE49-F238E27FC236}">
                    <a16:creationId xmlns:a16="http://schemas.microsoft.com/office/drawing/2014/main" id="{B9BC995C-0CCD-2EAB-CA55-A55920994046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Ellipse 49">
                <a:extLst>
                  <a:ext uri="{FF2B5EF4-FFF2-40B4-BE49-F238E27FC236}">
                    <a16:creationId xmlns:a16="http://schemas.microsoft.com/office/drawing/2014/main" id="{C7C99C61-B4D7-49C5-3AB3-DE98E17E5F28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Ellipse 50">
                <a:extLst>
                  <a:ext uri="{FF2B5EF4-FFF2-40B4-BE49-F238E27FC236}">
                    <a16:creationId xmlns:a16="http://schemas.microsoft.com/office/drawing/2014/main" id="{43840178-04FB-7264-788C-BBFA4115862D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Ellipse 51">
                <a:extLst>
                  <a:ext uri="{FF2B5EF4-FFF2-40B4-BE49-F238E27FC236}">
                    <a16:creationId xmlns:a16="http://schemas.microsoft.com/office/drawing/2014/main" id="{C5C46A7D-B5E2-F9F9-8874-B92BDCEF355F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Ellipse 52">
                <a:extLst>
                  <a:ext uri="{FF2B5EF4-FFF2-40B4-BE49-F238E27FC236}">
                    <a16:creationId xmlns:a16="http://schemas.microsoft.com/office/drawing/2014/main" id="{FD68D902-089B-2E26-0017-72B90EAFDF03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Ellipse 53">
                <a:extLst>
                  <a:ext uri="{FF2B5EF4-FFF2-40B4-BE49-F238E27FC236}">
                    <a16:creationId xmlns:a16="http://schemas.microsoft.com/office/drawing/2014/main" id="{221021D6-E5E8-8F32-4C17-0A15EC9FCED6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Ellipse 54">
                <a:extLst>
                  <a:ext uri="{FF2B5EF4-FFF2-40B4-BE49-F238E27FC236}">
                    <a16:creationId xmlns:a16="http://schemas.microsoft.com/office/drawing/2014/main" id="{3E5A0A5E-E919-F6B5-6DF5-74BADEB6AA70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Ellipse 55">
                <a:extLst>
                  <a:ext uri="{FF2B5EF4-FFF2-40B4-BE49-F238E27FC236}">
                    <a16:creationId xmlns:a16="http://schemas.microsoft.com/office/drawing/2014/main" id="{3B063F9C-7E82-92CD-B1BE-E766B8ECF4F6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Ellipse 56">
                <a:extLst>
                  <a:ext uri="{FF2B5EF4-FFF2-40B4-BE49-F238E27FC236}">
                    <a16:creationId xmlns:a16="http://schemas.microsoft.com/office/drawing/2014/main" id="{058E8A05-83E0-42B7-D442-E46385249268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Ellipse 57">
                <a:extLst>
                  <a:ext uri="{FF2B5EF4-FFF2-40B4-BE49-F238E27FC236}">
                    <a16:creationId xmlns:a16="http://schemas.microsoft.com/office/drawing/2014/main" id="{C90C2FBA-D439-7458-D279-CCCF687D3678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Ellipse 58">
                <a:extLst>
                  <a:ext uri="{FF2B5EF4-FFF2-40B4-BE49-F238E27FC236}">
                    <a16:creationId xmlns:a16="http://schemas.microsoft.com/office/drawing/2014/main" id="{96EF92BF-FD2E-7FC1-BC9A-CBC7F2260BD0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Ellipse 59">
                <a:extLst>
                  <a:ext uri="{FF2B5EF4-FFF2-40B4-BE49-F238E27FC236}">
                    <a16:creationId xmlns:a16="http://schemas.microsoft.com/office/drawing/2014/main" id="{67D0ED15-94F7-EB73-E9C0-B28104CB5B27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Ellipse 60">
                <a:extLst>
                  <a:ext uri="{FF2B5EF4-FFF2-40B4-BE49-F238E27FC236}">
                    <a16:creationId xmlns:a16="http://schemas.microsoft.com/office/drawing/2014/main" id="{C35974A1-37B8-1446-B3BC-D786B2BADF71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Ellipse 61">
                <a:extLst>
                  <a:ext uri="{FF2B5EF4-FFF2-40B4-BE49-F238E27FC236}">
                    <a16:creationId xmlns:a16="http://schemas.microsoft.com/office/drawing/2014/main" id="{CEECA585-EE8B-B27D-9895-A644F1EFEBD1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Ellipse 62">
                <a:extLst>
                  <a:ext uri="{FF2B5EF4-FFF2-40B4-BE49-F238E27FC236}">
                    <a16:creationId xmlns:a16="http://schemas.microsoft.com/office/drawing/2014/main" id="{0AA640F0-14F4-34B3-81CF-6C2241F83991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Ellipse 63">
                <a:extLst>
                  <a:ext uri="{FF2B5EF4-FFF2-40B4-BE49-F238E27FC236}">
                    <a16:creationId xmlns:a16="http://schemas.microsoft.com/office/drawing/2014/main" id="{349581DC-5994-D748-8189-3EFF7606C278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Ellipse 64">
                <a:extLst>
                  <a:ext uri="{FF2B5EF4-FFF2-40B4-BE49-F238E27FC236}">
                    <a16:creationId xmlns:a16="http://schemas.microsoft.com/office/drawing/2014/main" id="{6F395DF5-096A-4786-B068-918DD97978B9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Ellipse 65">
                <a:extLst>
                  <a:ext uri="{FF2B5EF4-FFF2-40B4-BE49-F238E27FC236}">
                    <a16:creationId xmlns:a16="http://schemas.microsoft.com/office/drawing/2014/main" id="{3BC803CE-CE52-8162-7E58-C4A70F6F8DFD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Ellipse 66">
                <a:extLst>
                  <a:ext uri="{FF2B5EF4-FFF2-40B4-BE49-F238E27FC236}">
                    <a16:creationId xmlns:a16="http://schemas.microsoft.com/office/drawing/2014/main" id="{561650D6-4AF8-2C87-EE3A-3B4DB16804D2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76" name="TextBox 82">
            <a:extLst>
              <a:ext uri="{FF2B5EF4-FFF2-40B4-BE49-F238E27FC236}">
                <a16:creationId xmlns:a16="http://schemas.microsoft.com/office/drawing/2014/main" id="{ECC5C464-BC1B-B494-5738-D86FE00D782C}"/>
              </a:ext>
            </a:extLst>
          </p:cNvPr>
          <p:cNvSpPr txBox="1"/>
          <p:nvPr/>
        </p:nvSpPr>
        <p:spPr>
          <a:xfrm>
            <a:off x="4241998" y="4073004"/>
            <a:ext cx="1854002" cy="230832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600" b="1" dirty="0">
                <a:solidFill>
                  <a:srgbClr val="C55A11"/>
                </a:solidFill>
                <a:latin typeface="Gotham HTF"/>
              </a:rPr>
              <a:t>Árvore de Decisão</a:t>
            </a:r>
          </a:p>
          <a:p>
            <a:pPr defTabSz="685800"/>
            <a:r>
              <a:rPr lang="en-US" sz="1600" dirty="0" err="1">
                <a:latin typeface="Gotham HTF"/>
                <a:cs typeface="Gotham HTF Light"/>
              </a:rPr>
              <a:t>Algoritmo</a:t>
            </a:r>
            <a:r>
              <a:rPr lang="en-US" sz="1600" dirty="0">
                <a:latin typeface="Gotham HTF"/>
                <a:cs typeface="Gotham HTF Light"/>
              </a:rPr>
              <a:t> que divide </a:t>
            </a:r>
            <a:r>
              <a:rPr lang="en-US" sz="1600" dirty="0" err="1">
                <a:latin typeface="Gotham HTF"/>
                <a:cs typeface="Gotham HTF Light"/>
              </a:rPr>
              <a:t>reptidamente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os</a:t>
            </a:r>
            <a:r>
              <a:rPr lang="en-US" sz="1600" dirty="0">
                <a:latin typeface="Gotham HTF"/>
                <a:cs typeface="Gotham HTF Light"/>
              </a:rPr>
              <a:t> dados </a:t>
            </a:r>
            <a:r>
              <a:rPr lang="en-US" sz="1600" dirty="0" err="1">
                <a:latin typeface="Gotham HTF"/>
                <a:cs typeface="Gotham HTF Light"/>
              </a:rPr>
              <a:t>em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subconjuntos</a:t>
            </a:r>
            <a:r>
              <a:rPr lang="en-US" sz="1600" dirty="0">
                <a:latin typeface="Gotham HTF"/>
                <a:cs typeface="Gotham HTF Light"/>
              </a:rPr>
              <a:t> com base </a:t>
            </a:r>
            <a:r>
              <a:rPr lang="en-US" sz="1600" dirty="0" err="1">
                <a:latin typeface="Gotham HTF"/>
                <a:cs typeface="Gotham HTF Light"/>
              </a:rPr>
              <a:t>nas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suas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características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até</a:t>
            </a:r>
            <a:r>
              <a:rPr lang="en-US" sz="1600" dirty="0">
                <a:latin typeface="Gotham HTF"/>
                <a:cs typeface="Gotham HTF Light"/>
              </a:rPr>
              <a:t> que </a:t>
            </a:r>
            <a:r>
              <a:rPr lang="en-US" sz="1600" dirty="0" err="1">
                <a:latin typeface="Gotham HTF"/>
                <a:cs typeface="Gotham HTF Light"/>
              </a:rPr>
              <a:t>chegar</a:t>
            </a:r>
            <a:r>
              <a:rPr lang="en-US" sz="1600" dirty="0">
                <a:latin typeface="Gotham HTF"/>
                <a:cs typeface="Gotham HTF Light"/>
              </a:rPr>
              <a:t> a um </a:t>
            </a:r>
            <a:r>
              <a:rPr lang="en-US" sz="1600" dirty="0" err="1">
                <a:latin typeface="Gotham HTF"/>
                <a:cs typeface="Gotham HTF Light"/>
              </a:rPr>
              <a:t>subconjunto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único</a:t>
            </a:r>
            <a:r>
              <a:rPr lang="en-US" sz="1600" dirty="0">
                <a:latin typeface="Gotham HTF"/>
                <a:cs typeface="Gotham HTF Light"/>
              </a:rPr>
              <a:t>.</a:t>
            </a:r>
          </a:p>
        </p:txBody>
      </p:sp>
      <p:grpSp>
        <p:nvGrpSpPr>
          <p:cNvPr id="77" name="Groupe 67">
            <a:extLst>
              <a:ext uri="{FF2B5EF4-FFF2-40B4-BE49-F238E27FC236}">
                <a16:creationId xmlns:a16="http://schemas.microsoft.com/office/drawing/2014/main" id="{E8854207-FDAE-DE2E-6679-CBB8B711E92E}"/>
              </a:ext>
            </a:extLst>
          </p:cNvPr>
          <p:cNvGrpSpPr/>
          <p:nvPr/>
        </p:nvGrpSpPr>
        <p:grpSpPr>
          <a:xfrm>
            <a:off x="6220316" y="1772816"/>
            <a:ext cx="1900992" cy="2272710"/>
            <a:chOff x="5061098" y="762734"/>
            <a:chExt cx="4364436" cy="5217851"/>
          </a:xfrm>
        </p:grpSpPr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C29CDCCA-3702-8FD5-B1E8-D7ACCA3DE348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Ellipse 69">
              <a:extLst>
                <a:ext uri="{FF2B5EF4-FFF2-40B4-BE49-F238E27FC236}">
                  <a16:creationId xmlns:a16="http://schemas.microsoft.com/office/drawing/2014/main" id="{06D4EAC7-D238-40FB-14D3-CE4C23B165EB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 : coins arrondis 70">
              <a:extLst>
                <a:ext uri="{FF2B5EF4-FFF2-40B4-BE49-F238E27FC236}">
                  <a16:creationId xmlns:a16="http://schemas.microsoft.com/office/drawing/2014/main" id="{FF3D6E86-DE75-2B90-3795-7F936650D87F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 : coins arrondis 71">
              <a:extLst>
                <a:ext uri="{FF2B5EF4-FFF2-40B4-BE49-F238E27FC236}">
                  <a16:creationId xmlns:a16="http://schemas.microsoft.com/office/drawing/2014/main" id="{219F5168-48A4-D6A6-6872-4311FF738565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2" name="Groupe 72">
              <a:extLst>
                <a:ext uri="{FF2B5EF4-FFF2-40B4-BE49-F238E27FC236}">
                  <a16:creationId xmlns:a16="http://schemas.microsoft.com/office/drawing/2014/main" id="{07360452-D492-1002-A48A-B486FC2F5288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83" name="Ellipse 73">
                <a:extLst>
                  <a:ext uri="{FF2B5EF4-FFF2-40B4-BE49-F238E27FC236}">
                    <a16:creationId xmlns:a16="http://schemas.microsoft.com/office/drawing/2014/main" id="{2A230BAA-054C-A350-FE0E-824D683650AE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Ellipse 74">
                <a:extLst>
                  <a:ext uri="{FF2B5EF4-FFF2-40B4-BE49-F238E27FC236}">
                    <a16:creationId xmlns:a16="http://schemas.microsoft.com/office/drawing/2014/main" id="{6FC8EB88-7A0F-ABB0-90FD-EF216ED23C17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Ellipse 75">
                <a:extLst>
                  <a:ext uri="{FF2B5EF4-FFF2-40B4-BE49-F238E27FC236}">
                    <a16:creationId xmlns:a16="http://schemas.microsoft.com/office/drawing/2014/main" id="{BD7EDAE9-4818-9D71-A477-6569B16715EB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Forme libre : forme 76">
                <a:extLst>
                  <a:ext uri="{FF2B5EF4-FFF2-40B4-BE49-F238E27FC236}">
                    <a16:creationId xmlns:a16="http://schemas.microsoft.com/office/drawing/2014/main" id="{70870022-9974-1C2F-A51D-C0E34B54783C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orme libre : forme 77">
                <a:extLst>
                  <a:ext uri="{FF2B5EF4-FFF2-40B4-BE49-F238E27FC236}">
                    <a16:creationId xmlns:a16="http://schemas.microsoft.com/office/drawing/2014/main" id="{F72932C0-BF69-5277-288C-89A39C7873C8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orme libre : forme 78">
                <a:extLst>
                  <a:ext uri="{FF2B5EF4-FFF2-40B4-BE49-F238E27FC236}">
                    <a16:creationId xmlns:a16="http://schemas.microsoft.com/office/drawing/2014/main" id="{0F4B444D-7A66-F01E-09E2-0354F978DF66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Ellipse 79">
                <a:extLst>
                  <a:ext uri="{FF2B5EF4-FFF2-40B4-BE49-F238E27FC236}">
                    <a16:creationId xmlns:a16="http://schemas.microsoft.com/office/drawing/2014/main" id="{78E8E040-A45D-FD1B-304D-2F38AD73E279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Ellipse 80">
                <a:extLst>
                  <a:ext uri="{FF2B5EF4-FFF2-40B4-BE49-F238E27FC236}">
                    <a16:creationId xmlns:a16="http://schemas.microsoft.com/office/drawing/2014/main" id="{977CC493-08B1-10FC-44C1-03A855F9C5AD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Ellipse 81">
                <a:extLst>
                  <a:ext uri="{FF2B5EF4-FFF2-40B4-BE49-F238E27FC236}">
                    <a16:creationId xmlns:a16="http://schemas.microsoft.com/office/drawing/2014/main" id="{16CE020D-CCA0-229F-726D-7C3758D74A75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Ellipse 82">
                <a:extLst>
                  <a:ext uri="{FF2B5EF4-FFF2-40B4-BE49-F238E27FC236}">
                    <a16:creationId xmlns:a16="http://schemas.microsoft.com/office/drawing/2014/main" id="{519AEF73-2661-17A6-4086-BDE191E6806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Ellipse 83">
                <a:extLst>
                  <a:ext uri="{FF2B5EF4-FFF2-40B4-BE49-F238E27FC236}">
                    <a16:creationId xmlns:a16="http://schemas.microsoft.com/office/drawing/2014/main" id="{D418C1B8-3F62-CE0F-2B02-A8DA2CA97A66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Ellipse 84">
                <a:extLst>
                  <a:ext uri="{FF2B5EF4-FFF2-40B4-BE49-F238E27FC236}">
                    <a16:creationId xmlns:a16="http://schemas.microsoft.com/office/drawing/2014/main" id="{4EF37CD2-7079-48F1-6ED5-171555435459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Ellipse 85">
                <a:extLst>
                  <a:ext uri="{FF2B5EF4-FFF2-40B4-BE49-F238E27FC236}">
                    <a16:creationId xmlns:a16="http://schemas.microsoft.com/office/drawing/2014/main" id="{74521B17-CF13-69B5-6A22-6CBE39C7B81C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Ellipse 86">
                <a:extLst>
                  <a:ext uri="{FF2B5EF4-FFF2-40B4-BE49-F238E27FC236}">
                    <a16:creationId xmlns:a16="http://schemas.microsoft.com/office/drawing/2014/main" id="{A3D4B9AD-1CBA-02B4-3CB1-A9E04551E88A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Ellipse 87">
                <a:extLst>
                  <a:ext uri="{FF2B5EF4-FFF2-40B4-BE49-F238E27FC236}">
                    <a16:creationId xmlns:a16="http://schemas.microsoft.com/office/drawing/2014/main" id="{A92F0108-90A1-A28E-00B8-FFF3D86FDC60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Ellipse 88">
                <a:extLst>
                  <a:ext uri="{FF2B5EF4-FFF2-40B4-BE49-F238E27FC236}">
                    <a16:creationId xmlns:a16="http://schemas.microsoft.com/office/drawing/2014/main" id="{CE40405B-CEDF-DD2C-7B46-9F6ECE8CEF95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Ellipse 89">
                <a:extLst>
                  <a:ext uri="{FF2B5EF4-FFF2-40B4-BE49-F238E27FC236}">
                    <a16:creationId xmlns:a16="http://schemas.microsoft.com/office/drawing/2014/main" id="{1EB27062-579C-E20F-B042-1CF27880B174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Ellipse 90">
                <a:extLst>
                  <a:ext uri="{FF2B5EF4-FFF2-40B4-BE49-F238E27FC236}">
                    <a16:creationId xmlns:a16="http://schemas.microsoft.com/office/drawing/2014/main" id="{C7BDFC45-0253-A9B4-058A-D8681B853059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Ellipse 91">
                <a:extLst>
                  <a:ext uri="{FF2B5EF4-FFF2-40B4-BE49-F238E27FC236}">
                    <a16:creationId xmlns:a16="http://schemas.microsoft.com/office/drawing/2014/main" id="{E111F158-DC0D-1B49-F496-632EB8F27EB8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2" name="Ellipse 92">
                <a:extLst>
                  <a:ext uri="{FF2B5EF4-FFF2-40B4-BE49-F238E27FC236}">
                    <a16:creationId xmlns:a16="http://schemas.microsoft.com/office/drawing/2014/main" id="{CF490EEB-3119-A92C-D1D9-41B30F356EC8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Ellipse 93">
                <a:extLst>
                  <a:ext uri="{FF2B5EF4-FFF2-40B4-BE49-F238E27FC236}">
                    <a16:creationId xmlns:a16="http://schemas.microsoft.com/office/drawing/2014/main" id="{E687756A-A77D-7247-D8C8-ACE9733338E4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Ellipse 94">
                <a:extLst>
                  <a:ext uri="{FF2B5EF4-FFF2-40B4-BE49-F238E27FC236}">
                    <a16:creationId xmlns:a16="http://schemas.microsoft.com/office/drawing/2014/main" id="{F87250CD-0121-E33A-A8BC-B0179D81BF62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Ellipse 95">
                <a:extLst>
                  <a:ext uri="{FF2B5EF4-FFF2-40B4-BE49-F238E27FC236}">
                    <a16:creationId xmlns:a16="http://schemas.microsoft.com/office/drawing/2014/main" id="{5A52C11F-D579-2D13-393B-8B90AA6842E1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Ellipse 96">
                <a:extLst>
                  <a:ext uri="{FF2B5EF4-FFF2-40B4-BE49-F238E27FC236}">
                    <a16:creationId xmlns:a16="http://schemas.microsoft.com/office/drawing/2014/main" id="{97468770-6FF8-D657-52C5-6A232331DA3C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Ellipse 97">
                <a:extLst>
                  <a:ext uri="{FF2B5EF4-FFF2-40B4-BE49-F238E27FC236}">
                    <a16:creationId xmlns:a16="http://schemas.microsoft.com/office/drawing/2014/main" id="{C80B8AE9-75CB-1A4D-F3E0-22923EB2587A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Ellipse 98">
                <a:extLst>
                  <a:ext uri="{FF2B5EF4-FFF2-40B4-BE49-F238E27FC236}">
                    <a16:creationId xmlns:a16="http://schemas.microsoft.com/office/drawing/2014/main" id="{CB8FD57A-7942-F518-B4A7-A9954A0197AF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09" name="TextBox 82">
            <a:extLst>
              <a:ext uri="{FF2B5EF4-FFF2-40B4-BE49-F238E27FC236}">
                <a16:creationId xmlns:a16="http://schemas.microsoft.com/office/drawing/2014/main" id="{58E1A0FA-04CB-2A41-8B61-FCB58F848A3D}"/>
              </a:ext>
            </a:extLst>
          </p:cNvPr>
          <p:cNvSpPr txBox="1"/>
          <p:nvPr/>
        </p:nvSpPr>
        <p:spPr>
          <a:xfrm>
            <a:off x="6272704" y="4073004"/>
            <a:ext cx="1983537" cy="156966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600" b="1" dirty="0">
                <a:solidFill>
                  <a:srgbClr val="7C7C7C"/>
                </a:solidFill>
                <a:latin typeface="Gotham HTF"/>
              </a:rPr>
              <a:t>K-</a:t>
            </a:r>
            <a:r>
              <a:rPr lang="pt-BR" sz="1600" b="1" dirty="0" err="1">
                <a:solidFill>
                  <a:srgbClr val="7C7C7C"/>
                </a:solidFill>
                <a:latin typeface="Gotham HTF"/>
              </a:rPr>
              <a:t>Nearest</a:t>
            </a:r>
            <a:r>
              <a:rPr lang="pt-BR" sz="1600" b="1" dirty="0">
                <a:solidFill>
                  <a:srgbClr val="7C7C7C"/>
                </a:solidFill>
                <a:latin typeface="Gotham HTF"/>
              </a:rPr>
              <a:t> </a:t>
            </a:r>
            <a:r>
              <a:rPr lang="pt-BR" sz="1600" b="1" dirty="0" err="1">
                <a:solidFill>
                  <a:srgbClr val="7C7C7C"/>
                </a:solidFill>
                <a:latin typeface="Gotham HTF"/>
              </a:rPr>
              <a:t>Neighbors</a:t>
            </a:r>
            <a:endParaRPr lang="pt-BR" sz="1600" b="1" dirty="0">
              <a:solidFill>
                <a:srgbClr val="7C7C7C"/>
              </a:solidFill>
              <a:latin typeface="Gotham HTF"/>
            </a:endParaRPr>
          </a:p>
          <a:p>
            <a:pPr defTabSz="685800"/>
            <a:r>
              <a:rPr lang="en-US" sz="1600" dirty="0" err="1">
                <a:latin typeface="Gotham HTF"/>
                <a:cs typeface="Gotham HTF Light"/>
              </a:rPr>
              <a:t>Algoritmo</a:t>
            </a:r>
            <a:r>
              <a:rPr lang="en-US" sz="1600" dirty="0">
                <a:latin typeface="Gotham HTF"/>
                <a:cs typeface="Gotham HTF Light"/>
              </a:rPr>
              <a:t> que </a:t>
            </a:r>
            <a:r>
              <a:rPr lang="en-US" sz="1600" dirty="0" err="1">
                <a:latin typeface="Gotham HTF"/>
                <a:cs typeface="Gotham HTF Light"/>
              </a:rPr>
              <a:t>classifica</a:t>
            </a:r>
            <a:r>
              <a:rPr lang="en-US" sz="1600" dirty="0">
                <a:latin typeface="Gotham HTF"/>
                <a:cs typeface="Gotham HTF Light"/>
              </a:rPr>
              <a:t> o dado </a:t>
            </a:r>
            <a:r>
              <a:rPr lang="en-US" sz="1600" dirty="0" err="1">
                <a:latin typeface="Gotham HTF"/>
                <a:cs typeface="Gotham HTF Light"/>
              </a:rPr>
              <a:t>em</a:t>
            </a:r>
            <a:r>
              <a:rPr lang="en-US" sz="1600" dirty="0">
                <a:latin typeface="Gotham HTF"/>
                <a:cs typeface="Gotham HTF Light"/>
              </a:rPr>
              <a:t> um conjunto </a:t>
            </a:r>
            <a:r>
              <a:rPr lang="en-US" sz="1600" dirty="0" err="1">
                <a:latin typeface="Gotham HTF"/>
                <a:cs typeface="Gotham HTF Light"/>
              </a:rPr>
              <a:t>conforme</a:t>
            </a:r>
            <a:r>
              <a:rPr lang="en-US" sz="1600" dirty="0">
                <a:latin typeface="Gotham HTF"/>
                <a:cs typeface="Gotham HTF Light"/>
              </a:rPr>
              <a:t> a </a:t>
            </a:r>
            <a:r>
              <a:rPr lang="en-US" sz="1600" dirty="0" err="1">
                <a:latin typeface="Gotham HTF"/>
                <a:cs typeface="Gotham HTF Light"/>
              </a:rPr>
              <a:t>semelhança</a:t>
            </a:r>
            <a:r>
              <a:rPr lang="en-US" sz="1600" dirty="0">
                <a:latin typeface="Gotham HTF"/>
                <a:cs typeface="Gotham HTF Light"/>
              </a:rPr>
              <a:t> entre </a:t>
            </a:r>
            <a:r>
              <a:rPr lang="en-US" sz="1600" dirty="0" err="1">
                <a:latin typeface="Gotham HTF"/>
                <a:cs typeface="Gotham HTF Light"/>
              </a:rPr>
              <a:t>os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seus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vizinhos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mais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próximos</a:t>
            </a:r>
            <a:r>
              <a:rPr lang="en-US" sz="1600" dirty="0">
                <a:latin typeface="Gotham HTF"/>
                <a:cs typeface="Gotham HTF Light"/>
              </a:rPr>
              <a:t>.</a:t>
            </a:r>
          </a:p>
        </p:txBody>
      </p:sp>
      <p:grpSp>
        <p:nvGrpSpPr>
          <p:cNvPr id="110" name="Groupe 99">
            <a:extLst>
              <a:ext uri="{FF2B5EF4-FFF2-40B4-BE49-F238E27FC236}">
                <a16:creationId xmlns:a16="http://schemas.microsoft.com/office/drawing/2014/main" id="{FBF86D33-8603-CD6A-56CD-A2EE4D4EE455}"/>
              </a:ext>
            </a:extLst>
          </p:cNvPr>
          <p:cNvGrpSpPr/>
          <p:nvPr/>
        </p:nvGrpSpPr>
        <p:grpSpPr>
          <a:xfrm>
            <a:off x="8369941" y="1772816"/>
            <a:ext cx="1900992" cy="2272710"/>
            <a:chOff x="5061098" y="762734"/>
            <a:chExt cx="4364436" cy="5217851"/>
          </a:xfrm>
        </p:grpSpPr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BD553256-08BC-B4CD-FC2E-BE7887DC6A14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Ellipse 101">
              <a:extLst>
                <a:ext uri="{FF2B5EF4-FFF2-40B4-BE49-F238E27FC236}">
                  <a16:creationId xmlns:a16="http://schemas.microsoft.com/office/drawing/2014/main" id="{2BDBF2AA-0715-5F0D-F367-CCC19C18350C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Rectangle : coins arrondis 102">
              <a:extLst>
                <a:ext uri="{FF2B5EF4-FFF2-40B4-BE49-F238E27FC236}">
                  <a16:creationId xmlns:a16="http://schemas.microsoft.com/office/drawing/2014/main" id="{42DDF159-B52D-5934-01EE-4DDEDB2DD466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Rectangle : coins arrondis 103">
              <a:extLst>
                <a:ext uri="{FF2B5EF4-FFF2-40B4-BE49-F238E27FC236}">
                  <a16:creationId xmlns:a16="http://schemas.microsoft.com/office/drawing/2014/main" id="{6E82E710-192F-6CE2-E1EB-537DBA84DA63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15" name="Groupe 104">
              <a:extLst>
                <a:ext uri="{FF2B5EF4-FFF2-40B4-BE49-F238E27FC236}">
                  <a16:creationId xmlns:a16="http://schemas.microsoft.com/office/drawing/2014/main" id="{798B470D-9847-C0E1-5D02-6E5685260206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116" name="Ellipse 105">
                <a:extLst>
                  <a:ext uri="{FF2B5EF4-FFF2-40B4-BE49-F238E27FC236}">
                    <a16:creationId xmlns:a16="http://schemas.microsoft.com/office/drawing/2014/main" id="{219BD618-DBB5-91D1-8B61-13ACB6D39C65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Ellipse 106">
                <a:extLst>
                  <a:ext uri="{FF2B5EF4-FFF2-40B4-BE49-F238E27FC236}">
                    <a16:creationId xmlns:a16="http://schemas.microsoft.com/office/drawing/2014/main" id="{0414E567-0B9F-DAE4-1090-3BDF95F8951C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Ellipse 107">
                <a:extLst>
                  <a:ext uri="{FF2B5EF4-FFF2-40B4-BE49-F238E27FC236}">
                    <a16:creationId xmlns:a16="http://schemas.microsoft.com/office/drawing/2014/main" id="{50DA6B2F-9BFF-B7E2-D5E7-F74CCB1CCC43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Forme libre : forme 108">
                <a:extLst>
                  <a:ext uri="{FF2B5EF4-FFF2-40B4-BE49-F238E27FC236}">
                    <a16:creationId xmlns:a16="http://schemas.microsoft.com/office/drawing/2014/main" id="{963880D9-8E24-50B2-D48F-657CB92E6DA5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orme libre : forme 109">
                <a:extLst>
                  <a:ext uri="{FF2B5EF4-FFF2-40B4-BE49-F238E27FC236}">
                    <a16:creationId xmlns:a16="http://schemas.microsoft.com/office/drawing/2014/main" id="{6C352B71-5763-56F5-F1E7-FFD9C254DE6C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Forme libre : forme 110">
                <a:extLst>
                  <a:ext uri="{FF2B5EF4-FFF2-40B4-BE49-F238E27FC236}">
                    <a16:creationId xmlns:a16="http://schemas.microsoft.com/office/drawing/2014/main" id="{6243DA78-B9B8-E167-A401-7A4164B0CDE9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2" name="Ellipse 111">
                <a:extLst>
                  <a:ext uri="{FF2B5EF4-FFF2-40B4-BE49-F238E27FC236}">
                    <a16:creationId xmlns:a16="http://schemas.microsoft.com/office/drawing/2014/main" id="{93EFFBFD-846C-205B-110A-9D5F5CE7C854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3" name="Ellipse 112">
                <a:extLst>
                  <a:ext uri="{FF2B5EF4-FFF2-40B4-BE49-F238E27FC236}">
                    <a16:creationId xmlns:a16="http://schemas.microsoft.com/office/drawing/2014/main" id="{968FFB9F-F84A-D5F7-BC69-4A5BD58FA533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4" name="Ellipse 113">
                <a:extLst>
                  <a:ext uri="{FF2B5EF4-FFF2-40B4-BE49-F238E27FC236}">
                    <a16:creationId xmlns:a16="http://schemas.microsoft.com/office/drawing/2014/main" id="{CD44AE55-1BBC-95E2-C612-F1A2BF74DF09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5" name="Ellipse 114">
                <a:extLst>
                  <a:ext uri="{FF2B5EF4-FFF2-40B4-BE49-F238E27FC236}">
                    <a16:creationId xmlns:a16="http://schemas.microsoft.com/office/drawing/2014/main" id="{90E1C61F-77A8-DFC8-F42B-6250DBEFDA0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Ellipse 115">
                <a:extLst>
                  <a:ext uri="{FF2B5EF4-FFF2-40B4-BE49-F238E27FC236}">
                    <a16:creationId xmlns:a16="http://schemas.microsoft.com/office/drawing/2014/main" id="{3B98F97F-46BC-3DB6-D7D7-3FA81991C863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Ellipse 116">
                <a:extLst>
                  <a:ext uri="{FF2B5EF4-FFF2-40B4-BE49-F238E27FC236}">
                    <a16:creationId xmlns:a16="http://schemas.microsoft.com/office/drawing/2014/main" id="{5709078F-FA67-8D5C-4D0A-807E3E9C0D91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Ellipse 117">
                <a:extLst>
                  <a:ext uri="{FF2B5EF4-FFF2-40B4-BE49-F238E27FC236}">
                    <a16:creationId xmlns:a16="http://schemas.microsoft.com/office/drawing/2014/main" id="{E7AB217C-C52D-B4A8-BC18-AD04D2A10A06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Ellipse 118">
                <a:extLst>
                  <a:ext uri="{FF2B5EF4-FFF2-40B4-BE49-F238E27FC236}">
                    <a16:creationId xmlns:a16="http://schemas.microsoft.com/office/drawing/2014/main" id="{21F087D2-9FFF-926F-623D-BE09CE35BA1B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Ellipse 119">
                <a:extLst>
                  <a:ext uri="{FF2B5EF4-FFF2-40B4-BE49-F238E27FC236}">
                    <a16:creationId xmlns:a16="http://schemas.microsoft.com/office/drawing/2014/main" id="{D2870B5D-4BCA-54C3-0B96-FAD20B6813FC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Ellipse 120">
                <a:extLst>
                  <a:ext uri="{FF2B5EF4-FFF2-40B4-BE49-F238E27FC236}">
                    <a16:creationId xmlns:a16="http://schemas.microsoft.com/office/drawing/2014/main" id="{86CCFBF7-ACA6-5E5F-9C97-C076152136F5}"/>
                  </a:ext>
                </a:extLst>
              </p:cNvPr>
              <p:cNvSpPr/>
              <p:nvPr/>
            </p:nvSpPr>
            <p:spPr>
              <a:xfrm>
                <a:off x="8430860" y="3896679"/>
                <a:ext cx="415537" cy="4155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Ellipse 121">
                <a:extLst>
                  <a:ext uri="{FF2B5EF4-FFF2-40B4-BE49-F238E27FC236}">
                    <a16:creationId xmlns:a16="http://schemas.microsoft.com/office/drawing/2014/main" id="{68B71457-7A2C-23F9-C6D8-A7B79737C47B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Ellipse 122">
                <a:extLst>
                  <a:ext uri="{FF2B5EF4-FFF2-40B4-BE49-F238E27FC236}">
                    <a16:creationId xmlns:a16="http://schemas.microsoft.com/office/drawing/2014/main" id="{33F8323D-14A5-5B70-699B-9E8ADF7471CE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Ellipse 123">
                <a:extLst>
                  <a:ext uri="{FF2B5EF4-FFF2-40B4-BE49-F238E27FC236}">
                    <a16:creationId xmlns:a16="http://schemas.microsoft.com/office/drawing/2014/main" id="{A937329A-BD24-C25A-9614-4D73025EA345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Ellipse 124">
                <a:extLst>
                  <a:ext uri="{FF2B5EF4-FFF2-40B4-BE49-F238E27FC236}">
                    <a16:creationId xmlns:a16="http://schemas.microsoft.com/office/drawing/2014/main" id="{73BD95A8-EE27-C450-E420-8E843A85DD1B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Ellipse 125">
                <a:extLst>
                  <a:ext uri="{FF2B5EF4-FFF2-40B4-BE49-F238E27FC236}">
                    <a16:creationId xmlns:a16="http://schemas.microsoft.com/office/drawing/2014/main" id="{465C41A5-A929-0B09-6244-992D9128C3B5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Ellipse 126">
                <a:extLst>
                  <a:ext uri="{FF2B5EF4-FFF2-40B4-BE49-F238E27FC236}">
                    <a16:creationId xmlns:a16="http://schemas.microsoft.com/office/drawing/2014/main" id="{3E4E4932-2C1C-F879-A227-91C262EE4EED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Ellipse 127">
                <a:extLst>
                  <a:ext uri="{FF2B5EF4-FFF2-40B4-BE49-F238E27FC236}">
                    <a16:creationId xmlns:a16="http://schemas.microsoft.com/office/drawing/2014/main" id="{D7E1ADF2-DD0C-3BAA-CB31-7D12EAC7BBCC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Ellipse 128">
                <a:extLst>
                  <a:ext uri="{FF2B5EF4-FFF2-40B4-BE49-F238E27FC236}">
                    <a16:creationId xmlns:a16="http://schemas.microsoft.com/office/drawing/2014/main" id="{C67866F9-FAD4-5D33-AF86-8C766275A85A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0" name="Ellipse 129">
                <a:extLst>
                  <a:ext uri="{FF2B5EF4-FFF2-40B4-BE49-F238E27FC236}">
                    <a16:creationId xmlns:a16="http://schemas.microsoft.com/office/drawing/2014/main" id="{90756CB9-96F4-B2FA-CBB3-13529972E056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Ellipse 130">
                <a:extLst>
                  <a:ext uri="{FF2B5EF4-FFF2-40B4-BE49-F238E27FC236}">
                    <a16:creationId xmlns:a16="http://schemas.microsoft.com/office/drawing/2014/main" id="{0935CB45-420B-A781-D5C1-8B226BD30CD6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42" name="TextBox 82">
            <a:extLst>
              <a:ext uri="{FF2B5EF4-FFF2-40B4-BE49-F238E27FC236}">
                <a16:creationId xmlns:a16="http://schemas.microsoft.com/office/drawing/2014/main" id="{23B71AAC-F0E6-D8AE-82C5-393A9F0EE536}"/>
              </a:ext>
            </a:extLst>
          </p:cNvPr>
          <p:cNvSpPr txBox="1"/>
          <p:nvPr/>
        </p:nvSpPr>
        <p:spPr>
          <a:xfrm>
            <a:off x="8720968" y="4005065"/>
            <a:ext cx="1911536" cy="206210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600" b="1" dirty="0" err="1">
                <a:solidFill>
                  <a:srgbClr val="BF9000"/>
                </a:solidFill>
                <a:latin typeface="Gotham HTF"/>
              </a:rPr>
              <a:t>Naive</a:t>
            </a:r>
            <a:r>
              <a:rPr lang="pt-BR" sz="1600" b="1" dirty="0">
                <a:solidFill>
                  <a:srgbClr val="BF9000"/>
                </a:solidFill>
                <a:latin typeface="Gotham HTF"/>
              </a:rPr>
              <a:t> </a:t>
            </a:r>
            <a:r>
              <a:rPr lang="pt-BR" sz="1600" b="1" dirty="0" err="1">
                <a:solidFill>
                  <a:srgbClr val="BF9000"/>
                </a:solidFill>
                <a:latin typeface="Gotham HTF"/>
              </a:rPr>
              <a:t>Bayes</a:t>
            </a:r>
            <a:endParaRPr lang="pt-BR" sz="1600" b="1" dirty="0">
              <a:solidFill>
                <a:srgbClr val="BF9000"/>
              </a:solidFill>
              <a:latin typeface="Gotham HTF"/>
            </a:endParaRPr>
          </a:p>
          <a:p>
            <a:pPr defTabSz="685800"/>
            <a:r>
              <a:rPr lang="en-US" sz="1600" dirty="0" err="1">
                <a:latin typeface="Gotham HTF"/>
                <a:cs typeface="Gotham HTF Light"/>
              </a:rPr>
              <a:t>Usa</a:t>
            </a:r>
            <a:r>
              <a:rPr lang="en-US" sz="1600" dirty="0">
                <a:latin typeface="Gotham HTF"/>
                <a:cs typeface="Gotham HTF Light"/>
              </a:rPr>
              <a:t> o </a:t>
            </a:r>
            <a:r>
              <a:rPr lang="en-US" sz="1600" dirty="0" err="1">
                <a:latin typeface="Gotham HTF"/>
                <a:cs typeface="Gotham HTF Light"/>
              </a:rPr>
              <a:t>teorema</a:t>
            </a:r>
            <a:r>
              <a:rPr lang="en-US" sz="1600" dirty="0">
                <a:latin typeface="Gotham HTF"/>
                <a:cs typeface="Gotham HTF Light"/>
              </a:rPr>
              <a:t> de Bayes para </a:t>
            </a:r>
            <a:r>
              <a:rPr lang="en-US" sz="1600" dirty="0" err="1">
                <a:latin typeface="Gotham HTF"/>
                <a:cs typeface="Gotham HTF Light"/>
              </a:rPr>
              <a:t>estimar</a:t>
            </a:r>
            <a:r>
              <a:rPr lang="en-US" sz="1600" dirty="0">
                <a:latin typeface="Gotham HTF"/>
                <a:cs typeface="Gotham HTF Light"/>
              </a:rPr>
              <a:t> a </a:t>
            </a:r>
            <a:r>
              <a:rPr lang="en-US" sz="1600" dirty="0" err="1">
                <a:latin typeface="Gotham HTF"/>
                <a:cs typeface="Gotham HTF Light"/>
              </a:rPr>
              <a:t>probabilidade</a:t>
            </a:r>
            <a:r>
              <a:rPr lang="en-US" sz="1600" dirty="0">
                <a:latin typeface="Gotham HTF"/>
                <a:cs typeface="Gotham HTF Light"/>
              </a:rPr>
              <a:t> de um dado </a:t>
            </a:r>
            <a:r>
              <a:rPr lang="en-US" sz="1600" dirty="0" err="1">
                <a:latin typeface="Gotham HTF"/>
                <a:cs typeface="Gotham HTF Light"/>
              </a:rPr>
              <a:t>pertencer</a:t>
            </a:r>
            <a:r>
              <a:rPr lang="en-US" sz="1600" dirty="0">
                <a:latin typeface="Gotham HTF"/>
                <a:cs typeface="Gotham HTF Light"/>
              </a:rPr>
              <a:t> a um conjunto com base </a:t>
            </a:r>
            <a:r>
              <a:rPr lang="en-US" sz="1600" dirty="0" err="1">
                <a:latin typeface="Gotham HTF"/>
                <a:cs typeface="Gotham HTF Light"/>
              </a:rPr>
              <a:t>em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suas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características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independentes</a:t>
            </a:r>
            <a:r>
              <a:rPr lang="en-US" sz="1600" dirty="0">
                <a:latin typeface="Gotham HTF"/>
                <a:cs typeface="Gotham HTF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906"/>
            <a:ext cx="9144000" cy="516139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1AF44CBE-357E-B624-D86F-27570DE497A1}"/>
              </a:ext>
            </a:extLst>
          </p:cNvPr>
          <p:cNvSpPr/>
          <p:nvPr/>
        </p:nvSpPr>
        <p:spPr>
          <a:xfrm>
            <a:off x="2783632" y="3789040"/>
            <a:ext cx="1944216" cy="8640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F606CE-30C6-EE95-CF9B-419DD2AC0013}"/>
              </a:ext>
            </a:extLst>
          </p:cNvPr>
          <p:cNvSpPr/>
          <p:nvPr/>
        </p:nvSpPr>
        <p:spPr>
          <a:xfrm>
            <a:off x="7968208" y="2276872"/>
            <a:ext cx="2376264" cy="11521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B7B-CD6B-AB37-F915-E307E9AA1B6F}"/>
              </a:ext>
            </a:extLst>
          </p:cNvPr>
          <p:cNvSpPr txBox="1"/>
          <p:nvPr/>
        </p:nvSpPr>
        <p:spPr>
          <a:xfrm>
            <a:off x="5645696" y="4650328"/>
            <a:ext cx="13681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CLASSES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BFDB3E3-CF25-7066-7183-4BC1EC30B30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727848" y="4365105"/>
            <a:ext cx="917848" cy="523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504D1B-9822-2689-C990-38C95FBF979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13848" y="3327183"/>
            <a:ext cx="1314400" cy="1561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1505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23346</TotalTime>
  <Words>1251</Words>
  <Application>Microsoft Office PowerPoint</Application>
  <PresentationFormat>Widescreen</PresentationFormat>
  <Paragraphs>170</Paragraphs>
  <Slides>35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Cambria Math</vt:lpstr>
      <vt:lpstr>Gotham HTF</vt:lpstr>
      <vt:lpstr>Roboto</vt:lpstr>
      <vt:lpstr>Personalizar design</vt:lpstr>
      <vt:lpstr>Apresentação do PowerPoint</vt:lpstr>
      <vt:lpstr>Aprendizado Supervisionado - Regressão</vt:lpstr>
      <vt:lpstr>Objetivos da aula:</vt:lpstr>
      <vt:lpstr>Recapitulando….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Apresentação do PowerPoint</vt:lpstr>
      <vt:lpstr>Definição do Problema</vt:lpstr>
      <vt:lpstr>California Housing Prices</vt:lpstr>
      <vt:lpstr>Carregando o Dataset</vt:lpstr>
      <vt:lpstr>Exemplo</vt:lpstr>
      <vt:lpstr>Explorando o Dataset</vt:lpstr>
      <vt:lpstr>Keys()</vt:lpstr>
      <vt:lpstr>Informações dos atributos:</vt:lpstr>
      <vt:lpstr>Apresentação do PowerPoint</vt:lpstr>
      <vt:lpstr>Desafio 5</vt:lpstr>
      <vt:lpstr>Copyright © 2023 Prof. Arnaldo Jr/Yan Coelho/Airton Toyofuku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 Fernando Oberleitner Lima</dc:creator>
  <cp:lastModifiedBy>Yan Gabriel</cp:lastModifiedBy>
  <cp:revision>114</cp:revision>
  <dcterms:created xsi:type="dcterms:W3CDTF">2022-12-26T16:03:04Z</dcterms:created>
  <dcterms:modified xsi:type="dcterms:W3CDTF">2023-09-14T20:18:14Z</dcterms:modified>
</cp:coreProperties>
</file>