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404" y="10763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22465"/>
            <a:ext cx="8610600" cy="461665"/>
          </a:xfrm>
          <a:prstGeom prst="rect">
            <a:avLst/>
          </a:prstGeom>
          <a:noFill/>
        </p:spPr>
        <p:txBody>
          <a:bodyPr wrap="square" rtlCol="0">
            <a:spAutoFit/>
          </a:bodyPr>
          <a:lstStyle/>
          <a:p>
            <a:r>
              <a:rPr lang="en-US" sz="2400" dirty="0" smtClean="0"/>
              <a:t>           </a:t>
            </a:r>
            <a:endParaRPr lang="en-IN" sz="2400" dirty="0"/>
          </a:p>
        </p:txBody>
      </p:sp>
      <p:sp>
        <p:nvSpPr>
          <p:cNvPr id="8" name="Rectangle 7"/>
          <p:cNvSpPr/>
          <p:nvPr/>
        </p:nvSpPr>
        <p:spPr>
          <a:xfrm>
            <a:off x="2414702" y="2822465"/>
            <a:ext cx="6716521" cy="2352952"/>
          </a:xfrm>
          <a:prstGeom prst="rect">
            <a:avLst/>
          </a:prstGeom>
        </p:spPr>
        <p:txBody>
          <a:bodyPr wrap="square">
            <a:spAutoFit/>
          </a:bodyPr>
          <a:lstStyle/>
          <a:p>
            <a:pPr algn="just">
              <a:lnSpc>
                <a:spcPct val="150000"/>
              </a:lnSpc>
            </a:pPr>
            <a:r>
              <a:rPr lang="en-US" sz="2000" b="1" dirty="0"/>
              <a:t>STUDENT NAME: KEERTHANA .G</a:t>
            </a:r>
          </a:p>
          <a:p>
            <a:pPr>
              <a:lnSpc>
                <a:spcPct val="150000"/>
              </a:lnSpc>
            </a:pPr>
            <a:r>
              <a:rPr lang="en-US" sz="2000" b="1" dirty="0" smtClean="0"/>
              <a:t>REGISTER NO:</a:t>
            </a:r>
            <a:r>
              <a:rPr lang="en-IN" sz="2000" b="1" dirty="0"/>
              <a:t> </a:t>
            </a:r>
            <a:r>
              <a:rPr lang="en-IN" sz="2000" b="1" dirty="0" smtClean="0"/>
              <a:t>9BF61D53DCBC5E3A33E47E5786A76D22,</a:t>
            </a:r>
            <a:r>
              <a:rPr lang="en-US" sz="2000" b="1" dirty="0" smtClean="0"/>
              <a:t> </a:t>
            </a:r>
            <a:r>
              <a:rPr lang="en-US" sz="2000" b="1" dirty="0"/>
              <a:t>312208828</a:t>
            </a:r>
          </a:p>
          <a:p>
            <a:pPr algn="just">
              <a:lnSpc>
                <a:spcPct val="150000"/>
              </a:lnSpc>
            </a:pPr>
            <a:r>
              <a:rPr lang="en-US" sz="2000" b="1" dirty="0"/>
              <a:t>DEPARTMENT: B.COM (GENERAL)</a:t>
            </a:r>
          </a:p>
          <a:p>
            <a:pPr algn="just">
              <a:lnSpc>
                <a:spcPct val="150000"/>
              </a:lnSpc>
            </a:pPr>
            <a:r>
              <a:rPr lang="en-US" sz="2000" b="1" dirty="0"/>
              <a:t>COLLEGE: MEENAKSHI COLLEGE FOR WOMEN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982341"/>
            <a:ext cx="11201400" cy="5626027"/>
          </a:xfrm>
          <a:prstGeom prst="rect">
            <a:avLst/>
          </a:prstGeom>
          <a:noFill/>
        </p:spPr>
        <p:txBody>
          <a:bodyPr wrap="square" rtlCol="0">
            <a:spAutoFit/>
          </a:bodyPr>
          <a:lstStyle/>
          <a:p>
            <a:pPr>
              <a:lnSpc>
                <a:spcPct val="150000"/>
              </a:lnSpc>
            </a:pPr>
            <a:r>
              <a:rPr lang="en-US" sz="2200" b="1" dirty="0" smtClean="0"/>
              <a:t>STEP-1</a:t>
            </a:r>
            <a:r>
              <a:rPr lang="en-US" sz="2200" dirty="0" smtClean="0"/>
              <a:t> DOWNLOAD THE EMPLOYEE DATASET IN NAAN MUDHALVANPORTAL AND OPEN THE EXCEL.</a:t>
            </a:r>
          </a:p>
          <a:p>
            <a:pPr>
              <a:lnSpc>
                <a:spcPct val="150000"/>
              </a:lnSpc>
            </a:pPr>
            <a:r>
              <a:rPr lang="en-US" sz="2200" b="1" dirty="0" smtClean="0"/>
              <a:t>STEP-2</a:t>
            </a:r>
            <a:r>
              <a:rPr lang="en-US" sz="2200" dirty="0" smtClean="0"/>
              <a:t> SELECT THE DATA AND CLICK ON FILTER OPTION.</a:t>
            </a:r>
          </a:p>
          <a:p>
            <a:pPr>
              <a:lnSpc>
                <a:spcPct val="150000"/>
              </a:lnSpc>
            </a:pPr>
            <a:r>
              <a:rPr lang="en-US" sz="2200" b="1" dirty="0" smtClean="0"/>
              <a:t>STEP-3</a:t>
            </a:r>
            <a:r>
              <a:rPr lang="en-US" sz="2200" dirty="0" smtClean="0"/>
              <a:t> FILTER FTP IN ASSCENDING ORDER(A TO Z).</a:t>
            </a:r>
          </a:p>
          <a:p>
            <a:pPr>
              <a:lnSpc>
                <a:spcPct val="150000"/>
              </a:lnSpc>
            </a:pPr>
            <a:r>
              <a:rPr lang="en-US" sz="2200" b="1" dirty="0" smtClean="0"/>
              <a:t>STEP-4 </a:t>
            </a:r>
            <a:r>
              <a:rPr lang="en-US" sz="2200" dirty="0" smtClean="0"/>
              <a:t>SELECT THE ENTIRE DATA AND CLICK ON INSERT AND CLICK ONPIVOT TABLE TO CREATE PIVOT TABLE.</a:t>
            </a:r>
          </a:p>
          <a:p>
            <a:pPr>
              <a:lnSpc>
                <a:spcPct val="150000"/>
              </a:lnSpc>
            </a:pPr>
            <a:r>
              <a:rPr lang="en-US" sz="2200" b="1" dirty="0" smtClean="0"/>
              <a:t>STEP-5</a:t>
            </a:r>
            <a:r>
              <a:rPr lang="en-US" sz="2200" dirty="0" smtClean="0"/>
              <a:t> DRAG THE NEEDED DATA AND CREATE A PIVOT TABLE</a:t>
            </a:r>
          </a:p>
          <a:p>
            <a:pPr>
              <a:lnSpc>
                <a:spcPct val="150000"/>
              </a:lnSpc>
            </a:pPr>
            <a:r>
              <a:rPr lang="en-US" sz="2200" b="1" dirty="0" smtClean="0"/>
              <a:t>STEP-6</a:t>
            </a:r>
            <a:r>
              <a:rPr lang="en-US" sz="2200" dirty="0" smtClean="0"/>
              <a:t> SELECT THE PIVOT TABLE, CLICK ON INSERT-CHOOSE THE TYPEOF CHARTS ACCORDING TO ONE'S REQUIREMENT. TYPE OF CHART USED IN THIS ANALYSIS IS BAR DIAGRAM.</a:t>
            </a:r>
          </a:p>
          <a:p>
            <a:pPr>
              <a:lnSpc>
                <a:spcPct val="150000"/>
              </a:lnSpc>
            </a:pPr>
            <a:r>
              <a:rPr lang="en-US" sz="2200" b="1" dirty="0" smtClean="0"/>
              <a:t>STEP-7</a:t>
            </a:r>
            <a:r>
              <a:rPr lang="en-US" sz="2200" dirty="0" smtClean="0"/>
              <a:t> THE TABLE AND CHART IS BEING CREATED, WHICH HELPS IN BETTER UNDERSTANDING AND INTERPRETATION OF DATA</a:t>
            </a:r>
            <a:endParaRPr lang="en-IN"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7640" y="366582"/>
            <a:ext cx="3251359"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1.</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695451"/>
            <a:ext cx="6781800" cy="4019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371600"/>
            <a:ext cx="538976" cy="369332"/>
          </a:xfrm>
          <a:prstGeom prst="rect">
            <a:avLst/>
          </a:prstGeom>
          <a:noFill/>
        </p:spPr>
        <p:txBody>
          <a:bodyPr wrap="square" rtlCol="0">
            <a:spAutoFit/>
          </a:bodyPr>
          <a:lstStyle/>
          <a:p>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81201"/>
            <a:ext cx="6558282" cy="3581400"/>
          </a:xfrm>
          <a:prstGeom prst="rect">
            <a:avLst/>
          </a:prstGeom>
        </p:spPr>
      </p:pic>
      <p:sp>
        <p:nvSpPr>
          <p:cNvPr id="4" name="TextBox 3"/>
          <p:cNvSpPr txBox="1"/>
          <p:nvPr/>
        </p:nvSpPr>
        <p:spPr>
          <a:xfrm>
            <a:off x="1371600" y="725269"/>
            <a:ext cx="3347605" cy="830997"/>
          </a:xfrm>
          <a:prstGeom prst="rect">
            <a:avLst/>
          </a:prstGeom>
          <a:noFill/>
        </p:spPr>
        <p:txBody>
          <a:bodyPr wrap="square" rtlCol="0">
            <a:spAutoFit/>
          </a:bodyPr>
          <a:lstStyle/>
          <a:p>
            <a:r>
              <a:rPr lang="en-IN" sz="4800" b="1" dirty="0"/>
              <a:t>R</a:t>
            </a:r>
            <a:r>
              <a:rPr lang="en-IN" sz="4800" b="1" spc="-40" dirty="0"/>
              <a:t>E</a:t>
            </a:r>
            <a:r>
              <a:rPr lang="en-IN" sz="4800" b="1" spc="15" dirty="0"/>
              <a:t>S</a:t>
            </a:r>
            <a:r>
              <a:rPr lang="en-IN" sz="4800" b="1" spc="-30" dirty="0"/>
              <a:t>U</a:t>
            </a:r>
            <a:r>
              <a:rPr lang="en-IN" sz="4800" b="1" spc="-405" dirty="0"/>
              <a:t>L</a:t>
            </a:r>
            <a:r>
              <a:rPr lang="en-IN" sz="4800" b="1" dirty="0"/>
              <a:t>TS </a:t>
            </a:r>
            <a:r>
              <a:rPr lang="en-IN" sz="4800" b="1" dirty="0" smtClean="0"/>
              <a:t>2.</a:t>
            </a:r>
            <a:endParaRPr lang="en-IN" sz="4800" b="1" dirty="0"/>
          </a:p>
        </p:txBody>
      </p:sp>
    </p:spTree>
    <p:extLst>
      <p:ext uri="{BB962C8B-B14F-4D97-AF65-F5344CB8AC3E}">
        <p14:creationId xmlns:p14="http://schemas.microsoft.com/office/powerpoint/2010/main" val="14537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1752600"/>
            <a:ext cx="762001" cy="293132"/>
          </a:xfrm>
          <a:prstGeom prst="rect">
            <a:avLst/>
          </a:prstGeom>
          <a:noFill/>
        </p:spPr>
        <p:txBody>
          <a:bodyPr wrap="square" rtlCol="0">
            <a:spAutoFit/>
          </a:bodyPr>
          <a:lstStyle/>
          <a:p>
            <a:endParaRPr lang="en-IN"/>
          </a:p>
        </p:txBody>
      </p:sp>
      <p:sp>
        <p:nvSpPr>
          <p:cNvPr id="5" name="TextBox 4"/>
          <p:cNvSpPr txBox="1"/>
          <p:nvPr/>
        </p:nvSpPr>
        <p:spPr>
          <a:xfrm>
            <a:off x="685800" y="1600200"/>
            <a:ext cx="10134600" cy="3970318"/>
          </a:xfrm>
          <a:prstGeom prst="rect">
            <a:avLst/>
          </a:prstGeom>
          <a:noFill/>
        </p:spPr>
        <p:txBody>
          <a:bodyPr wrap="square" rtlCol="0">
            <a:spAutoFit/>
          </a:bodyPr>
          <a:lstStyle/>
          <a:p>
            <a:pPr algn="just">
              <a:lnSpc>
                <a:spcPct val="150000"/>
              </a:lnSpc>
            </a:pPr>
            <a:r>
              <a:rPr lang="en-US" sz="2400" dirty="0"/>
              <a:t>This project aims to analyze the distribution of Full-Time Employees (FTEs) across different global locations, with a focus on gender and identifying any missing data. The analysis will provide insights into workforce composition and help guide future human resources strategies. The data covers FTE counts for male, female, and unclassified (blank) employees across seven key locations. Additionally, there is a category labeled "(blank)" that likely represents missing or unclassified data</a:t>
            </a:r>
            <a:endParaRPr lang="en-IN" sz="24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t>
            </a:r>
            <a:r>
              <a:rPr lang="en-US" sz="4400" b="1" dirty="0" smtClean="0">
                <a:solidFill>
                  <a:srgbClr val="0F0F0F"/>
                </a:solidFill>
                <a:latin typeface="Times New Roman" panose="02020603050405020304" pitchFamily="18" charset="0"/>
                <a:cs typeface="Times New Roman" panose="02020603050405020304" pitchFamily="18" charset="0"/>
              </a:rPr>
              <a:t>Analysis Based On Gender, Work Location And FTE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p:txBody>
          <a:bodyPr/>
          <a:lstStyle/>
          <a:p>
            <a:r>
              <a:rPr lang="en-IN" dirty="0" smtClean="0"/>
              <a:t>PROBLEM	STATEMENT</a:t>
            </a:r>
            <a:endParaRPr lang="en-IN" dirty="0"/>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734888" y="2136755"/>
            <a:ext cx="8226114" cy="3416320"/>
          </a:xfrm>
          <a:prstGeom prst="rect">
            <a:avLst/>
          </a:prstGeom>
          <a:noFill/>
        </p:spPr>
        <p:txBody>
          <a:bodyPr wrap="square" rtlCol="0">
            <a:spAutoFit/>
          </a:bodyPr>
          <a:lstStyle/>
          <a:p>
            <a:pPr algn="just">
              <a:lnSpc>
                <a:spcPct val="150000"/>
              </a:lnSpc>
            </a:pPr>
            <a:r>
              <a:rPr lang="en-US" sz="2400" dirty="0"/>
              <a:t>The goal is to analyze the distribution of Full-Time Employees (FTEs) across various locations, considering gender and any missing data. The data provided includes the number of male, female, and unclassified employees across </a:t>
            </a:r>
            <a:r>
              <a:rPr lang="en-US" sz="2400" dirty="0" smtClean="0"/>
              <a:t>the </a:t>
            </a:r>
            <a:r>
              <a:rPr lang="en-US" sz="2400" dirty="0"/>
              <a:t>locations: Auckland, Chennai, Columbus, Hyderabad, Remote, </a:t>
            </a:r>
            <a:r>
              <a:rPr lang="en-US" sz="2400" dirty="0" smtClean="0"/>
              <a:t>Seattle,    </a:t>
            </a:r>
            <a:r>
              <a:rPr lang="en-US" sz="2400" dirty="0"/>
              <a:t>and Wellington</a:t>
            </a:r>
            <a:r>
              <a:rPr lang="en-US" sz="2400" dirty="0" smtClean="0"/>
              <a:t>.</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219200"/>
            <a:ext cx="314325" cy="2886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38200" y="1586794"/>
            <a:ext cx="7315200" cy="589072"/>
          </a:xfrm>
          <a:prstGeom prst="rect">
            <a:avLst/>
          </a:prstGeom>
          <a:noFill/>
        </p:spPr>
        <p:txBody>
          <a:bodyPr wrap="square" rtlCol="0">
            <a:spAutoFit/>
          </a:bodyPr>
          <a:lstStyle/>
          <a:p>
            <a:pPr algn="just">
              <a:lnSpc>
                <a:spcPct val="150000"/>
              </a:lnSpc>
            </a:pPr>
            <a:r>
              <a:rPr lang="en-US" sz="2400" dirty="0" smtClean="0"/>
              <a:t>.</a:t>
            </a:r>
            <a:endParaRPr lang="en-IN" sz="2400" dirty="0"/>
          </a:p>
        </p:txBody>
      </p:sp>
      <p:sp>
        <p:nvSpPr>
          <p:cNvPr id="11" name="TextBox 10"/>
          <p:cNvSpPr txBox="1"/>
          <p:nvPr/>
        </p:nvSpPr>
        <p:spPr>
          <a:xfrm>
            <a:off x="990600" y="1981200"/>
            <a:ext cx="8229600" cy="5021055"/>
          </a:xfrm>
          <a:prstGeom prst="rect">
            <a:avLst/>
          </a:prstGeom>
          <a:noFill/>
        </p:spPr>
        <p:txBody>
          <a:bodyPr wrap="square" rtlCol="0">
            <a:spAutoFit/>
          </a:bodyPr>
          <a:lstStyle/>
          <a:p>
            <a:pPr algn="just">
              <a:lnSpc>
                <a:spcPct val="150000"/>
              </a:lnSpc>
            </a:pPr>
            <a:r>
              <a:rPr lang="en-US" sz="2400" dirty="0"/>
              <a:t>This project analyzes the Full-Time Equivalent (FTE) distribution by gender across departments. The total FTE is 175, with 85.4 for females, 83.7 for males, and 5.9 unspecified. Key insights include significant female representation in Marketing (13.2 FTEs) and balanced gender distribution in other departments. However, discrepancies exist, such as in a department with 16.9 FTEs, where males dominate. The project aims to address these gender imbalances and improve data accuracy across the organization.</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7800" y="1540865"/>
            <a:ext cx="6705600" cy="515955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400" dirty="0"/>
              <a:t>HR </a:t>
            </a:r>
            <a:r>
              <a:rPr lang="en-US" sz="2400" dirty="0" smtClean="0"/>
              <a:t>MANAGERS</a:t>
            </a:r>
          </a:p>
          <a:p>
            <a:pPr marL="285750" indent="-285750">
              <a:lnSpc>
                <a:spcPct val="200000"/>
              </a:lnSpc>
              <a:buFont typeface="Wingdings" panose="05000000000000000000" pitchFamily="2" charset="2"/>
              <a:buChar char="v"/>
            </a:pPr>
            <a:r>
              <a:rPr lang="en-US" sz="2400" dirty="0" smtClean="0"/>
              <a:t>ACCOUNTANTS</a:t>
            </a:r>
          </a:p>
          <a:p>
            <a:pPr marL="285750" indent="-285750">
              <a:lnSpc>
                <a:spcPct val="200000"/>
              </a:lnSpc>
              <a:buFont typeface="Wingdings" panose="05000000000000000000" pitchFamily="2" charset="2"/>
              <a:buChar char="v"/>
            </a:pPr>
            <a:r>
              <a:rPr lang="en-US" sz="2400" dirty="0" smtClean="0"/>
              <a:t>DATA ANALYSTS</a:t>
            </a:r>
          </a:p>
          <a:p>
            <a:pPr marL="285750" indent="-285750">
              <a:lnSpc>
                <a:spcPct val="200000"/>
              </a:lnSpc>
              <a:buFont typeface="Wingdings" panose="05000000000000000000" pitchFamily="2" charset="2"/>
              <a:buChar char="v"/>
            </a:pPr>
            <a:r>
              <a:rPr lang="en-US" sz="2400" dirty="0" smtClean="0"/>
              <a:t>DEPARTMENT HEADS</a:t>
            </a:r>
          </a:p>
          <a:p>
            <a:pPr marL="285750" indent="-285750">
              <a:lnSpc>
                <a:spcPct val="200000"/>
              </a:lnSpc>
              <a:buFont typeface="Wingdings" panose="05000000000000000000" pitchFamily="2" charset="2"/>
              <a:buChar char="v"/>
            </a:pPr>
            <a:r>
              <a:rPr lang="en-US" sz="2400" dirty="0" smtClean="0"/>
              <a:t>PAYROLL ADMINISTRATORS</a:t>
            </a:r>
          </a:p>
          <a:p>
            <a:pPr marL="285750" indent="-285750">
              <a:lnSpc>
                <a:spcPct val="200000"/>
              </a:lnSpc>
              <a:buFont typeface="Wingdings" panose="05000000000000000000" pitchFamily="2" charset="2"/>
              <a:buChar char="v"/>
            </a:pPr>
            <a:r>
              <a:rPr lang="en-US" sz="2400" dirty="0" smtClean="0"/>
              <a:t>RECRUITMENT TEAMPROJECT AND </a:t>
            </a:r>
          </a:p>
          <a:p>
            <a:pPr marL="285750" indent="-285750">
              <a:lnSpc>
                <a:spcPct val="200000"/>
              </a:lnSpc>
              <a:buFont typeface="Wingdings" panose="05000000000000000000" pitchFamily="2" charset="2"/>
              <a:buChar char="v"/>
            </a:pPr>
            <a:r>
              <a:rPr lang="en-US" sz="2400" dirty="0" smtClean="0"/>
              <a:t>OPERATION </a:t>
            </a:r>
            <a:r>
              <a:rPr lang="en-US" sz="2400" dirty="0"/>
              <a:t>MANAGERS</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429001" y="2019300"/>
            <a:ext cx="6892290" cy="2862322"/>
          </a:xfrm>
          <a:prstGeom prst="rect">
            <a:avLst/>
          </a:prstGeom>
          <a:noFill/>
        </p:spPr>
        <p:txBody>
          <a:bodyPr wrap="square" rtlCol="0">
            <a:spAutoFit/>
          </a:bodyPr>
          <a:lstStyle/>
          <a:p>
            <a:pPr marL="342900" indent="-342900">
              <a:buFont typeface="Wingdings" panose="05000000000000000000" pitchFamily="2" charset="2"/>
              <a:buChar char="q"/>
            </a:pPr>
            <a:r>
              <a:rPr lang="en-US" sz="3000" dirty="0" smtClean="0"/>
              <a:t>FILTERING – REMOVE VALUES </a:t>
            </a:r>
          </a:p>
          <a:p>
            <a:pPr marL="342900" indent="-342900">
              <a:buFont typeface="Wingdings" panose="05000000000000000000" pitchFamily="2" charset="2"/>
              <a:buChar char="q"/>
            </a:pPr>
            <a:endParaRPr lang="en-US" sz="3000" dirty="0"/>
          </a:p>
          <a:p>
            <a:pPr marL="342900" indent="-342900">
              <a:buFont typeface="Wingdings" panose="05000000000000000000" pitchFamily="2" charset="2"/>
              <a:buChar char="q"/>
            </a:pPr>
            <a:r>
              <a:rPr lang="en-US" sz="3000" dirty="0" smtClean="0"/>
              <a:t>PIVOTAL TABLE – SUMMARY OF EMPLOYEE PERFORMANCE</a:t>
            </a:r>
          </a:p>
          <a:p>
            <a:r>
              <a:rPr lang="en-US" sz="3000" dirty="0" smtClean="0"/>
              <a:t> </a:t>
            </a:r>
          </a:p>
          <a:p>
            <a:pPr marL="342900" indent="-342900">
              <a:buFont typeface="Wingdings" panose="05000000000000000000" pitchFamily="2" charset="2"/>
              <a:buChar char="q"/>
            </a:pPr>
            <a:r>
              <a:rPr lang="en-US" sz="3000" dirty="0" smtClean="0"/>
              <a:t>LINE DIAGRAM - FIINAL REPORT</a:t>
            </a:r>
            <a:endParaRPr lang="en-IN"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
            <a:ext cx="10681335" cy="758190"/>
          </a:xfrm>
        </p:spPr>
        <p:txBody>
          <a:bodyPr/>
          <a:lstStyle/>
          <a:p>
            <a:r>
              <a:rPr lang="en-IN" dirty="0"/>
              <a:t>Dataset Description</a:t>
            </a:r>
          </a:p>
        </p:txBody>
      </p:sp>
      <p:sp>
        <p:nvSpPr>
          <p:cNvPr id="3" name="TextBox 2"/>
          <p:cNvSpPr txBox="1"/>
          <p:nvPr/>
        </p:nvSpPr>
        <p:spPr>
          <a:xfrm>
            <a:off x="533400" y="990600"/>
            <a:ext cx="7086600" cy="6004849"/>
          </a:xfrm>
          <a:prstGeom prst="rect">
            <a:avLst/>
          </a:prstGeom>
          <a:noFill/>
        </p:spPr>
        <p:txBody>
          <a:bodyPr wrap="square" rtlCol="0">
            <a:spAutoFit/>
          </a:bodyPr>
          <a:lstStyle/>
          <a:p>
            <a:pPr>
              <a:lnSpc>
                <a:spcPct val="150000"/>
              </a:lnSpc>
            </a:pPr>
            <a:r>
              <a:rPr lang="en-IN" sz="2000" b="1" dirty="0"/>
              <a:t>EMPLOYEE DATA SET-NAAN MUDHALVAN PORTAL</a:t>
            </a:r>
            <a:r>
              <a:rPr lang="en-IN" sz="2000" dirty="0"/>
              <a:t/>
            </a:r>
            <a:br>
              <a:rPr lang="en-IN" sz="2000" dirty="0"/>
            </a:br>
            <a:r>
              <a:rPr lang="en-IN" sz="2000" b="1" u="sng" dirty="0" smtClean="0"/>
              <a:t>9 FEATURES</a:t>
            </a:r>
            <a:r>
              <a:rPr lang="en-IN" sz="2000" u="sng" dirty="0" smtClean="0"/>
              <a:t> </a:t>
            </a:r>
            <a:r>
              <a:rPr lang="en-IN" sz="2000" dirty="0"/>
              <a:t/>
            </a:r>
            <a:br>
              <a:rPr lang="en-IN" sz="2000" dirty="0"/>
            </a:br>
            <a:r>
              <a:rPr lang="en-IN" sz="2000" dirty="0" smtClean="0"/>
              <a:t> </a:t>
            </a:r>
            <a:r>
              <a:rPr lang="en-IN" sz="2000" b="1" dirty="0" smtClean="0"/>
              <a:t>EMPLOYEE</a:t>
            </a:r>
            <a:r>
              <a:rPr lang="en-IN" sz="2000" dirty="0" smtClean="0"/>
              <a:t> </a:t>
            </a:r>
            <a:r>
              <a:rPr lang="en-IN" sz="2000" b="1" dirty="0"/>
              <a:t>I</a:t>
            </a:r>
            <a:r>
              <a:rPr lang="en-IN" sz="2000" b="1" dirty="0" smtClean="0"/>
              <a:t>D</a:t>
            </a:r>
            <a:r>
              <a:rPr lang="en-IN" sz="2000" dirty="0" smtClean="0"/>
              <a:t>: ALPHA</a:t>
            </a:r>
            <a:r>
              <a:rPr lang="en-IN" sz="2000" dirty="0"/>
              <a:t>, NUMERICAL</a:t>
            </a:r>
            <a:br>
              <a:rPr lang="en-IN" sz="2000" dirty="0"/>
            </a:br>
            <a:r>
              <a:rPr lang="en-IN" sz="2000" b="1" dirty="0"/>
              <a:t>NAME</a:t>
            </a:r>
            <a:r>
              <a:rPr lang="en-IN" sz="2000" b="1" dirty="0" smtClean="0"/>
              <a:t>: </a:t>
            </a:r>
            <a:r>
              <a:rPr lang="en-IN" sz="2000" dirty="0" smtClean="0"/>
              <a:t>ALPHABETICAL[TEXT</a:t>
            </a:r>
            <a:r>
              <a:rPr lang="en-IN" sz="2000" dirty="0"/>
              <a:t>]</a:t>
            </a:r>
            <a:br>
              <a:rPr lang="en-IN" sz="2000" dirty="0"/>
            </a:br>
            <a:r>
              <a:rPr lang="en-IN" sz="2000" b="1" dirty="0" smtClean="0"/>
              <a:t>DEPARTMENT: </a:t>
            </a:r>
            <a:r>
              <a:rPr lang="en-IN" sz="2000" dirty="0" smtClean="0"/>
              <a:t>ALPHABETICAL[TEXT</a:t>
            </a:r>
            <a:r>
              <a:rPr lang="en-IN" sz="2000" dirty="0"/>
              <a:t>]</a:t>
            </a:r>
            <a:br>
              <a:rPr lang="en-IN" sz="2000" dirty="0"/>
            </a:br>
            <a:r>
              <a:rPr lang="en-IN" sz="2000" b="1" dirty="0"/>
              <a:t>SALARY</a:t>
            </a:r>
            <a:r>
              <a:rPr lang="en-IN" sz="2000" b="1" dirty="0" smtClean="0"/>
              <a:t>: </a:t>
            </a:r>
            <a:r>
              <a:rPr lang="en-IN" sz="2000" dirty="0" smtClean="0"/>
              <a:t>NUMERICAL</a:t>
            </a:r>
            <a:r>
              <a:rPr lang="en-IN" sz="2000" dirty="0"/>
              <a:t/>
            </a:r>
            <a:br>
              <a:rPr lang="en-IN" sz="2000" dirty="0"/>
            </a:br>
            <a:r>
              <a:rPr lang="en-IN" sz="2000" b="1" dirty="0"/>
              <a:t>START DATE </a:t>
            </a:r>
            <a:r>
              <a:rPr lang="en-IN" sz="2000" dirty="0" smtClean="0"/>
              <a:t>: ALPHA</a:t>
            </a:r>
            <a:r>
              <a:rPr lang="en-IN" sz="2000" dirty="0"/>
              <a:t>, NUMERICAL</a:t>
            </a:r>
            <a:br>
              <a:rPr lang="en-IN" sz="2000" dirty="0"/>
            </a:br>
            <a:r>
              <a:rPr lang="en-IN" sz="2000" b="1" dirty="0" smtClean="0"/>
              <a:t>EMPLOYEE </a:t>
            </a:r>
            <a:r>
              <a:rPr lang="en-IN" sz="2000" b="1" dirty="0"/>
              <a:t>TYPE </a:t>
            </a:r>
            <a:r>
              <a:rPr lang="en-IN" sz="2000" dirty="0" smtClean="0"/>
              <a:t>: ALPHABETICAL[TEXT]</a:t>
            </a:r>
          </a:p>
          <a:p>
            <a:pPr>
              <a:lnSpc>
                <a:spcPct val="150000"/>
              </a:lnSpc>
            </a:pPr>
            <a:r>
              <a:rPr lang="en-IN" sz="2000" b="1" u="sng" dirty="0" smtClean="0"/>
              <a:t>3 FEATURES USED </a:t>
            </a:r>
            <a:r>
              <a:rPr lang="en-IN" sz="2000" dirty="0"/>
              <a:t/>
            </a:r>
            <a:br>
              <a:rPr lang="en-IN" sz="2000" dirty="0"/>
            </a:br>
            <a:r>
              <a:rPr lang="en-IN" sz="2000" b="1" dirty="0" smtClean="0"/>
              <a:t>WORK </a:t>
            </a:r>
            <a:r>
              <a:rPr lang="en-IN" sz="2000" b="1" dirty="0"/>
              <a:t>LOCATION</a:t>
            </a:r>
            <a:r>
              <a:rPr lang="en-IN" sz="2000" dirty="0"/>
              <a:t> </a:t>
            </a:r>
            <a:r>
              <a:rPr lang="en-IN" sz="2000" dirty="0" smtClean="0"/>
              <a:t>: ALPHABETICAL[TEXT]</a:t>
            </a:r>
          </a:p>
          <a:p>
            <a:pPr>
              <a:lnSpc>
                <a:spcPct val="150000"/>
              </a:lnSpc>
            </a:pPr>
            <a:r>
              <a:rPr lang="en-IN" sz="2000" b="1" dirty="0"/>
              <a:t>GENDER</a:t>
            </a:r>
            <a:r>
              <a:rPr lang="en-IN" sz="2000" dirty="0"/>
              <a:t>: ALPHABETICAL[TEXT]</a:t>
            </a:r>
            <a:r>
              <a:rPr lang="en-IN" sz="2000" b="1" dirty="0"/>
              <a:t/>
            </a:r>
            <a:br>
              <a:rPr lang="en-IN" sz="2000" b="1" dirty="0"/>
            </a:br>
            <a:r>
              <a:rPr lang="en-IN" sz="2000" b="1" dirty="0"/>
              <a:t>FTE </a:t>
            </a:r>
            <a:r>
              <a:rPr lang="en-IN" sz="2000" b="1" dirty="0" smtClean="0"/>
              <a:t>: </a:t>
            </a:r>
            <a:r>
              <a:rPr lang="en-IN" sz="2000" dirty="0" smtClean="0"/>
              <a:t>NUMERICAL</a:t>
            </a:r>
            <a:r>
              <a:rPr lang="en-IN" b="1" dirty="0"/>
              <a:t/>
            </a:r>
            <a:br>
              <a:rPr lang="en-IN" b="1" dirty="0"/>
            </a:br>
            <a:endParaRPr lang="en-IN" b="1"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828800" y="1559783"/>
            <a:ext cx="9242425" cy="5021055"/>
          </a:xfrm>
          <a:prstGeom prst="rect">
            <a:avLst/>
          </a:prstGeom>
          <a:noFill/>
        </p:spPr>
        <p:txBody>
          <a:bodyPr wrap="square" rtlCol="0">
            <a:spAutoFit/>
          </a:bodyPr>
          <a:lstStyle/>
          <a:p>
            <a:pPr algn="just">
              <a:lnSpc>
                <a:spcPct val="150000"/>
              </a:lnSpc>
            </a:pPr>
            <a:r>
              <a:rPr lang="en-US" sz="2400" dirty="0"/>
              <a:t>The solution's "wow" factor lies in its clear, balanced representation of FTE distribution across global locations, categorized by gender. This detailed breakdown highlights workforce geographical spread and </a:t>
            </a:r>
            <a:r>
              <a:rPr lang="en-US" sz="2400" dirty="0" smtClean="0"/>
              <a:t>      emphasizes </a:t>
            </a:r>
            <a:r>
              <a:rPr lang="en-US" sz="2400" dirty="0"/>
              <a:t>gender parity within each location. The straightforward data presentation enables quick insights into workforce demographics, allowing users to assess diversity and equity across regions. Its simplicity and clarity make this analysis a powerful tool for understanding and optimizing global workforce allocation, enhancing strategic decision-making with ease.</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568</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1.</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31</cp:revision>
  <dcterms:created xsi:type="dcterms:W3CDTF">2024-03-29T15:07:22Z</dcterms:created>
  <dcterms:modified xsi:type="dcterms:W3CDTF">2024-08-30T15:51:04Z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