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126628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94529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22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2578199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4567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3593061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2080038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88778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153215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82AA-1BC1-4783-84F3-B7BCBDFD9D47}"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154917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7982AA-1BC1-4783-84F3-B7BCBDFD9D47}"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266745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7982AA-1BC1-4783-84F3-B7BCBDFD9D47}"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21762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7982AA-1BC1-4783-84F3-B7BCBDFD9D47}"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306682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982AA-1BC1-4783-84F3-B7BCBDFD9D47}"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307771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982AA-1BC1-4783-84F3-B7BCBDFD9D47}"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157449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82AA-1BC1-4783-84F3-B7BCBDFD9D47}"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50268-B3DB-45B1-A64D-6E399311E744}" type="slidenum">
              <a:rPr lang="en-IN" smtClean="0"/>
              <a:t>‹#›</a:t>
            </a:fld>
            <a:endParaRPr lang="en-IN"/>
          </a:p>
        </p:txBody>
      </p:sp>
    </p:spTree>
    <p:extLst>
      <p:ext uri="{BB962C8B-B14F-4D97-AF65-F5344CB8AC3E}">
        <p14:creationId xmlns:p14="http://schemas.microsoft.com/office/powerpoint/2010/main" val="132669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7982AA-1BC1-4783-84F3-B7BCBDFD9D47}" type="datetimeFigureOut">
              <a:rPr lang="en-IN" smtClean="0"/>
              <a:t>25-11-2024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650268-B3DB-45B1-A64D-6E399311E744}" type="slidenum">
              <a:rPr lang="en-IN" smtClean="0"/>
              <a:t>‹#›</a:t>
            </a:fld>
            <a:endParaRPr lang="en-IN"/>
          </a:p>
        </p:txBody>
      </p:sp>
    </p:spTree>
    <p:extLst>
      <p:ext uri="{BB962C8B-B14F-4D97-AF65-F5344CB8AC3E}">
        <p14:creationId xmlns:p14="http://schemas.microsoft.com/office/powerpoint/2010/main" val="2944326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897D-9675-B9CE-98ED-5B84D0D0F574}"/>
              </a:ext>
            </a:extLst>
          </p:cNvPr>
          <p:cNvSpPr>
            <a:spLocks noGrp="1"/>
          </p:cNvSpPr>
          <p:nvPr>
            <p:ph type="ctrTitle"/>
          </p:nvPr>
        </p:nvSpPr>
        <p:spPr/>
        <p:txBody>
          <a:bodyPr/>
          <a:lstStyle/>
          <a:p>
            <a:r>
              <a:rPr lang="en-IN" dirty="0" err="1"/>
              <a:t>Swiggy</a:t>
            </a:r>
            <a:r>
              <a:rPr lang="en-IN" dirty="0"/>
              <a:t> Data Analysis</a:t>
            </a:r>
          </a:p>
        </p:txBody>
      </p:sp>
      <p:sp>
        <p:nvSpPr>
          <p:cNvPr id="3" name="Subtitle 2">
            <a:extLst>
              <a:ext uri="{FF2B5EF4-FFF2-40B4-BE49-F238E27FC236}">
                <a16:creationId xmlns:a16="http://schemas.microsoft.com/office/drawing/2014/main" id="{7390927C-9401-7DAE-FE0C-4B92A1A793CF}"/>
              </a:ext>
            </a:extLst>
          </p:cNvPr>
          <p:cNvSpPr>
            <a:spLocks noGrp="1"/>
          </p:cNvSpPr>
          <p:nvPr>
            <p:ph type="subTitle" idx="1"/>
          </p:nvPr>
        </p:nvSpPr>
        <p:spPr/>
        <p:txBody>
          <a:bodyPr/>
          <a:lstStyle/>
          <a:p>
            <a:r>
              <a:rPr lang="en-IN" dirty="0"/>
              <a:t>- Gathram Kesava Murthy</a:t>
            </a:r>
          </a:p>
        </p:txBody>
      </p:sp>
    </p:spTree>
    <p:extLst>
      <p:ext uri="{BB962C8B-B14F-4D97-AF65-F5344CB8AC3E}">
        <p14:creationId xmlns:p14="http://schemas.microsoft.com/office/powerpoint/2010/main" val="1296915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0CFC-25CF-E4AB-0433-39D785D441B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AED118E-19DA-39F5-33CB-B19C44052111}"/>
              </a:ext>
            </a:extLst>
          </p:cNvPr>
          <p:cNvSpPr>
            <a:spLocks noGrp="1"/>
          </p:cNvSpPr>
          <p:nvPr>
            <p:ph idx="1"/>
          </p:nvPr>
        </p:nvSpPr>
        <p:spPr/>
        <p:txBody>
          <a:bodyPr/>
          <a:lstStyle/>
          <a:p>
            <a:r>
              <a:rPr lang="en-IN" dirty="0" err="1"/>
              <a:t>Swiggy</a:t>
            </a:r>
            <a:r>
              <a:rPr lang="en-IN" dirty="0"/>
              <a:t> Data (Kaggle)</a:t>
            </a:r>
          </a:p>
          <a:p>
            <a:r>
              <a:rPr lang="en-IN" dirty="0"/>
              <a:t>Tools: </a:t>
            </a:r>
            <a:r>
              <a:rPr lang="en-IN" dirty="0" err="1"/>
              <a:t>Jupyter</a:t>
            </a:r>
            <a:r>
              <a:rPr lang="en-IN" dirty="0"/>
              <a:t> Notebook.</a:t>
            </a:r>
            <a:endParaRPr lang="en-US" dirty="0"/>
          </a:p>
          <a:p>
            <a:r>
              <a:rPr lang="en-US" dirty="0"/>
              <a:t>Libraries Used: Pandas, NumPy, Matplotlib, Seaborn.</a:t>
            </a:r>
            <a:endParaRPr lang="en-IN" dirty="0"/>
          </a:p>
        </p:txBody>
      </p:sp>
    </p:spTree>
    <p:extLst>
      <p:ext uri="{BB962C8B-B14F-4D97-AF65-F5344CB8AC3E}">
        <p14:creationId xmlns:p14="http://schemas.microsoft.com/office/powerpoint/2010/main" val="237925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DEC5DF-A832-43B5-BA81-99C994839DA2}"/>
              </a:ext>
            </a:extLst>
          </p:cNvPr>
          <p:cNvSpPr txBox="1"/>
          <p:nvPr/>
        </p:nvSpPr>
        <p:spPr>
          <a:xfrm>
            <a:off x="3388659" y="2581835"/>
            <a:ext cx="7530353"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93420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139B-FEB7-3025-607C-5EB83777ED0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8CD8C0D-2776-EEC1-F323-28E75D0C8421}"/>
              </a:ext>
            </a:extLst>
          </p:cNvPr>
          <p:cNvSpPr>
            <a:spLocks noGrp="1"/>
          </p:cNvSpPr>
          <p:nvPr>
            <p:ph idx="1"/>
          </p:nvPr>
        </p:nvSpPr>
        <p:spPr/>
        <p:txBody>
          <a:bodyPr/>
          <a:lstStyle/>
          <a:p>
            <a:r>
              <a:rPr lang="en-US" dirty="0"/>
              <a:t>This report presents an analysis of </a:t>
            </a:r>
            <a:r>
              <a:rPr lang="en-US" dirty="0" err="1"/>
              <a:t>Swiggy's</a:t>
            </a:r>
            <a:r>
              <a:rPr lang="en-US" dirty="0"/>
              <a:t> restaurant data using exploratory data analysis (EDA). The primary goal is to uncover trends in ratings, costs, and cuisine popularity. The analysis aims to provide actionable insights for </a:t>
            </a:r>
            <a:r>
              <a:rPr lang="en-US" dirty="0" err="1"/>
              <a:t>Swiggy</a:t>
            </a:r>
            <a:r>
              <a:rPr lang="en-US" dirty="0"/>
              <a:t> and restaurant owners to improve customer engagement and operational efficiency.</a:t>
            </a:r>
            <a:endParaRPr lang="en-IN" dirty="0"/>
          </a:p>
        </p:txBody>
      </p:sp>
    </p:spTree>
    <p:extLst>
      <p:ext uri="{BB962C8B-B14F-4D97-AF65-F5344CB8AC3E}">
        <p14:creationId xmlns:p14="http://schemas.microsoft.com/office/powerpoint/2010/main" val="369798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3EB0-FA45-6E2F-CFDE-FD7ABDFE16A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E99C99F-616F-CA01-A782-03D526E8BA1D}"/>
              </a:ext>
            </a:extLst>
          </p:cNvPr>
          <p:cNvSpPr>
            <a:spLocks noGrp="1"/>
          </p:cNvSpPr>
          <p:nvPr>
            <p:ph idx="1"/>
          </p:nvPr>
        </p:nvSpPr>
        <p:spPr/>
        <p:txBody>
          <a:bodyPr>
            <a:normAutofit fontScale="92500" lnSpcReduction="10000"/>
          </a:bodyPr>
          <a:lstStyle/>
          <a:p>
            <a:r>
              <a:rPr lang="en-US" dirty="0"/>
              <a:t>2.1 </a:t>
            </a:r>
            <a:r>
              <a:rPr lang="en-US" b="1" dirty="0"/>
              <a:t>Aim:</a:t>
            </a:r>
            <a:endParaRPr lang="en-US" dirty="0"/>
          </a:p>
          <a:p>
            <a:pPr lvl="1">
              <a:buFont typeface="Arial" panose="020B0604020202020204" pitchFamily="34" charset="0"/>
              <a:buChar char="•"/>
            </a:pPr>
            <a:r>
              <a:rPr lang="en-US" dirty="0"/>
              <a:t>Analyze restaurant data for meaningful insights to enhance business strategies.</a:t>
            </a:r>
          </a:p>
          <a:p>
            <a:r>
              <a:rPr lang="en-US" dirty="0"/>
              <a:t>2.2 </a:t>
            </a:r>
            <a:r>
              <a:rPr lang="en-US" b="1" dirty="0"/>
              <a:t>Objectives:</a:t>
            </a:r>
            <a:endParaRPr lang="en-US" dirty="0"/>
          </a:p>
          <a:p>
            <a:pPr lvl="1">
              <a:buFont typeface="Arial" panose="020B0604020202020204" pitchFamily="34" charset="0"/>
              <a:buChar char="•"/>
            </a:pPr>
            <a:r>
              <a:rPr lang="en-US" dirty="0"/>
              <a:t>Identify trends in restaurant ratings and customer preferences.</a:t>
            </a:r>
          </a:p>
          <a:p>
            <a:pPr lvl="1">
              <a:buFont typeface="Arial" panose="020B0604020202020204" pitchFamily="34" charset="0"/>
              <a:buChar char="•"/>
            </a:pPr>
            <a:r>
              <a:rPr lang="en-US" dirty="0"/>
              <a:t>Understand cost variations and cuisine popularity.</a:t>
            </a:r>
          </a:p>
          <a:p>
            <a:pPr lvl="1">
              <a:buFont typeface="Arial" panose="020B0604020202020204" pitchFamily="34" charset="0"/>
              <a:buChar char="•"/>
            </a:pPr>
            <a:r>
              <a:rPr lang="en-US" dirty="0"/>
              <a:t>Examine city-specific restaurant performance.</a:t>
            </a:r>
          </a:p>
          <a:p>
            <a:r>
              <a:rPr lang="en-US" dirty="0"/>
              <a:t>2.3 </a:t>
            </a:r>
            <a:r>
              <a:rPr lang="en-US" b="1" dirty="0"/>
              <a:t>Proposed System:</a:t>
            </a:r>
            <a:endParaRPr lang="en-US" dirty="0"/>
          </a:p>
          <a:p>
            <a:pPr lvl="1">
              <a:buFont typeface="Arial" panose="020B0604020202020204" pitchFamily="34" charset="0"/>
              <a:buChar char="•"/>
            </a:pPr>
            <a:r>
              <a:rPr lang="en-US" dirty="0"/>
              <a:t>A Python-based EDA system leveraging Pandas, NumPy, and visualization tools.</a:t>
            </a:r>
          </a:p>
          <a:p>
            <a:r>
              <a:rPr lang="en-US" dirty="0"/>
              <a:t>2.4 </a:t>
            </a:r>
            <a:r>
              <a:rPr lang="en-US" b="1" dirty="0"/>
              <a:t>Benefit of Study:</a:t>
            </a:r>
            <a:endParaRPr lang="en-US" dirty="0"/>
          </a:p>
          <a:p>
            <a:pPr lvl="1">
              <a:buFont typeface="Arial" panose="020B0604020202020204" pitchFamily="34" charset="0"/>
              <a:buChar char="•"/>
            </a:pPr>
            <a:r>
              <a:rPr lang="en-US" dirty="0"/>
              <a:t>Enables </a:t>
            </a:r>
            <a:r>
              <a:rPr lang="en-US" dirty="0" err="1"/>
              <a:t>Swiggy</a:t>
            </a:r>
            <a:r>
              <a:rPr lang="en-US" dirty="0"/>
              <a:t> to optimize its operations.</a:t>
            </a:r>
          </a:p>
          <a:p>
            <a:pPr lvl="1">
              <a:buFont typeface="Arial" panose="020B0604020202020204" pitchFamily="34" charset="0"/>
              <a:buChar char="•"/>
            </a:pPr>
            <a:r>
              <a:rPr lang="en-US" dirty="0"/>
              <a:t>Assists restaurant owners in aligning with customer expectations.</a:t>
            </a:r>
          </a:p>
          <a:p>
            <a:endParaRPr lang="en-IN" dirty="0"/>
          </a:p>
        </p:txBody>
      </p:sp>
    </p:spTree>
    <p:extLst>
      <p:ext uri="{BB962C8B-B14F-4D97-AF65-F5344CB8AC3E}">
        <p14:creationId xmlns:p14="http://schemas.microsoft.com/office/powerpoint/2010/main" val="176511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1CD-13AC-0183-D0D3-1A1C0055A4D3}"/>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642DB70B-4CC2-E679-6B3E-7D93FA019065}"/>
              </a:ext>
            </a:extLst>
          </p:cNvPr>
          <p:cNvSpPr>
            <a:spLocks noGrp="1"/>
          </p:cNvSpPr>
          <p:nvPr>
            <p:ph idx="1"/>
          </p:nvPr>
        </p:nvSpPr>
        <p:spPr>
          <a:xfrm>
            <a:off x="677334" y="1930400"/>
            <a:ext cx="8596668" cy="1577693"/>
          </a:xfrm>
        </p:spPr>
        <p:txBody>
          <a:bodyPr/>
          <a:lstStyle/>
          <a:p>
            <a:r>
              <a:rPr lang="en-US" b="1" dirty="0"/>
              <a:t>About Dataset:</a:t>
            </a:r>
            <a:endParaRPr lang="en-US" dirty="0"/>
          </a:p>
          <a:p>
            <a:pPr lvl="1">
              <a:buFont typeface="Arial" panose="020B0604020202020204" pitchFamily="34" charset="0"/>
              <a:buChar char="•"/>
            </a:pPr>
            <a:r>
              <a:rPr lang="en-US" b="1" dirty="0"/>
              <a:t>Source:</a:t>
            </a:r>
            <a:r>
              <a:rPr lang="en-US" dirty="0"/>
              <a:t> </a:t>
            </a:r>
            <a:r>
              <a:rPr lang="en-US" dirty="0" err="1"/>
              <a:t>Swiggy</a:t>
            </a:r>
            <a:r>
              <a:rPr lang="en-US" dirty="0"/>
              <a:t> Restaurant Data, Kaggle</a:t>
            </a:r>
          </a:p>
          <a:p>
            <a:pPr lvl="1">
              <a:buFont typeface="Arial" panose="020B0604020202020204" pitchFamily="34" charset="0"/>
              <a:buChar char="•"/>
            </a:pPr>
            <a:r>
              <a:rPr lang="en-US" b="1" dirty="0"/>
              <a:t>Features:</a:t>
            </a:r>
            <a:r>
              <a:rPr lang="en-US" dirty="0"/>
              <a:t> Restaurant ID, name, rating, cost, cuisine, city, address.</a:t>
            </a:r>
          </a:p>
          <a:p>
            <a:pPr lvl="1">
              <a:buFont typeface="Arial" panose="020B0604020202020204" pitchFamily="34" charset="0"/>
              <a:buChar char="•"/>
            </a:pPr>
            <a:r>
              <a:rPr lang="en-US" b="1" dirty="0"/>
              <a:t>Tools Used:</a:t>
            </a:r>
            <a:r>
              <a:rPr lang="en-US" dirty="0"/>
              <a:t> Pandas, NumPy, Matplotlib, and Seaborn.</a:t>
            </a:r>
            <a:endParaRPr lang="en-IN" dirty="0"/>
          </a:p>
        </p:txBody>
      </p:sp>
      <p:sp>
        <p:nvSpPr>
          <p:cNvPr id="4" name="Title 1">
            <a:extLst>
              <a:ext uri="{FF2B5EF4-FFF2-40B4-BE49-F238E27FC236}">
                <a16:creationId xmlns:a16="http://schemas.microsoft.com/office/drawing/2014/main" id="{A1CFD08B-55F2-205C-6C89-64DB30B38A7A}"/>
              </a:ext>
            </a:extLst>
          </p:cNvPr>
          <p:cNvSpPr txBox="1">
            <a:spLocks/>
          </p:cNvSpPr>
          <p:nvPr/>
        </p:nvSpPr>
        <p:spPr>
          <a:xfrm>
            <a:off x="677334" y="3429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DESIGN OF PROJECT</a:t>
            </a:r>
            <a:endParaRPr lang="en-IN" dirty="0"/>
          </a:p>
        </p:txBody>
      </p:sp>
      <p:sp>
        <p:nvSpPr>
          <p:cNvPr id="6" name="TextBox 5">
            <a:extLst>
              <a:ext uri="{FF2B5EF4-FFF2-40B4-BE49-F238E27FC236}">
                <a16:creationId xmlns:a16="http://schemas.microsoft.com/office/drawing/2014/main" id="{A29C6DD6-D9D8-15D0-7B1A-860ADA2672A5}"/>
              </a:ext>
            </a:extLst>
          </p:cNvPr>
          <p:cNvSpPr txBox="1"/>
          <p:nvPr/>
        </p:nvSpPr>
        <p:spPr>
          <a:xfrm>
            <a:off x="1228165" y="4392706"/>
            <a:ext cx="6131859" cy="2026023"/>
          </a:xfrm>
          <a:prstGeom prst="rect">
            <a:avLst/>
          </a:prstGeom>
          <a:noFill/>
        </p:spPr>
        <p:txBody>
          <a:bodyPr wrap="square" rtlCol="0">
            <a:spAutoFit/>
          </a:bodyPr>
          <a:lstStyle/>
          <a:p>
            <a:endParaRPr lang="en-IN" dirty="0"/>
          </a:p>
        </p:txBody>
      </p:sp>
      <p:sp>
        <p:nvSpPr>
          <p:cNvPr id="9" name="Content Placeholder 2">
            <a:extLst>
              <a:ext uri="{FF2B5EF4-FFF2-40B4-BE49-F238E27FC236}">
                <a16:creationId xmlns:a16="http://schemas.microsoft.com/office/drawing/2014/main" id="{EC60BF72-1C3F-2F41-1CAC-1AB1E2B3E9A2}"/>
              </a:ext>
            </a:extLst>
          </p:cNvPr>
          <p:cNvSpPr txBox="1">
            <a:spLocks/>
          </p:cNvSpPr>
          <p:nvPr/>
        </p:nvSpPr>
        <p:spPr>
          <a:xfrm>
            <a:off x="740087" y="4359838"/>
            <a:ext cx="8596668" cy="15776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t>Data extraction, preprocessing, and exploratory analysis.</a:t>
            </a:r>
          </a:p>
          <a:p>
            <a:pPr lvl="1">
              <a:buFont typeface="Arial" panose="020B0604020202020204" pitchFamily="34" charset="0"/>
              <a:buChar char="•"/>
            </a:pPr>
            <a:r>
              <a:rPr lang="en-US" dirty="0"/>
              <a:t>Visual insights via bar charts, histograms, and scatter plots.</a:t>
            </a:r>
          </a:p>
          <a:p>
            <a:pPr lvl="1">
              <a:buFont typeface="Arial" panose="020B0604020202020204" pitchFamily="34" charset="0"/>
              <a:buChar char="•"/>
            </a:pPr>
            <a:r>
              <a:rPr lang="en-US" dirty="0"/>
              <a:t>End-to-end modular design with reusable Python scripts.</a:t>
            </a:r>
          </a:p>
        </p:txBody>
      </p:sp>
    </p:spTree>
    <p:extLst>
      <p:ext uri="{BB962C8B-B14F-4D97-AF65-F5344CB8AC3E}">
        <p14:creationId xmlns:p14="http://schemas.microsoft.com/office/powerpoint/2010/main" val="72203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30DEE-0D7B-D412-8055-6B94FCD0542C}"/>
              </a:ext>
            </a:extLst>
          </p:cNvPr>
          <p:cNvSpPr>
            <a:spLocks noGrp="1"/>
          </p:cNvSpPr>
          <p:nvPr>
            <p:ph type="title"/>
          </p:nvPr>
        </p:nvSpPr>
        <p:spPr/>
        <p:txBody>
          <a:bodyPr/>
          <a:lstStyle/>
          <a:p>
            <a:r>
              <a:rPr lang="en-IN" dirty="0"/>
              <a:t>IMPLEMENTATION</a:t>
            </a:r>
          </a:p>
        </p:txBody>
      </p:sp>
      <p:sp>
        <p:nvSpPr>
          <p:cNvPr id="7" name="Content Placeholder 6">
            <a:extLst>
              <a:ext uri="{FF2B5EF4-FFF2-40B4-BE49-F238E27FC236}">
                <a16:creationId xmlns:a16="http://schemas.microsoft.com/office/drawing/2014/main" id="{E4D775CC-EF45-2509-63A4-5CE4FD489F73}"/>
              </a:ext>
            </a:extLst>
          </p:cNvPr>
          <p:cNvSpPr>
            <a:spLocks noGrp="1"/>
          </p:cNvSpPr>
          <p:nvPr>
            <p:ph idx="1"/>
          </p:nvPr>
        </p:nvSpPr>
        <p:spPr/>
        <p:txBody>
          <a:bodyPr>
            <a:normAutofit fontScale="92500" lnSpcReduction="10000"/>
          </a:bodyPr>
          <a:lstStyle/>
          <a:p>
            <a:r>
              <a:rPr lang="en-US" b="1" dirty="0"/>
              <a:t>Data Preprocessing:</a:t>
            </a:r>
            <a:endParaRPr lang="en-US" dirty="0"/>
          </a:p>
          <a:p>
            <a:pPr lvl="1">
              <a:buFont typeface="Arial" panose="020B0604020202020204" pitchFamily="34" charset="0"/>
              <a:buChar char="•"/>
            </a:pPr>
            <a:r>
              <a:rPr lang="en-US" dirty="0"/>
              <a:t>Handling missing values.</a:t>
            </a:r>
          </a:p>
          <a:p>
            <a:pPr lvl="1">
              <a:buFont typeface="Arial" panose="020B0604020202020204" pitchFamily="34" charset="0"/>
              <a:buChar char="•"/>
            </a:pPr>
            <a:r>
              <a:rPr lang="en-US" dirty="0"/>
              <a:t>Converting cost data from string to numeric.	</a:t>
            </a:r>
          </a:p>
          <a:p>
            <a:pPr lvl="1">
              <a:buFont typeface="Arial" panose="020B0604020202020204" pitchFamily="34" charset="0"/>
              <a:buChar char="•"/>
            </a:pPr>
            <a:r>
              <a:rPr lang="en-US" dirty="0"/>
              <a:t>Encoding categorical variables.</a:t>
            </a:r>
          </a:p>
          <a:p>
            <a:r>
              <a:rPr lang="en-US" b="1" dirty="0"/>
              <a:t>Exploratory Data Analysis (EDA):</a:t>
            </a:r>
            <a:endParaRPr lang="en-US" dirty="0"/>
          </a:p>
          <a:p>
            <a:pPr lvl="1">
              <a:buFont typeface="Arial" panose="020B0604020202020204" pitchFamily="34" charset="0"/>
              <a:buChar char="•"/>
            </a:pPr>
            <a:r>
              <a:rPr lang="en-US" dirty="0"/>
              <a:t>Restaurant distribution by cities.</a:t>
            </a:r>
          </a:p>
          <a:p>
            <a:pPr lvl="1">
              <a:buFont typeface="Arial" panose="020B0604020202020204" pitchFamily="34" charset="0"/>
              <a:buChar char="•"/>
            </a:pPr>
            <a:r>
              <a:rPr lang="en-US" dirty="0"/>
              <a:t>Rating and cost distributions.</a:t>
            </a:r>
          </a:p>
          <a:p>
            <a:pPr lvl="1">
              <a:buFont typeface="Arial" panose="020B0604020202020204" pitchFamily="34" charset="0"/>
              <a:buChar char="•"/>
            </a:pPr>
            <a:r>
              <a:rPr lang="en-US" dirty="0"/>
              <a:t>Cuisine analysis.</a:t>
            </a:r>
          </a:p>
          <a:p>
            <a:r>
              <a:rPr lang="en-US" b="1" dirty="0"/>
              <a:t>Implementation Details:</a:t>
            </a:r>
            <a:endParaRPr lang="en-US" dirty="0"/>
          </a:p>
          <a:p>
            <a:pPr lvl="1">
              <a:buFont typeface="Arial" panose="020B0604020202020204" pitchFamily="34" charset="0"/>
              <a:buChar char="•"/>
            </a:pPr>
            <a:r>
              <a:rPr lang="en-US" dirty="0"/>
              <a:t>Python scripts for cleaning and analyzing data.</a:t>
            </a:r>
          </a:p>
          <a:p>
            <a:pPr lvl="1">
              <a:buFont typeface="Arial" panose="020B0604020202020204" pitchFamily="34" charset="0"/>
              <a:buChar char="•"/>
            </a:pPr>
            <a:r>
              <a:rPr lang="en-US" dirty="0"/>
              <a:t>Libraries: Pandas, NumPy, Seaborn, Matplotlib.</a:t>
            </a:r>
          </a:p>
        </p:txBody>
      </p:sp>
    </p:spTree>
    <p:extLst>
      <p:ext uri="{BB962C8B-B14F-4D97-AF65-F5344CB8AC3E}">
        <p14:creationId xmlns:p14="http://schemas.microsoft.com/office/powerpoint/2010/main" val="396515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0B101-CBC9-D364-C8C9-B9BD42A5493D}"/>
              </a:ext>
            </a:extLst>
          </p:cNvPr>
          <p:cNvSpPr>
            <a:spLocks noGrp="1"/>
          </p:cNvSpPr>
          <p:nvPr>
            <p:ph idx="1"/>
          </p:nvPr>
        </p:nvSpPr>
        <p:spPr/>
        <p:txBody>
          <a:bodyPr/>
          <a:lstStyle/>
          <a:p>
            <a:r>
              <a:rPr lang="en-US" b="1" dirty="0"/>
              <a:t>Key Findings:</a:t>
            </a:r>
            <a:endParaRPr lang="en-US" dirty="0"/>
          </a:p>
          <a:p>
            <a:pPr lvl="1">
              <a:buFont typeface="Arial" panose="020B0604020202020204" pitchFamily="34" charset="0"/>
              <a:buChar char="•"/>
            </a:pPr>
            <a:r>
              <a:rPr lang="en-US" dirty="0"/>
              <a:t>Popular cities and cuisines.</a:t>
            </a:r>
          </a:p>
          <a:p>
            <a:pPr lvl="1">
              <a:buFont typeface="Arial" panose="020B0604020202020204" pitchFamily="34" charset="0"/>
              <a:buChar char="•"/>
            </a:pPr>
            <a:r>
              <a:rPr lang="en-US" dirty="0"/>
              <a:t>Trends in restaurant ratings.</a:t>
            </a:r>
          </a:p>
          <a:p>
            <a:pPr lvl="1">
              <a:buFont typeface="Arial" panose="020B0604020202020204" pitchFamily="34" charset="0"/>
              <a:buChar char="•"/>
            </a:pPr>
            <a:r>
              <a:rPr lang="en-US" dirty="0"/>
              <a:t>Costly vs. affordable dining options.</a:t>
            </a:r>
          </a:p>
          <a:p>
            <a:r>
              <a:rPr lang="en-US" b="1" dirty="0"/>
              <a:t>Challenges and Solutions:</a:t>
            </a:r>
            <a:endParaRPr lang="en-US" dirty="0"/>
          </a:p>
          <a:p>
            <a:pPr lvl="1">
              <a:buFont typeface="Arial" panose="020B0604020202020204" pitchFamily="34" charset="0"/>
              <a:buChar char="•"/>
            </a:pPr>
            <a:r>
              <a:rPr lang="en-US" dirty="0"/>
              <a:t>Challenge: Handling inconsistent data formats.</a:t>
            </a:r>
          </a:p>
          <a:p>
            <a:pPr lvl="2" indent="-285750">
              <a:buFont typeface="Arial" panose="020B0604020202020204" pitchFamily="34" charset="0"/>
              <a:buChar char="•"/>
            </a:pPr>
            <a:r>
              <a:rPr lang="en-US" dirty="0"/>
              <a:t>Solution: Data standardization.</a:t>
            </a:r>
          </a:p>
          <a:p>
            <a:pPr lvl="1">
              <a:buFont typeface="Arial" panose="020B0604020202020204" pitchFamily="34" charset="0"/>
              <a:buChar char="•"/>
            </a:pPr>
            <a:r>
              <a:rPr lang="en-US" dirty="0"/>
              <a:t>Challenge: Missing values in critical features.</a:t>
            </a:r>
          </a:p>
          <a:p>
            <a:pPr lvl="2" indent="-285750">
              <a:buFont typeface="Arial" panose="020B0604020202020204" pitchFamily="34" charset="0"/>
              <a:buChar char="•"/>
            </a:pPr>
            <a:r>
              <a:rPr lang="en-US" dirty="0"/>
              <a:t>Solution: Imputation techniques and filtering.</a:t>
            </a:r>
          </a:p>
          <a:p>
            <a:endParaRPr lang="en-IN" dirty="0"/>
          </a:p>
        </p:txBody>
      </p:sp>
    </p:spTree>
    <p:extLst>
      <p:ext uri="{BB962C8B-B14F-4D97-AF65-F5344CB8AC3E}">
        <p14:creationId xmlns:p14="http://schemas.microsoft.com/office/powerpoint/2010/main" val="340423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050E-D27F-6194-F5C0-E6332BABAA82}"/>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F133F1AD-D039-7959-AE2B-AB1F9C82AD3C}"/>
              </a:ext>
            </a:extLst>
          </p:cNvPr>
          <p:cNvSpPr>
            <a:spLocks noGrp="1"/>
          </p:cNvSpPr>
          <p:nvPr>
            <p:ph type="body" idx="1"/>
          </p:nvPr>
        </p:nvSpPr>
        <p:spPr/>
        <p:txBody>
          <a:bodyPr/>
          <a:lstStyle/>
          <a:p>
            <a:r>
              <a:rPr lang="en-IN" sz="2000" dirty="0"/>
              <a:t>Distribution of Restaurant Ratings </a:t>
            </a:r>
          </a:p>
        </p:txBody>
      </p:sp>
      <p:pic>
        <p:nvPicPr>
          <p:cNvPr id="8" name="Content Placeholder 7">
            <a:extLst>
              <a:ext uri="{FF2B5EF4-FFF2-40B4-BE49-F238E27FC236}">
                <a16:creationId xmlns:a16="http://schemas.microsoft.com/office/drawing/2014/main" id="{DF3945AB-66D6-BA01-555B-B4DC0B51D03C}"/>
              </a:ext>
            </a:extLst>
          </p:cNvPr>
          <p:cNvPicPr>
            <a:picLocks noGrp="1" noChangeAspect="1"/>
          </p:cNvPicPr>
          <p:nvPr>
            <p:ph sz="half" idx="2"/>
          </p:nvPr>
        </p:nvPicPr>
        <p:blipFill>
          <a:blip r:embed="rId2"/>
          <a:stretch>
            <a:fillRect/>
          </a:stretch>
        </p:blipFill>
        <p:spPr>
          <a:xfrm>
            <a:off x="691389" y="2736850"/>
            <a:ext cx="4154421" cy="3305175"/>
          </a:xfrm>
        </p:spPr>
      </p:pic>
      <p:sp>
        <p:nvSpPr>
          <p:cNvPr id="5" name="Text Placeholder 4">
            <a:extLst>
              <a:ext uri="{FF2B5EF4-FFF2-40B4-BE49-F238E27FC236}">
                <a16:creationId xmlns:a16="http://schemas.microsoft.com/office/drawing/2014/main" id="{FA695895-92DE-AA59-0FDA-0CF4885AADB1}"/>
              </a:ext>
            </a:extLst>
          </p:cNvPr>
          <p:cNvSpPr>
            <a:spLocks noGrp="1"/>
          </p:cNvSpPr>
          <p:nvPr>
            <p:ph type="body" sz="quarter" idx="3"/>
          </p:nvPr>
        </p:nvSpPr>
        <p:spPr/>
        <p:txBody>
          <a:bodyPr/>
          <a:lstStyle/>
          <a:p>
            <a:r>
              <a:rPr lang="en-US" sz="2000" dirty="0"/>
              <a:t>Distribution of Restaurant Ratings (Excluding Missing Data) </a:t>
            </a:r>
            <a:endParaRPr lang="en-IN" sz="2000" dirty="0"/>
          </a:p>
        </p:txBody>
      </p:sp>
      <p:pic>
        <p:nvPicPr>
          <p:cNvPr id="10" name="Content Placeholder 9">
            <a:extLst>
              <a:ext uri="{FF2B5EF4-FFF2-40B4-BE49-F238E27FC236}">
                <a16:creationId xmlns:a16="http://schemas.microsoft.com/office/drawing/2014/main" id="{7C1562F6-6793-F36A-5047-12B5DAE92858}"/>
              </a:ext>
            </a:extLst>
          </p:cNvPr>
          <p:cNvPicPr>
            <a:picLocks noGrp="1" noChangeAspect="1"/>
          </p:cNvPicPr>
          <p:nvPr>
            <p:ph sz="quarter" idx="4"/>
          </p:nvPr>
        </p:nvPicPr>
        <p:blipFill>
          <a:blip r:embed="rId3"/>
          <a:stretch>
            <a:fillRect/>
          </a:stretch>
        </p:blipFill>
        <p:spPr>
          <a:xfrm>
            <a:off x="5138275" y="2736850"/>
            <a:ext cx="4085563" cy="3305175"/>
          </a:xfrm>
        </p:spPr>
      </p:pic>
    </p:spTree>
    <p:extLst>
      <p:ext uri="{BB962C8B-B14F-4D97-AF65-F5344CB8AC3E}">
        <p14:creationId xmlns:p14="http://schemas.microsoft.com/office/powerpoint/2010/main" val="41685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DBCE83-67DB-7E23-D8AD-B3CC2638FB44}"/>
              </a:ext>
            </a:extLst>
          </p:cNvPr>
          <p:cNvSpPr>
            <a:spLocks noGrp="1"/>
          </p:cNvSpPr>
          <p:nvPr>
            <p:ph type="body" idx="1"/>
          </p:nvPr>
        </p:nvSpPr>
        <p:spPr/>
        <p:txBody>
          <a:bodyPr/>
          <a:lstStyle/>
          <a:p>
            <a:r>
              <a:rPr lang="en-US" sz="2000" dirty="0"/>
              <a:t>Variation in Meal Costs Across Restaurants </a:t>
            </a:r>
            <a:endParaRPr lang="en-IN" sz="2000" dirty="0"/>
          </a:p>
        </p:txBody>
      </p:sp>
      <p:pic>
        <p:nvPicPr>
          <p:cNvPr id="8" name="Content Placeholder 7">
            <a:extLst>
              <a:ext uri="{FF2B5EF4-FFF2-40B4-BE49-F238E27FC236}">
                <a16:creationId xmlns:a16="http://schemas.microsoft.com/office/drawing/2014/main" id="{85F3BE2F-117D-C5E9-F0B2-D47600C35B28}"/>
              </a:ext>
            </a:extLst>
          </p:cNvPr>
          <p:cNvPicPr>
            <a:picLocks noGrp="1" noChangeAspect="1"/>
          </p:cNvPicPr>
          <p:nvPr>
            <p:ph sz="half" idx="2"/>
          </p:nvPr>
        </p:nvPicPr>
        <p:blipFill>
          <a:blip r:embed="rId2"/>
          <a:stretch>
            <a:fillRect/>
          </a:stretch>
        </p:blipFill>
        <p:spPr>
          <a:xfrm>
            <a:off x="676275" y="2894403"/>
            <a:ext cx="4184650" cy="2990069"/>
          </a:xfrm>
        </p:spPr>
      </p:pic>
      <p:sp>
        <p:nvSpPr>
          <p:cNvPr id="5" name="Text Placeholder 4">
            <a:extLst>
              <a:ext uri="{FF2B5EF4-FFF2-40B4-BE49-F238E27FC236}">
                <a16:creationId xmlns:a16="http://schemas.microsoft.com/office/drawing/2014/main" id="{79363F62-7881-B481-25F9-8B449CF6689E}"/>
              </a:ext>
            </a:extLst>
          </p:cNvPr>
          <p:cNvSpPr>
            <a:spLocks noGrp="1"/>
          </p:cNvSpPr>
          <p:nvPr>
            <p:ph type="body" sz="quarter" idx="3"/>
          </p:nvPr>
        </p:nvSpPr>
        <p:spPr/>
        <p:txBody>
          <a:bodyPr/>
          <a:lstStyle/>
          <a:p>
            <a:r>
              <a:rPr lang="en-US" sz="2000" dirty="0"/>
              <a:t>Statistical Distribution of Meal Cost for Two </a:t>
            </a:r>
            <a:endParaRPr lang="en-IN" sz="2000" dirty="0"/>
          </a:p>
        </p:txBody>
      </p:sp>
      <p:pic>
        <p:nvPicPr>
          <p:cNvPr id="10" name="Content Placeholder 9">
            <a:extLst>
              <a:ext uri="{FF2B5EF4-FFF2-40B4-BE49-F238E27FC236}">
                <a16:creationId xmlns:a16="http://schemas.microsoft.com/office/drawing/2014/main" id="{2DDCD2AF-CEC7-7087-2703-0517B763DA6A}"/>
              </a:ext>
            </a:extLst>
          </p:cNvPr>
          <p:cNvPicPr>
            <a:picLocks noGrp="1" noChangeAspect="1"/>
          </p:cNvPicPr>
          <p:nvPr>
            <p:ph sz="quarter" idx="4"/>
          </p:nvPr>
        </p:nvPicPr>
        <p:blipFill>
          <a:blip r:embed="rId3"/>
          <a:stretch>
            <a:fillRect/>
          </a:stretch>
        </p:blipFill>
        <p:spPr>
          <a:xfrm>
            <a:off x="5087938" y="2845763"/>
            <a:ext cx="4186237" cy="3087349"/>
          </a:xfrm>
        </p:spPr>
      </p:pic>
    </p:spTree>
    <p:extLst>
      <p:ext uri="{BB962C8B-B14F-4D97-AF65-F5344CB8AC3E}">
        <p14:creationId xmlns:p14="http://schemas.microsoft.com/office/powerpoint/2010/main" val="21897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7313-077D-48AC-5438-815513AE43A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CDCBDAF-C754-0404-8A72-C77022960EDA}"/>
              </a:ext>
            </a:extLst>
          </p:cNvPr>
          <p:cNvSpPr>
            <a:spLocks noGrp="1"/>
          </p:cNvSpPr>
          <p:nvPr>
            <p:ph idx="1"/>
          </p:nvPr>
        </p:nvSpPr>
        <p:spPr/>
        <p:txBody>
          <a:bodyPr>
            <a:normAutofit/>
          </a:bodyPr>
          <a:lstStyle/>
          <a:p>
            <a:pPr marL="0" indent="0" algn="just">
              <a:buNone/>
            </a:pPr>
            <a:r>
              <a:rPr lang="en-US" sz="1400" dirty="0"/>
              <a:t>The analysis of </a:t>
            </a:r>
            <a:r>
              <a:rPr lang="en-US" sz="1400" dirty="0" err="1"/>
              <a:t>Swiggy's</a:t>
            </a:r>
            <a:r>
              <a:rPr lang="en-US" sz="1400" dirty="0"/>
              <a:t> restaurant data provides valuable insights into how the platform is performing and where opportunities lie. Major cities like Bangalore, Delhi, and Mumbai are hotspots for restaurant listings, while smaller cities like Pune and Chandigarh show promise for further growth. Most restaurants have ratings between 3.0 and 4.5, which indicates that customers are generally satisfied, though the few low-rated restaurants suggest areas where quality can be improved. When it comes to cost, mid-range restaurants priced between ₹300 and ₹800 are the most popular, offering a good balance of quality and affordability, while </a:t>
            </a:r>
            <a:r>
              <a:rPr lang="en-US" sz="1400" dirty="0" err="1"/>
              <a:t>highend</a:t>
            </a:r>
            <a:r>
              <a:rPr lang="en-US" sz="1400" dirty="0"/>
              <a:t> restaurants with prices above ₹2,500 appeal to a smaller but highly satisfied audience. North Indian and Chinese cuisines remain customer favorites, but global cuisines like Italian and Mexican are becoming increasingly popular in metro cities. These insights suggest that </a:t>
            </a:r>
            <a:r>
              <a:rPr lang="en-US" sz="1400" dirty="0" err="1"/>
              <a:t>Swiggy</a:t>
            </a:r>
            <a:r>
              <a:rPr lang="en-US" sz="1400" dirty="0"/>
              <a:t> can grow by onboarding more restaurants in smaller cities, promoting top-rated eateries, addressing quality concerns, and catering to evolving customer tastes. By focusing on these strategies, </a:t>
            </a:r>
            <a:r>
              <a:rPr lang="en-US" sz="1400" dirty="0" err="1"/>
              <a:t>Swiggy</a:t>
            </a:r>
            <a:r>
              <a:rPr lang="en-US" sz="1400" dirty="0"/>
              <a:t> can continue to enhance the dining experience for its customers and strengthen its presence in the competitive food delivery market. </a:t>
            </a:r>
            <a:endParaRPr lang="en-IN" sz="1400" dirty="0"/>
          </a:p>
        </p:txBody>
      </p:sp>
    </p:spTree>
    <p:extLst>
      <p:ext uri="{BB962C8B-B14F-4D97-AF65-F5344CB8AC3E}">
        <p14:creationId xmlns:p14="http://schemas.microsoft.com/office/powerpoint/2010/main" val="1239334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579</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Swiggy Data Analysis</vt:lpstr>
      <vt:lpstr>ABSTRACT</vt:lpstr>
      <vt:lpstr>INTRODUCTION</vt:lpstr>
      <vt:lpstr>BACKGROUND</vt:lpstr>
      <vt:lpstr>IMPLEMENTATION</vt:lpstr>
      <vt:lpstr>PowerPoint Presentation</vt:lpstr>
      <vt:lpstr>RESULTS</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Data Analysis</dc:title>
  <dc:creator>Kesava Murthy Gathram</dc:creator>
  <cp:lastModifiedBy>Kesava Murthy Gathram</cp:lastModifiedBy>
  <cp:revision>2</cp:revision>
  <dcterms:created xsi:type="dcterms:W3CDTF">2024-11-25T04:32:09Z</dcterms:created>
  <dcterms:modified xsi:type="dcterms:W3CDTF">2024-11-25T06:44:12Z</dcterms:modified>
</cp:coreProperties>
</file>