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g1ijfmWm+PXY3bjQIN+NFi1pl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87a811c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587a811c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87a811c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587a811c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b209bc96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6b209bc96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b209bc9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6b209bc9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b209bc96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6b209bc96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d9ccfc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dcd9ccfc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d9ccfc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dcd9ccfc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d9ccfc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dcd9ccfc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cd9ccfc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dcd9ccfc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cd9ccfc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dcd9ccfc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.codingrooms.com/w/mKYK8RngvXe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.codingrooms.com/w/mKYK8RngvXe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26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87a811c31_0_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módulo?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g2587a811c3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799" y="2790449"/>
            <a:ext cx="3663725" cy="13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87a811c31_0_5"/>
          <p:cNvSpPr txBox="1"/>
          <p:nvPr>
            <p:ph idx="1" type="body"/>
          </p:nvPr>
        </p:nvSpPr>
        <p:spPr>
          <a:xfrm>
            <a:off x="432025" y="1304875"/>
            <a:ext cx="5371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 módulo en programación modular </a:t>
            </a:r>
            <a:r>
              <a:rPr b="1" lang="es-ES"/>
              <a:t>es una unidad de código independiente</a:t>
            </a:r>
            <a:r>
              <a:rPr lang="es-ES"/>
              <a:t> y autónoma que cumple una función específica dentro de un sistema.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ES"/>
              <a:t>Sigue los principios de coherencia, encapsulación, reusabilidad, abstracción, cohesión y bajo acoplamiento.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87a811c31_0_1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un módulo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g2587a811c3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175" y="2214650"/>
            <a:ext cx="3401025" cy="12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587a811c31_0_15"/>
          <p:cNvSpPr txBox="1"/>
          <p:nvPr>
            <p:ph idx="1" type="body"/>
          </p:nvPr>
        </p:nvSpPr>
        <p:spPr>
          <a:xfrm>
            <a:off x="432025" y="1170125"/>
            <a:ext cx="53718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Coherencia: </a:t>
            </a:r>
            <a:r>
              <a:rPr lang="es-ES"/>
              <a:t>todas las partes del módulo deben estar relacionadas y trabajar juntas.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Encapsulación: </a:t>
            </a:r>
            <a:r>
              <a:rPr lang="es-ES"/>
              <a:t> se refiere a ocultar los detalles de implementación.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Reusabilidad: </a:t>
            </a:r>
            <a:r>
              <a:rPr lang="es-ES"/>
              <a:t>Debe ser independiente y modular, lo que permite su fácil reutilización en diferentes contextos.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Abstracción:</a:t>
            </a:r>
            <a:r>
              <a:rPr lang="es-ES"/>
              <a:t> otros módulos pueden interactuar con él sin necesidad de conocer los detalles internos de su implementación. 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s-ES"/>
              <a:t>Cohesión y bajo acoplamiento: </a:t>
            </a:r>
            <a:r>
              <a:rPr lang="es-ES"/>
              <a:t>por un lado todas las partes del módulo deben estar estrechamente relacionadas y trabajar juntas. Además, debe tener un bajo acoplamiento con otros módulos, minimizando las dependencias y permitiendo cambios independientes en diferentes partes del sistema.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209bc961_0_162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Clase práctica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1700"/>
              <a:t>Funciones void y return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b209bc961_0_17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5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 - Funciones y estructuras de control</a:t>
            </a:r>
            <a:endParaRPr b="1" sz="25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6b209bc961_0_17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27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2300"/>
              <a:t>Realizar una función que permita cargar datos numéricos y Strings vía teclado: </a:t>
            </a:r>
            <a:endParaRPr sz="2300"/>
          </a:p>
          <a:p>
            <a:pPr indent="-3527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ES" sz="2300"/>
              <a:t>si se carga un número llamar a una función que imprima por consola el doble del número y si es par o no. </a:t>
            </a:r>
            <a:endParaRPr sz="2300"/>
          </a:p>
          <a:p>
            <a:pPr indent="-3527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ES" sz="2300"/>
              <a:t>Si se carga un String llamar a una función que devuelva e imprima por consola la cantidad de letras del String.</a:t>
            </a:r>
            <a:endParaRPr sz="23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b="1" lang="es-ES" sz="2300"/>
              <a:t>Repo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lang="es-ES" sz="2300" u="sng">
                <a:solidFill>
                  <a:schemeClr val="hlink"/>
                </a:solidFill>
                <a:hlinkClick r:id="rId3"/>
              </a:rPr>
              <a:t>https://app.codingrooms.com/w/mKYK8RngvXeO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209bc961_0_17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II - Funciones y bucles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6b209bc961_0_177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lang="es-ES" sz="2300"/>
              <a:t>En el archivo ejecutable programar una estructura que cargue datos a un arraylist y pregunte si deseo cargar otro dato.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lang="es-ES" sz="2300"/>
              <a:t>Al terminar la carga de datos se debe preguntar al usuario si desea imprimir por consola el promedio general o el listado de carga.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lang="es-ES" sz="2300"/>
              <a:t>Obtener el resultado de acuerdo a lo elegido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b="1" lang="es-ES" sz="2300"/>
              <a:t>Repo: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rPr lang="es-ES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https://app.codingrooms.com/w/mKYK8RngvXeO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071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143639c0bdb_1_24"/>
          <p:cNvSpPr txBox="1"/>
          <p:nvPr/>
        </p:nvSpPr>
        <p:spPr>
          <a:xfrm>
            <a:off x="19822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g143639c0bdb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0392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rgbClr val="888888"/>
                </a:solidFill>
              </a:rPr>
              <a:t>Clase</a:t>
            </a:r>
            <a:r>
              <a:rPr lang="es-ES">
                <a:solidFill>
                  <a:srgbClr val="888888"/>
                </a:solidFill>
              </a:rPr>
              <a:t> 28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4" name="Google Shape;124;p3"/>
          <p:cNvSpPr txBox="1"/>
          <p:nvPr>
            <p:ph idx="2" type="title"/>
          </p:nvPr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200">
                <a:solidFill>
                  <a:srgbClr val="888888"/>
                </a:solidFill>
              </a:rPr>
              <a:t>Funciones Combinadas</a:t>
            </a:r>
            <a:endParaRPr b="1"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888888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Char char="●"/>
            </a:pPr>
            <a:r>
              <a:rPr lang="es-ES">
                <a:solidFill>
                  <a:srgbClr val="888888"/>
                </a:solidFill>
                <a:highlight>
                  <a:srgbClr val="D9D9D9"/>
                </a:highlight>
              </a:rPr>
              <a:t>Funciones que llaman a Funciones.</a:t>
            </a:r>
            <a:endParaRPr>
              <a:solidFill>
                <a:srgbClr val="888888"/>
              </a:solidFill>
              <a:highlight>
                <a:srgbClr val="D9D9D9"/>
              </a:highlight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Char char="●"/>
            </a:pPr>
            <a:r>
              <a:rPr lang="es-ES">
                <a:solidFill>
                  <a:srgbClr val="888888"/>
                </a:solidFill>
                <a:highlight>
                  <a:srgbClr val="D9D9D9"/>
                </a:highlight>
              </a:rPr>
              <a:t>Funciones que se llaman a si misma</a:t>
            </a:r>
            <a:endParaRPr>
              <a:solidFill>
                <a:srgbClr val="888888"/>
              </a:solidFill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054925" y="1155350"/>
            <a:ext cx="911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-ES" sz="13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Clase</a:t>
            </a:r>
            <a:r>
              <a:rPr b="1" i="0" lang="es-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27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15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Clase 26</a:t>
            </a:r>
            <a:endParaRPr b="1" i="0" sz="12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Funciones </a:t>
            </a:r>
            <a:endParaRPr b="1" i="0" sz="12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3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Desafío de procedimientos y métodos en un array.</a:t>
            </a:r>
            <a:endParaRPr b="0" i="0" sz="10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Desafío de métodos para un login.</a:t>
            </a:r>
            <a:endParaRPr b="0" i="0" sz="10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341475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Programación modular</a:t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la programación modular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4" name="Google Shape;134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333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cd9ccfc95_0_1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Introducción a la Modularidad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cd9ccfc95_0_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la modularidad?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1dcd9ccfc95_0_6"/>
          <p:cNvSpPr txBox="1"/>
          <p:nvPr>
            <p:ph idx="1" type="body"/>
          </p:nvPr>
        </p:nvSpPr>
        <p:spPr>
          <a:xfrm>
            <a:off x="432025" y="1304875"/>
            <a:ext cx="5371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s-ES"/>
              <a:t>La modularidad consiste en </a:t>
            </a:r>
            <a:r>
              <a:rPr b="1" lang="es-ES"/>
              <a:t>dividir un programa en módulos</a:t>
            </a:r>
            <a:r>
              <a:rPr lang="es-ES"/>
              <a:t> (archivos) que puedan compilarse por separado,</a:t>
            </a:r>
            <a:r>
              <a:rPr b="1" lang="es-ES"/>
              <a:t> sin embargo tendrá conexiones con otros módulos</a:t>
            </a:r>
            <a:r>
              <a:rPr lang="es-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s-ES"/>
              <a:t>La modularidad también tiene principios y son los siguientes: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Capacidad de descomponer un sistema complejo.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Capacidad de componer a través de sus módulos.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Comprensión del sistema en partes.</a:t>
            </a:r>
            <a:endParaRPr b="1"/>
          </a:p>
        </p:txBody>
      </p:sp>
      <p:pic>
        <p:nvPicPr>
          <p:cNvPr id="146" name="Google Shape;146;g1dcd9ccfc9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200" y="2010800"/>
            <a:ext cx="2190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cd9ccfc95_0_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Capacidad de descomponer un sistema complejo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dcd9ccfc95_0_14"/>
          <p:cNvSpPr txBox="1"/>
          <p:nvPr>
            <p:ph idx="1" type="body"/>
          </p:nvPr>
        </p:nvSpPr>
        <p:spPr>
          <a:xfrm>
            <a:off x="432025" y="1304875"/>
            <a:ext cx="5371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Recordando el principio  </a:t>
            </a:r>
            <a:r>
              <a:rPr b="1" lang="es-ES"/>
              <a:t>«Divide y Vencerás»</a:t>
            </a:r>
            <a:r>
              <a:rPr lang="es-ES"/>
              <a:t>, con el que se resuelve un problema complejo, en este caso aplicado a nuestro código donde se realiza algo similar, ya que </a:t>
            </a:r>
            <a:r>
              <a:rPr b="1" lang="es-ES"/>
              <a:t>se descompone un sistema en subprogramas (llamados módulos)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ES"/>
              <a:t>El concepto siempre vigente es: </a:t>
            </a:r>
            <a:r>
              <a:rPr b="1" lang="es-ES"/>
              <a:t>dividir el problema en general en problemas más pequeños.</a:t>
            </a:r>
            <a:endParaRPr b="1"/>
          </a:p>
        </p:txBody>
      </p:sp>
      <p:pic>
        <p:nvPicPr>
          <p:cNvPr id="153" name="Google Shape;153;g1dcd9ccfc9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200" y="2010800"/>
            <a:ext cx="2190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cd9ccfc95_0_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Capacidad de componer a través de sus módulos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1dcd9ccfc95_0_23"/>
          <p:cNvSpPr txBox="1"/>
          <p:nvPr>
            <p:ph idx="1" type="body"/>
          </p:nvPr>
        </p:nvSpPr>
        <p:spPr>
          <a:xfrm>
            <a:off x="432025" y="1304875"/>
            <a:ext cx="5371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refiere a la </a:t>
            </a:r>
            <a:r>
              <a:rPr b="1" lang="es-ES"/>
              <a:t>posibilidad de componer el programa desde los problemas más pequeños</a:t>
            </a:r>
            <a:r>
              <a:rPr lang="es-ES"/>
              <a:t> completando y resolviendo el problema en general.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ES"/>
              <a:t>Al crear un software </a:t>
            </a:r>
            <a:r>
              <a:rPr b="1" lang="es-ES"/>
              <a:t>se utilizan algunos módulos existentes</a:t>
            </a:r>
            <a:r>
              <a:rPr lang="es-ES"/>
              <a:t> para poder formar lo que nos solicitan, estos módulos que se integran a la aplicación </a:t>
            </a:r>
            <a:r>
              <a:rPr b="1" lang="es-ES"/>
              <a:t>deben de ser diseñados para ser reusables</a:t>
            </a:r>
            <a:r>
              <a:rPr lang="es-ES"/>
              <a:t>.</a:t>
            </a:r>
            <a:endParaRPr/>
          </a:p>
        </p:txBody>
      </p:sp>
      <p:pic>
        <p:nvPicPr>
          <p:cNvPr id="160" name="Google Shape;160;g1dcd9ccfc95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200" y="2010800"/>
            <a:ext cx="2190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cd9ccfc95_0_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Comprensión del sistema en partes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g1dcd9ccfc95_0_31"/>
          <p:cNvSpPr txBox="1"/>
          <p:nvPr>
            <p:ph idx="1" type="body"/>
          </p:nvPr>
        </p:nvSpPr>
        <p:spPr>
          <a:xfrm>
            <a:off x="432025" y="1304875"/>
            <a:ext cx="5371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código </a:t>
            </a:r>
            <a:r>
              <a:rPr b="1" lang="es-ES"/>
              <a:t>resulta mas limpio y entendible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poder tener cada parte separada nos ayuda a la</a:t>
            </a:r>
            <a:r>
              <a:rPr b="1" lang="es-ES"/>
              <a:t> comprensión del código y del sistema</a:t>
            </a:r>
            <a:r>
              <a:rPr lang="es-ES"/>
              <a:t>, también a la </a:t>
            </a:r>
            <a:r>
              <a:rPr b="1" lang="es-ES"/>
              <a:t>modificación del mismo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ES"/>
              <a:t>Si el sistema necesita modificaciones y </a:t>
            </a:r>
            <a:r>
              <a:rPr b="1" lang="es-ES"/>
              <a:t>no hemos trabajado</a:t>
            </a:r>
            <a:r>
              <a:rPr lang="es-ES"/>
              <a:t> con módulos el trabajo </a:t>
            </a:r>
            <a:r>
              <a:rPr b="1" lang="es-ES"/>
              <a:t>será muy dificultoso y demandará mucho más tiempo</a:t>
            </a:r>
            <a:r>
              <a:rPr lang="es-ES"/>
              <a:t>.</a:t>
            </a:r>
            <a:endParaRPr/>
          </a:p>
        </p:txBody>
      </p:sp>
      <p:pic>
        <p:nvPicPr>
          <p:cNvPr id="167" name="Google Shape;167;g1dcd9ccfc9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200" y="2010800"/>
            <a:ext cx="2190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