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44"/>
  </p:notesMasterIdLst>
  <p:sldIdLst>
    <p:sldId id="256" r:id="rId2"/>
    <p:sldId id="257" r:id="rId3"/>
    <p:sldId id="330" r:id="rId4"/>
    <p:sldId id="331" r:id="rId5"/>
    <p:sldId id="335" r:id="rId6"/>
    <p:sldId id="334" r:id="rId7"/>
    <p:sldId id="336" r:id="rId8"/>
    <p:sldId id="333" r:id="rId9"/>
    <p:sldId id="332" r:id="rId10"/>
    <p:sldId id="337" r:id="rId11"/>
    <p:sldId id="338" r:id="rId12"/>
    <p:sldId id="339" r:id="rId13"/>
    <p:sldId id="289" r:id="rId14"/>
    <p:sldId id="341" r:id="rId15"/>
    <p:sldId id="342" r:id="rId16"/>
    <p:sldId id="343" r:id="rId17"/>
    <p:sldId id="344" r:id="rId18"/>
    <p:sldId id="345" r:id="rId19"/>
    <p:sldId id="346" r:id="rId20"/>
    <p:sldId id="340" r:id="rId21"/>
    <p:sldId id="290" r:id="rId22"/>
    <p:sldId id="347" r:id="rId23"/>
    <p:sldId id="348" r:id="rId24"/>
    <p:sldId id="349" r:id="rId25"/>
    <p:sldId id="355" r:id="rId26"/>
    <p:sldId id="356" r:id="rId27"/>
    <p:sldId id="294" r:id="rId28"/>
    <p:sldId id="295" r:id="rId29"/>
    <p:sldId id="350" r:id="rId30"/>
    <p:sldId id="351" r:id="rId31"/>
    <p:sldId id="352" r:id="rId32"/>
    <p:sldId id="353" r:id="rId33"/>
    <p:sldId id="354" r:id="rId34"/>
    <p:sldId id="296" r:id="rId35"/>
    <p:sldId id="297" r:id="rId36"/>
    <p:sldId id="357" r:id="rId37"/>
    <p:sldId id="358" r:id="rId38"/>
    <p:sldId id="359" r:id="rId39"/>
    <p:sldId id="360" r:id="rId40"/>
    <p:sldId id="361" r:id="rId41"/>
    <p:sldId id="287" r:id="rId42"/>
    <p:sldId id="288" r:id="rId43"/>
  </p:sldIdLst>
  <p:sldSz cx="9144000" cy="5143500" type="screen16x9"/>
  <p:notesSz cx="6858000" cy="9144000"/>
  <p:embeddedFontLst>
    <p:embeddedFont>
      <p:font typeface="Montserrat SemiBold" panose="020B0604020202020204" charset="0"/>
      <p:regular r:id="rId45"/>
      <p:bold r:id="rId46"/>
      <p:italic r:id="rId47"/>
      <p:boldItalic r:id="rId48"/>
    </p:embeddedFont>
    <p:embeddedFont>
      <p:font typeface="Montserrat Medium" panose="020B0604020202020204" charset="0"/>
      <p:regular r:id="rId49"/>
      <p:bold r:id="rId50"/>
      <p:italic r:id="rId51"/>
      <p:boldItalic r:id="rId52"/>
    </p:embeddedFont>
    <p:embeddedFont>
      <p:font typeface="Montserrat" panose="020B060402020202020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18" autoAdjust="0"/>
  </p:normalViewPr>
  <p:slideViewPr>
    <p:cSldViewPr snapToGrid="0">
      <p:cViewPr varScale="1">
        <p:scale>
          <a:sx n="91" d="100"/>
          <a:sy n="91" d="100"/>
        </p:scale>
        <p:origin x="786" y="84"/>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3550499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3f8d3f1cc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3f8d3f1cc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57271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17125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95405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83725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59618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09830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95299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67396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86022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21531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797686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15788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05313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74383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146475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08552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837501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283251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653514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846568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241687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08613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236607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50874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738069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3fa872340e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3fa872340e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3fa872340e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3fa872340e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02143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39215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92712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60643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736399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9"/>
        <p:cNvGrpSpPr/>
        <p:nvPr/>
      </p:nvGrpSpPr>
      <p:grpSpPr>
        <a:xfrm>
          <a:off x="0" y="0"/>
          <a:ext cx="0" cy="0"/>
          <a:chOff x="0" y="0"/>
          <a:chExt cx="0" cy="0"/>
        </a:xfrm>
      </p:grpSpPr>
      <p:sp>
        <p:nvSpPr>
          <p:cNvPr id="10" name="Google Shape;10;p2"/>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1226800"/>
            <a:ext cx="8520600" cy="15705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3" name="Google Shape;13;p2"/>
          <p:cNvPicPr preferRelativeResize="0"/>
          <p:nvPr/>
        </p:nvPicPr>
        <p:blipFill>
          <a:blip r:embed="rId2">
            <a:alphaModFix/>
          </a:blip>
          <a:stretch>
            <a:fillRect/>
          </a:stretch>
        </p:blipFill>
        <p:spPr>
          <a:xfrm>
            <a:off x="7910675" y="4073939"/>
            <a:ext cx="1365875" cy="1365875"/>
          </a:xfrm>
          <a:prstGeom prst="rect">
            <a:avLst/>
          </a:prstGeom>
          <a:noFill/>
          <a:ln>
            <a:noFill/>
          </a:ln>
        </p:spPr>
      </p:pic>
      <p:sp>
        <p:nvSpPr>
          <p:cNvPr id="14" name="Google Shape;14;p2"/>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2"/>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16" name="Google Shape;16;p2"/>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3335100" y="1617575"/>
            <a:ext cx="5497200" cy="1375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700"/>
              <a:buFont typeface="Montserrat"/>
              <a:buNone/>
              <a:defRPr sz="3700" b="1">
                <a:latin typeface="Montserrat"/>
                <a:ea typeface="Montserrat"/>
                <a:cs typeface="Montserrat"/>
                <a:sym typeface="Montserra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pic>
        <p:nvPicPr>
          <p:cNvPr id="26" name="Google Shape;26;p4"/>
          <p:cNvPicPr preferRelativeResize="0"/>
          <p:nvPr/>
        </p:nvPicPr>
        <p:blipFill>
          <a:blip r:embed="rId2">
            <a:alphaModFix/>
          </a:blip>
          <a:stretch>
            <a:fillRect/>
          </a:stretch>
        </p:blipFill>
        <p:spPr>
          <a:xfrm>
            <a:off x="0" y="1290050"/>
            <a:ext cx="3040999" cy="2072300"/>
          </a:xfrm>
          <a:prstGeom prst="rect">
            <a:avLst/>
          </a:prstGeom>
          <a:noFill/>
          <a:ln>
            <a:noFill/>
          </a:ln>
        </p:spPr>
      </p:pic>
      <p:pic>
        <p:nvPicPr>
          <p:cNvPr id="27" name="Google Shape;27;p4"/>
          <p:cNvPicPr preferRelativeResize="0"/>
          <p:nvPr/>
        </p:nvPicPr>
        <p:blipFill>
          <a:blip r:embed="rId3">
            <a:alphaModFix/>
          </a:blip>
          <a:stretch>
            <a:fillRect/>
          </a:stretch>
        </p:blipFill>
        <p:spPr>
          <a:xfrm>
            <a:off x="8222877" y="4573625"/>
            <a:ext cx="741498" cy="399274"/>
          </a:xfrm>
          <a:prstGeom prst="rect">
            <a:avLst/>
          </a:prstGeom>
          <a:noFill/>
          <a:ln>
            <a:noFill/>
          </a:ln>
        </p:spPr>
      </p:pic>
      <p:sp>
        <p:nvSpPr>
          <p:cNvPr id="28" name="Google Shape;28;p4"/>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a:latin typeface="Montserrat Medium"/>
              <a:ea typeface="Montserrat Medium"/>
              <a:cs typeface="Montserrat Medium"/>
              <a:sym typeface="Montserrat Medium"/>
            </a:endParaRPr>
          </a:p>
        </p:txBody>
      </p:sp>
      <p:sp>
        <p:nvSpPr>
          <p:cNvPr id="29" name="Google Shape;29;p4"/>
          <p:cNvSpPr txBox="1">
            <a:spLocks noGrp="1"/>
          </p:cNvSpPr>
          <p:nvPr>
            <p:ph type="subTitle" idx="1"/>
          </p:nvPr>
        </p:nvSpPr>
        <p:spPr>
          <a:xfrm>
            <a:off x="3335025" y="2986525"/>
            <a:ext cx="55344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0" name="Google Shape;30;p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 name="Google Shape;31;p4"/>
          <p:cNvPicPr preferRelativeResize="0"/>
          <p:nvPr/>
        </p:nvPicPr>
        <p:blipFill>
          <a:blip r:embed="rId4">
            <a:alphaModFix/>
          </a:blip>
          <a:stretch>
            <a:fillRect/>
          </a:stretch>
        </p:blipFill>
        <p:spPr>
          <a:xfrm>
            <a:off x="8155184" y="33947"/>
            <a:ext cx="876879" cy="3992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tarea y consigna">
  <p:cSld name="BIG_NUMBER">
    <p:spTree>
      <p:nvGrpSpPr>
        <p:cNvPr id="1" name="Shape 79"/>
        <p:cNvGrpSpPr/>
        <p:nvPr/>
      </p:nvGrpSpPr>
      <p:grpSpPr>
        <a:xfrm>
          <a:off x="0" y="0"/>
          <a:ext cx="0" cy="0"/>
          <a:chOff x="0" y="0"/>
          <a:chExt cx="0" cy="0"/>
        </a:xfrm>
      </p:grpSpPr>
      <p:sp>
        <p:nvSpPr>
          <p:cNvPr id="80" name="Google Shape;80;p11"/>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pic>
        <p:nvPicPr>
          <p:cNvPr id="82" name="Google Shape;82;p11"/>
          <p:cNvPicPr preferRelativeResize="0"/>
          <p:nvPr/>
        </p:nvPicPr>
        <p:blipFill>
          <a:blip r:embed="rId2">
            <a:alphaModFix/>
          </a:blip>
          <a:stretch>
            <a:fillRect/>
          </a:stretch>
        </p:blipFill>
        <p:spPr>
          <a:xfrm>
            <a:off x="4026135" y="4508338"/>
            <a:ext cx="1091725" cy="497100"/>
          </a:xfrm>
          <a:prstGeom prst="rect">
            <a:avLst/>
          </a:prstGeom>
          <a:noFill/>
          <a:ln>
            <a:noFill/>
          </a:ln>
        </p:spPr>
      </p:pic>
      <p:pic>
        <p:nvPicPr>
          <p:cNvPr id="83" name="Google Shape;83;p11"/>
          <p:cNvPicPr preferRelativeResize="0"/>
          <p:nvPr/>
        </p:nvPicPr>
        <p:blipFill>
          <a:blip r:embed="rId3">
            <a:alphaModFix/>
          </a:blip>
          <a:stretch>
            <a:fillRect/>
          </a:stretch>
        </p:blipFill>
        <p:spPr>
          <a:xfrm>
            <a:off x="0" y="4264238"/>
            <a:ext cx="1163080" cy="792599"/>
          </a:xfrm>
          <a:prstGeom prst="rect">
            <a:avLst/>
          </a:prstGeom>
          <a:noFill/>
          <a:ln>
            <a:noFill/>
          </a:ln>
        </p:spPr>
      </p:pic>
      <p:pic>
        <p:nvPicPr>
          <p:cNvPr id="84" name="Google Shape;84;p11"/>
          <p:cNvPicPr preferRelativeResize="0"/>
          <p:nvPr/>
        </p:nvPicPr>
        <p:blipFill>
          <a:blip r:embed="rId4">
            <a:alphaModFix/>
          </a:blip>
          <a:stretch>
            <a:fillRect/>
          </a:stretch>
        </p:blipFill>
        <p:spPr>
          <a:xfrm>
            <a:off x="7910675" y="4073939"/>
            <a:ext cx="1365875" cy="1365875"/>
          </a:xfrm>
          <a:prstGeom prst="rect">
            <a:avLst/>
          </a:prstGeom>
          <a:noFill/>
          <a:ln>
            <a:noFill/>
          </a:ln>
        </p:spPr>
      </p:pic>
      <p:sp>
        <p:nvSpPr>
          <p:cNvPr id="85" name="Google Shape;85;p11"/>
          <p:cNvSpPr txBox="1">
            <a:spLocks noGrp="1"/>
          </p:cNvSpPr>
          <p:nvPr>
            <p:ph type="title"/>
          </p:nvPr>
        </p:nvSpPr>
        <p:spPr>
          <a:xfrm>
            <a:off x="432025" y="187325"/>
            <a:ext cx="7982100" cy="497100"/>
          </a:xfrm>
          <a:prstGeom prst="rect">
            <a:avLst/>
          </a:prstGeom>
        </p:spPr>
        <p:txBody>
          <a:bodyPr spcFirstLastPara="1" wrap="square" lIns="91425" tIns="91425" rIns="91425" bIns="91425" anchor="ctr" anchorCtr="0">
            <a:normAutofit/>
          </a:bodyPr>
          <a:lstStyle>
            <a:lvl1pPr lvl="0" rtl="0">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6" name="Google Shape;86;p11"/>
          <p:cNvSpPr txBox="1">
            <a:spLocks noGrp="1"/>
          </p:cNvSpPr>
          <p:nvPr>
            <p:ph type="body" idx="1"/>
          </p:nvPr>
        </p:nvSpPr>
        <p:spPr>
          <a:xfrm>
            <a:off x="432025" y="847675"/>
            <a:ext cx="8280000" cy="33180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Font typeface="Montserrat"/>
              <a:buChar char="●"/>
              <a:defRPr>
                <a:latin typeface="Montserrat"/>
                <a:ea typeface="Montserrat"/>
                <a:cs typeface="Montserrat"/>
                <a:sym typeface="Montserrat"/>
              </a:defRPr>
            </a:lvl1pPr>
            <a:lvl2pPr marL="914400" lvl="1" indent="-317500" rtl="0">
              <a:spcBef>
                <a:spcPts val="0"/>
              </a:spcBef>
              <a:spcAft>
                <a:spcPts val="0"/>
              </a:spcAft>
              <a:buSzPts val="1400"/>
              <a:buFont typeface="Montserrat"/>
              <a:buChar char="○"/>
              <a:defRPr>
                <a:latin typeface="Montserrat"/>
                <a:ea typeface="Montserrat"/>
                <a:cs typeface="Montserrat"/>
                <a:sym typeface="Montserrat"/>
              </a:defRPr>
            </a:lvl2pPr>
            <a:lvl3pPr marL="1371600" lvl="2" indent="-317500" rtl="0">
              <a:spcBef>
                <a:spcPts val="0"/>
              </a:spcBef>
              <a:spcAft>
                <a:spcPts val="0"/>
              </a:spcAft>
              <a:buSzPts val="1400"/>
              <a:buFont typeface="Montserrat"/>
              <a:buChar char="■"/>
              <a:defRPr>
                <a:latin typeface="Montserrat"/>
                <a:ea typeface="Montserrat"/>
                <a:cs typeface="Montserrat"/>
                <a:sym typeface="Montserrat"/>
              </a:defRPr>
            </a:lvl3pPr>
            <a:lvl4pPr marL="1828800" lvl="3" indent="-317500" rtl="0">
              <a:spcBef>
                <a:spcPts val="0"/>
              </a:spcBef>
              <a:spcAft>
                <a:spcPts val="0"/>
              </a:spcAft>
              <a:buSzPts val="1400"/>
              <a:buFont typeface="Montserrat"/>
              <a:buChar char="●"/>
              <a:defRPr>
                <a:latin typeface="Montserrat"/>
                <a:ea typeface="Montserrat"/>
                <a:cs typeface="Montserrat"/>
                <a:sym typeface="Montserrat"/>
              </a:defRPr>
            </a:lvl4pPr>
            <a:lvl5pPr marL="2286000" lvl="4" indent="-317500" rtl="0">
              <a:spcBef>
                <a:spcPts val="0"/>
              </a:spcBef>
              <a:spcAft>
                <a:spcPts val="0"/>
              </a:spcAft>
              <a:buSzPts val="1400"/>
              <a:buFont typeface="Montserrat"/>
              <a:buChar char="○"/>
              <a:defRPr>
                <a:latin typeface="Montserrat"/>
                <a:ea typeface="Montserrat"/>
                <a:cs typeface="Montserrat"/>
                <a:sym typeface="Montserrat"/>
              </a:defRPr>
            </a:lvl5pPr>
            <a:lvl6pPr marL="2743200" lvl="5" indent="-317500" rtl="0">
              <a:spcBef>
                <a:spcPts val="0"/>
              </a:spcBef>
              <a:spcAft>
                <a:spcPts val="0"/>
              </a:spcAft>
              <a:buSzPts val="1400"/>
              <a:buFont typeface="Montserrat"/>
              <a:buChar char="■"/>
              <a:defRPr>
                <a:latin typeface="Montserrat"/>
                <a:ea typeface="Montserrat"/>
                <a:cs typeface="Montserrat"/>
                <a:sym typeface="Montserrat"/>
              </a:defRPr>
            </a:lvl6pPr>
            <a:lvl7pPr marL="3200400" lvl="6" indent="-317500" rtl="0">
              <a:spcBef>
                <a:spcPts val="0"/>
              </a:spcBef>
              <a:spcAft>
                <a:spcPts val="0"/>
              </a:spcAft>
              <a:buSzPts val="1400"/>
              <a:buFont typeface="Montserrat"/>
              <a:buChar char="●"/>
              <a:defRPr>
                <a:latin typeface="Montserrat"/>
                <a:ea typeface="Montserrat"/>
                <a:cs typeface="Montserrat"/>
                <a:sym typeface="Montserrat"/>
              </a:defRPr>
            </a:lvl7pPr>
            <a:lvl8pPr marL="3657600" lvl="7" indent="-317500" rtl="0">
              <a:spcBef>
                <a:spcPts val="0"/>
              </a:spcBef>
              <a:spcAft>
                <a:spcPts val="0"/>
              </a:spcAft>
              <a:buSzPts val="1400"/>
              <a:buFont typeface="Montserrat"/>
              <a:buChar char="○"/>
              <a:defRPr>
                <a:latin typeface="Montserrat"/>
                <a:ea typeface="Montserrat"/>
                <a:cs typeface="Montserrat"/>
                <a:sym typeface="Montserrat"/>
              </a:defRPr>
            </a:lvl8pPr>
            <a:lvl9pPr marL="4114800" lvl="8" indent="-317500" rtl="0">
              <a:spcBef>
                <a:spcPts val="0"/>
              </a:spcBef>
              <a:spcAft>
                <a:spcPts val="0"/>
              </a:spcAft>
              <a:buSzPts val="1400"/>
              <a:buFont typeface="Montserrat"/>
              <a:buChar char="■"/>
              <a:defRPr>
                <a:latin typeface="Montserrat"/>
                <a:ea typeface="Montserrat"/>
                <a:cs typeface="Montserrat"/>
                <a:sym typeface="Montserra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87"/>
        <p:cNvGrpSpPr/>
        <p:nvPr/>
      </p:nvGrpSpPr>
      <p:grpSpPr>
        <a:xfrm>
          <a:off x="0" y="0"/>
          <a:ext cx="0" cy="0"/>
          <a:chOff x="0" y="0"/>
          <a:chExt cx="0" cy="0"/>
        </a:xfrm>
      </p:grpSpPr>
      <p:sp>
        <p:nvSpPr>
          <p:cNvPr id="88" name="Google Shape;88;p12"/>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 name="Google Shape;89;p12"/>
          <p:cNvPicPr preferRelativeResize="0"/>
          <p:nvPr/>
        </p:nvPicPr>
        <p:blipFill>
          <a:blip r:embed="rId2">
            <a:alphaModFix/>
          </a:blip>
          <a:stretch>
            <a:fillRect/>
          </a:stretch>
        </p:blipFill>
        <p:spPr>
          <a:xfrm>
            <a:off x="7910675" y="-260761"/>
            <a:ext cx="1365875" cy="1365875"/>
          </a:xfrm>
          <a:prstGeom prst="rect">
            <a:avLst/>
          </a:prstGeom>
          <a:noFill/>
          <a:ln>
            <a:noFill/>
          </a:ln>
        </p:spPr>
      </p:pic>
      <p:pic>
        <p:nvPicPr>
          <p:cNvPr id="90" name="Google Shape;90;p12"/>
          <p:cNvPicPr preferRelativeResize="0"/>
          <p:nvPr/>
        </p:nvPicPr>
        <p:blipFill>
          <a:blip r:embed="rId3">
            <a:alphaModFix/>
          </a:blip>
          <a:stretch>
            <a:fillRect/>
          </a:stretch>
        </p:blipFill>
        <p:spPr>
          <a:xfrm>
            <a:off x="0" y="5738"/>
            <a:ext cx="1163080" cy="792599"/>
          </a:xfrm>
          <a:prstGeom prst="rect">
            <a:avLst/>
          </a:prstGeom>
          <a:noFill/>
          <a:ln>
            <a:noFill/>
          </a:ln>
        </p:spPr>
      </p:pic>
      <p:pic>
        <p:nvPicPr>
          <p:cNvPr id="91" name="Google Shape;91;p12"/>
          <p:cNvPicPr preferRelativeResize="0"/>
          <p:nvPr/>
        </p:nvPicPr>
        <p:blipFill>
          <a:blip r:embed="rId4">
            <a:alphaModFix/>
          </a:blip>
          <a:stretch>
            <a:fillRect/>
          </a:stretch>
        </p:blipFill>
        <p:spPr>
          <a:xfrm>
            <a:off x="4026135" y="164938"/>
            <a:ext cx="1091725" cy="497100"/>
          </a:xfrm>
          <a:prstGeom prst="rect">
            <a:avLst/>
          </a:prstGeom>
          <a:noFill/>
          <a:ln>
            <a:noFill/>
          </a:ln>
        </p:spPr>
      </p:pic>
      <p:sp>
        <p:nvSpPr>
          <p:cNvPr id="92" name="Google Shape;92;p12"/>
          <p:cNvSpPr txBox="1">
            <a:spLocks noGrp="1"/>
          </p:cNvSpPr>
          <p:nvPr>
            <p:ph type="title"/>
          </p:nvPr>
        </p:nvSpPr>
        <p:spPr>
          <a:xfrm>
            <a:off x="490250" y="1135950"/>
            <a:ext cx="8097300" cy="3623700"/>
          </a:xfrm>
          <a:prstGeom prst="rect">
            <a:avLst/>
          </a:prstGeom>
        </p:spPr>
        <p:txBody>
          <a:bodyPr spcFirstLastPara="1" wrap="square" lIns="91425" tIns="91425" rIns="91425" bIns="91425" anchor="ctr" anchorCtr="0">
            <a:normAutofit/>
          </a:bodyPr>
          <a:lstStyle>
            <a:lvl1pPr lvl="0" rtl="0">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ase 2 - 37">
  <p:cSld name="BLANK_1_1">
    <p:spTree>
      <p:nvGrpSpPr>
        <p:cNvPr id="1" name="Shape 107"/>
        <p:cNvGrpSpPr/>
        <p:nvPr/>
      </p:nvGrpSpPr>
      <p:grpSpPr>
        <a:xfrm>
          <a:off x="0" y="0"/>
          <a:ext cx="0" cy="0"/>
          <a:chOff x="0" y="0"/>
          <a:chExt cx="0" cy="0"/>
        </a:xfrm>
      </p:grpSpPr>
      <p:sp>
        <p:nvSpPr>
          <p:cNvPr id="108" name="Google Shape;108;p14"/>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09" name="Google Shape;109;p14"/>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4"/>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4"/>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4"/>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3" name="Google Shape;113;p14"/>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4" name="Google Shape;114;p14"/>
          <p:cNvSpPr txBox="1">
            <a:spLocks noGrp="1"/>
          </p:cNvSpPr>
          <p:nvPr>
            <p:ph type="title"/>
          </p:nvPr>
        </p:nvSpPr>
        <p:spPr>
          <a:xfrm>
            <a:off x="1271800" y="1159375"/>
            <a:ext cx="91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15" name="Google Shape;115;p14"/>
          <p:cNvSpPr txBox="1">
            <a:spLocks noGrp="1"/>
          </p:cNvSpPr>
          <p:nvPr>
            <p:ph type="title" idx="2"/>
          </p:nvPr>
        </p:nvSpPr>
        <p:spPr>
          <a:xfrm>
            <a:off x="3938175" y="1159375"/>
            <a:ext cx="109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Font typeface="Montserrat"/>
              <a:buNone/>
              <a:defRPr sz="1400" b="1">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16" name="Google Shape;116;p14"/>
          <p:cNvSpPr txBox="1">
            <a:spLocks noGrp="1"/>
          </p:cNvSpPr>
          <p:nvPr>
            <p:ph type="title" idx="3"/>
          </p:nvPr>
        </p:nvSpPr>
        <p:spPr>
          <a:xfrm>
            <a:off x="6877450" y="1159388"/>
            <a:ext cx="91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17" name="Google Shape;117;p14"/>
          <p:cNvSpPr txBox="1">
            <a:spLocks noGrp="1"/>
          </p:cNvSpPr>
          <p:nvPr>
            <p:ph type="title" idx="4"/>
          </p:nvPr>
        </p:nvSpPr>
        <p:spPr>
          <a:xfrm>
            <a:off x="532575" y="2150850"/>
            <a:ext cx="2397900" cy="21120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8" name="Google Shape;118;p14"/>
          <p:cNvSpPr txBox="1">
            <a:spLocks noGrp="1"/>
          </p:cNvSpPr>
          <p:nvPr>
            <p:ph type="title" idx="5"/>
          </p:nvPr>
        </p:nvSpPr>
        <p:spPr>
          <a:xfrm>
            <a:off x="6130475" y="2159925"/>
            <a:ext cx="2397900" cy="21120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9" name="Google Shape;119;p1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0" name="Google Shape;120;p14"/>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21" name="Google Shape;121;p14"/>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22" name="Google Shape;122;p14"/>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23" name="Google Shape;123;p14"/>
          <p:cNvSpPr txBox="1">
            <a:spLocks noGrp="1"/>
          </p:cNvSpPr>
          <p:nvPr>
            <p:ph type="title" idx="6"/>
          </p:nvPr>
        </p:nvSpPr>
        <p:spPr>
          <a:xfrm>
            <a:off x="3331525" y="2159925"/>
            <a:ext cx="2397900" cy="21216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24" name="Google Shape;124;p14"/>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Última clase">
  <p:cSld name="BLANK_1_1_1">
    <p:spTree>
      <p:nvGrpSpPr>
        <p:cNvPr id="1" name="Shape 125"/>
        <p:cNvGrpSpPr/>
        <p:nvPr/>
      </p:nvGrpSpPr>
      <p:grpSpPr>
        <a:xfrm>
          <a:off x="0" y="0"/>
          <a:ext cx="0" cy="0"/>
          <a:chOff x="0" y="0"/>
          <a:chExt cx="0" cy="0"/>
        </a:xfrm>
      </p:grpSpPr>
      <p:sp>
        <p:nvSpPr>
          <p:cNvPr id="126" name="Google Shape;126;p15"/>
          <p:cNvSpPr/>
          <p:nvPr/>
        </p:nvSpPr>
        <p:spPr>
          <a:xfrm>
            <a:off x="212425" y="1172325"/>
            <a:ext cx="4818000" cy="436800"/>
          </a:xfrm>
          <a:prstGeom prst="chevron">
            <a:avLst>
              <a:gd name="adj" fmla="val 45084"/>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27" name="Google Shape;127;p15"/>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5"/>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5"/>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0" name="Google Shape;130;p15"/>
          <p:cNvSpPr txBox="1">
            <a:spLocks noGrp="1"/>
          </p:cNvSpPr>
          <p:nvPr>
            <p:ph type="title"/>
          </p:nvPr>
        </p:nvSpPr>
        <p:spPr>
          <a:xfrm>
            <a:off x="1271800" y="1159375"/>
            <a:ext cx="91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31" name="Google Shape;131;p15"/>
          <p:cNvSpPr txBox="1">
            <a:spLocks noGrp="1"/>
          </p:cNvSpPr>
          <p:nvPr>
            <p:ph type="title" idx="2"/>
          </p:nvPr>
        </p:nvSpPr>
        <p:spPr>
          <a:xfrm>
            <a:off x="3938175" y="1159375"/>
            <a:ext cx="1091700" cy="3006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Font typeface="Montserrat"/>
              <a:buNone/>
              <a:defRPr sz="1400" b="1">
                <a:latin typeface="Montserrat"/>
                <a:ea typeface="Montserrat"/>
                <a:cs typeface="Montserrat"/>
                <a:sym typeface="Montserrat"/>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132" name="Google Shape;132;p15"/>
          <p:cNvSpPr txBox="1">
            <a:spLocks noGrp="1"/>
          </p:cNvSpPr>
          <p:nvPr>
            <p:ph type="title" idx="3"/>
          </p:nvPr>
        </p:nvSpPr>
        <p:spPr>
          <a:xfrm>
            <a:off x="532575" y="2150850"/>
            <a:ext cx="2397900" cy="21120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3" name="Google Shape;133;p15"/>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15"/>
          <p:cNvPicPr preferRelativeResize="0"/>
          <p:nvPr/>
        </p:nvPicPr>
        <p:blipFill>
          <a:blip r:embed="rId2">
            <a:alphaModFix/>
          </a:blip>
          <a:stretch>
            <a:fillRect/>
          </a:stretch>
        </p:blipFill>
        <p:spPr>
          <a:xfrm>
            <a:off x="8155184" y="33947"/>
            <a:ext cx="876879" cy="399275"/>
          </a:xfrm>
          <a:prstGeom prst="rect">
            <a:avLst/>
          </a:prstGeom>
          <a:noFill/>
          <a:ln>
            <a:noFill/>
          </a:ln>
        </p:spPr>
      </p:pic>
      <p:pic>
        <p:nvPicPr>
          <p:cNvPr id="135" name="Google Shape;135;p15"/>
          <p:cNvPicPr preferRelativeResize="0"/>
          <p:nvPr/>
        </p:nvPicPr>
        <p:blipFill>
          <a:blip r:embed="rId3">
            <a:alphaModFix/>
          </a:blip>
          <a:stretch>
            <a:fillRect/>
          </a:stretch>
        </p:blipFill>
        <p:spPr>
          <a:xfrm>
            <a:off x="8078975" y="4699100"/>
            <a:ext cx="558475" cy="300725"/>
          </a:xfrm>
          <a:prstGeom prst="rect">
            <a:avLst/>
          </a:prstGeom>
          <a:noFill/>
          <a:ln>
            <a:noFill/>
          </a:ln>
        </p:spPr>
      </p:pic>
      <p:sp>
        <p:nvSpPr>
          <p:cNvPr id="136" name="Google Shape;136;p15"/>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7" name="Google Shape;137;p15"/>
          <p:cNvSpPr txBox="1">
            <a:spLocks noGrp="1"/>
          </p:cNvSpPr>
          <p:nvPr>
            <p:ph type="title" idx="4"/>
          </p:nvPr>
        </p:nvSpPr>
        <p:spPr>
          <a:xfrm>
            <a:off x="3331525" y="2159925"/>
            <a:ext cx="2397900" cy="2121600"/>
          </a:xfrm>
          <a:prstGeom prst="rect">
            <a:avLst/>
          </a:prstGeom>
        </p:spPr>
        <p:txBody>
          <a:bodyPr spcFirstLastPara="1" wrap="square" lIns="91425" tIns="91425" rIns="91425" bIns="91425" anchor="t" anchorCtr="0">
            <a:normAutofit/>
          </a:bodyPr>
          <a:lstStyle>
            <a:lvl1pPr lvl="0" rtl="0">
              <a:spcBef>
                <a:spcPts val="0"/>
              </a:spcBef>
              <a:spcAft>
                <a:spcPts val="0"/>
              </a:spcAft>
              <a:buSzPts val="1000"/>
              <a:buFont typeface="Montserrat"/>
              <a:buNone/>
              <a:defRPr sz="1000">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38" name="Google Shape;138;p15"/>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cepto destacado y explicación">
  <p:cSld name="Concepto destacado y explicación">
    <p:spTree>
      <p:nvGrpSpPr>
        <p:cNvPr id="1" name="Shape 39"/>
        <p:cNvGrpSpPr/>
        <p:nvPr/>
      </p:nvGrpSpPr>
      <p:grpSpPr>
        <a:xfrm>
          <a:off x="0" y="0"/>
          <a:ext cx="0" cy="0"/>
          <a:chOff x="0" y="0"/>
          <a:chExt cx="0" cy="0"/>
        </a:xfrm>
      </p:grpSpPr>
      <p:sp>
        <p:nvSpPr>
          <p:cNvPr id="40" name="Google Shape;40;p24"/>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4"/>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42" name="Google Shape;42;p24"/>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43" name="Google Shape;43;p24"/>
          <p:cNvPicPr preferRelativeResize="0"/>
          <p:nvPr/>
        </p:nvPicPr>
        <p:blipFill rotWithShape="1">
          <a:blip r:embed="rId2">
            <a:alphaModFix/>
          </a:blip>
          <a:srcRect/>
          <a:stretch/>
        </p:blipFill>
        <p:spPr>
          <a:xfrm>
            <a:off x="7910675" y="4073939"/>
            <a:ext cx="1365875" cy="1365875"/>
          </a:xfrm>
          <a:prstGeom prst="rect">
            <a:avLst/>
          </a:prstGeom>
          <a:noFill/>
          <a:ln>
            <a:noFill/>
          </a:ln>
        </p:spPr>
      </p:pic>
      <p:pic>
        <p:nvPicPr>
          <p:cNvPr id="44" name="Google Shape;44;p24"/>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45" name="Google Shape;45;p24"/>
          <p:cNvPicPr preferRelativeResize="0"/>
          <p:nvPr/>
        </p:nvPicPr>
        <p:blipFill rotWithShape="1">
          <a:blip r:embed="rId4">
            <a:alphaModFix/>
          </a:blip>
          <a:srcRect/>
          <a:stretch/>
        </p:blipFill>
        <p:spPr>
          <a:xfrm>
            <a:off x="0" y="4264238"/>
            <a:ext cx="1163080" cy="792599"/>
          </a:xfrm>
          <a:prstGeom prst="rect">
            <a:avLst/>
          </a:prstGeom>
          <a:noFill/>
          <a:ln>
            <a:noFill/>
          </a:ln>
        </p:spPr>
      </p:pic>
    </p:spTree>
    <p:extLst>
      <p:ext uri="{BB962C8B-B14F-4D97-AF65-F5344CB8AC3E}">
        <p14:creationId xmlns:p14="http://schemas.microsoft.com/office/powerpoint/2010/main" val="1876954791"/>
      </p:ext>
    </p:extLst>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6"/>
        <p:cNvGrpSpPr/>
        <p:nvPr/>
      </p:nvGrpSpPr>
      <p:grpSpPr>
        <a:xfrm>
          <a:off x="0" y="0"/>
          <a:ext cx="0" cy="0"/>
          <a:chOff x="0" y="0"/>
          <a:chExt cx="0" cy="0"/>
        </a:xfrm>
      </p:grpSpPr>
      <p:sp>
        <p:nvSpPr>
          <p:cNvPr id="47" name="Google Shape;47;p2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8" name="Google Shape;48;p25"/>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49" name="Google Shape;49;p25"/>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50" name="Google Shape;50;p25"/>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1" name="Google Shape;51;p25"/>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52" name="Google Shape;52;p25"/>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extLst>
      <p:ext uri="{BB962C8B-B14F-4D97-AF65-F5344CB8AC3E}">
        <p14:creationId xmlns:p14="http://schemas.microsoft.com/office/powerpoint/2010/main" val="461303930"/>
      </p:ext>
    </p:extLst>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7" r:id="rId3"/>
    <p:sldLayoutId id="2147483658" r:id="rId4"/>
    <p:sldLayoutId id="2147483660" r:id="rId5"/>
    <p:sldLayoutId id="2147483661" r:id="rId6"/>
    <p:sldLayoutId id="2147483663" r:id="rId7"/>
    <p:sldLayoutId id="2147483664"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6"/>
          <p:cNvSpPr txBox="1">
            <a:spLocks noGrp="1"/>
          </p:cNvSpPr>
          <p:nvPr>
            <p:ph type="title"/>
          </p:nvPr>
        </p:nvSpPr>
        <p:spPr>
          <a:xfrm>
            <a:off x="3335100" y="1617575"/>
            <a:ext cx="5497200" cy="1375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s" dirty="0"/>
              <a:t>Codo a Codo inicial</a:t>
            </a:r>
            <a:endParaRPr dirty="0"/>
          </a:p>
          <a:p>
            <a:pPr marL="0" lvl="0" indent="0" algn="ctr" rtl="0">
              <a:spcBef>
                <a:spcPts val="0"/>
              </a:spcBef>
              <a:spcAft>
                <a:spcPts val="0"/>
              </a:spcAft>
              <a:buNone/>
            </a:pPr>
            <a:r>
              <a:rPr lang="es" dirty="0"/>
              <a:t>Clase </a:t>
            </a:r>
            <a:r>
              <a:rPr lang="es" dirty="0" smtClean="0"/>
              <a:t>20</a:t>
            </a:r>
            <a:endParaRPr dirty="0"/>
          </a:p>
        </p:txBody>
      </p:sp>
      <p:sp>
        <p:nvSpPr>
          <p:cNvPr id="144" name="Google Shape;144;p16"/>
          <p:cNvSpPr txBox="1">
            <a:spLocks noGrp="1"/>
          </p:cNvSpPr>
          <p:nvPr>
            <p:ph type="subTitle" idx="1"/>
          </p:nvPr>
        </p:nvSpPr>
        <p:spPr>
          <a:xfrm>
            <a:off x="3335025" y="2986525"/>
            <a:ext cx="55344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dirty="0" smtClean="0"/>
              <a:t>Arreglos</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ES" dirty="0" smtClean="0"/>
              <a:t>Imprimir los valores del arreglo</a:t>
            </a:r>
            <a:endParaRPr dirty="0"/>
          </a:p>
        </p:txBody>
      </p:sp>
      <p:sp>
        <p:nvSpPr>
          <p:cNvPr id="3" name="TextBox 2"/>
          <p:cNvSpPr txBox="1"/>
          <p:nvPr/>
        </p:nvSpPr>
        <p:spPr>
          <a:xfrm>
            <a:off x="595645" y="1902372"/>
            <a:ext cx="7935310" cy="2246769"/>
          </a:xfrm>
          <a:prstGeom prst="rect">
            <a:avLst/>
          </a:prstGeom>
          <a:solidFill>
            <a:schemeClr val="bg1"/>
          </a:solidFill>
        </p:spPr>
        <p:txBody>
          <a:bodyPr wrap="square" rtlCol="0">
            <a:spAutoFit/>
          </a:bodyPr>
          <a:lstStyle/>
          <a:p>
            <a:pPr lvl="0">
              <a:buSzPts val="1700"/>
            </a:pPr>
            <a:r>
              <a:rPr lang="pt-BR" dirty="0" smtClean="0"/>
              <a:t>Si quiero mostrar por consola los valores almacenados en un arreglo, tengo tres formas.</a:t>
            </a:r>
          </a:p>
          <a:p>
            <a:pPr lvl="0">
              <a:buSzPts val="1700"/>
            </a:pPr>
            <a:endParaRPr lang="pt-BR" dirty="0" smtClean="0"/>
          </a:p>
          <a:p>
            <a:pPr lvl="0">
              <a:buSzPts val="1700"/>
            </a:pPr>
            <a:r>
              <a:rPr lang="pt-BR" dirty="0" smtClean="0"/>
              <a:t>1:</a:t>
            </a:r>
          </a:p>
          <a:p>
            <a:pPr lvl="0">
              <a:buSzPts val="1700"/>
            </a:pPr>
            <a:r>
              <a:rPr lang="pt-BR" i="1" dirty="0" smtClean="0">
                <a:solidFill>
                  <a:schemeClr val="bg2"/>
                </a:solidFill>
              </a:rPr>
              <a:t>// accediendo a cada índice del arreglo para sacarlo por consola</a:t>
            </a:r>
          </a:p>
          <a:p>
            <a:pPr lvl="0">
              <a:buSzPts val="1700"/>
            </a:pPr>
            <a:r>
              <a:rPr lang="pt-BR" i="1" dirty="0" smtClean="0"/>
              <a:t>System.out.println(miArreglo[0]);</a:t>
            </a:r>
          </a:p>
          <a:p>
            <a:pPr lvl="0">
              <a:buSzPts val="1700"/>
            </a:pPr>
            <a:endParaRPr lang="pt-BR" i="1" dirty="0" smtClean="0"/>
          </a:p>
          <a:p>
            <a:pPr lvl="0">
              <a:buSzPts val="1700"/>
            </a:pPr>
            <a:r>
              <a:rPr lang="pt-BR" i="1" dirty="0" smtClean="0"/>
              <a:t>System.out.println(miArreglo[1]);</a:t>
            </a:r>
          </a:p>
          <a:p>
            <a:pPr lvl="0">
              <a:buSzPts val="1700"/>
            </a:pPr>
            <a:endParaRPr lang="pt-BR" i="1" dirty="0" smtClean="0"/>
          </a:p>
          <a:p>
            <a:pPr lvl="0">
              <a:buSzPts val="1700"/>
            </a:pPr>
            <a:r>
              <a:rPr lang="pt-BR" i="1" dirty="0" smtClean="0"/>
              <a:t>System.out.println(miArreglo[2]);</a:t>
            </a:r>
            <a:endParaRPr lang="pt-BR" i="1" dirty="0"/>
          </a:p>
          <a:p>
            <a:pPr lvl="0">
              <a:buSzPts val="1700"/>
            </a:pPr>
            <a:endParaRPr lang="en-US" dirty="0"/>
          </a:p>
        </p:txBody>
      </p:sp>
    </p:spTree>
    <p:extLst>
      <p:ext uri="{BB962C8B-B14F-4D97-AF65-F5344CB8AC3E}">
        <p14:creationId xmlns:p14="http://schemas.microsoft.com/office/powerpoint/2010/main" val="3095954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ES" dirty="0" smtClean="0"/>
              <a:t>Imprimir los valores del arreglo</a:t>
            </a:r>
            <a:endParaRPr dirty="0"/>
          </a:p>
        </p:txBody>
      </p:sp>
      <p:sp>
        <p:nvSpPr>
          <p:cNvPr id="3" name="TextBox 2"/>
          <p:cNvSpPr txBox="1"/>
          <p:nvPr/>
        </p:nvSpPr>
        <p:spPr>
          <a:xfrm>
            <a:off x="595645" y="1502979"/>
            <a:ext cx="7935310" cy="3046988"/>
          </a:xfrm>
          <a:prstGeom prst="rect">
            <a:avLst/>
          </a:prstGeom>
          <a:solidFill>
            <a:schemeClr val="bg1"/>
          </a:solidFill>
        </p:spPr>
        <p:txBody>
          <a:bodyPr wrap="square" rtlCol="0">
            <a:spAutoFit/>
          </a:bodyPr>
          <a:lstStyle/>
          <a:p>
            <a:pPr lvl="0">
              <a:buSzPts val="1700"/>
            </a:pPr>
            <a:r>
              <a:rPr lang="pt-BR" dirty="0" smtClean="0"/>
              <a:t>2:</a:t>
            </a:r>
          </a:p>
          <a:p>
            <a:pPr lvl="0">
              <a:buSzPts val="1700"/>
            </a:pPr>
            <a:r>
              <a:rPr lang="pt-BR" i="1" dirty="0" smtClean="0">
                <a:solidFill>
                  <a:schemeClr val="bg2"/>
                </a:solidFill>
              </a:rPr>
              <a:t>// recorriendo el arreglo con un bucle for</a:t>
            </a:r>
          </a:p>
          <a:p>
            <a:pPr lvl="0">
              <a:buSzPts val="1700"/>
            </a:pPr>
            <a:endParaRPr lang="pt-BR" i="1" dirty="0" smtClean="0">
              <a:solidFill>
                <a:schemeClr val="bg2"/>
              </a:solidFill>
            </a:endParaRPr>
          </a:p>
          <a:p>
            <a:pPr lvl="0">
              <a:buSzPts val="1700"/>
            </a:pPr>
            <a:r>
              <a:rPr lang="pt-BR" sz="1600" i="1" dirty="0"/>
              <a:t>for(int i = 0; i &lt; 3; i++){</a:t>
            </a:r>
          </a:p>
          <a:p>
            <a:pPr lvl="0">
              <a:buSzPts val="1700"/>
            </a:pPr>
            <a:r>
              <a:rPr lang="pt-BR" sz="1600" i="1" dirty="0"/>
              <a:t>    System.out.println(miArreglo[i</a:t>
            </a:r>
            <a:r>
              <a:rPr lang="pt-BR" sz="1600" i="1" dirty="0" smtClean="0"/>
              <a:t>]);</a:t>
            </a:r>
          </a:p>
          <a:p>
            <a:pPr lvl="0">
              <a:buSzPts val="1700"/>
            </a:pPr>
            <a:r>
              <a:rPr lang="pt-BR" sz="1600" i="1" dirty="0" smtClean="0"/>
              <a:t>}</a:t>
            </a:r>
          </a:p>
          <a:p>
            <a:pPr>
              <a:buSzPts val="1700"/>
            </a:pPr>
            <a:r>
              <a:rPr lang="pt-BR" sz="1200" i="1" dirty="0">
                <a:solidFill>
                  <a:schemeClr val="bg2"/>
                </a:solidFill>
              </a:rPr>
              <a:t>// i tomará los valores 0, 1 y 2 en sendas iteraciones, imprimiendo </a:t>
            </a:r>
            <a:r>
              <a:rPr lang="pt-BR" sz="1200" i="1" dirty="0" smtClean="0">
                <a:solidFill>
                  <a:schemeClr val="bg2"/>
                </a:solidFill>
              </a:rPr>
              <a:t>así el </a:t>
            </a:r>
            <a:r>
              <a:rPr lang="pt-BR" sz="1200" i="1" dirty="0">
                <a:solidFill>
                  <a:schemeClr val="bg2"/>
                </a:solidFill>
              </a:rPr>
              <a:t>valor de cada posición</a:t>
            </a:r>
          </a:p>
          <a:p>
            <a:pPr lvl="0">
              <a:buSzPts val="1700"/>
            </a:pPr>
            <a:endParaRPr lang="pt-BR" sz="1600" i="1" dirty="0" smtClean="0"/>
          </a:p>
          <a:p>
            <a:pPr lvl="0">
              <a:buSzPts val="1700"/>
            </a:pPr>
            <a:r>
              <a:rPr lang="pt-BR" sz="1200" dirty="0" smtClean="0"/>
              <a:t>/*</a:t>
            </a:r>
          </a:p>
          <a:p>
            <a:pPr lvl="0">
              <a:buSzPts val="1700"/>
            </a:pPr>
            <a:r>
              <a:rPr lang="pt-BR" sz="1200" dirty="0" smtClean="0"/>
              <a:t>Suponiendo que tengo un arreglo de longitud 3, aquí el bucle for iterará la variable </a:t>
            </a:r>
            <a:r>
              <a:rPr lang="pt-BR" sz="1200" b="1" dirty="0" smtClean="0"/>
              <a:t>i</a:t>
            </a:r>
            <a:r>
              <a:rPr lang="pt-BR" sz="1200" dirty="0" smtClean="0"/>
              <a:t> desde 0 hasta 2 (la condición es i &lt; 3, por lo que i llegará hasta 2, que es justo el índice más alto de mi arreglo). Este bucle se repetirá 3 veces, desde i valiendo 0 hasta i valiendo 2, y en cada iteración imprimirá el valor del arreglo en la posición i.</a:t>
            </a:r>
          </a:p>
          <a:p>
            <a:pPr lvl="0">
              <a:buSzPts val="1700"/>
            </a:pPr>
            <a:r>
              <a:rPr lang="pt-BR" sz="1200" dirty="0" smtClean="0"/>
              <a:t>*/</a:t>
            </a:r>
          </a:p>
          <a:p>
            <a:pPr lvl="0">
              <a:buSzPts val="1700"/>
            </a:pPr>
            <a:endParaRPr lang="en-US" dirty="0"/>
          </a:p>
        </p:txBody>
      </p:sp>
    </p:spTree>
    <p:extLst>
      <p:ext uri="{BB962C8B-B14F-4D97-AF65-F5344CB8AC3E}">
        <p14:creationId xmlns:p14="http://schemas.microsoft.com/office/powerpoint/2010/main" val="4141580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ES" dirty="0" smtClean="0"/>
              <a:t>Imprimir los valores del arreglo</a:t>
            </a:r>
            <a:endParaRPr dirty="0"/>
          </a:p>
        </p:txBody>
      </p:sp>
      <p:sp>
        <p:nvSpPr>
          <p:cNvPr id="3" name="TextBox 2"/>
          <p:cNvSpPr txBox="1"/>
          <p:nvPr/>
        </p:nvSpPr>
        <p:spPr>
          <a:xfrm>
            <a:off x="595645" y="1502979"/>
            <a:ext cx="7935310" cy="2400657"/>
          </a:xfrm>
          <a:prstGeom prst="rect">
            <a:avLst/>
          </a:prstGeom>
          <a:solidFill>
            <a:schemeClr val="bg1"/>
          </a:solidFill>
        </p:spPr>
        <p:txBody>
          <a:bodyPr wrap="square" rtlCol="0">
            <a:spAutoFit/>
          </a:bodyPr>
          <a:lstStyle/>
          <a:p>
            <a:pPr lvl="0">
              <a:buSzPts val="1700"/>
            </a:pPr>
            <a:r>
              <a:rPr lang="pt-BR" dirty="0"/>
              <a:t>3</a:t>
            </a:r>
            <a:r>
              <a:rPr lang="pt-BR" dirty="0" smtClean="0"/>
              <a:t>:</a:t>
            </a:r>
          </a:p>
          <a:p>
            <a:pPr lvl="0">
              <a:buSzPts val="1700"/>
            </a:pPr>
            <a:r>
              <a:rPr lang="pt-BR" i="1" dirty="0" smtClean="0">
                <a:solidFill>
                  <a:schemeClr val="bg2"/>
                </a:solidFill>
              </a:rPr>
              <a:t>// mediante un bucle for – each</a:t>
            </a:r>
          </a:p>
          <a:p>
            <a:pPr lvl="0">
              <a:buSzPts val="1700"/>
            </a:pPr>
            <a:endParaRPr lang="pt-BR" sz="1200" i="1" dirty="0">
              <a:solidFill>
                <a:schemeClr val="bg2"/>
              </a:solidFill>
            </a:endParaRPr>
          </a:p>
          <a:p>
            <a:pPr lvl="0">
              <a:buSzPts val="1700"/>
            </a:pPr>
            <a:r>
              <a:rPr lang="pt-BR" sz="1600" i="1" dirty="0" smtClean="0">
                <a:solidFill>
                  <a:schemeClr val="tx1"/>
                </a:solidFill>
              </a:rPr>
              <a:t>for(int numero : miArreglo){</a:t>
            </a:r>
          </a:p>
          <a:p>
            <a:pPr lvl="0">
              <a:buSzPts val="1700"/>
            </a:pPr>
            <a:r>
              <a:rPr lang="pt-BR" sz="1600" i="1" dirty="0" smtClean="0">
                <a:solidFill>
                  <a:schemeClr val="tx1"/>
                </a:solidFill>
              </a:rPr>
              <a:t>    System.out.println(numero)</a:t>
            </a:r>
            <a:endParaRPr lang="pt-BR" sz="1600" i="1" dirty="0">
              <a:solidFill>
                <a:schemeClr val="tx1"/>
              </a:solidFill>
            </a:endParaRPr>
          </a:p>
          <a:p>
            <a:pPr lvl="0">
              <a:buSzPts val="1700"/>
            </a:pPr>
            <a:r>
              <a:rPr lang="pt-BR" sz="1600" i="1" dirty="0" smtClean="0">
                <a:solidFill>
                  <a:schemeClr val="tx1"/>
                </a:solidFill>
              </a:rPr>
              <a:t>}</a:t>
            </a:r>
          </a:p>
          <a:p>
            <a:pPr lvl="0">
              <a:buSzPts val="1700"/>
            </a:pPr>
            <a:endParaRPr lang="pt-BR" sz="1200" i="1" dirty="0" smtClean="0">
              <a:solidFill>
                <a:schemeClr val="bg2"/>
              </a:solidFill>
            </a:endParaRPr>
          </a:p>
          <a:p>
            <a:pPr>
              <a:buSzPts val="1700"/>
            </a:pPr>
            <a:r>
              <a:rPr lang="pt-BR" sz="1200" b="1" dirty="0" smtClean="0">
                <a:solidFill>
                  <a:schemeClr val="accent1"/>
                </a:solidFill>
              </a:rPr>
              <a:t>¡Pero momento! Para </a:t>
            </a:r>
            <a:r>
              <a:rPr lang="pt-BR" sz="1200" b="1" dirty="0">
                <a:solidFill>
                  <a:schemeClr val="accent1"/>
                </a:solidFill>
              </a:rPr>
              <a:t>esto, </a:t>
            </a:r>
            <a:r>
              <a:rPr lang="pt-BR" sz="1200" b="1" dirty="0" smtClean="0">
                <a:solidFill>
                  <a:schemeClr val="accent1"/>
                </a:solidFill>
              </a:rPr>
              <a:t>primero </a:t>
            </a:r>
            <a:r>
              <a:rPr lang="pt-BR" sz="1200" b="1" dirty="0">
                <a:solidFill>
                  <a:schemeClr val="accent1"/>
                </a:solidFill>
              </a:rPr>
              <a:t>tenemos que explicar cómo funciona un bucle for </a:t>
            </a:r>
            <a:r>
              <a:rPr lang="pt-BR" sz="1200" b="1" dirty="0" smtClean="0">
                <a:solidFill>
                  <a:schemeClr val="accent1"/>
                </a:solidFill>
              </a:rPr>
              <a:t>each </a:t>
            </a:r>
            <a:r>
              <a:rPr lang="pt-BR" sz="1200" b="1" dirty="0">
                <a:solidFill>
                  <a:schemeClr val="accent1"/>
                </a:solidFill>
              </a:rPr>
              <a:t>=)</a:t>
            </a:r>
          </a:p>
          <a:p>
            <a:pPr lvl="0">
              <a:buSzPts val="1700"/>
            </a:pPr>
            <a:endParaRPr lang="pt-BR" sz="1200" i="1" dirty="0">
              <a:solidFill>
                <a:schemeClr val="bg2"/>
              </a:solidFill>
            </a:endParaRPr>
          </a:p>
          <a:p>
            <a:pPr lvl="0">
              <a:buSzPts val="1700"/>
            </a:pPr>
            <a:r>
              <a:rPr lang="pt-BR" sz="1200" dirty="0" smtClean="0">
                <a:solidFill>
                  <a:schemeClr val="tx1"/>
                </a:solidFill>
              </a:rPr>
              <a:t>A continuación, una descripción de lo que es un bucle for - each</a:t>
            </a:r>
          </a:p>
          <a:p>
            <a:pPr lvl="0">
              <a:buSzPts val="1700"/>
            </a:pPr>
            <a:endParaRPr lang="en-US" dirty="0"/>
          </a:p>
        </p:txBody>
      </p:sp>
    </p:spTree>
    <p:extLst>
      <p:ext uri="{BB962C8B-B14F-4D97-AF65-F5344CB8AC3E}">
        <p14:creationId xmlns:p14="http://schemas.microsoft.com/office/powerpoint/2010/main" val="3155156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4"/>
          <p:cNvSpPr txBox="1">
            <a:spLocks noGrp="1"/>
          </p:cNvSpPr>
          <p:nvPr>
            <p:ph type="ctrTitle"/>
          </p:nvPr>
        </p:nvSpPr>
        <p:spPr>
          <a:xfrm>
            <a:off x="550375" y="597876"/>
            <a:ext cx="8043300" cy="635564"/>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38888"/>
              <a:buNone/>
            </a:pPr>
            <a:r>
              <a:rPr lang="es-ES" sz="3200" dirty="0" smtClean="0"/>
              <a:t>Bucle </a:t>
            </a:r>
            <a:r>
              <a:rPr lang="es-ES" sz="3200" dirty="0" err="1" smtClean="0"/>
              <a:t>for</a:t>
            </a:r>
            <a:r>
              <a:rPr lang="es-ES" sz="3200" dirty="0" smtClean="0"/>
              <a:t> - </a:t>
            </a:r>
            <a:r>
              <a:rPr lang="es-ES" sz="3200" dirty="0" err="1" smtClean="0"/>
              <a:t>each</a:t>
            </a:r>
            <a:endParaRPr sz="3200" dirty="0"/>
          </a:p>
        </p:txBody>
      </p:sp>
      <p:sp>
        <p:nvSpPr>
          <p:cNvPr id="127" name="Google Shape;127;p4"/>
          <p:cNvSpPr txBox="1">
            <a:spLocks noGrp="1"/>
          </p:cNvSpPr>
          <p:nvPr>
            <p:ph type="subTitle" idx="1"/>
          </p:nvPr>
        </p:nvSpPr>
        <p:spPr>
          <a:xfrm>
            <a:off x="550375" y="1814194"/>
            <a:ext cx="8043300" cy="2232289"/>
          </a:xfrm>
          <a:prstGeom prst="rect">
            <a:avLst/>
          </a:prstGeom>
          <a:noFill/>
          <a:ln>
            <a:noFill/>
          </a:ln>
        </p:spPr>
        <p:txBody>
          <a:bodyPr spcFirstLastPara="1" wrap="square" lIns="91425" tIns="91425" rIns="91425" bIns="91425" anchor="t" anchorCtr="0">
            <a:normAutofit fontScale="85000" lnSpcReduction="20000"/>
          </a:bodyPr>
          <a:lstStyle/>
          <a:p>
            <a:pPr marL="0" lvl="0" indent="0"/>
            <a:r>
              <a:rPr lang="es-ES" dirty="0" smtClean="0"/>
              <a:t>Existe un segundo tipo de bucle </a:t>
            </a:r>
            <a:r>
              <a:rPr lang="es-ES" dirty="0" err="1" smtClean="0"/>
              <a:t>for</a:t>
            </a:r>
            <a:r>
              <a:rPr lang="es-ES" dirty="0" smtClean="0"/>
              <a:t>, llamado bucle </a:t>
            </a:r>
            <a:r>
              <a:rPr lang="es-ES" dirty="0" err="1" smtClean="0"/>
              <a:t>for</a:t>
            </a:r>
            <a:r>
              <a:rPr lang="es-ES" dirty="0" smtClean="0"/>
              <a:t> </a:t>
            </a:r>
            <a:r>
              <a:rPr lang="es-ES" dirty="0" err="1" smtClean="0"/>
              <a:t>each</a:t>
            </a:r>
            <a:r>
              <a:rPr lang="es-ES" dirty="0" smtClean="0"/>
              <a:t>, que es especialmente útil para recorrer arreglos y colecciones.</a:t>
            </a:r>
          </a:p>
          <a:p>
            <a:pPr marL="0" lvl="0" indent="0"/>
            <a:endParaRPr lang="es-ES" dirty="0"/>
          </a:p>
          <a:p>
            <a:pPr marL="0" lvl="0" indent="0"/>
            <a:r>
              <a:rPr lang="es-ES" dirty="0" smtClean="0"/>
              <a:t>A diferencia del bucle </a:t>
            </a:r>
            <a:r>
              <a:rPr lang="es-ES" dirty="0" err="1" smtClean="0"/>
              <a:t>for</a:t>
            </a:r>
            <a:r>
              <a:rPr lang="es-ES" dirty="0" smtClean="0"/>
              <a:t> que ya conocemos, en este le decimos simplemente que por cada elemento existente en el arreglo, ejecute las instrucciones que le indicamos entre las llaves.</a:t>
            </a:r>
          </a:p>
          <a:p>
            <a:pPr marL="0" lvl="0" indent="0"/>
            <a:endParaRPr lang="es-ES" dirty="0"/>
          </a:p>
          <a:p>
            <a:pPr marL="0" lvl="0" indent="0"/>
            <a:r>
              <a:rPr lang="es-ES" dirty="0" smtClean="0"/>
              <a:t>Java hará por nosotros el trabajo de identificar cuántos elementos hay dentro del </a:t>
            </a:r>
            <a:r>
              <a:rPr lang="es-ES" dirty="0" err="1" smtClean="0"/>
              <a:t>array</a:t>
            </a:r>
            <a:r>
              <a:rPr lang="es-ES" dirty="0" smtClean="0"/>
              <a:t>, y lo recorrerá sin más complicación.</a:t>
            </a:r>
          </a:p>
          <a:p>
            <a:pPr marL="0" lvl="0" indent="0"/>
            <a:endParaRPr lang="es-ES" dirty="0"/>
          </a:p>
          <a:p>
            <a:pPr marL="0" lvl="0" indent="0"/>
            <a:r>
              <a:rPr lang="es-ES" dirty="0" smtClean="0"/>
              <a:t>(También se lo conoce como </a:t>
            </a:r>
            <a:r>
              <a:rPr lang="es-ES" i="1" dirty="0" smtClean="0"/>
              <a:t>bucle </a:t>
            </a:r>
            <a:r>
              <a:rPr lang="es-ES" i="1" dirty="0" err="1" smtClean="0"/>
              <a:t>for</a:t>
            </a:r>
            <a:r>
              <a:rPr lang="es-ES" i="1" dirty="0" smtClean="0"/>
              <a:t> mejorado </a:t>
            </a:r>
            <a:r>
              <a:rPr lang="es-ES" dirty="0" smtClean="0"/>
              <a:t>o </a:t>
            </a:r>
            <a:r>
              <a:rPr lang="es-ES" i="1" dirty="0" smtClean="0"/>
              <a:t>bucle </a:t>
            </a:r>
            <a:r>
              <a:rPr lang="es-ES" i="1" dirty="0" err="1" smtClean="0"/>
              <a:t>for</a:t>
            </a:r>
            <a:r>
              <a:rPr lang="es-ES" i="1" dirty="0" smtClean="0"/>
              <a:t> extendido</a:t>
            </a:r>
            <a:r>
              <a:rPr lang="es-ES" dirty="0" smtClean="0"/>
              <a:t>)</a:t>
            </a:r>
          </a:p>
          <a:p>
            <a:pPr marL="0" lvl="0" indent="0"/>
            <a:endParaRPr lang="es-ES" dirty="0"/>
          </a:p>
          <a:p>
            <a:pPr marL="0" lvl="0" indent="0"/>
            <a:endParaRPr dirty="0"/>
          </a:p>
        </p:txBody>
      </p:sp>
    </p:spTree>
    <p:extLst>
      <p:ext uri="{BB962C8B-B14F-4D97-AF65-F5344CB8AC3E}">
        <p14:creationId xmlns:p14="http://schemas.microsoft.com/office/powerpoint/2010/main" val="2044269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ES" dirty="0" smtClean="0"/>
              <a:t>Bucle </a:t>
            </a:r>
            <a:r>
              <a:rPr lang="es-ES" dirty="0" err="1" smtClean="0"/>
              <a:t>for</a:t>
            </a:r>
            <a:r>
              <a:rPr lang="es-ES" dirty="0" smtClean="0"/>
              <a:t> - </a:t>
            </a:r>
            <a:r>
              <a:rPr lang="es-ES" dirty="0" err="1" smtClean="0"/>
              <a:t>each</a:t>
            </a:r>
            <a:endParaRPr dirty="0"/>
          </a:p>
        </p:txBody>
      </p:sp>
      <p:sp>
        <p:nvSpPr>
          <p:cNvPr id="3" name="TextBox 2"/>
          <p:cNvSpPr txBox="1"/>
          <p:nvPr/>
        </p:nvSpPr>
        <p:spPr>
          <a:xfrm>
            <a:off x="595645" y="1502979"/>
            <a:ext cx="7935310" cy="3293209"/>
          </a:xfrm>
          <a:prstGeom prst="rect">
            <a:avLst/>
          </a:prstGeom>
          <a:solidFill>
            <a:schemeClr val="bg1"/>
          </a:solidFill>
        </p:spPr>
        <p:txBody>
          <a:bodyPr wrap="square" rtlCol="0">
            <a:spAutoFit/>
          </a:bodyPr>
          <a:lstStyle/>
          <a:p>
            <a:pPr lvl="0">
              <a:buSzPts val="1700"/>
            </a:pPr>
            <a:r>
              <a:rPr lang="pt-BR" dirty="0" smtClean="0"/>
              <a:t>Un bucle for each se construye de la siguiente manera:</a:t>
            </a:r>
          </a:p>
          <a:p>
            <a:pPr lvl="0">
              <a:buSzPts val="1700"/>
            </a:pPr>
            <a:endParaRPr lang="pt-BR" sz="1200" dirty="0">
              <a:solidFill>
                <a:schemeClr val="tx1"/>
              </a:solidFill>
            </a:endParaRPr>
          </a:p>
          <a:p>
            <a:pPr lvl="0">
              <a:buSzPts val="1700"/>
            </a:pPr>
            <a:r>
              <a:rPr lang="pt-BR" sz="1600" dirty="0" smtClean="0">
                <a:solidFill>
                  <a:schemeClr val="tx1"/>
                </a:solidFill>
              </a:rPr>
              <a:t>for( </a:t>
            </a:r>
            <a:r>
              <a:rPr lang="pt-BR" sz="1600" dirty="0" smtClean="0">
                <a:solidFill>
                  <a:schemeClr val="bg2"/>
                </a:solidFill>
              </a:rPr>
              <a:t>&lt;tipo de dato&gt; </a:t>
            </a:r>
            <a:r>
              <a:rPr lang="pt-BR" sz="1600" dirty="0" smtClean="0">
                <a:solidFill>
                  <a:srgbClr val="7030A0"/>
                </a:solidFill>
              </a:rPr>
              <a:t>&lt;un nombre de variable&gt;</a:t>
            </a:r>
            <a:r>
              <a:rPr lang="pt-BR" sz="1600" dirty="0" smtClean="0">
                <a:solidFill>
                  <a:schemeClr val="accent1"/>
                </a:solidFill>
              </a:rPr>
              <a:t> </a:t>
            </a:r>
            <a:r>
              <a:rPr lang="pt-BR" sz="1600" dirty="0" smtClean="0">
                <a:solidFill>
                  <a:schemeClr val="tx1"/>
                </a:solidFill>
              </a:rPr>
              <a:t>: </a:t>
            </a:r>
            <a:r>
              <a:rPr lang="pt-BR" sz="1600" dirty="0" smtClean="0">
                <a:solidFill>
                  <a:schemeClr val="accent1"/>
                </a:solidFill>
              </a:rPr>
              <a:t>&lt;nombre del arreglo&gt; </a:t>
            </a:r>
            <a:r>
              <a:rPr lang="pt-BR" sz="1600" dirty="0" smtClean="0">
                <a:solidFill>
                  <a:schemeClr val="tx1"/>
                </a:solidFill>
              </a:rPr>
              <a:t>){</a:t>
            </a:r>
          </a:p>
          <a:p>
            <a:pPr lvl="0">
              <a:buSzPts val="1700"/>
            </a:pPr>
            <a:r>
              <a:rPr lang="pt-BR" sz="1600" dirty="0" smtClean="0">
                <a:solidFill>
                  <a:schemeClr val="tx1"/>
                </a:solidFill>
              </a:rPr>
              <a:t>    // instrucciones a ejecutar</a:t>
            </a:r>
            <a:endParaRPr lang="pt-BR" sz="1600" dirty="0">
              <a:solidFill>
                <a:schemeClr val="tx1"/>
              </a:solidFill>
            </a:endParaRPr>
          </a:p>
          <a:p>
            <a:pPr lvl="0">
              <a:buSzPts val="1700"/>
            </a:pPr>
            <a:r>
              <a:rPr lang="pt-BR" sz="1600" dirty="0" smtClean="0">
                <a:solidFill>
                  <a:schemeClr val="tx1"/>
                </a:solidFill>
              </a:rPr>
              <a:t>}</a:t>
            </a:r>
          </a:p>
          <a:p>
            <a:pPr lvl="0">
              <a:buSzPts val="1700"/>
            </a:pPr>
            <a:endParaRPr lang="pt-BR" sz="1200" dirty="0">
              <a:solidFill>
                <a:schemeClr val="tx1"/>
              </a:solidFill>
            </a:endParaRPr>
          </a:p>
          <a:p>
            <a:pPr lvl="0">
              <a:buSzPts val="1700"/>
            </a:pPr>
            <a:r>
              <a:rPr lang="pt-BR" sz="1200" dirty="0" smtClean="0">
                <a:solidFill>
                  <a:schemeClr val="tx1"/>
                </a:solidFill>
              </a:rPr>
              <a:t>O con un ejemplo:</a:t>
            </a:r>
          </a:p>
          <a:p>
            <a:pPr lvl="0">
              <a:buSzPts val="1700"/>
            </a:pPr>
            <a:endParaRPr lang="pt-BR" sz="1200" dirty="0">
              <a:solidFill>
                <a:schemeClr val="tx1"/>
              </a:solidFill>
            </a:endParaRPr>
          </a:p>
          <a:p>
            <a:pPr lvl="0">
              <a:buSzPts val="1700"/>
            </a:pPr>
            <a:r>
              <a:rPr lang="pt-BR" sz="1600" dirty="0">
                <a:solidFill>
                  <a:schemeClr val="tx1"/>
                </a:solidFill>
              </a:rPr>
              <a:t>f</a:t>
            </a:r>
            <a:r>
              <a:rPr lang="pt-BR" sz="1600" dirty="0" smtClean="0">
                <a:solidFill>
                  <a:schemeClr val="tx1"/>
                </a:solidFill>
              </a:rPr>
              <a:t>or( </a:t>
            </a:r>
            <a:r>
              <a:rPr lang="pt-BR" sz="1600" dirty="0" smtClean="0">
                <a:solidFill>
                  <a:schemeClr val="bg2"/>
                </a:solidFill>
              </a:rPr>
              <a:t>String</a:t>
            </a:r>
            <a:r>
              <a:rPr lang="pt-BR" sz="1600" dirty="0" smtClean="0">
                <a:solidFill>
                  <a:schemeClr val="tx1"/>
                </a:solidFill>
              </a:rPr>
              <a:t> </a:t>
            </a:r>
            <a:r>
              <a:rPr lang="pt-BR" sz="1600" dirty="0" smtClean="0">
                <a:solidFill>
                  <a:srgbClr val="7030A0"/>
                </a:solidFill>
              </a:rPr>
              <a:t>elemento</a:t>
            </a:r>
            <a:r>
              <a:rPr lang="pt-BR" sz="1600" dirty="0" smtClean="0">
                <a:solidFill>
                  <a:schemeClr val="tx1"/>
                </a:solidFill>
              </a:rPr>
              <a:t> : </a:t>
            </a:r>
            <a:r>
              <a:rPr lang="pt-BR" sz="1600" dirty="0" smtClean="0">
                <a:solidFill>
                  <a:schemeClr val="accent1"/>
                </a:solidFill>
              </a:rPr>
              <a:t>misElementos</a:t>
            </a:r>
            <a:r>
              <a:rPr lang="pt-BR" sz="1600" dirty="0" smtClean="0">
                <a:solidFill>
                  <a:schemeClr val="tx1"/>
                </a:solidFill>
              </a:rPr>
              <a:t> ){</a:t>
            </a:r>
          </a:p>
          <a:p>
            <a:pPr lvl="0">
              <a:buSzPts val="1700"/>
            </a:pPr>
            <a:r>
              <a:rPr lang="pt-BR" sz="1600" dirty="0" smtClean="0">
                <a:solidFill>
                  <a:schemeClr val="tx1"/>
                </a:solidFill>
              </a:rPr>
              <a:t>    System.out.println(</a:t>
            </a:r>
            <a:r>
              <a:rPr lang="pt-BR" sz="1600" dirty="0" smtClean="0">
                <a:solidFill>
                  <a:srgbClr val="7030A0"/>
                </a:solidFill>
              </a:rPr>
              <a:t>elemento</a:t>
            </a:r>
            <a:r>
              <a:rPr lang="pt-BR" sz="1600" dirty="0" smtClean="0">
                <a:solidFill>
                  <a:schemeClr val="tx1"/>
                </a:solidFill>
              </a:rPr>
              <a:t>);</a:t>
            </a:r>
            <a:endParaRPr lang="pt-BR" sz="1600" dirty="0">
              <a:solidFill>
                <a:schemeClr val="tx1"/>
              </a:solidFill>
            </a:endParaRPr>
          </a:p>
          <a:p>
            <a:pPr lvl="0">
              <a:buSzPts val="1700"/>
            </a:pPr>
            <a:r>
              <a:rPr lang="pt-BR" sz="1600" dirty="0" smtClean="0">
                <a:solidFill>
                  <a:schemeClr val="tx1"/>
                </a:solidFill>
              </a:rPr>
              <a:t>}</a:t>
            </a:r>
          </a:p>
          <a:p>
            <a:pPr lvl="0">
              <a:buSzPts val="1700"/>
            </a:pPr>
            <a:endParaRPr lang="pt-BR" sz="1200" dirty="0">
              <a:solidFill>
                <a:schemeClr val="tx1"/>
              </a:solidFill>
            </a:endParaRPr>
          </a:p>
          <a:p>
            <a:pPr lvl="0">
              <a:buSzPts val="1700"/>
            </a:pPr>
            <a:r>
              <a:rPr lang="pt-BR" sz="1200" dirty="0" smtClean="0">
                <a:solidFill>
                  <a:schemeClr val="tx1"/>
                </a:solidFill>
              </a:rPr>
              <a:t>Primer detalle que podemos encontrar es que escribimos </a:t>
            </a:r>
            <a:r>
              <a:rPr lang="pt-BR" sz="1200" b="1" dirty="0" smtClean="0">
                <a:solidFill>
                  <a:schemeClr val="tx1"/>
                </a:solidFill>
              </a:rPr>
              <a:t>for</a:t>
            </a:r>
            <a:r>
              <a:rPr lang="pt-BR" sz="1200" dirty="0" smtClean="0">
                <a:solidFill>
                  <a:schemeClr val="tx1"/>
                </a:solidFill>
              </a:rPr>
              <a:t> al igual que lo hacíamos antes. En Java, eso no cambia. (continúa)</a:t>
            </a:r>
          </a:p>
          <a:p>
            <a:pPr lvl="0">
              <a:buSzPts val="1700"/>
            </a:pPr>
            <a:endParaRPr lang="en-US" dirty="0"/>
          </a:p>
        </p:txBody>
      </p:sp>
    </p:spTree>
    <p:extLst>
      <p:ext uri="{BB962C8B-B14F-4D97-AF65-F5344CB8AC3E}">
        <p14:creationId xmlns:p14="http://schemas.microsoft.com/office/powerpoint/2010/main" val="7911059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ES" dirty="0" smtClean="0"/>
              <a:t>Bucle </a:t>
            </a:r>
            <a:r>
              <a:rPr lang="es-ES" dirty="0" err="1" smtClean="0"/>
              <a:t>for</a:t>
            </a:r>
            <a:r>
              <a:rPr lang="es-ES" dirty="0" smtClean="0"/>
              <a:t> - </a:t>
            </a:r>
            <a:r>
              <a:rPr lang="es-ES" dirty="0" err="1" smtClean="0"/>
              <a:t>each</a:t>
            </a:r>
            <a:endParaRPr dirty="0"/>
          </a:p>
        </p:txBody>
      </p:sp>
      <p:sp>
        <p:nvSpPr>
          <p:cNvPr id="3" name="TextBox 2"/>
          <p:cNvSpPr txBox="1"/>
          <p:nvPr/>
        </p:nvSpPr>
        <p:spPr>
          <a:xfrm>
            <a:off x="595645" y="1397879"/>
            <a:ext cx="7935310" cy="3262432"/>
          </a:xfrm>
          <a:prstGeom prst="rect">
            <a:avLst/>
          </a:prstGeom>
          <a:solidFill>
            <a:schemeClr val="bg1"/>
          </a:solidFill>
        </p:spPr>
        <p:txBody>
          <a:bodyPr wrap="square" rtlCol="0">
            <a:spAutoFit/>
          </a:bodyPr>
          <a:lstStyle/>
          <a:p>
            <a:pPr lvl="0">
              <a:buSzPts val="1700"/>
            </a:pPr>
            <a:r>
              <a:rPr lang="pt-BR" sz="1600" dirty="0" smtClean="0">
                <a:solidFill>
                  <a:schemeClr val="tx1"/>
                </a:solidFill>
              </a:rPr>
              <a:t>for( </a:t>
            </a:r>
            <a:r>
              <a:rPr lang="pt-BR" sz="1600" dirty="0" smtClean="0">
                <a:solidFill>
                  <a:schemeClr val="bg2"/>
                </a:solidFill>
              </a:rPr>
              <a:t>String</a:t>
            </a:r>
            <a:r>
              <a:rPr lang="pt-BR" sz="1600" dirty="0" smtClean="0">
                <a:solidFill>
                  <a:schemeClr val="tx1"/>
                </a:solidFill>
              </a:rPr>
              <a:t> </a:t>
            </a:r>
            <a:r>
              <a:rPr lang="pt-BR" sz="1600" dirty="0" smtClean="0">
                <a:solidFill>
                  <a:srgbClr val="7030A0"/>
                </a:solidFill>
              </a:rPr>
              <a:t>elemento</a:t>
            </a:r>
            <a:r>
              <a:rPr lang="pt-BR" sz="1600" dirty="0" smtClean="0">
                <a:solidFill>
                  <a:schemeClr val="tx1"/>
                </a:solidFill>
              </a:rPr>
              <a:t> </a:t>
            </a:r>
            <a:r>
              <a:rPr lang="pt-BR" sz="1600" b="1" dirty="0" smtClean="0">
                <a:solidFill>
                  <a:schemeClr val="tx1"/>
                </a:solidFill>
              </a:rPr>
              <a:t>:</a:t>
            </a:r>
            <a:r>
              <a:rPr lang="pt-BR" sz="1600" dirty="0" smtClean="0">
                <a:solidFill>
                  <a:schemeClr val="tx1"/>
                </a:solidFill>
              </a:rPr>
              <a:t> </a:t>
            </a:r>
            <a:r>
              <a:rPr lang="pt-BR" sz="1600" dirty="0" smtClean="0">
                <a:solidFill>
                  <a:schemeClr val="accent1"/>
                </a:solidFill>
              </a:rPr>
              <a:t>misElementos</a:t>
            </a:r>
            <a:r>
              <a:rPr lang="pt-BR" sz="1600" dirty="0" smtClean="0">
                <a:solidFill>
                  <a:schemeClr val="tx1"/>
                </a:solidFill>
              </a:rPr>
              <a:t> ){</a:t>
            </a:r>
          </a:p>
          <a:p>
            <a:pPr lvl="0">
              <a:buSzPts val="1700"/>
            </a:pPr>
            <a:r>
              <a:rPr lang="pt-BR" sz="1600" dirty="0" smtClean="0">
                <a:solidFill>
                  <a:schemeClr val="tx1"/>
                </a:solidFill>
              </a:rPr>
              <a:t>    System.out.println(</a:t>
            </a:r>
            <a:r>
              <a:rPr lang="pt-BR" sz="1600" dirty="0" smtClean="0">
                <a:solidFill>
                  <a:srgbClr val="7030A0"/>
                </a:solidFill>
              </a:rPr>
              <a:t>elemento</a:t>
            </a:r>
            <a:r>
              <a:rPr lang="pt-BR" sz="1600" dirty="0" smtClean="0">
                <a:solidFill>
                  <a:schemeClr val="tx1"/>
                </a:solidFill>
              </a:rPr>
              <a:t>);</a:t>
            </a:r>
            <a:endParaRPr lang="pt-BR" sz="1600" dirty="0">
              <a:solidFill>
                <a:schemeClr val="tx1"/>
              </a:solidFill>
            </a:endParaRPr>
          </a:p>
          <a:p>
            <a:pPr lvl="0">
              <a:buSzPts val="1700"/>
            </a:pPr>
            <a:r>
              <a:rPr lang="pt-BR" sz="1600" dirty="0" smtClean="0">
                <a:solidFill>
                  <a:schemeClr val="tx1"/>
                </a:solidFill>
              </a:rPr>
              <a:t>}</a:t>
            </a:r>
          </a:p>
          <a:p>
            <a:pPr lvl="0">
              <a:buSzPts val="1700"/>
            </a:pPr>
            <a:endParaRPr lang="pt-BR" sz="1200" dirty="0" smtClean="0">
              <a:solidFill>
                <a:schemeClr val="tx1"/>
              </a:solidFill>
            </a:endParaRPr>
          </a:p>
          <a:p>
            <a:pPr lvl="0">
              <a:buSzPts val="1700"/>
            </a:pPr>
            <a:r>
              <a:rPr lang="pt-BR" sz="1200" dirty="0">
                <a:solidFill>
                  <a:schemeClr val="tx1"/>
                </a:solidFill>
              </a:rPr>
              <a:t>¿</a:t>
            </a:r>
            <a:r>
              <a:rPr lang="pt-BR" sz="1200" dirty="0" smtClean="0">
                <a:solidFill>
                  <a:schemeClr val="tx1"/>
                </a:solidFill>
              </a:rPr>
              <a:t>Qué hace? Por cada elemento que encuentre dentro del arreglo </a:t>
            </a:r>
            <a:r>
              <a:rPr lang="pt-BR" sz="1200" i="1" dirty="0" smtClean="0">
                <a:solidFill>
                  <a:schemeClr val="tx1"/>
                </a:solidFill>
              </a:rPr>
              <a:t>misElementos</a:t>
            </a:r>
            <a:r>
              <a:rPr lang="pt-BR" sz="1200" dirty="0" smtClean="0">
                <a:solidFill>
                  <a:schemeClr val="tx1"/>
                </a:solidFill>
              </a:rPr>
              <a:t>, lo guardará provisoriamente en la variable </a:t>
            </a:r>
            <a:r>
              <a:rPr lang="pt-BR" sz="1200" i="1" dirty="0" smtClean="0">
                <a:solidFill>
                  <a:schemeClr val="tx1"/>
                </a:solidFill>
              </a:rPr>
              <a:t>elemento</a:t>
            </a:r>
            <a:r>
              <a:rPr lang="pt-BR" sz="1200" dirty="0" smtClean="0">
                <a:solidFill>
                  <a:schemeClr val="tx1"/>
                </a:solidFill>
              </a:rPr>
              <a:t> que nosotros creamos. Eso me permitirá, por ejemplo, imprimir ese elemento en la consola. En la próxima iteración, el siguiente elemento se guardará en esa misma variable, sobreescribiendo el valor anterior.</a:t>
            </a:r>
          </a:p>
          <a:p>
            <a:pPr lvl="0">
              <a:buSzPts val="1700"/>
            </a:pPr>
            <a:endParaRPr lang="pt-BR" sz="1200" dirty="0">
              <a:solidFill>
                <a:schemeClr val="tx1"/>
              </a:solidFill>
            </a:endParaRPr>
          </a:p>
          <a:p>
            <a:pPr lvl="0">
              <a:buSzPts val="1700"/>
            </a:pPr>
            <a:r>
              <a:rPr lang="pt-BR" sz="1200" dirty="0" smtClean="0">
                <a:solidFill>
                  <a:schemeClr val="tx1"/>
                </a:solidFill>
              </a:rPr>
              <a:t>Segundo detalle es que el nombre de la variable puede ser el que nosotros queramos. Aquí, dado el caso, podría llamarse </a:t>
            </a:r>
            <a:r>
              <a:rPr lang="pt-BR" sz="1200" i="1" dirty="0" smtClean="0">
                <a:solidFill>
                  <a:schemeClr val="tx1"/>
                </a:solidFill>
              </a:rPr>
              <a:t>variableString </a:t>
            </a:r>
            <a:r>
              <a:rPr lang="pt-BR" sz="1200" dirty="0" smtClean="0">
                <a:solidFill>
                  <a:schemeClr val="tx1"/>
                </a:solidFill>
              </a:rPr>
              <a:t>o </a:t>
            </a:r>
            <a:r>
              <a:rPr lang="pt-BR" sz="1200" i="1" dirty="0" smtClean="0">
                <a:solidFill>
                  <a:schemeClr val="tx1"/>
                </a:solidFill>
              </a:rPr>
              <a:t>pepe</a:t>
            </a:r>
            <a:r>
              <a:rPr lang="pt-BR" sz="1200" dirty="0" smtClean="0">
                <a:solidFill>
                  <a:schemeClr val="tx1"/>
                </a:solidFill>
              </a:rPr>
              <a:t> sin ningún problema. No obstante, es óptimo que los nombres de variables sean representativos de lo que almacenan.</a:t>
            </a:r>
          </a:p>
          <a:p>
            <a:pPr lvl="0">
              <a:buSzPts val="1700"/>
            </a:pPr>
            <a:endParaRPr lang="pt-BR" sz="1200" dirty="0">
              <a:solidFill>
                <a:schemeClr val="tx1"/>
              </a:solidFill>
            </a:endParaRPr>
          </a:p>
          <a:p>
            <a:pPr lvl="0">
              <a:buSzPts val="1700"/>
            </a:pPr>
            <a:r>
              <a:rPr lang="pt-BR" sz="1200" dirty="0" smtClean="0">
                <a:solidFill>
                  <a:schemeClr val="tx1"/>
                </a:solidFill>
              </a:rPr>
              <a:t>Una tercera cuestión es que el tipo de dato de la variable tiene que coincidir con el tipo de dato del arreglo. Si el arreglo es de </a:t>
            </a:r>
            <a:r>
              <a:rPr lang="pt-BR" sz="1200" i="1" dirty="0" smtClean="0">
                <a:solidFill>
                  <a:schemeClr val="tx1"/>
                </a:solidFill>
              </a:rPr>
              <a:t>String</a:t>
            </a:r>
            <a:r>
              <a:rPr lang="pt-BR" sz="1200" dirty="0" smtClean="0">
                <a:solidFill>
                  <a:schemeClr val="tx1"/>
                </a:solidFill>
              </a:rPr>
              <a:t>, entonces la variable deberá ser </a:t>
            </a:r>
            <a:r>
              <a:rPr lang="pt-BR" sz="1200" i="1" dirty="0" smtClean="0">
                <a:solidFill>
                  <a:schemeClr val="tx1"/>
                </a:solidFill>
              </a:rPr>
              <a:t>String</a:t>
            </a:r>
            <a:r>
              <a:rPr lang="pt-BR" sz="1200" dirty="0" smtClean="0">
                <a:solidFill>
                  <a:schemeClr val="tx1"/>
                </a:solidFill>
              </a:rPr>
              <a:t>, si es de </a:t>
            </a:r>
            <a:r>
              <a:rPr lang="pt-BR" sz="1200" i="1" dirty="0" smtClean="0">
                <a:solidFill>
                  <a:schemeClr val="tx1"/>
                </a:solidFill>
              </a:rPr>
              <a:t>int</a:t>
            </a:r>
            <a:r>
              <a:rPr lang="pt-BR" sz="1200" dirty="0" smtClean="0">
                <a:solidFill>
                  <a:schemeClr val="tx1"/>
                </a:solidFill>
              </a:rPr>
              <a:t>, deberá ser </a:t>
            </a:r>
            <a:r>
              <a:rPr lang="pt-BR" sz="1200" i="1" dirty="0" smtClean="0">
                <a:solidFill>
                  <a:schemeClr val="tx1"/>
                </a:solidFill>
              </a:rPr>
              <a:t>int</a:t>
            </a:r>
            <a:r>
              <a:rPr lang="pt-BR" sz="1200" dirty="0" smtClean="0">
                <a:solidFill>
                  <a:schemeClr val="tx1"/>
                </a:solidFill>
              </a:rPr>
              <a:t>, para poder guardar los datos que encuentre en cada iteración.</a:t>
            </a:r>
          </a:p>
          <a:p>
            <a:pPr lvl="0">
              <a:buSzPts val="1700"/>
            </a:pPr>
            <a:endParaRPr lang="en-US" dirty="0"/>
          </a:p>
        </p:txBody>
      </p:sp>
    </p:spTree>
    <p:extLst>
      <p:ext uri="{BB962C8B-B14F-4D97-AF65-F5344CB8AC3E}">
        <p14:creationId xmlns:p14="http://schemas.microsoft.com/office/powerpoint/2010/main" val="1374541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ES" dirty="0" smtClean="0"/>
              <a:t>Bucle </a:t>
            </a:r>
            <a:r>
              <a:rPr lang="es-ES" dirty="0" err="1" smtClean="0"/>
              <a:t>for</a:t>
            </a:r>
            <a:r>
              <a:rPr lang="es-ES" dirty="0" smtClean="0"/>
              <a:t> - </a:t>
            </a:r>
            <a:r>
              <a:rPr lang="es-ES" dirty="0" err="1" smtClean="0"/>
              <a:t>each</a:t>
            </a:r>
            <a:endParaRPr dirty="0"/>
          </a:p>
        </p:txBody>
      </p:sp>
      <p:sp>
        <p:nvSpPr>
          <p:cNvPr id="3" name="TextBox 2"/>
          <p:cNvSpPr txBox="1"/>
          <p:nvPr/>
        </p:nvSpPr>
        <p:spPr>
          <a:xfrm>
            <a:off x="595645" y="1397879"/>
            <a:ext cx="7935310" cy="3262432"/>
          </a:xfrm>
          <a:prstGeom prst="rect">
            <a:avLst/>
          </a:prstGeom>
          <a:solidFill>
            <a:schemeClr val="bg1"/>
          </a:solidFill>
        </p:spPr>
        <p:txBody>
          <a:bodyPr wrap="square" rtlCol="0">
            <a:spAutoFit/>
          </a:bodyPr>
          <a:lstStyle/>
          <a:p>
            <a:pPr lvl="0">
              <a:buSzPts val="1700"/>
            </a:pPr>
            <a:r>
              <a:rPr lang="pt-BR" sz="1600" dirty="0" smtClean="0">
                <a:solidFill>
                  <a:schemeClr val="tx1"/>
                </a:solidFill>
              </a:rPr>
              <a:t>for( </a:t>
            </a:r>
            <a:r>
              <a:rPr lang="pt-BR" sz="1600" dirty="0" smtClean="0">
                <a:solidFill>
                  <a:schemeClr val="bg2"/>
                </a:solidFill>
              </a:rPr>
              <a:t>String</a:t>
            </a:r>
            <a:r>
              <a:rPr lang="pt-BR" sz="1600" dirty="0" smtClean="0">
                <a:solidFill>
                  <a:schemeClr val="tx1"/>
                </a:solidFill>
              </a:rPr>
              <a:t> </a:t>
            </a:r>
            <a:r>
              <a:rPr lang="pt-BR" sz="1600" dirty="0" smtClean="0">
                <a:solidFill>
                  <a:srgbClr val="7030A0"/>
                </a:solidFill>
              </a:rPr>
              <a:t>elemento</a:t>
            </a:r>
            <a:r>
              <a:rPr lang="pt-BR" sz="1600" dirty="0" smtClean="0">
                <a:solidFill>
                  <a:schemeClr val="tx1"/>
                </a:solidFill>
              </a:rPr>
              <a:t> </a:t>
            </a:r>
            <a:r>
              <a:rPr lang="pt-BR" sz="1600" b="1" dirty="0" smtClean="0">
                <a:solidFill>
                  <a:schemeClr val="tx1"/>
                </a:solidFill>
              </a:rPr>
              <a:t>:</a:t>
            </a:r>
            <a:r>
              <a:rPr lang="pt-BR" sz="1600" dirty="0" smtClean="0">
                <a:solidFill>
                  <a:schemeClr val="tx1"/>
                </a:solidFill>
              </a:rPr>
              <a:t> </a:t>
            </a:r>
            <a:r>
              <a:rPr lang="pt-BR" sz="1600" dirty="0" smtClean="0">
                <a:solidFill>
                  <a:schemeClr val="accent1"/>
                </a:solidFill>
              </a:rPr>
              <a:t>misElementos</a:t>
            </a:r>
            <a:r>
              <a:rPr lang="pt-BR" sz="1600" dirty="0" smtClean="0">
                <a:solidFill>
                  <a:schemeClr val="tx1"/>
                </a:solidFill>
              </a:rPr>
              <a:t> ){</a:t>
            </a:r>
          </a:p>
          <a:p>
            <a:pPr lvl="0">
              <a:buSzPts val="1700"/>
            </a:pPr>
            <a:r>
              <a:rPr lang="pt-BR" sz="1600" dirty="0" smtClean="0">
                <a:solidFill>
                  <a:schemeClr val="tx1"/>
                </a:solidFill>
              </a:rPr>
              <a:t>    System.out.println(</a:t>
            </a:r>
            <a:r>
              <a:rPr lang="pt-BR" sz="1600" dirty="0" smtClean="0">
                <a:solidFill>
                  <a:srgbClr val="7030A0"/>
                </a:solidFill>
              </a:rPr>
              <a:t>elemento</a:t>
            </a:r>
            <a:r>
              <a:rPr lang="pt-BR" sz="1600" dirty="0" smtClean="0">
                <a:solidFill>
                  <a:schemeClr val="tx1"/>
                </a:solidFill>
              </a:rPr>
              <a:t>);</a:t>
            </a:r>
            <a:endParaRPr lang="pt-BR" sz="1600" dirty="0">
              <a:solidFill>
                <a:schemeClr val="tx1"/>
              </a:solidFill>
            </a:endParaRPr>
          </a:p>
          <a:p>
            <a:pPr lvl="0">
              <a:buSzPts val="1700"/>
            </a:pPr>
            <a:r>
              <a:rPr lang="pt-BR" sz="1600" dirty="0" smtClean="0">
                <a:solidFill>
                  <a:schemeClr val="tx1"/>
                </a:solidFill>
              </a:rPr>
              <a:t>}</a:t>
            </a:r>
          </a:p>
          <a:p>
            <a:pPr lvl="0">
              <a:buSzPts val="1700"/>
            </a:pPr>
            <a:endParaRPr lang="pt-BR" sz="1200" dirty="0" smtClean="0">
              <a:solidFill>
                <a:schemeClr val="tx1"/>
              </a:solidFill>
            </a:endParaRPr>
          </a:p>
          <a:p>
            <a:pPr lvl="0">
              <a:buSzPts val="1700"/>
            </a:pPr>
            <a:r>
              <a:rPr lang="pt-BR" sz="1200" dirty="0">
                <a:solidFill>
                  <a:schemeClr val="tx1"/>
                </a:solidFill>
              </a:rPr>
              <a:t>¿</a:t>
            </a:r>
            <a:r>
              <a:rPr lang="pt-BR" sz="1200" dirty="0" smtClean="0">
                <a:solidFill>
                  <a:schemeClr val="tx1"/>
                </a:solidFill>
              </a:rPr>
              <a:t>Qué hace? Por cada elemento que encuentre dentro del arreglo </a:t>
            </a:r>
            <a:r>
              <a:rPr lang="pt-BR" sz="1200" i="1" dirty="0" smtClean="0">
                <a:solidFill>
                  <a:schemeClr val="tx1"/>
                </a:solidFill>
              </a:rPr>
              <a:t>misElementos</a:t>
            </a:r>
            <a:r>
              <a:rPr lang="pt-BR" sz="1200" dirty="0" smtClean="0">
                <a:solidFill>
                  <a:schemeClr val="tx1"/>
                </a:solidFill>
              </a:rPr>
              <a:t>, lo guardará provisoriamente en la variable </a:t>
            </a:r>
            <a:r>
              <a:rPr lang="pt-BR" sz="1200" i="1" dirty="0" smtClean="0">
                <a:solidFill>
                  <a:schemeClr val="tx1"/>
                </a:solidFill>
              </a:rPr>
              <a:t>elemento</a:t>
            </a:r>
            <a:r>
              <a:rPr lang="pt-BR" sz="1200" dirty="0" smtClean="0">
                <a:solidFill>
                  <a:schemeClr val="tx1"/>
                </a:solidFill>
              </a:rPr>
              <a:t> que nosotros creamos. Eso me permitirá, por ejemplo, imprimir ese elemento en la consola. En la próxima iteración, el siguiente elemento se guardará en esa misma variable, sobreescribiendo el valor anterior.</a:t>
            </a:r>
          </a:p>
          <a:p>
            <a:pPr lvl="0">
              <a:buSzPts val="1700"/>
            </a:pPr>
            <a:endParaRPr lang="pt-BR" sz="1200" dirty="0">
              <a:solidFill>
                <a:schemeClr val="tx1"/>
              </a:solidFill>
            </a:endParaRPr>
          </a:p>
          <a:p>
            <a:pPr lvl="0">
              <a:buSzPts val="1700"/>
            </a:pPr>
            <a:r>
              <a:rPr lang="pt-BR" sz="1200" dirty="0" smtClean="0">
                <a:solidFill>
                  <a:schemeClr val="tx1"/>
                </a:solidFill>
              </a:rPr>
              <a:t>Segundo detalle es que el nombre de la variable puede ser el que nosotros queramos. Aquí, dado el caso, podría llamarse </a:t>
            </a:r>
            <a:r>
              <a:rPr lang="pt-BR" sz="1200" i="1" dirty="0" smtClean="0">
                <a:solidFill>
                  <a:schemeClr val="tx1"/>
                </a:solidFill>
              </a:rPr>
              <a:t>variableString </a:t>
            </a:r>
            <a:r>
              <a:rPr lang="pt-BR" sz="1200" dirty="0" smtClean="0">
                <a:solidFill>
                  <a:schemeClr val="tx1"/>
                </a:solidFill>
              </a:rPr>
              <a:t>o </a:t>
            </a:r>
            <a:r>
              <a:rPr lang="pt-BR" sz="1200" i="1" dirty="0" smtClean="0">
                <a:solidFill>
                  <a:schemeClr val="tx1"/>
                </a:solidFill>
              </a:rPr>
              <a:t>pepe</a:t>
            </a:r>
            <a:r>
              <a:rPr lang="pt-BR" sz="1200" dirty="0" smtClean="0">
                <a:solidFill>
                  <a:schemeClr val="tx1"/>
                </a:solidFill>
              </a:rPr>
              <a:t> sin ningún problema. No obstante, es óptimo que los nombres de variables sean representativos de lo que almacenan.</a:t>
            </a:r>
          </a:p>
          <a:p>
            <a:pPr lvl="0">
              <a:buSzPts val="1700"/>
            </a:pPr>
            <a:endParaRPr lang="pt-BR" sz="1200" dirty="0">
              <a:solidFill>
                <a:schemeClr val="tx1"/>
              </a:solidFill>
            </a:endParaRPr>
          </a:p>
          <a:p>
            <a:pPr lvl="0">
              <a:buSzPts val="1700"/>
            </a:pPr>
            <a:r>
              <a:rPr lang="pt-BR" sz="1200" dirty="0" smtClean="0">
                <a:solidFill>
                  <a:schemeClr val="tx1"/>
                </a:solidFill>
              </a:rPr>
              <a:t>Una tercera cuestión es que el tipo de dato de la variable tiene que coincidir con el tipo de dato del arreglo. Si el arreglo es de </a:t>
            </a:r>
            <a:r>
              <a:rPr lang="pt-BR" sz="1200" i="1" dirty="0" smtClean="0">
                <a:solidFill>
                  <a:schemeClr val="tx1"/>
                </a:solidFill>
              </a:rPr>
              <a:t>String</a:t>
            </a:r>
            <a:r>
              <a:rPr lang="pt-BR" sz="1200" dirty="0" smtClean="0">
                <a:solidFill>
                  <a:schemeClr val="tx1"/>
                </a:solidFill>
              </a:rPr>
              <a:t>, entonces la variable deberá ser </a:t>
            </a:r>
            <a:r>
              <a:rPr lang="pt-BR" sz="1200" i="1" dirty="0" smtClean="0">
                <a:solidFill>
                  <a:schemeClr val="tx1"/>
                </a:solidFill>
              </a:rPr>
              <a:t>String</a:t>
            </a:r>
            <a:r>
              <a:rPr lang="pt-BR" sz="1200" dirty="0" smtClean="0">
                <a:solidFill>
                  <a:schemeClr val="tx1"/>
                </a:solidFill>
              </a:rPr>
              <a:t>, si es de </a:t>
            </a:r>
            <a:r>
              <a:rPr lang="pt-BR" sz="1200" i="1" dirty="0" smtClean="0">
                <a:solidFill>
                  <a:schemeClr val="tx1"/>
                </a:solidFill>
              </a:rPr>
              <a:t>int</a:t>
            </a:r>
            <a:r>
              <a:rPr lang="pt-BR" sz="1200" dirty="0" smtClean="0">
                <a:solidFill>
                  <a:schemeClr val="tx1"/>
                </a:solidFill>
              </a:rPr>
              <a:t>, deberá ser </a:t>
            </a:r>
            <a:r>
              <a:rPr lang="pt-BR" sz="1200" i="1" dirty="0" smtClean="0">
                <a:solidFill>
                  <a:schemeClr val="tx1"/>
                </a:solidFill>
              </a:rPr>
              <a:t>int</a:t>
            </a:r>
            <a:r>
              <a:rPr lang="pt-BR" sz="1200" dirty="0" smtClean="0">
                <a:solidFill>
                  <a:schemeClr val="tx1"/>
                </a:solidFill>
              </a:rPr>
              <a:t>, para poder guardar los datos que encuentre en cada iteración.</a:t>
            </a:r>
          </a:p>
          <a:p>
            <a:pPr lvl="0">
              <a:buSzPts val="1700"/>
            </a:pPr>
            <a:endParaRPr lang="en-US" dirty="0"/>
          </a:p>
        </p:txBody>
      </p:sp>
    </p:spTree>
    <p:extLst>
      <p:ext uri="{BB962C8B-B14F-4D97-AF65-F5344CB8AC3E}">
        <p14:creationId xmlns:p14="http://schemas.microsoft.com/office/powerpoint/2010/main" val="36355221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ES" dirty="0" smtClean="0"/>
              <a:t>Bucle </a:t>
            </a:r>
            <a:r>
              <a:rPr lang="es-ES" dirty="0" err="1" smtClean="0"/>
              <a:t>for</a:t>
            </a:r>
            <a:r>
              <a:rPr lang="es-ES" dirty="0" smtClean="0"/>
              <a:t> - </a:t>
            </a:r>
            <a:r>
              <a:rPr lang="es-ES" dirty="0" err="1" smtClean="0"/>
              <a:t>each</a:t>
            </a:r>
            <a:endParaRPr dirty="0"/>
          </a:p>
        </p:txBody>
      </p:sp>
      <p:pic>
        <p:nvPicPr>
          <p:cNvPr id="2" name="Picture 1"/>
          <p:cNvPicPr>
            <a:picLocks noChangeAspect="1"/>
          </p:cNvPicPr>
          <p:nvPr/>
        </p:nvPicPr>
        <p:blipFill>
          <a:blip r:embed="rId3"/>
          <a:stretch>
            <a:fillRect/>
          </a:stretch>
        </p:blipFill>
        <p:spPr>
          <a:xfrm>
            <a:off x="311700" y="1170125"/>
            <a:ext cx="3829376" cy="3402572"/>
          </a:xfrm>
          <a:prstGeom prst="rect">
            <a:avLst/>
          </a:prstGeom>
        </p:spPr>
      </p:pic>
      <p:sp>
        <p:nvSpPr>
          <p:cNvPr id="4" name="TextBox 3"/>
          <p:cNvSpPr txBox="1"/>
          <p:nvPr/>
        </p:nvSpPr>
        <p:spPr>
          <a:xfrm>
            <a:off x="4950372" y="1170125"/>
            <a:ext cx="3864528" cy="1938992"/>
          </a:xfrm>
          <a:prstGeom prst="rect">
            <a:avLst/>
          </a:prstGeom>
          <a:noFill/>
        </p:spPr>
        <p:txBody>
          <a:bodyPr wrap="square" rtlCol="0">
            <a:spAutoFit/>
          </a:bodyPr>
          <a:lstStyle/>
          <a:p>
            <a:r>
              <a:rPr lang="es-AR" dirty="0" smtClean="0"/>
              <a:t>Ejemplo en VSC</a:t>
            </a:r>
          </a:p>
          <a:p>
            <a:endParaRPr lang="es-AR" dirty="0"/>
          </a:p>
          <a:p>
            <a:r>
              <a:rPr lang="es-AR" dirty="0" smtClean="0"/>
              <a:t>Este bucle for each se leería de la siguiente manera:</a:t>
            </a:r>
          </a:p>
          <a:p>
            <a:endParaRPr lang="es-AR" sz="1600" dirty="0"/>
          </a:p>
          <a:p>
            <a:r>
              <a:rPr lang="es-AR" sz="1600" b="1" i="1" dirty="0" smtClean="0">
                <a:solidFill>
                  <a:schemeClr val="accent1"/>
                </a:solidFill>
              </a:rPr>
              <a:t>Por cada </a:t>
            </a:r>
            <a:r>
              <a:rPr lang="es-AR" sz="1600" i="1" dirty="0" smtClean="0">
                <a:solidFill>
                  <a:schemeClr val="accent1"/>
                </a:solidFill>
              </a:rPr>
              <a:t>elemento que encuentres en el arreglo misElementos, mostrame en la consola su valor almacenado.</a:t>
            </a:r>
            <a:endParaRPr lang="en-US" sz="1600" i="1" dirty="0">
              <a:solidFill>
                <a:schemeClr val="accent1"/>
              </a:solidFill>
            </a:endParaRPr>
          </a:p>
        </p:txBody>
      </p:sp>
      <p:sp>
        <p:nvSpPr>
          <p:cNvPr id="7" name="Left Arrow 6"/>
          <p:cNvSpPr/>
          <p:nvPr/>
        </p:nvSpPr>
        <p:spPr>
          <a:xfrm>
            <a:off x="2953407" y="3920359"/>
            <a:ext cx="2175641" cy="5150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339255" y="4025462"/>
            <a:ext cx="1787669" cy="307777"/>
          </a:xfrm>
          <a:prstGeom prst="rect">
            <a:avLst/>
          </a:prstGeom>
          <a:noFill/>
        </p:spPr>
        <p:txBody>
          <a:bodyPr wrap="none" rtlCol="0">
            <a:spAutoFit/>
          </a:bodyPr>
          <a:lstStyle/>
          <a:p>
            <a:r>
              <a:rPr lang="es-AR" dirty="0" smtClean="0"/>
              <a:t>Salida en la consola</a:t>
            </a:r>
            <a:endParaRPr lang="en-US" dirty="0"/>
          </a:p>
        </p:txBody>
      </p:sp>
    </p:spTree>
    <p:extLst>
      <p:ext uri="{BB962C8B-B14F-4D97-AF65-F5344CB8AC3E}">
        <p14:creationId xmlns:p14="http://schemas.microsoft.com/office/powerpoint/2010/main" val="5444027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ES" dirty="0" smtClean="0"/>
              <a:t>Imprimir los valores del arreglo</a:t>
            </a:r>
            <a:endParaRPr dirty="0"/>
          </a:p>
        </p:txBody>
      </p:sp>
      <p:sp>
        <p:nvSpPr>
          <p:cNvPr id="3" name="TextBox 2"/>
          <p:cNvSpPr txBox="1"/>
          <p:nvPr/>
        </p:nvSpPr>
        <p:spPr>
          <a:xfrm>
            <a:off x="595645" y="1502979"/>
            <a:ext cx="7935310" cy="2708434"/>
          </a:xfrm>
          <a:prstGeom prst="rect">
            <a:avLst/>
          </a:prstGeom>
          <a:solidFill>
            <a:schemeClr val="bg1"/>
          </a:solidFill>
        </p:spPr>
        <p:txBody>
          <a:bodyPr wrap="square" rtlCol="0">
            <a:spAutoFit/>
          </a:bodyPr>
          <a:lstStyle/>
          <a:p>
            <a:pPr lvl="0">
              <a:buSzPts val="1700"/>
            </a:pPr>
            <a:r>
              <a:rPr lang="pt-BR" b="1" dirty="0" smtClean="0">
                <a:solidFill>
                  <a:schemeClr val="accent1"/>
                </a:solidFill>
              </a:rPr>
              <a:t>Ahora sí podemos volver a cómo mostrar en consola los valores de un arreglo y entender.</a:t>
            </a:r>
          </a:p>
          <a:p>
            <a:pPr lvl="0">
              <a:buSzPts val="1700"/>
            </a:pPr>
            <a:endParaRPr lang="pt-BR" dirty="0"/>
          </a:p>
          <a:p>
            <a:pPr lvl="0">
              <a:buSzPts val="1700"/>
            </a:pPr>
            <a:r>
              <a:rPr lang="pt-BR" dirty="0" smtClean="0"/>
              <a:t>3:</a:t>
            </a:r>
          </a:p>
          <a:p>
            <a:pPr lvl="0">
              <a:buSzPts val="1700"/>
            </a:pPr>
            <a:r>
              <a:rPr lang="pt-BR" i="1" dirty="0" smtClean="0">
                <a:solidFill>
                  <a:schemeClr val="bg2"/>
                </a:solidFill>
              </a:rPr>
              <a:t>// mediante un bucle for – each</a:t>
            </a:r>
          </a:p>
          <a:p>
            <a:pPr lvl="0">
              <a:buSzPts val="1700"/>
            </a:pPr>
            <a:endParaRPr lang="pt-BR" sz="1200" i="1" dirty="0">
              <a:solidFill>
                <a:schemeClr val="bg2"/>
              </a:solidFill>
            </a:endParaRPr>
          </a:p>
          <a:p>
            <a:pPr lvl="0">
              <a:buSzPts val="1700"/>
            </a:pPr>
            <a:r>
              <a:rPr lang="pt-BR" sz="1600" i="1" dirty="0" smtClean="0">
                <a:solidFill>
                  <a:schemeClr val="tx1"/>
                </a:solidFill>
              </a:rPr>
              <a:t>for(int numero : miArreglo){</a:t>
            </a:r>
          </a:p>
          <a:p>
            <a:pPr lvl="0">
              <a:buSzPts val="1700"/>
            </a:pPr>
            <a:r>
              <a:rPr lang="pt-BR" sz="1600" i="1" dirty="0" smtClean="0">
                <a:solidFill>
                  <a:schemeClr val="tx1"/>
                </a:solidFill>
              </a:rPr>
              <a:t>    System.out.println(numero)</a:t>
            </a:r>
            <a:endParaRPr lang="pt-BR" sz="1600" i="1" dirty="0">
              <a:solidFill>
                <a:schemeClr val="tx1"/>
              </a:solidFill>
            </a:endParaRPr>
          </a:p>
          <a:p>
            <a:pPr lvl="0">
              <a:buSzPts val="1700"/>
            </a:pPr>
            <a:r>
              <a:rPr lang="pt-BR" sz="1600" i="1" dirty="0" smtClean="0">
                <a:solidFill>
                  <a:schemeClr val="tx1"/>
                </a:solidFill>
              </a:rPr>
              <a:t>}</a:t>
            </a:r>
          </a:p>
          <a:p>
            <a:pPr lvl="0">
              <a:buSzPts val="1700"/>
            </a:pPr>
            <a:endParaRPr lang="pt-BR" sz="1200" i="1" dirty="0" smtClean="0">
              <a:solidFill>
                <a:schemeClr val="bg2"/>
              </a:solidFill>
            </a:endParaRPr>
          </a:p>
          <a:p>
            <a:pPr lvl="0">
              <a:buSzPts val="1700"/>
            </a:pPr>
            <a:r>
              <a:rPr lang="es-AR" dirty="0" smtClean="0"/>
              <a:t>Por cada elemento </a:t>
            </a:r>
            <a:r>
              <a:rPr lang="es-AR" i="1" dirty="0" smtClean="0"/>
              <a:t>numero</a:t>
            </a:r>
            <a:r>
              <a:rPr lang="es-AR" dirty="0" smtClean="0"/>
              <a:t> en el arreglo </a:t>
            </a:r>
            <a:r>
              <a:rPr lang="es-AR" i="1" dirty="0" smtClean="0"/>
              <a:t>miArreglo</a:t>
            </a:r>
            <a:r>
              <a:rPr lang="es-AR" dirty="0" smtClean="0"/>
              <a:t>, va a imprimir ese </a:t>
            </a:r>
            <a:r>
              <a:rPr lang="es-AR" i="1" dirty="0" smtClean="0"/>
              <a:t>numero</a:t>
            </a:r>
            <a:r>
              <a:rPr lang="es-AR" dirty="0" smtClean="0"/>
              <a:t> en la consola.</a:t>
            </a:r>
          </a:p>
          <a:p>
            <a:pPr lvl="0">
              <a:buSzPts val="1700"/>
            </a:pPr>
            <a:endParaRPr lang="es-AR" dirty="0"/>
          </a:p>
          <a:p>
            <a:pPr lvl="0">
              <a:buSzPts val="1700"/>
            </a:pPr>
            <a:r>
              <a:rPr lang="es-AR" dirty="0" smtClean="0"/>
              <a:t>Es clave no olvidarse de los dos puntos entre la variable y el nombre del arreglo.</a:t>
            </a:r>
            <a:endParaRPr lang="en-US" dirty="0"/>
          </a:p>
        </p:txBody>
      </p:sp>
    </p:spTree>
    <p:extLst>
      <p:ext uri="{BB962C8B-B14F-4D97-AF65-F5344CB8AC3E}">
        <p14:creationId xmlns:p14="http://schemas.microsoft.com/office/powerpoint/2010/main" val="27838524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ES" dirty="0" smtClean="0"/>
              <a:t>La propiedad </a:t>
            </a:r>
            <a:r>
              <a:rPr lang="es-ES" i="1" dirty="0" err="1"/>
              <a:t>l</a:t>
            </a:r>
            <a:r>
              <a:rPr lang="es-ES" i="1" dirty="0" err="1" smtClean="0"/>
              <a:t>ength</a:t>
            </a:r>
            <a:endParaRPr i="1" dirty="0"/>
          </a:p>
        </p:txBody>
      </p:sp>
      <p:sp>
        <p:nvSpPr>
          <p:cNvPr id="3" name="TextBox 2"/>
          <p:cNvSpPr txBox="1"/>
          <p:nvPr/>
        </p:nvSpPr>
        <p:spPr>
          <a:xfrm>
            <a:off x="595645" y="1411863"/>
            <a:ext cx="7935310" cy="2954655"/>
          </a:xfrm>
          <a:prstGeom prst="rect">
            <a:avLst/>
          </a:prstGeom>
          <a:solidFill>
            <a:schemeClr val="bg1"/>
          </a:solidFill>
        </p:spPr>
        <p:txBody>
          <a:bodyPr wrap="square" rtlCol="0">
            <a:spAutoFit/>
          </a:bodyPr>
          <a:lstStyle/>
          <a:p>
            <a:pPr lvl="0">
              <a:buSzPts val="1700"/>
            </a:pPr>
            <a:r>
              <a:rPr lang="es-AR" b="1" i="1" dirty="0" smtClean="0">
                <a:solidFill>
                  <a:schemeClr val="accent1"/>
                </a:solidFill>
              </a:rPr>
              <a:t>length</a:t>
            </a:r>
            <a:r>
              <a:rPr lang="es-AR" b="1" i="1" dirty="0" smtClean="0">
                <a:solidFill>
                  <a:schemeClr val="tx1"/>
                </a:solidFill>
              </a:rPr>
              <a:t> es una propiedad que nos permite conocer la longitud de un arreglo.</a:t>
            </a:r>
          </a:p>
          <a:p>
            <a:pPr lvl="0">
              <a:buSzPts val="1700"/>
            </a:pPr>
            <a:endParaRPr lang="es-AR" b="1" i="1" dirty="0">
              <a:solidFill>
                <a:schemeClr val="tx1"/>
              </a:solidFill>
            </a:endParaRPr>
          </a:p>
          <a:p>
            <a:pPr lvl="0">
              <a:buSzPts val="1700"/>
            </a:pPr>
            <a:r>
              <a:rPr lang="es-AR" sz="1200" dirty="0" smtClean="0">
                <a:solidFill>
                  <a:schemeClr val="tx1"/>
                </a:solidFill>
              </a:rPr>
              <a:t>Si tengo un arreglo </a:t>
            </a:r>
            <a:r>
              <a:rPr lang="es-AR" sz="1200" i="1" dirty="0" smtClean="0">
                <a:solidFill>
                  <a:schemeClr val="tx1"/>
                </a:solidFill>
              </a:rPr>
              <a:t>miArreglo </a:t>
            </a:r>
            <a:r>
              <a:rPr lang="es-AR" sz="1200" dirty="0" smtClean="0">
                <a:solidFill>
                  <a:schemeClr val="tx1"/>
                </a:solidFill>
              </a:rPr>
              <a:t>con una longitud de 7, la sentencia </a:t>
            </a:r>
            <a:r>
              <a:rPr lang="es-AR" sz="1200" b="1" i="1" dirty="0" smtClean="0">
                <a:solidFill>
                  <a:schemeClr val="accent1"/>
                </a:solidFill>
              </a:rPr>
              <a:t>miArreglo.length</a:t>
            </a:r>
            <a:r>
              <a:rPr lang="es-AR" sz="1200" dirty="0" smtClean="0">
                <a:solidFill>
                  <a:schemeClr val="tx1"/>
                </a:solidFill>
              </a:rPr>
              <a:t> me traerá la longitud de ese arreglo, es decir, me traerá un 7.</a:t>
            </a:r>
          </a:p>
          <a:p>
            <a:pPr lvl="0">
              <a:buSzPts val="1700"/>
            </a:pPr>
            <a:endParaRPr lang="es-AR" sz="1200" dirty="0">
              <a:solidFill>
                <a:schemeClr val="tx1"/>
              </a:solidFill>
            </a:endParaRPr>
          </a:p>
          <a:p>
            <a:pPr lvl="0">
              <a:buSzPts val="1700"/>
            </a:pPr>
            <a:r>
              <a:rPr lang="es-AR" sz="1200" dirty="0" smtClean="0">
                <a:solidFill>
                  <a:schemeClr val="tx1"/>
                </a:solidFill>
              </a:rPr>
              <a:t>Si ejecuto la instrucción </a:t>
            </a:r>
            <a:r>
              <a:rPr lang="es-AR" sz="1200" i="1" dirty="0" smtClean="0">
                <a:solidFill>
                  <a:schemeClr val="tx1"/>
                </a:solidFill>
              </a:rPr>
              <a:t>System.out.println(miArreglo.length)</a:t>
            </a:r>
            <a:r>
              <a:rPr lang="es-AR" sz="1200" dirty="0">
                <a:solidFill>
                  <a:schemeClr val="tx1"/>
                </a:solidFill>
              </a:rPr>
              <a:t> </a:t>
            </a:r>
            <a:r>
              <a:rPr lang="es-AR" sz="1200" dirty="0" smtClean="0">
                <a:solidFill>
                  <a:schemeClr val="tx1"/>
                </a:solidFill>
              </a:rPr>
              <a:t>para este mismo ejemplo, en la consola se me mostrará el número 7.</a:t>
            </a:r>
          </a:p>
          <a:p>
            <a:pPr lvl="0">
              <a:buSzPts val="1700"/>
            </a:pPr>
            <a:endParaRPr lang="es-AR" sz="1200" dirty="0">
              <a:solidFill>
                <a:schemeClr val="tx1"/>
              </a:solidFill>
            </a:endParaRPr>
          </a:p>
          <a:p>
            <a:pPr lvl="0">
              <a:buSzPts val="1700"/>
            </a:pPr>
            <a:r>
              <a:rPr lang="es-AR" sz="1200" dirty="0" smtClean="0">
                <a:solidFill>
                  <a:schemeClr val="tx1"/>
                </a:solidFill>
              </a:rPr>
              <a:t>Esto me va a permitir un uso más cómodo del bucle for, haciendo lo siguiente</a:t>
            </a:r>
          </a:p>
          <a:p>
            <a:pPr lvl="0">
              <a:buSzPts val="1700"/>
            </a:pPr>
            <a:endParaRPr lang="es-AR" dirty="0">
              <a:solidFill>
                <a:schemeClr val="tx1"/>
              </a:solidFill>
            </a:endParaRPr>
          </a:p>
          <a:p>
            <a:pPr lvl="0">
              <a:buSzPts val="1700"/>
            </a:pPr>
            <a:r>
              <a:rPr lang="es-AR" sz="1600" i="1" dirty="0" smtClean="0">
                <a:solidFill>
                  <a:schemeClr val="tx1"/>
                </a:solidFill>
              </a:rPr>
              <a:t>for( int i = 0; i &lt; miArreglo</a:t>
            </a:r>
            <a:r>
              <a:rPr lang="es-AR" sz="1600" i="1" dirty="0" smtClean="0">
                <a:solidFill>
                  <a:schemeClr val="accent1"/>
                </a:solidFill>
              </a:rPr>
              <a:t>.length</a:t>
            </a:r>
            <a:r>
              <a:rPr lang="es-AR" sz="1600" i="1" dirty="0" smtClean="0">
                <a:solidFill>
                  <a:schemeClr val="tx1"/>
                </a:solidFill>
              </a:rPr>
              <a:t>; i++){</a:t>
            </a:r>
          </a:p>
          <a:p>
            <a:pPr lvl="0">
              <a:buSzPts val="1700"/>
            </a:pPr>
            <a:r>
              <a:rPr lang="es-AR" sz="1600" i="1" dirty="0" smtClean="0">
                <a:solidFill>
                  <a:schemeClr val="bg2"/>
                </a:solidFill>
              </a:rPr>
              <a:t>    // instrucciones a ejecutar en cada iteración</a:t>
            </a:r>
            <a:endParaRPr lang="es-AR" sz="1600" i="1" dirty="0">
              <a:solidFill>
                <a:schemeClr val="bg2"/>
              </a:solidFill>
            </a:endParaRPr>
          </a:p>
          <a:p>
            <a:pPr lvl="0">
              <a:buSzPts val="1700"/>
            </a:pPr>
            <a:r>
              <a:rPr lang="es-AR" sz="1600" i="1" dirty="0" smtClean="0">
                <a:solidFill>
                  <a:schemeClr val="tx1"/>
                </a:solidFill>
              </a:rPr>
              <a:t>}</a:t>
            </a:r>
          </a:p>
          <a:p>
            <a:pPr lvl="0">
              <a:buSzPts val="1700"/>
            </a:pPr>
            <a:endParaRPr lang="es-AR" sz="1200" i="1" dirty="0" smtClean="0">
              <a:solidFill>
                <a:schemeClr val="tx1"/>
              </a:solidFill>
            </a:endParaRPr>
          </a:p>
        </p:txBody>
      </p:sp>
      <p:sp>
        <p:nvSpPr>
          <p:cNvPr id="2" name="Rectangle 1"/>
          <p:cNvSpPr/>
          <p:nvPr/>
        </p:nvSpPr>
        <p:spPr>
          <a:xfrm>
            <a:off x="5297214" y="3311820"/>
            <a:ext cx="2701158" cy="123916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SzPts val="1700"/>
            </a:pPr>
            <a:r>
              <a:rPr lang="es-AR" sz="1000" dirty="0">
                <a:solidFill>
                  <a:schemeClr val="tx1"/>
                </a:solidFill>
              </a:rPr>
              <a:t>Ahora, la variable de iteración i se iniciará siendo 0 y llegará hasta la longitud del arreglo menos 1 sin necesidad de que yo le diga expresamente cuál es esa longitud</a:t>
            </a:r>
            <a:r>
              <a:rPr lang="es-AR" sz="1000" dirty="0" smtClean="0">
                <a:solidFill>
                  <a:schemeClr val="tx1"/>
                </a:solidFill>
              </a:rPr>
              <a:t>.</a:t>
            </a:r>
          </a:p>
          <a:p>
            <a:pPr lvl="0">
              <a:buSzPts val="1700"/>
            </a:pPr>
            <a:endParaRPr lang="es-AR" sz="1000" dirty="0">
              <a:solidFill>
                <a:schemeClr val="tx1"/>
              </a:solidFill>
            </a:endParaRPr>
          </a:p>
          <a:p>
            <a:pPr lvl="0">
              <a:buSzPts val="1700"/>
            </a:pPr>
            <a:r>
              <a:rPr lang="es-AR" sz="1000" i="1" dirty="0" smtClean="0">
                <a:solidFill>
                  <a:schemeClr val="tx1"/>
                </a:solidFill>
              </a:rPr>
              <a:t>miArreglo.length</a:t>
            </a:r>
            <a:r>
              <a:rPr lang="es-AR" sz="1000" dirty="0" smtClean="0">
                <a:solidFill>
                  <a:schemeClr val="tx1"/>
                </a:solidFill>
              </a:rPr>
              <a:t> es igual a la longitud del arreglo, sea cual sea.</a:t>
            </a:r>
          </a:p>
        </p:txBody>
      </p:sp>
    </p:spTree>
    <p:extLst>
      <p:ext uri="{BB962C8B-B14F-4D97-AF65-F5344CB8AC3E}">
        <p14:creationId xmlns:p14="http://schemas.microsoft.com/office/powerpoint/2010/main" val="2590797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7"/>
          <p:cNvSpPr txBox="1">
            <a:spLocks noGrp="1"/>
          </p:cNvSpPr>
          <p:nvPr>
            <p:ph type="ctrTitle"/>
          </p:nvPr>
        </p:nvSpPr>
        <p:spPr>
          <a:xfrm>
            <a:off x="311700" y="1226800"/>
            <a:ext cx="8520600" cy="1570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es"/>
              <a:t>Les damos la bienvenida</a:t>
            </a:r>
            <a:endParaRPr/>
          </a:p>
        </p:txBody>
      </p:sp>
      <p:sp>
        <p:nvSpPr>
          <p:cNvPr id="150" name="Google Shape;150;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a:t>Vamos a comenzar a grabar la clase</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4"/>
          <p:cNvSpPr txBox="1">
            <a:spLocks noGrp="1"/>
          </p:cNvSpPr>
          <p:nvPr>
            <p:ph type="ctrTitle"/>
          </p:nvPr>
        </p:nvSpPr>
        <p:spPr>
          <a:xfrm>
            <a:off x="550375" y="597876"/>
            <a:ext cx="8043300" cy="635564"/>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38888"/>
              <a:buNone/>
            </a:pPr>
            <a:r>
              <a:rPr lang="es-ES" sz="3200" dirty="0" smtClean="0"/>
              <a:t>Matrices bidimensionales</a:t>
            </a:r>
            <a:endParaRPr sz="3200" dirty="0"/>
          </a:p>
        </p:txBody>
      </p:sp>
      <p:sp>
        <p:nvSpPr>
          <p:cNvPr id="127" name="Google Shape;127;p4"/>
          <p:cNvSpPr txBox="1">
            <a:spLocks noGrp="1"/>
          </p:cNvSpPr>
          <p:nvPr>
            <p:ph type="subTitle" idx="1"/>
          </p:nvPr>
        </p:nvSpPr>
        <p:spPr>
          <a:xfrm>
            <a:off x="550375" y="2013890"/>
            <a:ext cx="8043300" cy="2179738"/>
          </a:xfrm>
          <a:prstGeom prst="rect">
            <a:avLst/>
          </a:prstGeom>
          <a:noFill/>
          <a:ln>
            <a:noFill/>
          </a:ln>
        </p:spPr>
        <p:txBody>
          <a:bodyPr spcFirstLastPara="1" wrap="square" lIns="91425" tIns="91425" rIns="91425" bIns="91425" anchor="t" anchorCtr="0">
            <a:normAutofit fontScale="85000" lnSpcReduction="10000"/>
          </a:bodyPr>
          <a:lstStyle/>
          <a:p>
            <a:pPr marL="0" lvl="0" indent="0"/>
            <a:r>
              <a:rPr lang="es-ES" dirty="0" smtClean="0"/>
              <a:t>Un arreglo bidimensional significa que tengo un arreglo dentro de otro arreglo.</a:t>
            </a:r>
          </a:p>
          <a:p>
            <a:pPr marL="0" lvl="0" indent="0"/>
            <a:endParaRPr lang="es-ES" dirty="0" smtClean="0"/>
          </a:p>
          <a:p>
            <a:pPr marL="0" lvl="0" indent="0"/>
            <a:r>
              <a:rPr lang="es-ES" dirty="0" smtClean="0"/>
              <a:t>Por ejemplo, así declararía un arreglo de 2 x 3:</a:t>
            </a:r>
          </a:p>
          <a:p>
            <a:pPr marL="0" lvl="0" indent="0"/>
            <a:endParaRPr lang="es-ES" dirty="0"/>
          </a:p>
          <a:p>
            <a:pPr marL="0" lvl="0" indent="0"/>
            <a:r>
              <a:rPr lang="es-ES" dirty="0" smtClean="0"/>
              <a:t>int</a:t>
            </a:r>
            <a:r>
              <a:rPr lang="es-ES" dirty="0"/>
              <a:t>[][] </a:t>
            </a:r>
            <a:r>
              <a:rPr lang="es-ES" dirty="0" smtClean="0"/>
              <a:t>miMatrizBidimensional;</a:t>
            </a:r>
            <a:endParaRPr lang="es-ES" dirty="0"/>
          </a:p>
          <a:p>
            <a:pPr marL="0" lvl="0" indent="0" algn="l" rtl="0">
              <a:lnSpc>
                <a:spcPct val="100000"/>
              </a:lnSpc>
              <a:spcBef>
                <a:spcPts val="0"/>
              </a:spcBef>
              <a:spcAft>
                <a:spcPts val="0"/>
              </a:spcAft>
              <a:buSzPts val="1700"/>
              <a:buNone/>
            </a:pPr>
            <a:r>
              <a:rPr lang="es-ES" dirty="0" smtClean="0"/>
              <a:t>int[][] miMatrizBidimensional = new int[2][3];</a:t>
            </a:r>
          </a:p>
          <a:p>
            <a:pPr marL="0" lvl="0" indent="0" algn="l" rtl="0">
              <a:lnSpc>
                <a:spcPct val="100000"/>
              </a:lnSpc>
              <a:spcBef>
                <a:spcPts val="0"/>
              </a:spcBef>
              <a:spcAft>
                <a:spcPts val="0"/>
              </a:spcAft>
              <a:buSzPts val="1700"/>
              <a:buNone/>
            </a:pPr>
            <a:endParaRPr lang="es-ES" dirty="0"/>
          </a:p>
          <a:p>
            <a:pPr marL="0" lvl="0" indent="0" algn="l" rtl="0">
              <a:lnSpc>
                <a:spcPct val="100000"/>
              </a:lnSpc>
              <a:spcBef>
                <a:spcPts val="0"/>
              </a:spcBef>
              <a:spcAft>
                <a:spcPts val="0"/>
              </a:spcAft>
              <a:buSzPts val="1700"/>
              <a:buNone/>
            </a:pPr>
            <a:r>
              <a:rPr lang="es-ES" dirty="0" smtClean="0"/>
              <a:t>Por cada posición del primer arreglo, tengo 3 valores almacenados. La cantidad de datos que puede almacenar es la longitud del primero por la longitud del segundo. En este caso, 6 datos en total (2 x 3).</a:t>
            </a:r>
          </a:p>
          <a:p>
            <a:pPr marL="0" lvl="0" indent="0" algn="l" rtl="0">
              <a:lnSpc>
                <a:spcPct val="100000"/>
              </a:lnSpc>
              <a:spcBef>
                <a:spcPts val="0"/>
              </a:spcBef>
              <a:spcAft>
                <a:spcPts val="0"/>
              </a:spcAft>
              <a:buSzPts val="1700"/>
              <a:buNone/>
            </a:pPr>
            <a:endParaRPr lang="es-ES" dirty="0"/>
          </a:p>
          <a:p>
            <a:pPr marL="0" lvl="0" indent="0" algn="l" rtl="0">
              <a:lnSpc>
                <a:spcPct val="100000"/>
              </a:lnSpc>
              <a:spcBef>
                <a:spcPts val="0"/>
              </a:spcBef>
              <a:spcAft>
                <a:spcPts val="0"/>
              </a:spcAft>
              <a:buSzPts val="1700"/>
              <a:buNone/>
            </a:pPr>
            <a:endParaRPr dirty="0"/>
          </a:p>
        </p:txBody>
      </p:sp>
    </p:spTree>
    <p:extLst>
      <p:ext uri="{BB962C8B-B14F-4D97-AF65-F5344CB8AC3E}">
        <p14:creationId xmlns:p14="http://schemas.microsoft.com/office/powerpoint/2010/main" val="22137435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ES" dirty="0" smtClean="0"/>
              <a:t>Arreglos bidimensionales</a:t>
            </a:r>
            <a:endParaRPr dirty="0"/>
          </a:p>
        </p:txBody>
      </p:sp>
      <p:sp>
        <p:nvSpPr>
          <p:cNvPr id="6" name="TextBox 5"/>
          <p:cNvSpPr txBox="1"/>
          <p:nvPr/>
        </p:nvSpPr>
        <p:spPr>
          <a:xfrm>
            <a:off x="748044" y="2459420"/>
            <a:ext cx="7357242" cy="584775"/>
          </a:xfrm>
          <a:prstGeom prst="rect">
            <a:avLst/>
          </a:prstGeom>
          <a:noFill/>
        </p:spPr>
        <p:txBody>
          <a:bodyPr wrap="square" rtlCol="0">
            <a:spAutoFit/>
          </a:bodyPr>
          <a:lstStyle/>
          <a:p>
            <a:r>
              <a:rPr lang="es-AR" sz="1600" i="1" dirty="0" smtClean="0"/>
              <a:t>int[][] matrizBid=</a:t>
            </a:r>
            <a:r>
              <a:rPr lang="es-AR" sz="1600" dirty="0" smtClean="0"/>
              <a:t> </a:t>
            </a:r>
            <a:r>
              <a:rPr lang="es-AR" sz="1600" dirty="0" smtClean="0">
                <a:solidFill>
                  <a:schemeClr val="accent1"/>
                </a:solidFill>
              </a:rPr>
              <a:t>{</a:t>
            </a:r>
            <a:r>
              <a:rPr lang="es-AR" sz="1600" dirty="0" smtClean="0"/>
              <a:t> </a:t>
            </a:r>
            <a:r>
              <a:rPr lang="es-AR" sz="1600" dirty="0" smtClean="0">
                <a:solidFill>
                  <a:schemeClr val="accent4">
                    <a:lumMod val="75000"/>
                  </a:schemeClr>
                </a:solidFill>
              </a:rPr>
              <a:t>{</a:t>
            </a:r>
            <a:r>
              <a:rPr lang="es-AR" sz="1600" dirty="0" smtClean="0"/>
              <a:t>7, 3, -1</a:t>
            </a:r>
            <a:r>
              <a:rPr lang="es-AR" sz="1600" dirty="0" smtClean="0">
                <a:solidFill>
                  <a:schemeClr val="accent4">
                    <a:lumMod val="75000"/>
                  </a:schemeClr>
                </a:solidFill>
              </a:rPr>
              <a:t>} </a:t>
            </a:r>
            <a:r>
              <a:rPr lang="es-AR" sz="1600" b="1" dirty="0" smtClean="0">
                <a:solidFill>
                  <a:schemeClr val="accent1"/>
                </a:solidFill>
              </a:rPr>
              <a:t>,</a:t>
            </a:r>
            <a:r>
              <a:rPr lang="es-AR" sz="1600" dirty="0" smtClean="0"/>
              <a:t> </a:t>
            </a:r>
            <a:r>
              <a:rPr lang="es-AR" sz="1600" dirty="0" smtClean="0">
                <a:solidFill>
                  <a:schemeClr val="accent4">
                    <a:lumMod val="75000"/>
                  </a:schemeClr>
                </a:solidFill>
              </a:rPr>
              <a:t>{</a:t>
            </a:r>
            <a:r>
              <a:rPr lang="es-AR" sz="1600" dirty="0" smtClean="0"/>
              <a:t>8, -30, 1</a:t>
            </a:r>
            <a:r>
              <a:rPr lang="es-AR" sz="1600" dirty="0" smtClean="0">
                <a:solidFill>
                  <a:schemeClr val="accent4">
                    <a:lumMod val="75000"/>
                  </a:schemeClr>
                </a:solidFill>
              </a:rPr>
              <a:t>}</a:t>
            </a:r>
            <a:r>
              <a:rPr lang="es-AR" sz="1600" dirty="0" smtClean="0"/>
              <a:t> </a:t>
            </a:r>
            <a:r>
              <a:rPr lang="es-AR" sz="1600" dirty="0" smtClean="0">
                <a:solidFill>
                  <a:schemeClr val="accent1"/>
                </a:solidFill>
              </a:rPr>
              <a:t>}</a:t>
            </a:r>
          </a:p>
          <a:p>
            <a:endParaRPr lang="es-AR" sz="1600" dirty="0" smtClean="0">
              <a:solidFill>
                <a:schemeClr val="accent1"/>
              </a:solidFill>
            </a:endParaRPr>
          </a:p>
        </p:txBody>
      </p:sp>
      <p:sp>
        <p:nvSpPr>
          <p:cNvPr id="8" name="Right Brace 7"/>
          <p:cNvSpPr/>
          <p:nvPr/>
        </p:nvSpPr>
        <p:spPr>
          <a:xfrm rot="5400000">
            <a:off x="2500509" y="2854388"/>
            <a:ext cx="252248" cy="149048"/>
          </a:xfrm>
          <a:prstGeom prst="rightBrace">
            <a:avLst>
              <a:gd name="adj1" fmla="val 33333"/>
              <a:gd name="adj2" fmla="val 48756"/>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4">
                  <a:lumMod val="75000"/>
                </a:schemeClr>
              </a:solidFill>
            </a:endParaRPr>
          </a:p>
        </p:txBody>
      </p:sp>
      <p:sp>
        <p:nvSpPr>
          <p:cNvPr id="14" name="Right Brace 13"/>
          <p:cNvSpPr/>
          <p:nvPr/>
        </p:nvSpPr>
        <p:spPr>
          <a:xfrm rot="16200000">
            <a:off x="2748887" y="1855174"/>
            <a:ext cx="252249" cy="934561"/>
          </a:xfrm>
          <a:prstGeom prst="rightBrace">
            <a:avLst>
              <a:gd name="adj1" fmla="val 33333"/>
              <a:gd name="adj2" fmla="val 48756"/>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4">
                  <a:lumMod val="75000"/>
                </a:schemeClr>
              </a:solidFill>
            </a:endParaRPr>
          </a:p>
        </p:txBody>
      </p:sp>
      <p:sp>
        <p:nvSpPr>
          <p:cNvPr id="15" name="Right Brace 14"/>
          <p:cNvSpPr/>
          <p:nvPr/>
        </p:nvSpPr>
        <p:spPr>
          <a:xfrm rot="16200000">
            <a:off x="3769340" y="1855173"/>
            <a:ext cx="252249" cy="934561"/>
          </a:xfrm>
          <a:prstGeom prst="rightBrace">
            <a:avLst>
              <a:gd name="adj1" fmla="val 33333"/>
              <a:gd name="adj2" fmla="val 48756"/>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4">
                  <a:lumMod val="75000"/>
                </a:schemeClr>
              </a:solidFill>
            </a:endParaRPr>
          </a:p>
        </p:txBody>
      </p:sp>
      <p:sp>
        <p:nvSpPr>
          <p:cNvPr id="16" name="Right Brace 15"/>
          <p:cNvSpPr/>
          <p:nvPr/>
        </p:nvSpPr>
        <p:spPr>
          <a:xfrm rot="5400000">
            <a:off x="2738374" y="2854388"/>
            <a:ext cx="252248" cy="149048"/>
          </a:xfrm>
          <a:prstGeom prst="rightBrace">
            <a:avLst>
              <a:gd name="adj1" fmla="val 33333"/>
              <a:gd name="adj2" fmla="val 48756"/>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4">
                  <a:lumMod val="75000"/>
                </a:schemeClr>
              </a:solidFill>
            </a:endParaRPr>
          </a:p>
        </p:txBody>
      </p:sp>
      <p:sp>
        <p:nvSpPr>
          <p:cNvPr id="17" name="Right Brace 16"/>
          <p:cNvSpPr/>
          <p:nvPr/>
        </p:nvSpPr>
        <p:spPr>
          <a:xfrm rot="5400000">
            <a:off x="2986749" y="2854388"/>
            <a:ext cx="252248" cy="149048"/>
          </a:xfrm>
          <a:prstGeom prst="rightBrace">
            <a:avLst>
              <a:gd name="adj1" fmla="val 33333"/>
              <a:gd name="adj2" fmla="val 48756"/>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4">
                  <a:lumMod val="75000"/>
                </a:schemeClr>
              </a:solidFill>
            </a:endParaRPr>
          </a:p>
        </p:txBody>
      </p:sp>
      <p:sp>
        <p:nvSpPr>
          <p:cNvPr id="10" name="TextBox 9"/>
          <p:cNvSpPr txBox="1"/>
          <p:nvPr/>
        </p:nvSpPr>
        <p:spPr>
          <a:xfrm>
            <a:off x="2344671" y="1642038"/>
            <a:ext cx="999863" cy="400110"/>
          </a:xfrm>
          <a:prstGeom prst="rect">
            <a:avLst/>
          </a:prstGeom>
          <a:noFill/>
        </p:spPr>
        <p:txBody>
          <a:bodyPr wrap="square" rtlCol="0">
            <a:spAutoFit/>
          </a:bodyPr>
          <a:lstStyle/>
          <a:p>
            <a:pPr algn="ctr"/>
            <a:r>
              <a:rPr lang="es-AR" sz="1000" dirty="0" smtClean="0"/>
              <a:t>Índice 0 del primer arreglo</a:t>
            </a:r>
            <a:endParaRPr lang="en-US" sz="1000" dirty="0"/>
          </a:p>
        </p:txBody>
      </p:sp>
      <p:sp>
        <p:nvSpPr>
          <p:cNvPr id="20" name="TextBox 19"/>
          <p:cNvSpPr txBox="1"/>
          <p:nvPr/>
        </p:nvSpPr>
        <p:spPr>
          <a:xfrm>
            <a:off x="3362882" y="1646247"/>
            <a:ext cx="999863" cy="400110"/>
          </a:xfrm>
          <a:prstGeom prst="rect">
            <a:avLst/>
          </a:prstGeom>
          <a:noFill/>
        </p:spPr>
        <p:txBody>
          <a:bodyPr wrap="square" rtlCol="0">
            <a:spAutoFit/>
          </a:bodyPr>
          <a:lstStyle/>
          <a:p>
            <a:pPr algn="ctr"/>
            <a:r>
              <a:rPr lang="es-AR" sz="1000" dirty="0" smtClean="0"/>
              <a:t>Índice 1 del primer arreglo</a:t>
            </a:r>
            <a:endParaRPr lang="en-US" sz="1000" dirty="0"/>
          </a:p>
        </p:txBody>
      </p:sp>
      <p:sp>
        <p:nvSpPr>
          <p:cNvPr id="11" name="TextBox 10"/>
          <p:cNvSpPr txBox="1"/>
          <p:nvPr/>
        </p:nvSpPr>
        <p:spPr>
          <a:xfrm>
            <a:off x="1735006" y="3103315"/>
            <a:ext cx="682187" cy="707886"/>
          </a:xfrm>
          <a:prstGeom prst="rect">
            <a:avLst/>
          </a:prstGeom>
          <a:noFill/>
        </p:spPr>
        <p:txBody>
          <a:bodyPr wrap="square" rtlCol="0">
            <a:spAutoFit/>
          </a:bodyPr>
          <a:lstStyle/>
          <a:p>
            <a:pPr algn="ctr"/>
            <a:r>
              <a:rPr lang="es-AR" sz="1000" dirty="0" smtClean="0"/>
              <a:t>Índice 0 del segundo arreglo</a:t>
            </a:r>
            <a:endParaRPr lang="en-US" sz="1000" dirty="0"/>
          </a:p>
        </p:txBody>
      </p:sp>
      <p:sp>
        <p:nvSpPr>
          <p:cNvPr id="22" name="TextBox 21"/>
          <p:cNvSpPr txBox="1"/>
          <p:nvPr/>
        </p:nvSpPr>
        <p:spPr>
          <a:xfrm>
            <a:off x="2531948" y="3106740"/>
            <a:ext cx="682187" cy="707886"/>
          </a:xfrm>
          <a:prstGeom prst="rect">
            <a:avLst/>
          </a:prstGeom>
          <a:noFill/>
        </p:spPr>
        <p:txBody>
          <a:bodyPr wrap="square" rtlCol="0">
            <a:spAutoFit/>
          </a:bodyPr>
          <a:lstStyle/>
          <a:p>
            <a:pPr algn="ctr"/>
            <a:r>
              <a:rPr lang="es-AR" sz="1000" dirty="0" smtClean="0"/>
              <a:t>Índice 1 del segundo arreglo</a:t>
            </a:r>
            <a:endParaRPr lang="en-US" sz="1000" dirty="0"/>
          </a:p>
        </p:txBody>
      </p:sp>
      <p:sp>
        <p:nvSpPr>
          <p:cNvPr id="23" name="TextBox 22"/>
          <p:cNvSpPr txBox="1"/>
          <p:nvPr/>
        </p:nvSpPr>
        <p:spPr>
          <a:xfrm>
            <a:off x="3322648" y="3103315"/>
            <a:ext cx="682187" cy="707886"/>
          </a:xfrm>
          <a:prstGeom prst="rect">
            <a:avLst/>
          </a:prstGeom>
          <a:noFill/>
        </p:spPr>
        <p:txBody>
          <a:bodyPr wrap="square" rtlCol="0">
            <a:spAutoFit/>
          </a:bodyPr>
          <a:lstStyle/>
          <a:p>
            <a:pPr algn="ctr"/>
            <a:r>
              <a:rPr lang="es-AR" sz="1000" dirty="0" smtClean="0"/>
              <a:t>Índice 2 del segundo arreglo</a:t>
            </a:r>
            <a:endParaRPr lang="en-US" sz="1000" dirty="0"/>
          </a:p>
        </p:txBody>
      </p:sp>
      <p:cxnSp>
        <p:nvCxnSpPr>
          <p:cNvPr id="31" name="Elbow Connector 30"/>
          <p:cNvCxnSpPr>
            <a:stCxn id="11" idx="0"/>
          </p:cNvCxnSpPr>
          <p:nvPr/>
        </p:nvCxnSpPr>
        <p:spPr>
          <a:xfrm rot="5400000" flipH="1" flipV="1">
            <a:off x="2214113" y="2785480"/>
            <a:ext cx="179823" cy="455848"/>
          </a:xfrm>
          <a:prstGeom prst="bent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3" idx="0"/>
          </p:cNvCxnSpPr>
          <p:nvPr/>
        </p:nvCxnSpPr>
        <p:spPr>
          <a:xfrm rot="16200000" flipV="1">
            <a:off x="3349028" y="2788600"/>
            <a:ext cx="179823" cy="449607"/>
          </a:xfrm>
          <a:prstGeom prst="bent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5927836" y="1170125"/>
            <a:ext cx="2816773" cy="340187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200" dirty="0" smtClean="0">
                <a:solidFill>
                  <a:schemeClr val="tx1"/>
                </a:solidFill>
              </a:rPr>
              <a:t>Este es un arreglo bidimensional de 2 por 3 ([2] [3]).</a:t>
            </a:r>
          </a:p>
          <a:p>
            <a:endParaRPr lang="es-AR" sz="1200" dirty="0" smtClean="0">
              <a:solidFill>
                <a:schemeClr val="tx1"/>
              </a:solidFill>
            </a:endParaRPr>
          </a:p>
          <a:p>
            <a:r>
              <a:rPr lang="es-AR" sz="1200" b="1" i="1" dirty="0">
                <a:solidFill>
                  <a:schemeClr val="tx1"/>
                </a:solidFill>
              </a:rPr>
              <a:t>i</a:t>
            </a:r>
            <a:r>
              <a:rPr lang="es-AR" sz="1200" b="1" i="1" dirty="0" smtClean="0">
                <a:solidFill>
                  <a:schemeClr val="tx1"/>
                </a:solidFill>
              </a:rPr>
              <a:t>nt[][] matrizBid = new int[2][3];</a:t>
            </a:r>
          </a:p>
          <a:p>
            <a:endParaRPr lang="es-AR" sz="1200" dirty="0" smtClean="0">
              <a:solidFill>
                <a:schemeClr val="tx1"/>
              </a:solidFill>
            </a:endParaRPr>
          </a:p>
          <a:p>
            <a:r>
              <a:rPr lang="es-AR" sz="1200" dirty="0" smtClean="0">
                <a:solidFill>
                  <a:schemeClr val="tx1"/>
                </a:solidFill>
              </a:rPr>
              <a:t>Aquí, trabajaremos con coordenadas.</a:t>
            </a:r>
          </a:p>
          <a:p>
            <a:endParaRPr lang="es-AR" sz="1200" dirty="0">
              <a:solidFill>
                <a:schemeClr val="tx1"/>
              </a:solidFill>
            </a:endParaRPr>
          </a:p>
          <a:p>
            <a:r>
              <a:rPr lang="es-AR" sz="1000" dirty="0" smtClean="0">
                <a:solidFill>
                  <a:schemeClr val="tx1"/>
                </a:solidFill>
              </a:rPr>
              <a:t>El número 7 está en la posición 0;0, o mejor dicho, [0] [0]. El 3, en la posición 0;1, o mejor dicho, [0] [1].</a:t>
            </a:r>
          </a:p>
          <a:p>
            <a:pPr algn="ctr"/>
            <a:endParaRPr lang="es-AR" sz="1200" dirty="0">
              <a:solidFill>
                <a:schemeClr val="tx1"/>
              </a:solidFill>
            </a:endParaRPr>
          </a:p>
          <a:p>
            <a:r>
              <a:rPr lang="es-AR" sz="1200" dirty="0" smtClean="0">
                <a:solidFill>
                  <a:schemeClr val="tx1"/>
                </a:solidFill>
              </a:rPr>
              <a:t>matrizBid[0][0] = 7 ;</a:t>
            </a:r>
          </a:p>
          <a:p>
            <a:r>
              <a:rPr lang="es-AR" sz="1200" dirty="0">
                <a:solidFill>
                  <a:schemeClr val="tx1"/>
                </a:solidFill>
              </a:rPr>
              <a:t>matrizBid[0</a:t>
            </a:r>
            <a:r>
              <a:rPr lang="es-AR" sz="1200" dirty="0" smtClean="0">
                <a:solidFill>
                  <a:schemeClr val="tx1"/>
                </a:solidFill>
              </a:rPr>
              <a:t>][1] </a:t>
            </a:r>
            <a:r>
              <a:rPr lang="es-AR" sz="1200" dirty="0">
                <a:solidFill>
                  <a:schemeClr val="tx1"/>
                </a:solidFill>
              </a:rPr>
              <a:t>= </a:t>
            </a:r>
            <a:r>
              <a:rPr lang="es-AR" sz="1200" dirty="0" smtClean="0">
                <a:solidFill>
                  <a:schemeClr val="tx1"/>
                </a:solidFill>
              </a:rPr>
              <a:t>3;</a:t>
            </a:r>
            <a:endParaRPr lang="es-AR" sz="1200" dirty="0">
              <a:solidFill>
                <a:schemeClr val="tx1"/>
              </a:solidFill>
            </a:endParaRPr>
          </a:p>
          <a:p>
            <a:r>
              <a:rPr lang="es-AR" sz="1200" dirty="0">
                <a:solidFill>
                  <a:schemeClr val="tx1"/>
                </a:solidFill>
              </a:rPr>
              <a:t>matrizBid[0</a:t>
            </a:r>
            <a:r>
              <a:rPr lang="es-AR" sz="1200" dirty="0" smtClean="0">
                <a:solidFill>
                  <a:schemeClr val="tx1"/>
                </a:solidFill>
              </a:rPr>
              <a:t>][2] </a:t>
            </a:r>
            <a:r>
              <a:rPr lang="es-AR" sz="1200" dirty="0">
                <a:solidFill>
                  <a:schemeClr val="tx1"/>
                </a:solidFill>
              </a:rPr>
              <a:t>= </a:t>
            </a:r>
            <a:r>
              <a:rPr lang="es-AR" sz="1200" dirty="0" smtClean="0">
                <a:solidFill>
                  <a:schemeClr val="tx1"/>
                </a:solidFill>
              </a:rPr>
              <a:t>-1;</a:t>
            </a:r>
            <a:endParaRPr lang="es-AR" sz="1200" dirty="0">
              <a:solidFill>
                <a:schemeClr val="tx1"/>
              </a:solidFill>
            </a:endParaRPr>
          </a:p>
          <a:p>
            <a:r>
              <a:rPr lang="es-AR" sz="1200" dirty="0" smtClean="0">
                <a:solidFill>
                  <a:schemeClr val="tx1"/>
                </a:solidFill>
              </a:rPr>
              <a:t>matrizBid[1][</a:t>
            </a:r>
            <a:r>
              <a:rPr lang="es-AR" sz="1200" dirty="0">
                <a:solidFill>
                  <a:schemeClr val="tx1"/>
                </a:solidFill>
              </a:rPr>
              <a:t>0] = </a:t>
            </a:r>
            <a:r>
              <a:rPr lang="es-AR" sz="1200" dirty="0" smtClean="0">
                <a:solidFill>
                  <a:schemeClr val="tx1"/>
                </a:solidFill>
              </a:rPr>
              <a:t>8;</a:t>
            </a:r>
            <a:endParaRPr lang="es-AR" sz="1200" dirty="0">
              <a:solidFill>
                <a:schemeClr val="tx1"/>
              </a:solidFill>
            </a:endParaRPr>
          </a:p>
          <a:p>
            <a:r>
              <a:rPr lang="es-AR" sz="1200" dirty="0" smtClean="0">
                <a:solidFill>
                  <a:schemeClr val="tx1"/>
                </a:solidFill>
              </a:rPr>
              <a:t>matrizBid[1][</a:t>
            </a:r>
            <a:r>
              <a:rPr lang="es-AR" sz="1200" dirty="0">
                <a:solidFill>
                  <a:schemeClr val="tx1"/>
                </a:solidFill>
              </a:rPr>
              <a:t>1</a:t>
            </a:r>
            <a:r>
              <a:rPr lang="es-AR" sz="1200" dirty="0" smtClean="0">
                <a:solidFill>
                  <a:schemeClr val="tx1"/>
                </a:solidFill>
              </a:rPr>
              <a:t>] </a:t>
            </a:r>
            <a:r>
              <a:rPr lang="es-AR" sz="1200" dirty="0">
                <a:solidFill>
                  <a:schemeClr val="tx1"/>
                </a:solidFill>
              </a:rPr>
              <a:t>= </a:t>
            </a:r>
            <a:r>
              <a:rPr lang="es-AR" sz="1200" dirty="0" smtClean="0">
                <a:solidFill>
                  <a:schemeClr val="tx1"/>
                </a:solidFill>
              </a:rPr>
              <a:t>-30;</a:t>
            </a:r>
            <a:endParaRPr lang="es-AR" sz="1200" dirty="0">
              <a:solidFill>
                <a:schemeClr val="tx1"/>
              </a:solidFill>
            </a:endParaRPr>
          </a:p>
          <a:p>
            <a:r>
              <a:rPr lang="es-AR" sz="1200" dirty="0" smtClean="0">
                <a:solidFill>
                  <a:schemeClr val="tx1"/>
                </a:solidFill>
              </a:rPr>
              <a:t>matrizBid[1][2] </a:t>
            </a:r>
            <a:r>
              <a:rPr lang="es-AR" sz="1200" dirty="0">
                <a:solidFill>
                  <a:schemeClr val="tx1"/>
                </a:solidFill>
              </a:rPr>
              <a:t>= </a:t>
            </a:r>
            <a:r>
              <a:rPr lang="es-AR" sz="1200" dirty="0" smtClean="0">
                <a:solidFill>
                  <a:schemeClr val="tx1"/>
                </a:solidFill>
              </a:rPr>
              <a:t>1;</a:t>
            </a:r>
            <a:endParaRPr lang="es-AR" sz="1200" dirty="0">
              <a:solidFill>
                <a:schemeClr val="tx1"/>
              </a:solidFill>
            </a:endParaRPr>
          </a:p>
        </p:txBody>
      </p:sp>
    </p:spTree>
    <p:extLst>
      <p:ext uri="{BB962C8B-B14F-4D97-AF65-F5344CB8AC3E}">
        <p14:creationId xmlns:p14="http://schemas.microsoft.com/office/powerpoint/2010/main" val="15015936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ES" dirty="0" smtClean="0"/>
              <a:t>Declarando un Arreglo Bidimensional</a:t>
            </a:r>
            <a:endParaRPr dirty="0"/>
          </a:p>
        </p:txBody>
      </p:sp>
      <p:grpSp>
        <p:nvGrpSpPr>
          <p:cNvPr id="21" name="Group 20"/>
          <p:cNvGrpSpPr/>
          <p:nvPr/>
        </p:nvGrpSpPr>
        <p:grpSpPr>
          <a:xfrm>
            <a:off x="311700" y="1170125"/>
            <a:ext cx="5426782" cy="1857925"/>
            <a:chOff x="385439" y="1618593"/>
            <a:chExt cx="5426782" cy="1857925"/>
          </a:xfrm>
        </p:grpSpPr>
        <p:sp>
          <p:nvSpPr>
            <p:cNvPr id="3" name="TextBox 2"/>
            <p:cNvSpPr txBox="1"/>
            <p:nvPr/>
          </p:nvSpPr>
          <p:spPr>
            <a:xfrm>
              <a:off x="595645" y="1618593"/>
              <a:ext cx="3619003" cy="1169551"/>
            </a:xfrm>
            <a:prstGeom prst="rect">
              <a:avLst/>
            </a:prstGeom>
            <a:noFill/>
          </p:spPr>
          <p:txBody>
            <a:bodyPr wrap="square" rtlCol="0">
              <a:spAutoFit/>
            </a:bodyPr>
            <a:lstStyle/>
            <a:p>
              <a:pPr lvl="0">
                <a:buSzPts val="1700"/>
              </a:pPr>
              <a:endParaRPr lang="pt-BR" dirty="0"/>
            </a:p>
            <a:p>
              <a:pPr lvl="0">
                <a:buSzPts val="1700"/>
              </a:pPr>
              <a:endParaRPr lang="pt-BR" dirty="0" smtClean="0"/>
            </a:p>
            <a:p>
              <a:pPr lvl="0">
                <a:buSzPts val="1700"/>
              </a:pPr>
              <a:r>
                <a:rPr lang="pt-BR" dirty="0">
                  <a:solidFill>
                    <a:schemeClr val="accent5"/>
                  </a:solidFill>
                </a:rPr>
                <a:t>i</a:t>
              </a:r>
              <a:r>
                <a:rPr lang="pt-BR" dirty="0" smtClean="0">
                  <a:solidFill>
                    <a:schemeClr val="accent5"/>
                  </a:solidFill>
                </a:rPr>
                <a:t>nt[][] </a:t>
              </a:r>
              <a:r>
                <a:rPr lang="pt-BR" dirty="0" smtClean="0">
                  <a:solidFill>
                    <a:schemeClr val="bg2"/>
                  </a:solidFill>
                </a:rPr>
                <a:t>misNumeros</a:t>
              </a:r>
              <a:r>
                <a:rPr lang="pt-BR" dirty="0" smtClean="0"/>
                <a:t> = new int[</a:t>
              </a:r>
              <a:r>
                <a:rPr lang="pt-BR" dirty="0">
                  <a:solidFill>
                    <a:srgbClr val="7030A0"/>
                  </a:solidFill>
                </a:rPr>
                <a:t>3</a:t>
              </a:r>
              <a:r>
                <a:rPr lang="pt-BR" dirty="0" smtClean="0"/>
                <a:t>][</a:t>
              </a:r>
              <a:r>
                <a:rPr lang="pt-BR" dirty="0">
                  <a:solidFill>
                    <a:srgbClr val="7030A0"/>
                  </a:solidFill>
                </a:rPr>
                <a:t>2</a:t>
              </a:r>
              <a:r>
                <a:rPr lang="pt-BR" dirty="0" smtClean="0"/>
                <a:t>];</a:t>
              </a:r>
            </a:p>
            <a:p>
              <a:pPr lvl="0">
                <a:buSzPts val="1700"/>
              </a:pPr>
              <a:endParaRPr lang="pt-BR" dirty="0"/>
            </a:p>
            <a:p>
              <a:pPr lvl="0">
                <a:buSzPts val="1700"/>
              </a:pPr>
              <a:endParaRPr lang="pt-BR" dirty="0" smtClean="0"/>
            </a:p>
          </p:txBody>
        </p:sp>
        <p:grpSp>
          <p:nvGrpSpPr>
            <p:cNvPr id="20" name="Group 19"/>
            <p:cNvGrpSpPr/>
            <p:nvPr/>
          </p:nvGrpSpPr>
          <p:grpSpPr>
            <a:xfrm>
              <a:off x="385439" y="2364828"/>
              <a:ext cx="5426782" cy="1111690"/>
              <a:chOff x="385439" y="2364828"/>
              <a:chExt cx="5426782" cy="1111690"/>
            </a:xfrm>
          </p:grpSpPr>
          <p:cxnSp>
            <p:nvCxnSpPr>
              <p:cNvPr id="5" name="Straight Arrow Connector 4"/>
              <p:cNvCxnSpPr/>
              <p:nvPr/>
            </p:nvCxnSpPr>
            <p:spPr>
              <a:xfrm flipH="1" flipV="1">
                <a:off x="819807" y="2364829"/>
                <a:ext cx="166" cy="707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85439" y="3072714"/>
                <a:ext cx="1905815" cy="400110"/>
              </a:xfrm>
              <a:prstGeom prst="rect">
                <a:avLst/>
              </a:prstGeom>
              <a:noFill/>
            </p:spPr>
            <p:txBody>
              <a:bodyPr wrap="square" rtlCol="0">
                <a:spAutoFit/>
              </a:bodyPr>
              <a:lstStyle/>
              <a:p>
                <a:r>
                  <a:rPr lang="es-AR" sz="1000" dirty="0" smtClean="0">
                    <a:solidFill>
                      <a:schemeClr val="accent5"/>
                    </a:solidFill>
                  </a:rPr>
                  <a:t>Es un arreglo de tipo int.</a:t>
                </a:r>
                <a:br>
                  <a:rPr lang="es-AR" sz="1000" dirty="0" smtClean="0">
                    <a:solidFill>
                      <a:schemeClr val="accent5"/>
                    </a:solidFill>
                  </a:rPr>
                </a:br>
                <a:r>
                  <a:rPr lang="es-AR" sz="1000" dirty="0" smtClean="0">
                    <a:solidFill>
                      <a:schemeClr val="accent5"/>
                    </a:solidFill>
                  </a:rPr>
                  <a:t>Almacena números enteros</a:t>
                </a:r>
                <a:endParaRPr lang="en-US" sz="1000" dirty="0">
                  <a:solidFill>
                    <a:schemeClr val="accent5"/>
                  </a:solidFill>
                </a:endParaRPr>
              </a:p>
            </p:txBody>
          </p:sp>
          <p:cxnSp>
            <p:nvCxnSpPr>
              <p:cNvPr id="11" name="Straight Arrow Connector 10"/>
              <p:cNvCxnSpPr/>
              <p:nvPr/>
            </p:nvCxnSpPr>
            <p:spPr>
              <a:xfrm flipH="1" flipV="1">
                <a:off x="1625051" y="2364828"/>
                <a:ext cx="1058668" cy="707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50332" y="3072714"/>
                <a:ext cx="1574470" cy="400110"/>
              </a:xfrm>
              <a:prstGeom prst="rect">
                <a:avLst/>
              </a:prstGeom>
              <a:noFill/>
            </p:spPr>
            <p:txBody>
              <a:bodyPr wrap="none" rtlCol="0">
                <a:spAutoFit/>
              </a:bodyPr>
              <a:lstStyle/>
              <a:p>
                <a:r>
                  <a:rPr lang="es-AR" sz="1000" dirty="0" smtClean="0">
                    <a:solidFill>
                      <a:schemeClr val="bg2"/>
                    </a:solidFill>
                  </a:rPr>
                  <a:t>El nombre del arreglo es</a:t>
                </a:r>
              </a:p>
              <a:p>
                <a:r>
                  <a:rPr lang="es-AR" sz="1000" dirty="0" smtClean="0">
                    <a:solidFill>
                      <a:schemeClr val="bg2"/>
                    </a:solidFill>
                  </a:rPr>
                  <a:t>misNumeros.</a:t>
                </a:r>
                <a:endParaRPr lang="en-US" sz="1000" dirty="0">
                  <a:solidFill>
                    <a:schemeClr val="bg2"/>
                  </a:solidFill>
                </a:endParaRPr>
              </a:p>
            </p:txBody>
          </p:sp>
          <p:cxnSp>
            <p:nvCxnSpPr>
              <p:cNvPr id="16" name="Straight Arrow Connector 15"/>
              <p:cNvCxnSpPr/>
              <p:nvPr/>
            </p:nvCxnSpPr>
            <p:spPr>
              <a:xfrm flipH="1" flipV="1">
                <a:off x="3027146" y="2364828"/>
                <a:ext cx="1387199" cy="707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003478" y="3076408"/>
                <a:ext cx="1808743" cy="400110"/>
              </a:xfrm>
              <a:prstGeom prst="rect">
                <a:avLst/>
              </a:prstGeom>
              <a:noFill/>
            </p:spPr>
            <p:txBody>
              <a:bodyPr wrap="square" rtlCol="0">
                <a:spAutoFit/>
              </a:bodyPr>
              <a:lstStyle/>
              <a:p>
                <a:r>
                  <a:rPr lang="es-AR" sz="1000" dirty="0" smtClean="0">
                    <a:solidFill>
                      <a:srgbClr val="7030A0"/>
                    </a:solidFill>
                  </a:rPr>
                  <a:t>El arreglo podrá almacenar hasta 6 valores</a:t>
                </a:r>
                <a:endParaRPr lang="en-US" sz="1000" dirty="0">
                  <a:solidFill>
                    <a:srgbClr val="7030A0"/>
                  </a:solidFill>
                </a:endParaRPr>
              </a:p>
            </p:txBody>
          </p:sp>
        </p:grpSp>
      </p:grpSp>
      <p:grpSp>
        <p:nvGrpSpPr>
          <p:cNvPr id="41" name="Group 40"/>
          <p:cNvGrpSpPr/>
          <p:nvPr/>
        </p:nvGrpSpPr>
        <p:grpSpPr>
          <a:xfrm>
            <a:off x="5921823" y="1536307"/>
            <a:ext cx="3060453" cy="1648328"/>
            <a:chOff x="5921823" y="1629603"/>
            <a:chExt cx="3060453" cy="1648328"/>
          </a:xfrm>
        </p:grpSpPr>
        <p:sp>
          <p:nvSpPr>
            <p:cNvPr id="22" name="TextBox 21"/>
            <p:cNvSpPr txBox="1"/>
            <p:nvPr/>
          </p:nvSpPr>
          <p:spPr>
            <a:xfrm>
              <a:off x="5921823" y="1629603"/>
              <a:ext cx="3060453" cy="307777"/>
            </a:xfrm>
            <a:prstGeom prst="rect">
              <a:avLst/>
            </a:prstGeom>
            <a:noFill/>
          </p:spPr>
          <p:txBody>
            <a:bodyPr wrap="none" rtlCol="0">
              <a:spAutoFit/>
            </a:bodyPr>
            <a:lstStyle/>
            <a:p>
              <a:r>
                <a:rPr lang="es-AR" dirty="0" smtClean="0"/>
                <a:t>misNumeros = { {7,1} , {4</a:t>
              </a:r>
              <a:r>
                <a:rPr lang="en-US" dirty="0" smtClean="0"/>
                <a:t>,2} , {8,5} };</a:t>
              </a:r>
              <a:endParaRPr lang="es-AR" dirty="0" smtClean="0"/>
            </a:p>
          </p:txBody>
        </p:sp>
        <p:cxnSp>
          <p:nvCxnSpPr>
            <p:cNvPr id="24" name="Straight Arrow Connector 23"/>
            <p:cNvCxnSpPr/>
            <p:nvPr/>
          </p:nvCxnSpPr>
          <p:spPr>
            <a:xfrm flipV="1">
              <a:off x="7332645" y="1968909"/>
              <a:ext cx="3576" cy="421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155447" y="2424552"/>
              <a:ext cx="2361548" cy="400110"/>
            </a:xfrm>
            <a:prstGeom prst="rect">
              <a:avLst/>
            </a:prstGeom>
            <a:noFill/>
          </p:spPr>
          <p:txBody>
            <a:bodyPr wrap="square" rtlCol="0">
              <a:spAutoFit/>
            </a:bodyPr>
            <a:lstStyle/>
            <a:p>
              <a:pPr algn="ctr"/>
              <a:r>
                <a:rPr lang="es-AR" sz="1000" dirty="0" smtClean="0"/>
                <a:t>Ejemplo de valores almacenados en este arreglo</a:t>
              </a:r>
              <a:endParaRPr lang="en-US" sz="1000" dirty="0"/>
            </a:p>
          </p:txBody>
        </p:sp>
        <p:cxnSp>
          <p:nvCxnSpPr>
            <p:cNvPr id="39" name="Straight Arrow Connector 38"/>
            <p:cNvCxnSpPr/>
            <p:nvPr/>
          </p:nvCxnSpPr>
          <p:spPr>
            <a:xfrm>
              <a:off x="7336221" y="2856191"/>
              <a:ext cx="0" cy="421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46" name="Straight Connector 45"/>
          <p:cNvCxnSpPr/>
          <p:nvPr/>
        </p:nvCxnSpPr>
        <p:spPr>
          <a:xfrm>
            <a:off x="5854262" y="1460938"/>
            <a:ext cx="0" cy="28827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11700" y="3605048"/>
            <a:ext cx="5073134" cy="461665"/>
          </a:xfrm>
          <a:prstGeom prst="rect">
            <a:avLst/>
          </a:prstGeom>
          <a:noFill/>
        </p:spPr>
        <p:txBody>
          <a:bodyPr wrap="square" rtlCol="0">
            <a:spAutoFit/>
          </a:bodyPr>
          <a:lstStyle/>
          <a:p>
            <a:r>
              <a:rPr lang="es-AR" sz="1200" dirty="0" smtClean="0"/>
              <a:t>Entre los corchetes del final, ingreso la longitud que tendrá mi arreglo. En este caso, la longitud es 3 x 2, o sea, 6.</a:t>
            </a:r>
            <a:endParaRPr lang="en-US" sz="1200" dirty="0"/>
          </a:p>
        </p:txBody>
      </p:sp>
      <p:sp>
        <p:nvSpPr>
          <p:cNvPr id="138" name="TextBox 137"/>
          <p:cNvSpPr txBox="1"/>
          <p:nvPr/>
        </p:nvSpPr>
        <p:spPr>
          <a:xfrm>
            <a:off x="6244108" y="1245494"/>
            <a:ext cx="659155" cy="215444"/>
          </a:xfrm>
          <a:prstGeom prst="rect">
            <a:avLst/>
          </a:prstGeom>
          <a:noFill/>
        </p:spPr>
        <p:txBody>
          <a:bodyPr wrap="none" rtlCol="0">
            <a:spAutoFit/>
          </a:bodyPr>
          <a:lstStyle/>
          <a:p>
            <a:r>
              <a:rPr lang="es-AR" sz="800" dirty="0" smtClean="0"/>
              <a:t>Ejemplo C</a:t>
            </a:r>
            <a:endParaRPr lang="en-US" sz="800" dirty="0"/>
          </a:p>
        </p:txBody>
      </p:sp>
      <p:sp>
        <p:nvSpPr>
          <p:cNvPr id="27" name="TextBox 26"/>
          <p:cNvSpPr txBox="1"/>
          <p:nvPr/>
        </p:nvSpPr>
        <p:spPr>
          <a:xfrm>
            <a:off x="6397941" y="3206952"/>
            <a:ext cx="1939955" cy="1384995"/>
          </a:xfrm>
          <a:prstGeom prst="rect">
            <a:avLst/>
          </a:prstGeom>
          <a:noFill/>
        </p:spPr>
        <p:txBody>
          <a:bodyPr wrap="none" rtlCol="0">
            <a:spAutoFit/>
          </a:bodyPr>
          <a:lstStyle/>
          <a:p>
            <a:r>
              <a:rPr lang="es-AR" dirty="0" smtClean="0"/>
              <a:t>misNumeros[0][0] = 7;</a:t>
            </a:r>
          </a:p>
          <a:p>
            <a:r>
              <a:rPr lang="es-AR" dirty="0" smtClean="0"/>
              <a:t>misNumeros[0][1] = 1;</a:t>
            </a:r>
          </a:p>
          <a:p>
            <a:r>
              <a:rPr lang="es-AR" dirty="0" smtClean="0"/>
              <a:t>misNumeros[1][</a:t>
            </a:r>
            <a:r>
              <a:rPr lang="es-AR" dirty="0"/>
              <a:t>0</a:t>
            </a:r>
            <a:r>
              <a:rPr lang="es-AR" dirty="0" smtClean="0"/>
              <a:t>] = 4;</a:t>
            </a:r>
          </a:p>
          <a:p>
            <a:r>
              <a:rPr lang="es-AR" dirty="0" smtClean="0"/>
              <a:t>misNumeros[1][1] = 2;</a:t>
            </a:r>
          </a:p>
          <a:p>
            <a:r>
              <a:rPr lang="es-AR" dirty="0" smtClean="0"/>
              <a:t>misNumeros[2][</a:t>
            </a:r>
            <a:r>
              <a:rPr lang="es-AR" dirty="0"/>
              <a:t>0] = </a:t>
            </a:r>
            <a:r>
              <a:rPr lang="es-AR" dirty="0" smtClean="0"/>
              <a:t>8;</a:t>
            </a:r>
            <a:endParaRPr lang="es-AR" dirty="0"/>
          </a:p>
          <a:p>
            <a:r>
              <a:rPr lang="es-AR" dirty="0" smtClean="0"/>
              <a:t>misNumeros[2][</a:t>
            </a:r>
            <a:r>
              <a:rPr lang="es-AR" dirty="0"/>
              <a:t>1] = </a:t>
            </a:r>
            <a:r>
              <a:rPr lang="es-AR" dirty="0" smtClean="0"/>
              <a:t>5;</a:t>
            </a:r>
            <a:endParaRPr lang="en-US" dirty="0"/>
          </a:p>
        </p:txBody>
      </p:sp>
    </p:spTree>
    <p:extLst>
      <p:ext uri="{BB962C8B-B14F-4D97-AF65-F5344CB8AC3E}">
        <p14:creationId xmlns:p14="http://schemas.microsoft.com/office/powerpoint/2010/main" val="42644957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ES" dirty="0" smtClean="0"/>
              <a:t>Declarando un Arreglo Bidimensional</a:t>
            </a:r>
            <a:endParaRPr dirty="0"/>
          </a:p>
        </p:txBody>
      </p:sp>
      <p:grpSp>
        <p:nvGrpSpPr>
          <p:cNvPr id="21" name="Group 20"/>
          <p:cNvGrpSpPr/>
          <p:nvPr/>
        </p:nvGrpSpPr>
        <p:grpSpPr>
          <a:xfrm>
            <a:off x="311700" y="1170125"/>
            <a:ext cx="5426782" cy="1857925"/>
            <a:chOff x="385439" y="1618593"/>
            <a:chExt cx="5426782" cy="1857925"/>
          </a:xfrm>
        </p:grpSpPr>
        <p:sp>
          <p:nvSpPr>
            <p:cNvPr id="3" name="TextBox 2"/>
            <p:cNvSpPr txBox="1"/>
            <p:nvPr/>
          </p:nvSpPr>
          <p:spPr>
            <a:xfrm>
              <a:off x="595645" y="1618593"/>
              <a:ext cx="3619003" cy="1169551"/>
            </a:xfrm>
            <a:prstGeom prst="rect">
              <a:avLst/>
            </a:prstGeom>
            <a:noFill/>
          </p:spPr>
          <p:txBody>
            <a:bodyPr wrap="square" rtlCol="0">
              <a:spAutoFit/>
            </a:bodyPr>
            <a:lstStyle/>
            <a:p>
              <a:pPr lvl="0">
                <a:buSzPts val="1700"/>
              </a:pPr>
              <a:endParaRPr lang="pt-BR" dirty="0"/>
            </a:p>
            <a:p>
              <a:pPr lvl="0">
                <a:buSzPts val="1700"/>
              </a:pPr>
              <a:endParaRPr lang="pt-BR" dirty="0" smtClean="0"/>
            </a:p>
            <a:p>
              <a:pPr lvl="0">
                <a:buSzPts val="1700"/>
              </a:pPr>
              <a:r>
                <a:rPr lang="pt-BR" dirty="0" smtClean="0">
                  <a:solidFill>
                    <a:schemeClr val="accent5"/>
                  </a:solidFill>
                </a:rPr>
                <a:t>String[][] </a:t>
              </a:r>
              <a:r>
                <a:rPr lang="pt-BR" dirty="0" smtClean="0">
                  <a:solidFill>
                    <a:schemeClr val="bg2"/>
                  </a:solidFill>
                </a:rPr>
                <a:t>misCompras</a:t>
              </a:r>
              <a:r>
                <a:rPr lang="pt-BR" dirty="0" smtClean="0"/>
                <a:t> = new int[</a:t>
              </a:r>
              <a:r>
                <a:rPr lang="pt-BR" dirty="0">
                  <a:solidFill>
                    <a:srgbClr val="7030A0"/>
                  </a:solidFill>
                </a:rPr>
                <a:t>3</a:t>
              </a:r>
              <a:r>
                <a:rPr lang="pt-BR" dirty="0" smtClean="0"/>
                <a:t>][</a:t>
              </a:r>
              <a:r>
                <a:rPr lang="pt-BR" dirty="0">
                  <a:solidFill>
                    <a:srgbClr val="7030A0"/>
                  </a:solidFill>
                </a:rPr>
                <a:t>2</a:t>
              </a:r>
              <a:r>
                <a:rPr lang="pt-BR" dirty="0" smtClean="0"/>
                <a:t>];</a:t>
              </a:r>
            </a:p>
            <a:p>
              <a:pPr lvl="0">
                <a:buSzPts val="1700"/>
              </a:pPr>
              <a:endParaRPr lang="pt-BR" dirty="0"/>
            </a:p>
            <a:p>
              <a:pPr lvl="0">
                <a:buSzPts val="1700"/>
              </a:pPr>
              <a:endParaRPr lang="pt-BR" dirty="0" smtClean="0"/>
            </a:p>
          </p:txBody>
        </p:sp>
        <p:grpSp>
          <p:nvGrpSpPr>
            <p:cNvPr id="20" name="Group 19"/>
            <p:cNvGrpSpPr/>
            <p:nvPr/>
          </p:nvGrpSpPr>
          <p:grpSpPr>
            <a:xfrm>
              <a:off x="385439" y="2364828"/>
              <a:ext cx="5426782" cy="1111690"/>
              <a:chOff x="385439" y="2364828"/>
              <a:chExt cx="5426782" cy="1111690"/>
            </a:xfrm>
          </p:grpSpPr>
          <p:cxnSp>
            <p:nvCxnSpPr>
              <p:cNvPr id="5" name="Straight Arrow Connector 4"/>
              <p:cNvCxnSpPr/>
              <p:nvPr/>
            </p:nvCxnSpPr>
            <p:spPr>
              <a:xfrm flipH="1" flipV="1">
                <a:off x="819807" y="2364829"/>
                <a:ext cx="166" cy="707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85439" y="3072714"/>
                <a:ext cx="1905815" cy="400110"/>
              </a:xfrm>
              <a:prstGeom prst="rect">
                <a:avLst/>
              </a:prstGeom>
              <a:noFill/>
            </p:spPr>
            <p:txBody>
              <a:bodyPr wrap="square" rtlCol="0">
                <a:spAutoFit/>
              </a:bodyPr>
              <a:lstStyle/>
              <a:p>
                <a:r>
                  <a:rPr lang="es-AR" sz="1000" dirty="0" smtClean="0">
                    <a:solidFill>
                      <a:schemeClr val="accent5"/>
                    </a:solidFill>
                  </a:rPr>
                  <a:t>Es un arreglo de tipo int.</a:t>
                </a:r>
                <a:br>
                  <a:rPr lang="es-AR" sz="1000" dirty="0" smtClean="0">
                    <a:solidFill>
                      <a:schemeClr val="accent5"/>
                    </a:solidFill>
                  </a:rPr>
                </a:br>
                <a:r>
                  <a:rPr lang="es-AR" sz="1000" dirty="0" smtClean="0">
                    <a:solidFill>
                      <a:schemeClr val="accent5"/>
                    </a:solidFill>
                  </a:rPr>
                  <a:t>Almacena números enteros</a:t>
                </a:r>
                <a:endParaRPr lang="en-US" sz="1000" dirty="0">
                  <a:solidFill>
                    <a:schemeClr val="accent5"/>
                  </a:solidFill>
                </a:endParaRPr>
              </a:p>
            </p:txBody>
          </p:sp>
          <p:cxnSp>
            <p:nvCxnSpPr>
              <p:cNvPr id="11" name="Straight Arrow Connector 10"/>
              <p:cNvCxnSpPr/>
              <p:nvPr/>
            </p:nvCxnSpPr>
            <p:spPr>
              <a:xfrm flipH="1" flipV="1">
                <a:off x="1625051" y="2364828"/>
                <a:ext cx="1058668" cy="707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50332" y="3072714"/>
                <a:ext cx="1574470" cy="400110"/>
              </a:xfrm>
              <a:prstGeom prst="rect">
                <a:avLst/>
              </a:prstGeom>
              <a:noFill/>
            </p:spPr>
            <p:txBody>
              <a:bodyPr wrap="none" rtlCol="0">
                <a:spAutoFit/>
              </a:bodyPr>
              <a:lstStyle/>
              <a:p>
                <a:r>
                  <a:rPr lang="es-AR" sz="1000" dirty="0" smtClean="0">
                    <a:solidFill>
                      <a:schemeClr val="bg2"/>
                    </a:solidFill>
                  </a:rPr>
                  <a:t>El nombre del arreglo es</a:t>
                </a:r>
              </a:p>
              <a:p>
                <a:r>
                  <a:rPr lang="es-AR" sz="1000" dirty="0" smtClean="0">
                    <a:solidFill>
                      <a:schemeClr val="bg2"/>
                    </a:solidFill>
                  </a:rPr>
                  <a:t>misNumeros.</a:t>
                </a:r>
                <a:endParaRPr lang="en-US" sz="1000" dirty="0">
                  <a:solidFill>
                    <a:schemeClr val="bg2"/>
                  </a:solidFill>
                </a:endParaRPr>
              </a:p>
            </p:txBody>
          </p:sp>
          <p:cxnSp>
            <p:nvCxnSpPr>
              <p:cNvPr id="16" name="Straight Arrow Connector 15"/>
              <p:cNvCxnSpPr/>
              <p:nvPr/>
            </p:nvCxnSpPr>
            <p:spPr>
              <a:xfrm flipH="1" flipV="1">
                <a:off x="3027146" y="2364828"/>
                <a:ext cx="1387199" cy="707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003478" y="3076408"/>
                <a:ext cx="1808743" cy="400110"/>
              </a:xfrm>
              <a:prstGeom prst="rect">
                <a:avLst/>
              </a:prstGeom>
              <a:noFill/>
            </p:spPr>
            <p:txBody>
              <a:bodyPr wrap="square" rtlCol="0">
                <a:spAutoFit/>
              </a:bodyPr>
              <a:lstStyle/>
              <a:p>
                <a:r>
                  <a:rPr lang="es-AR" sz="1000" dirty="0" smtClean="0">
                    <a:solidFill>
                      <a:srgbClr val="7030A0"/>
                    </a:solidFill>
                  </a:rPr>
                  <a:t>El arreglo podrá almacenar hasta 6 valores</a:t>
                </a:r>
                <a:endParaRPr lang="en-US" sz="1000" dirty="0">
                  <a:solidFill>
                    <a:srgbClr val="7030A0"/>
                  </a:solidFill>
                </a:endParaRPr>
              </a:p>
            </p:txBody>
          </p:sp>
        </p:grpSp>
      </p:grpSp>
      <p:grpSp>
        <p:nvGrpSpPr>
          <p:cNvPr id="41" name="Group 40"/>
          <p:cNvGrpSpPr/>
          <p:nvPr/>
        </p:nvGrpSpPr>
        <p:grpSpPr>
          <a:xfrm>
            <a:off x="5596002" y="1536307"/>
            <a:ext cx="3480440" cy="1648328"/>
            <a:chOff x="5921822" y="1629603"/>
            <a:chExt cx="4383810" cy="1648328"/>
          </a:xfrm>
        </p:grpSpPr>
        <p:sp>
          <p:nvSpPr>
            <p:cNvPr id="22" name="TextBox 21"/>
            <p:cNvSpPr txBox="1"/>
            <p:nvPr/>
          </p:nvSpPr>
          <p:spPr>
            <a:xfrm>
              <a:off x="5921822" y="1629603"/>
              <a:ext cx="4383810" cy="230832"/>
            </a:xfrm>
            <a:prstGeom prst="rect">
              <a:avLst/>
            </a:prstGeom>
            <a:noFill/>
          </p:spPr>
          <p:txBody>
            <a:bodyPr wrap="none" rtlCol="0">
              <a:spAutoFit/>
            </a:bodyPr>
            <a:lstStyle/>
            <a:p>
              <a:r>
                <a:rPr lang="es-AR" sz="900" dirty="0" smtClean="0"/>
                <a:t>{ {“Papel”,”Lápiz”} , {“Papa”</a:t>
              </a:r>
              <a:r>
                <a:rPr lang="en-US" sz="900" dirty="0" smtClean="0"/>
                <a:t>,”Batata”} , {“</a:t>
              </a:r>
              <a:r>
                <a:rPr lang="en-US" sz="900" dirty="0"/>
                <a:t>M</a:t>
              </a:r>
              <a:r>
                <a:rPr lang="en-US" sz="900" dirty="0" smtClean="0"/>
                <a:t>ayonesa”,”</a:t>
              </a:r>
              <a:r>
                <a:rPr lang="en-US" sz="900" dirty="0"/>
                <a:t>M</a:t>
              </a:r>
              <a:r>
                <a:rPr lang="en-US" sz="900" dirty="0" smtClean="0"/>
                <a:t>ostaza”} };</a:t>
              </a:r>
              <a:endParaRPr lang="es-AR" sz="900" dirty="0" smtClean="0"/>
            </a:p>
          </p:txBody>
        </p:sp>
        <p:cxnSp>
          <p:nvCxnSpPr>
            <p:cNvPr id="24" name="Straight Arrow Connector 23"/>
            <p:cNvCxnSpPr/>
            <p:nvPr/>
          </p:nvCxnSpPr>
          <p:spPr>
            <a:xfrm flipV="1">
              <a:off x="8047515" y="1968909"/>
              <a:ext cx="3576" cy="421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910037" y="2424552"/>
              <a:ext cx="2361548" cy="400110"/>
            </a:xfrm>
            <a:prstGeom prst="rect">
              <a:avLst/>
            </a:prstGeom>
            <a:noFill/>
          </p:spPr>
          <p:txBody>
            <a:bodyPr wrap="square" rtlCol="0">
              <a:spAutoFit/>
            </a:bodyPr>
            <a:lstStyle/>
            <a:p>
              <a:pPr algn="ctr"/>
              <a:r>
                <a:rPr lang="es-AR" sz="1000" dirty="0" smtClean="0"/>
                <a:t>Ejemplo de valores almacenados en este arreglo</a:t>
              </a:r>
              <a:endParaRPr lang="en-US" sz="1000" dirty="0"/>
            </a:p>
          </p:txBody>
        </p:sp>
        <p:cxnSp>
          <p:nvCxnSpPr>
            <p:cNvPr id="39" name="Straight Arrow Connector 38"/>
            <p:cNvCxnSpPr/>
            <p:nvPr/>
          </p:nvCxnSpPr>
          <p:spPr>
            <a:xfrm>
              <a:off x="8051088" y="2856191"/>
              <a:ext cx="0" cy="421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46" name="Straight Connector 45"/>
          <p:cNvCxnSpPr/>
          <p:nvPr/>
        </p:nvCxnSpPr>
        <p:spPr>
          <a:xfrm>
            <a:off x="5623034" y="1460938"/>
            <a:ext cx="0" cy="28827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11700" y="3605048"/>
            <a:ext cx="5073134" cy="461665"/>
          </a:xfrm>
          <a:prstGeom prst="rect">
            <a:avLst/>
          </a:prstGeom>
          <a:noFill/>
        </p:spPr>
        <p:txBody>
          <a:bodyPr wrap="square" rtlCol="0">
            <a:spAutoFit/>
          </a:bodyPr>
          <a:lstStyle/>
          <a:p>
            <a:r>
              <a:rPr lang="es-AR" sz="1200" dirty="0" smtClean="0"/>
              <a:t>Entre los corchetes del final, ingreso la longitud que tendrá mi arreglo. En este caso, la longitud es 3 x 2, o sea, 6.</a:t>
            </a:r>
            <a:endParaRPr lang="en-US" sz="1200" dirty="0"/>
          </a:p>
        </p:txBody>
      </p:sp>
      <p:sp>
        <p:nvSpPr>
          <p:cNvPr id="138" name="TextBox 137"/>
          <p:cNvSpPr txBox="1"/>
          <p:nvPr/>
        </p:nvSpPr>
        <p:spPr>
          <a:xfrm>
            <a:off x="5918287" y="1245494"/>
            <a:ext cx="659155" cy="215444"/>
          </a:xfrm>
          <a:prstGeom prst="rect">
            <a:avLst/>
          </a:prstGeom>
          <a:noFill/>
        </p:spPr>
        <p:txBody>
          <a:bodyPr wrap="none" rtlCol="0">
            <a:spAutoFit/>
          </a:bodyPr>
          <a:lstStyle/>
          <a:p>
            <a:r>
              <a:rPr lang="es-AR" sz="800" dirty="0" smtClean="0"/>
              <a:t>Ejemplo C</a:t>
            </a:r>
            <a:endParaRPr lang="en-US" sz="800" dirty="0"/>
          </a:p>
        </p:txBody>
      </p:sp>
      <p:sp>
        <p:nvSpPr>
          <p:cNvPr id="27" name="TextBox 26"/>
          <p:cNvSpPr txBox="1"/>
          <p:nvPr/>
        </p:nvSpPr>
        <p:spPr>
          <a:xfrm>
            <a:off x="6072120" y="3270012"/>
            <a:ext cx="2417650" cy="1200329"/>
          </a:xfrm>
          <a:prstGeom prst="rect">
            <a:avLst/>
          </a:prstGeom>
          <a:noFill/>
        </p:spPr>
        <p:txBody>
          <a:bodyPr wrap="none" rtlCol="0">
            <a:spAutoFit/>
          </a:bodyPr>
          <a:lstStyle/>
          <a:p>
            <a:r>
              <a:rPr lang="es-AR" sz="1200" dirty="0" smtClean="0"/>
              <a:t>misCompras[0][0] = “Papel”;</a:t>
            </a:r>
          </a:p>
          <a:p>
            <a:r>
              <a:rPr lang="es-AR" sz="1200" dirty="0" smtClean="0"/>
              <a:t>misCompras[0][1] = “Lápiz”;</a:t>
            </a:r>
          </a:p>
          <a:p>
            <a:r>
              <a:rPr lang="es-AR" sz="1200" dirty="0" smtClean="0"/>
              <a:t>misCompras[1][</a:t>
            </a:r>
            <a:r>
              <a:rPr lang="es-AR" sz="1200" dirty="0"/>
              <a:t>0</a:t>
            </a:r>
            <a:r>
              <a:rPr lang="es-AR" sz="1200" dirty="0" smtClean="0"/>
              <a:t>] = “Papa”;</a:t>
            </a:r>
          </a:p>
          <a:p>
            <a:r>
              <a:rPr lang="es-AR" sz="1200" dirty="0" smtClean="0"/>
              <a:t>misCompras[1][1] = “Batata”;</a:t>
            </a:r>
          </a:p>
          <a:p>
            <a:r>
              <a:rPr lang="es-AR" sz="1200" dirty="0" smtClean="0"/>
              <a:t>misCompras[2][</a:t>
            </a:r>
            <a:r>
              <a:rPr lang="es-AR" sz="1200" dirty="0"/>
              <a:t>0] = </a:t>
            </a:r>
            <a:r>
              <a:rPr lang="es-AR" sz="1200" dirty="0" smtClean="0"/>
              <a:t>“Mayonesa”;</a:t>
            </a:r>
            <a:endParaRPr lang="es-AR" sz="1200" dirty="0"/>
          </a:p>
          <a:p>
            <a:r>
              <a:rPr lang="es-AR" sz="1200" dirty="0" smtClean="0"/>
              <a:t>misCompras[2][</a:t>
            </a:r>
            <a:r>
              <a:rPr lang="es-AR" sz="1200" dirty="0"/>
              <a:t>1] = </a:t>
            </a:r>
            <a:r>
              <a:rPr lang="es-AR" sz="1200" dirty="0" smtClean="0"/>
              <a:t>“Mostaza”;</a:t>
            </a:r>
            <a:endParaRPr lang="en-US" sz="1200" dirty="0"/>
          </a:p>
        </p:txBody>
      </p:sp>
    </p:spTree>
    <p:extLst>
      <p:ext uri="{BB962C8B-B14F-4D97-AF65-F5344CB8AC3E}">
        <p14:creationId xmlns:p14="http://schemas.microsoft.com/office/powerpoint/2010/main" val="25310638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ES" dirty="0" smtClean="0"/>
              <a:t>Dos formas de llenar un Arreglo Bidimensional</a:t>
            </a:r>
            <a:endParaRPr dirty="0"/>
          </a:p>
        </p:txBody>
      </p:sp>
      <p:sp>
        <p:nvSpPr>
          <p:cNvPr id="3" name="TextBox 2"/>
          <p:cNvSpPr txBox="1"/>
          <p:nvPr/>
        </p:nvSpPr>
        <p:spPr>
          <a:xfrm>
            <a:off x="595645" y="1296293"/>
            <a:ext cx="7935310" cy="3724096"/>
          </a:xfrm>
          <a:prstGeom prst="rect">
            <a:avLst/>
          </a:prstGeom>
          <a:noFill/>
        </p:spPr>
        <p:txBody>
          <a:bodyPr wrap="square" rtlCol="0">
            <a:spAutoFit/>
          </a:bodyPr>
          <a:lstStyle/>
          <a:p>
            <a:pPr lvl="0">
              <a:buSzPts val="1700"/>
            </a:pPr>
            <a:r>
              <a:rPr lang="pt-BR" sz="1000" dirty="0" smtClean="0"/>
              <a:t>Usamos las mismas dos formas que en el arreglo unidimensional.</a:t>
            </a:r>
            <a:endParaRPr lang="pt-BR" sz="1000" dirty="0"/>
          </a:p>
          <a:p>
            <a:pPr lvl="0">
              <a:buSzPts val="1700"/>
            </a:pPr>
            <a:endParaRPr lang="pt-BR" sz="1200" dirty="0" smtClean="0"/>
          </a:p>
          <a:p>
            <a:pPr lvl="0">
              <a:buSzPts val="1700"/>
            </a:pPr>
            <a:r>
              <a:rPr lang="pt-BR" sz="1000" dirty="0" smtClean="0"/>
              <a:t>La única diferencia en esta primera forma es que ahora tenemos llaves dentro de llaves. Las primeras llaves corresponden al primer arreglo. Las segundas llaves, al segundo. Las comas celestes separan los índices del primer arreglo, comprendidos entre las llaves celestes. Las comas naranja separan los índices del segundo arreglo, comprendidos entre cada juego de llaves naranjas.</a:t>
            </a:r>
          </a:p>
          <a:p>
            <a:pPr lvl="0">
              <a:buSzPts val="1700"/>
            </a:pPr>
            <a:endParaRPr lang="pt-BR" dirty="0" smtClean="0"/>
          </a:p>
          <a:p>
            <a:pPr lvl="0" algn="ctr">
              <a:buSzPts val="1700"/>
            </a:pPr>
            <a:r>
              <a:rPr lang="pt-BR" i="1" dirty="0" smtClean="0">
                <a:solidFill>
                  <a:schemeClr val="tx1"/>
                </a:solidFill>
              </a:rPr>
              <a:t>Int[] matrizBid </a:t>
            </a:r>
            <a:r>
              <a:rPr lang="pt-BR" i="1" dirty="0">
                <a:solidFill>
                  <a:schemeClr val="tx1"/>
                </a:solidFill>
              </a:rPr>
              <a:t>= </a:t>
            </a:r>
            <a:r>
              <a:rPr lang="pt-BR" b="1" i="1" dirty="0" smtClean="0">
                <a:solidFill>
                  <a:schemeClr val="accent1"/>
                </a:solidFill>
              </a:rPr>
              <a:t>{</a:t>
            </a:r>
            <a:r>
              <a:rPr lang="pt-BR" i="1" dirty="0" smtClean="0">
                <a:solidFill>
                  <a:schemeClr val="accent1"/>
                </a:solidFill>
              </a:rPr>
              <a:t> </a:t>
            </a:r>
            <a:r>
              <a:rPr lang="pt-BR" b="1" i="1" dirty="0" smtClean="0">
                <a:solidFill>
                  <a:schemeClr val="accent4">
                    <a:lumMod val="75000"/>
                  </a:schemeClr>
                </a:solidFill>
              </a:rPr>
              <a:t>{</a:t>
            </a:r>
            <a:r>
              <a:rPr lang="pt-BR" i="1" dirty="0" smtClean="0">
                <a:solidFill>
                  <a:schemeClr val="accent1"/>
                </a:solidFill>
              </a:rPr>
              <a:t> </a:t>
            </a:r>
            <a:r>
              <a:rPr lang="pt-BR" i="1" dirty="0" smtClean="0">
                <a:solidFill>
                  <a:schemeClr val="tx1"/>
                </a:solidFill>
              </a:rPr>
              <a:t>62</a:t>
            </a:r>
            <a:r>
              <a:rPr lang="pt-BR" i="1" dirty="0" smtClean="0">
                <a:solidFill>
                  <a:schemeClr val="accent1"/>
                </a:solidFill>
              </a:rPr>
              <a:t> </a:t>
            </a:r>
            <a:r>
              <a:rPr lang="pt-BR" b="1" i="1" dirty="0" smtClean="0">
                <a:solidFill>
                  <a:schemeClr val="accent4">
                    <a:lumMod val="75000"/>
                  </a:schemeClr>
                </a:solidFill>
              </a:rPr>
              <a:t>,</a:t>
            </a:r>
            <a:r>
              <a:rPr lang="pt-BR" i="1" dirty="0" smtClean="0">
                <a:solidFill>
                  <a:schemeClr val="accent1"/>
                </a:solidFill>
              </a:rPr>
              <a:t> </a:t>
            </a:r>
            <a:r>
              <a:rPr lang="pt-BR" i="1" dirty="0" smtClean="0">
                <a:solidFill>
                  <a:schemeClr val="tx1"/>
                </a:solidFill>
              </a:rPr>
              <a:t>84</a:t>
            </a:r>
            <a:r>
              <a:rPr lang="pt-BR" i="1" dirty="0" smtClean="0">
                <a:solidFill>
                  <a:schemeClr val="accent1"/>
                </a:solidFill>
              </a:rPr>
              <a:t> </a:t>
            </a:r>
            <a:r>
              <a:rPr lang="pt-BR" b="1" i="1" dirty="0" smtClean="0">
                <a:solidFill>
                  <a:schemeClr val="accent4">
                    <a:lumMod val="75000"/>
                  </a:schemeClr>
                </a:solidFill>
              </a:rPr>
              <a:t>}</a:t>
            </a:r>
            <a:r>
              <a:rPr lang="pt-BR" i="1" dirty="0" smtClean="0">
                <a:solidFill>
                  <a:schemeClr val="accent1"/>
                </a:solidFill>
              </a:rPr>
              <a:t> </a:t>
            </a:r>
            <a:r>
              <a:rPr lang="pt-BR" b="1" i="1" dirty="0" smtClean="0">
                <a:solidFill>
                  <a:schemeClr val="accent1"/>
                </a:solidFill>
              </a:rPr>
              <a:t>,</a:t>
            </a:r>
            <a:r>
              <a:rPr lang="pt-BR" i="1" dirty="0" smtClean="0">
                <a:solidFill>
                  <a:schemeClr val="accent1"/>
                </a:solidFill>
              </a:rPr>
              <a:t> </a:t>
            </a:r>
            <a:r>
              <a:rPr lang="pt-BR" b="1" i="1" dirty="0" smtClean="0">
                <a:solidFill>
                  <a:schemeClr val="accent4">
                    <a:lumMod val="75000"/>
                  </a:schemeClr>
                </a:solidFill>
              </a:rPr>
              <a:t>{</a:t>
            </a:r>
            <a:r>
              <a:rPr lang="pt-BR" i="1" dirty="0" smtClean="0">
                <a:solidFill>
                  <a:schemeClr val="accent1"/>
                </a:solidFill>
              </a:rPr>
              <a:t> </a:t>
            </a:r>
            <a:r>
              <a:rPr lang="pt-BR" i="1" dirty="0" smtClean="0">
                <a:solidFill>
                  <a:schemeClr val="tx1"/>
                </a:solidFill>
              </a:rPr>
              <a:t>-8</a:t>
            </a:r>
            <a:r>
              <a:rPr lang="pt-BR" i="1" dirty="0" smtClean="0">
                <a:solidFill>
                  <a:schemeClr val="accent1"/>
                </a:solidFill>
              </a:rPr>
              <a:t> </a:t>
            </a:r>
            <a:r>
              <a:rPr lang="pt-BR" b="1" i="1" dirty="0" smtClean="0">
                <a:solidFill>
                  <a:schemeClr val="accent4">
                    <a:lumMod val="75000"/>
                  </a:schemeClr>
                </a:solidFill>
              </a:rPr>
              <a:t>,</a:t>
            </a:r>
            <a:r>
              <a:rPr lang="pt-BR" i="1" dirty="0" smtClean="0">
                <a:solidFill>
                  <a:schemeClr val="accent1"/>
                </a:solidFill>
              </a:rPr>
              <a:t> </a:t>
            </a:r>
            <a:r>
              <a:rPr lang="pt-BR" i="1" dirty="0" smtClean="0">
                <a:solidFill>
                  <a:schemeClr val="tx1"/>
                </a:solidFill>
              </a:rPr>
              <a:t>32</a:t>
            </a:r>
            <a:r>
              <a:rPr lang="pt-BR" i="1" dirty="0" smtClean="0">
                <a:solidFill>
                  <a:schemeClr val="accent1"/>
                </a:solidFill>
              </a:rPr>
              <a:t> </a:t>
            </a:r>
            <a:r>
              <a:rPr lang="pt-BR" b="1" i="1" dirty="0" smtClean="0">
                <a:solidFill>
                  <a:schemeClr val="accent4">
                    <a:lumMod val="75000"/>
                  </a:schemeClr>
                </a:solidFill>
              </a:rPr>
              <a:t>}</a:t>
            </a:r>
            <a:r>
              <a:rPr lang="pt-BR" i="1" dirty="0" smtClean="0">
                <a:solidFill>
                  <a:schemeClr val="accent1"/>
                </a:solidFill>
              </a:rPr>
              <a:t> </a:t>
            </a:r>
            <a:r>
              <a:rPr lang="pt-BR" b="1" i="1" dirty="0" smtClean="0">
                <a:solidFill>
                  <a:schemeClr val="accent1"/>
                </a:solidFill>
              </a:rPr>
              <a:t>,</a:t>
            </a:r>
            <a:r>
              <a:rPr lang="pt-BR" i="1" dirty="0" smtClean="0">
                <a:solidFill>
                  <a:schemeClr val="accent1"/>
                </a:solidFill>
              </a:rPr>
              <a:t> </a:t>
            </a:r>
            <a:r>
              <a:rPr lang="pt-BR" b="1" i="1" dirty="0" smtClean="0">
                <a:solidFill>
                  <a:schemeClr val="accent4">
                    <a:lumMod val="75000"/>
                  </a:schemeClr>
                </a:solidFill>
              </a:rPr>
              <a:t>{</a:t>
            </a:r>
            <a:r>
              <a:rPr lang="pt-BR" i="1" dirty="0" smtClean="0">
                <a:solidFill>
                  <a:schemeClr val="accent1"/>
                </a:solidFill>
              </a:rPr>
              <a:t> </a:t>
            </a:r>
            <a:r>
              <a:rPr lang="pt-BR" i="1" dirty="0" smtClean="0">
                <a:solidFill>
                  <a:schemeClr val="tx1"/>
                </a:solidFill>
              </a:rPr>
              <a:t>0</a:t>
            </a:r>
            <a:r>
              <a:rPr lang="pt-BR" i="1" dirty="0" smtClean="0">
                <a:solidFill>
                  <a:schemeClr val="accent1"/>
                </a:solidFill>
              </a:rPr>
              <a:t> </a:t>
            </a:r>
            <a:r>
              <a:rPr lang="pt-BR" b="1" i="1" dirty="0" smtClean="0">
                <a:solidFill>
                  <a:schemeClr val="accent4">
                    <a:lumMod val="75000"/>
                  </a:schemeClr>
                </a:solidFill>
              </a:rPr>
              <a:t>,</a:t>
            </a:r>
            <a:r>
              <a:rPr lang="pt-BR" i="1" dirty="0" smtClean="0">
                <a:solidFill>
                  <a:schemeClr val="accent1"/>
                </a:solidFill>
              </a:rPr>
              <a:t> </a:t>
            </a:r>
            <a:r>
              <a:rPr lang="pt-BR" i="1" dirty="0">
                <a:solidFill>
                  <a:schemeClr val="tx1"/>
                </a:solidFill>
              </a:rPr>
              <a:t>-</a:t>
            </a:r>
            <a:r>
              <a:rPr lang="pt-BR" i="1" dirty="0" smtClean="0">
                <a:solidFill>
                  <a:schemeClr val="tx1"/>
                </a:solidFill>
              </a:rPr>
              <a:t>25 </a:t>
            </a:r>
            <a:r>
              <a:rPr lang="pt-BR" b="1" i="1" dirty="0" smtClean="0">
                <a:solidFill>
                  <a:schemeClr val="accent4">
                    <a:lumMod val="75000"/>
                  </a:schemeClr>
                </a:solidFill>
              </a:rPr>
              <a:t>}</a:t>
            </a:r>
            <a:r>
              <a:rPr lang="pt-BR" i="1" dirty="0" smtClean="0">
                <a:solidFill>
                  <a:schemeClr val="accent1"/>
                </a:solidFill>
              </a:rPr>
              <a:t> </a:t>
            </a:r>
            <a:r>
              <a:rPr lang="pt-BR" b="1" i="1" dirty="0" smtClean="0">
                <a:solidFill>
                  <a:schemeClr val="accent1"/>
                </a:solidFill>
              </a:rPr>
              <a:t>}</a:t>
            </a:r>
            <a:r>
              <a:rPr lang="pt-BR" i="1" dirty="0" smtClean="0">
                <a:solidFill>
                  <a:schemeClr val="accent1"/>
                </a:solidFill>
              </a:rPr>
              <a:t>;</a:t>
            </a:r>
            <a:endParaRPr lang="pt-BR" i="1" dirty="0">
              <a:solidFill>
                <a:schemeClr val="accent1"/>
              </a:solidFill>
            </a:endParaRPr>
          </a:p>
          <a:p>
            <a:pPr lvl="0">
              <a:buSzPts val="1700"/>
            </a:pPr>
            <a:endParaRPr lang="pt-BR" dirty="0" smtClean="0"/>
          </a:p>
          <a:p>
            <a:pPr lvl="0">
              <a:buSzPts val="1700"/>
            </a:pPr>
            <a:r>
              <a:rPr lang="pt-BR" sz="1000" dirty="0" smtClean="0"/>
              <a:t>Accediendo a cada una de las posiciones para asignarle a cada cual el valor elegido:</a:t>
            </a:r>
          </a:p>
          <a:p>
            <a:pPr lvl="0">
              <a:buSzPts val="1700"/>
            </a:pPr>
            <a:endParaRPr lang="pt-BR" sz="1000" dirty="0" smtClean="0"/>
          </a:p>
          <a:p>
            <a:pPr lvl="0" algn="ctr">
              <a:lnSpc>
                <a:spcPct val="150000"/>
              </a:lnSpc>
              <a:buSzPts val="1700"/>
            </a:pPr>
            <a:r>
              <a:rPr lang="pt-BR" sz="1200" i="1" dirty="0" smtClean="0">
                <a:solidFill>
                  <a:schemeClr val="tx1"/>
                </a:solidFill>
              </a:rPr>
              <a:t>matrizBid[</a:t>
            </a:r>
            <a:r>
              <a:rPr lang="pt-BR" sz="1200" i="1" dirty="0" smtClean="0">
                <a:solidFill>
                  <a:schemeClr val="accent1"/>
                </a:solidFill>
              </a:rPr>
              <a:t>0</a:t>
            </a:r>
            <a:r>
              <a:rPr lang="pt-BR" sz="1200" i="1" dirty="0" smtClean="0">
                <a:solidFill>
                  <a:schemeClr val="tx1"/>
                </a:solidFill>
              </a:rPr>
              <a:t>][</a:t>
            </a:r>
            <a:r>
              <a:rPr lang="pt-BR" sz="1200" i="1" dirty="0" smtClean="0">
                <a:solidFill>
                  <a:schemeClr val="accent4">
                    <a:lumMod val="75000"/>
                  </a:schemeClr>
                </a:solidFill>
              </a:rPr>
              <a:t>0</a:t>
            </a:r>
            <a:r>
              <a:rPr lang="pt-BR" sz="1200" i="1" dirty="0" smtClean="0">
                <a:solidFill>
                  <a:schemeClr val="tx1"/>
                </a:solidFill>
              </a:rPr>
              <a:t>] </a:t>
            </a:r>
            <a:r>
              <a:rPr lang="pt-BR" sz="1200" i="1" dirty="0">
                <a:solidFill>
                  <a:schemeClr val="tx1"/>
                </a:solidFill>
              </a:rPr>
              <a:t>= 62;</a:t>
            </a:r>
          </a:p>
          <a:p>
            <a:pPr lvl="0" algn="ctr">
              <a:lnSpc>
                <a:spcPct val="150000"/>
              </a:lnSpc>
              <a:buSzPts val="1700"/>
            </a:pPr>
            <a:r>
              <a:rPr lang="pt-BR" sz="1200" i="1" dirty="0" smtClean="0">
                <a:solidFill>
                  <a:schemeClr val="tx1"/>
                </a:solidFill>
              </a:rPr>
              <a:t>matrizBid[</a:t>
            </a:r>
            <a:r>
              <a:rPr lang="pt-BR" sz="1200" i="1" dirty="0" smtClean="0">
                <a:solidFill>
                  <a:schemeClr val="accent1"/>
                </a:solidFill>
              </a:rPr>
              <a:t>0</a:t>
            </a:r>
            <a:r>
              <a:rPr lang="pt-BR" sz="1200" i="1" dirty="0" smtClean="0">
                <a:solidFill>
                  <a:schemeClr val="tx1"/>
                </a:solidFill>
              </a:rPr>
              <a:t>][</a:t>
            </a:r>
            <a:r>
              <a:rPr lang="pt-BR" sz="1200" i="1" dirty="0" smtClean="0">
                <a:solidFill>
                  <a:schemeClr val="accent4">
                    <a:lumMod val="75000"/>
                  </a:schemeClr>
                </a:solidFill>
              </a:rPr>
              <a:t>1</a:t>
            </a:r>
            <a:r>
              <a:rPr lang="pt-BR" sz="1200" i="1" dirty="0" smtClean="0">
                <a:solidFill>
                  <a:schemeClr val="tx1"/>
                </a:solidFill>
              </a:rPr>
              <a:t>] </a:t>
            </a:r>
            <a:r>
              <a:rPr lang="pt-BR" sz="1200" i="1" dirty="0">
                <a:solidFill>
                  <a:schemeClr val="tx1"/>
                </a:solidFill>
              </a:rPr>
              <a:t>= 84;</a:t>
            </a:r>
          </a:p>
          <a:p>
            <a:pPr lvl="0" algn="ctr">
              <a:lnSpc>
                <a:spcPct val="150000"/>
              </a:lnSpc>
              <a:buSzPts val="1700"/>
            </a:pPr>
            <a:r>
              <a:rPr lang="pt-BR" sz="1200" i="1" dirty="0" smtClean="0">
                <a:solidFill>
                  <a:schemeClr val="tx1"/>
                </a:solidFill>
              </a:rPr>
              <a:t>matrizBid[</a:t>
            </a:r>
            <a:r>
              <a:rPr lang="pt-BR" sz="1200" i="1" dirty="0" smtClean="0">
                <a:solidFill>
                  <a:schemeClr val="accent1"/>
                </a:solidFill>
              </a:rPr>
              <a:t>1</a:t>
            </a:r>
            <a:r>
              <a:rPr lang="pt-BR" sz="1200" i="1" dirty="0" smtClean="0">
                <a:solidFill>
                  <a:schemeClr val="tx1"/>
                </a:solidFill>
              </a:rPr>
              <a:t>][</a:t>
            </a:r>
            <a:r>
              <a:rPr lang="pt-BR" sz="1200" i="1" dirty="0" smtClean="0">
                <a:solidFill>
                  <a:schemeClr val="accent4">
                    <a:lumMod val="75000"/>
                  </a:schemeClr>
                </a:solidFill>
              </a:rPr>
              <a:t>0</a:t>
            </a:r>
            <a:r>
              <a:rPr lang="pt-BR" sz="1200" i="1" dirty="0" smtClean="0">
                <a:solidFill>
                  <a:schemeClr val="tx1"/>
                </a:solidFill>
              </a:rPr>
              <a:t>] </a:t>
            </a:r>
            <a:r>
              <a:rPr lang="pt-BR" sz="1200" i="1" dirty="0">
                <a:solidFill>
                  <a:schemeClr val="tx1"/>
                </a:solidFill>
              </a:rPr>
              <a:t>= -8;</a:t>
            </a:r>
          </a:p>
          <a:p>
            <a:pPr lvl="0" algn="ctr">
              <a:lnSpc>
                <a:spcPct val="150000"/>
              </a:lnSpc>
              <a:buSzPts val="1700"/>
            </a:pPr>
            <a:r>
              <a:rPr lang="pt-BR" sz="1200" i="1" dirty="0" smtClean="0">
                <a:solidFill>
                  <a:schemeClr val="tx1"/>
                </a:solidFill>
              </a:rPr>
              <a:t>matrizBid[</a:t>
            </a:r>
            <a:r>
              <a:rPr lang="pt-BR" sz="1200" i="1" dirty="0" smtClean="0">
                <a:solidFill>
                  <a:schemeClr val="accent1"/>
                </a:solidFill>
              </a:rPr>
              <a:t>1</a:t>
            </a:r>
            <a:r>
              <a:rPr lang="pt-BR" sz="1200" i="1" dirty="0" smtClean="0">
                <a:solidFill>
                  <a:schemeClr val="tx1"/>
                </a:solidFill>
              </a:rPr>
              <a:t>][</a:t>
            </a:r>
            <a:r>
              <a:rPr lang="pt-BR" sz="1200" i="1" dirty="0" smtClean="0">
                <a:solidFill>
                  <a:schemeClr val="accent4">
                    <a:lumMod val="75000"/>
                  </a:schemeClr>
                </a:solidFill>
              </a:rPr>
              <a:t>1</a:t>
            </a:r>
            <a:r>
              <a:rPr lang="pt-BR" sz="1200" i="1" dirty="0" smtClean="0">
                <a:solidFill>
                  <a:schemeClr val="tx1"/>
                </a:solidFill>
              </a:rPr>
              <a:t>] </a:t>
            </a:r>
            <a:r>
              <a:rPr lang="pt-BR" sz="1200" i="1" dirty="0">
                <a:solidFill>
                  <a:schemeClr val="tx1"/>
                </a:solidFill>
              </a:rPr>
              <a:t>= 32;</a:t>
            </a:r>
          </a:p>
          <a:p>
            <a:pPr lvl="0" algn="ctr">
              <a:lnSpc>
                <a:spcPct val="150000"/>
              </a:lnSpc>
              <a:buSzPts val="1700"/>
            </a:pPr>
            <a:r>
              <a:rPr lang="pt-BR" sz="1200" i="1" dirty="0" smtClean="0">
                <a:solidFill>
                  <a:schemeClr val="tx1"/>
                </a:solidFill>
              </a:rPr>
              <a:t>matrizBid[</a:t>
            </a:r>
            <a:r>
              <a:rPr lang="pt-BR" sz="1200" i="1" dirty="0" smtClean="0">
                <a:solidFill>
                  <a:schemeClr val="accent1"/>
                </a:solidFill>
              </a:rPr>
              <a:t>2</a:t>
            </a:r>
            <a:r>
              <a:rPr lang="pt-BR" sz="1200" i="1" dirty="0" smtClean="0">
                <a:solidFill>
                  <a:schemeClr val="tx1"/>
                </a:solidFill>
              </a:rPr>
              <a:t>][</a:t>
            </a:r>
            <a:r>
              <a:rPr lang="pt-BR" sz="1200" i="1" dirty="0" smtClean="0">
                <a:solidFill>
                  <a:schemeClr val="accent4">
                    <a:lumMod val="75000"/>
                  </a:schemeClr>
                </a:solidFill>
              </a:rPr>
              <a:t>0</a:t>
            </a:r>
            <a:r>
              <a:rPr lang="pt-BR" sz="1200" i="1" dirty="0" smtClean="0">
                <a:solidFill>
                  <a:schemeClr val="tx1"/>
                </a:solidFill>
              </a:rPr>
              <a:t>] </a:t>
            </a:r>
            <a:r>
              <a:rPr lang="pt-BR" sz="1200" i="1" dirty="0">
                <a:solidFill>
                  <a:schemeClr val="tx1"/>
                </a:solidFill>
              </a:rPr>
              <a:t>= 0;</a:t>
            </a:r>
          </a:p>
          <a:p>
            <a:pPr lvl="0" algn="ctr">
              <a:lnSpc>
                <a:spcPct val="150000"/>
              </a:lnSpc>
              <a:buSzPts val="1700"/>
            </a:pPr>
            <a:r>
              <a:rPr lang="pt-BR" sz="1200" i="1" dirty="0" smtClean="0">
                <a:solidFill>
                  <a:schemeClr val="tx1"/>
                </a:solidFill>
              </a:rPr>
              <a:t>matrizBid[</a:t>
            </a:r>
            <a:r>
              <a:rPr lang="pt-BR" sz="1200" i="1" dirty="0" smtClean="0">
                <a:solidFill>
                  <a:schemeClr val="accent1"/>
                </a:solidFill>
              </a:rPr>
              <a:t>2</a:t>
            </a:r>
            <a:r>
              <a:rPr lang="pt-BR" sz="1200" i="1" dirty="0" smtClean="0">
                <a:solidFill>
                  <a:schemeClr val="tx1"/>
                </a:solidFill>
              </a:rPr>
              <a:t>][</a:t>
            </a:r>
            <a:r>
              <a:rPr lang="pt-BR" sz="1200" i="1" dirty="0" smtClean="0">
                <a:solidFill>
                  <a:schemeClr val="accent4">
                    <a:lumMod val="75000"/>
                  </a:schemeClr>
                </a:solidFill>
              </a:rPr>
              <a:t>1</a:t>
            </a:r>
            <a:r>
              <a:rPr lang="pt-BR" sz="1200" i="1" dirty="0" smtClean="0">
                <a:solidFill>
                  <a:schemeClr val="tx1"/>
                </a:solidFill>
              </a:rPr>
              <a:t>] </a:t>
            </a:r>
            <a:r>
              <a:rPr lang="pt-BR" sz="1200" i="1" dirty="0">
                <a:solidFill>
                  <a:schemeClr val="tx1"/>
                </a:solidFill>
              </a:rPr>
              <a:t>= -25;</a:t>
            </a:r>
          </a:p>
          <a:p>
            <a:endParaRPr lang="en-US" dirty="0"/>
          </a:p>
        </p:txBody>
      </p:sp>
    </p:spTree>
    <p:extLst>
      <p:ext uri="{BB962C8B-B14F-4D97-AF65-F5344CB8AC3E}">
        <p14:creationId xmlns:p14="http://schemas.microsoft.com/office/powerpoint/2010/main" val="33246055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ES" dirty="0" smtClean="0"/>
              <a:t>Recorriendo un arreglo bidimensional</a:t>
            </a:r>
            <a:endParaRPr dirty="0"/>
          </a:p>
        </p:txBody>
      </p:sp>
      <p:sp>
        <p:nvSpPr>
          <p:cNvPr id="3" name="TextBox 2"/>
          <p:cNvSpPr txBox="1"/>
          <p:nvPr/>
        </p:nvSpPr>
        <p:spPr>
          <a:xfrm>
            <a:off x="595645" y="1296293"/>
            <a:ext cx="4775142" cy="3077766"/>
          </a:xfrm>
          <a:prstGeom prst="rect">
            <a:avLst/>
          </a:prstGeom>
          <a:noFill/>
        </p:spPr>
        <p:txBody>
          <a:bodyPr wrap="square" rtlCol="0">
            <a:spAutoFit/>
          </a:bodyPr>
          <a:lstStyle/>
          <a:p>
            <a:pPr>
              <a:buSzPts val="1700"/>
            </a:pPr>
            <a:r>
              <a:rPr lang="pt-BR" sz="1000" dirty="0" smtClean="0"/>
              <a:t>Al igual que en el arreglo unidimensional, podemos usar tanto el bucle for como el for each. Pero en este caso, como se trata de un arreglo dentro de otro, necesitamos dos bucles, uno adentro de otro: el primero itera la primera dimensión del arreglo, mientras que el segundo itera sobre la segunda.</a:t>
            </a:r>
          </a:p>
          <a:p>
            <a:pPr>
              <a:buSzPts val="1700"/>
            </a:pPr>
            <a:endParaRPr lang="pt-BR" sz="1000" dirty="0"/>
          </a:p>
          <a:p>
            <a:pPr>
              <a:buSzPts val="1700"/>
            </a:pPr>
            <a:r>
              <a:rPr lang="pt-BR" sz="1000" dirty="0" smtClean="0"/>
              <a:t>Supongamos que nos toca recorrer el arreglo de la diapositiva anterior, que es int matrizBid[3][2].</a:t>
            </a:r>
            <a:endParaRPr lang="pt-BR" sz="1000" dirty="0"/>
          </a:p>
          <a:p>
            <a:pPr lvl="0">
              <a:buSzPts val="1700"/>
            </a:pPr>
            <a:endParaRPr lang="pt-BR" sz="1000" dirty="0">
              <a:solidFill>
                <a:schemeClr val="tx1"/>
              </a:solidFill>
            </a:endParaRPr>
          </a:p>
          <a:p>
            <a:pPr lvl="0">
              <a:buSzPts val="1700"/>
            </a:pPr>
            <a:r>
              <a:rPr lang="pt-BR" sz="1000" dirty="0" smtClean="0">
                <a:solidFill>
                  <a:schemeClr val="tx1"/>
                </a:solidFill>
              </a:rPr>
              <a:t>Con un doble bucle </a:t>
            </a:r>
            <a:r>
              <a:rPr lang="pt-BR" sz="1000" i="1" dirty="0" smtClean="0">
                <a:solidFill>
                  <a:schemeClr val="tx1"/>
                </a:solidFill>
              </a:rPr>
              <a:t>for</a:t>
            </a:r>
            <a:r>
              <a:rPr lang="pt-BR" sz="1000" dirty="0" smtClean="0">
                <a:solidFill>
                  <a:schemeClr val="tx1"/>
                </a:solidFill>
              </a:rPr>
              <a:t>:</a:t>
            </a:r>
          </a:p>
          <a:p>
            <a:pPr lvl="0">
              <a:buSzPts val="1700"/>
            </a:pPr>
            <a:endParaRPr lang="pt-BR" sz="1000" dirty="0">
              <a:solidFill>
                <a:schemeClr val="tx1"/>
              </a:solidFill>
            </a:endParaRPr>
          </a:p>
          <a:p>
            <a:pPr lvl="0">
              <a:buSzPts val="1700"/>
            </a:pPr>
            <a:r>
              <a:rPr lang="pt-BR" sz="1600" i="1" dirty="0" smtClean="0">
                <a:solidFill>
                  <a:schemeClr val="tx1"/>
                </a:solidFill>
              </a:rPr>
              <a:t>for( int i = 0; i &lt; 3; i++ ){</a:t>
            </a:r>
          </a:p>
          <a:p>
            <a:pPr lvl="0">
              <a:buSzPts val="1700"/>
            </a:pPr>
            <a:r>
              <a:rPr lang="pt-BR" sz="1600" i="1" dirty="0" smtClean="0">
                <a:solidFill>
                  <a:schemeClr val="tx1"/>
                </a:solidFill>
              </a:rPr>
              <a:t>    for( int j = 0; j &lt; 2; j++ ){</a:t>
            </a:r>
          </a:p>
          <a:p>
            <a:pPr lvl="0">
              <a:buSzPts val="1700"/>
            </a:pPr>
            <a:r>
              <a:rPr lang="pt-BR" sz="1600" i="1" dirty="0">
                <a:solidFill>
                  <a:schemeClr val="tx1"/>
                </a:solidFill>
              </a:rPr>
              <a:t> </a:t>
            </a:r>
            <a:r>
              <a:rPr lang="pt-BR" sz="1600" i="1" dirty="0" smtClean="0">
                <a:solidFill>
                  <a:schemeClr val="tx1"/>
                </a:solidFill>
              </a:rPr>
              <a:t>       System.out.println(matrizBid[i][j]);</a:t>
            </a:r>
            <a:endParaRPr lang="pt-BR" sz="1600" i="1" dirty="0">
              <a:solidFill>
                <a:schemeClr val="tx1"/>
              </a:solidFill>
            </a:endParaRPr>
          </a:p>
          <a:p>
            <a:pPr lvl="0">
              <a:buSzPts val="1700"/>
            </a:pPr>
            <a:r>
              <a:rPr lang="pt-BR" sz="1600" i="1" dirty="0" smtClean="0">
                <a:solidFill>
                  <a:schemeClr val="tx1"/>
                </a:solidFill>
              </a:rPr>
              <a:t>    }</a:t>
            </a:r>
            <a:endParaRPr lang="pt-BR" sz="1600" i="1" dirty="0">
              <a:solidFill>
                <a:schemeClr val="tx1"/>
              </a:solidFill>
            </a:endParaRPr>
          </a:p>
          <a:p>
            <a:pPr lvl="0">
              <a:buSzPts val="1700"/>
            </a:pPr>
            <a:r>
              <a:rPr lang="pt-BR" sz="1600" i="1" dirty="0" smtClean="0">
                <a:solidFill>
                  <a:schemeClr val="tx1"/>
                </a:solidFill>
              </a:rPr>
              <a:t>}</a:t>
            </a:r>
            <a:endParaRPr lang="pt-BR" sz="1600" i="1" dirty="0">
              <a:solidFill>
                <a:schemeClr val="tx1"/>
              </a:solidFill>
            </a:endParaRPr>
          </a:p>
          <a:p>
            <a:endParaRPr lang="en-US" dirty="0"/>
          </a:p>
        </p:txBody>
      </p:sp>
      <p:sp>
        <p:nvSpPr>
          <p:cNvPr id="2" name="TextBox 1"/>
          <p:cNvSpPr txBox="1"/>
          <p:nvPr/>
        </p:nvSpPr>
        <p:spPr>
          <a:xfrm>
            <a:off x="5370787" y="1296293"/>
            <a:ext cx="3559728" cy="3139321"/>
          </a:xfrm>
          <a:prstGeom prst="rect">
            <a:avLst/>
          </a:prstGeom>
          <a:noFill/>
          <a:ln>
            <a:solidFill>
              <a:schemeClr val="accent1"/>
            </a:solidFill>
          </a:ln>
        </p:spPr>
        <p:txBody>
          <a:bodyPr wrap="square" rtlCol="0">
            <a:spAutoFit/>
          </a:bodyPr>
          <a:lstStyle/>
          <a:p>
            <a:r>
              <a:rPr lang="es-AR" sz="1100" dirty="0" smtClean="0"/>
              <a:t>Para graficárnoslo, llamémosle [x] a la primera dimensión, e [y] a la segunda. Acá tenemos entonces </a:t>
            </a:r>
            <a:r>
              <a:rPr lang="es-AR" sz="1100" i="1" dirty="0" smtClean="0"/>
              <a:t>matrizBid[x][y].</a:t>
            </a:r>
          </a:p>
          <a:p>
            <a:endParaRPr lang="es-AR" sz="1100" dirty="0"/>
          </a:p>
          <a:p>
            <a:r>
              <a:rPr lang="es-AR" sz="1100" dirty="0" smtClean="0"/>
              <a:t>El primer </a:t>
            </a:r>
            <a:r>
              <a:rPr lang="es-AR" sz="1100" i="1" dirty="0" smtClean="0"/>
              <a:t>for </a:t>
            </a:r>
            <a:r>
              <a:rPr lang="es-AR" sz="1100" dirty="0" smtClean="0"/>
              <a:t>itera sobre </a:t>
            </a:r>
            <a:r>
              <a:rPr lang="es-AR" sz="1100" i="1" dirty="0" smtClean="0"/>
              <a:t>[x]</a:t>
            </a:r>
            <a:r>
              <a:rPr lang="es-AR" sz="1100" dirty="0" smtClean="0"/>
              <a:t>, que en este ejemplo es </a:t>
            </a:r>
            <a:r>
              <a:rPr lang="es-AR" sz="1100" i="1" dirty="0" smtClean="0"/>
              <a:t>[3].</a:t>
            </a:r>
            <a:r>
              <a:rPr lang="es-AR" sz="1100" i="1" u="sng" dirty="0" smtClean="0"/>
              <a:t> </a:t>
            </a:r>
            <a:r>
              <a:rPr lang="es-AR" sz="1100" dirty="0" smtClean="0"/>
              <a:t>El segundo for itera sobre </a:t>
            </a:r>
            <a:r>
              <a:rPr lang="es-AR" sz="1100" i="1" dirty="0" smtClean="0"/>
              <a:t>[y]</a:t>
            </a:r>
            <a:r>
              <a:rPr lang="es-AR" sz="1100" dirty="0" smtClean="0"/>
              <a:t>, que en este ejemplo es </a:t>
            </a:r>
            <a:r>
              <a:rPr lang="es-AR" sz="1100" i="1" dirty="0" smtClean="0"/>
              <a:t>[2]</a:t>
            </a:r>
            <a:r>
              <a:rPr lang="es-AR" sz="1100" dirty="0" smtClean="0"/>
              <a:t>.</a:t>
            </a:r>
          </a:p>
          <a:p>
            <a:endParaRPr lang="es-AR" sz="1100" dirty="0"/>
          </a:p>
          <a:p>
            <a:r>
              <a:rPr lang="es-AR" sz="1100" dirty="0" smtClean="0"/>
              <a:t>En la primera iteración de </a:t>
            </a:r>
            <a:r>
              <a:rPr lang="es-AR" sz="1100" i="1" dirty="0" smtClean="0"/>
              <a:t>i </a:t>
            </a:r>
            <a:r>
              <a:rPr lang="es-AR" sz="1100" dirty="0" smtClean="0"/>
              <a:t>en el primer </a:t>
            </a:r>
            <a:r>
              <a:rPr lang="es-AR" sz="1100" i="1" dirty="0" smtClean="0"/>
              <a:t>for</a:t>
            </a:r>
            <a:r>
              <a:rPr lang="es-AR" sz="1100" dirty="0" smtClean="0"/>
              <a:t>, </a:t>
            </a:r>
            <a:r>
              <a:rPr lang="es-AR" sz="1100" i="1" dirty="0" smtClean="0"/>
              <a:t>i </a:t>
            </a:r>
            <a:r>
              <a:rPr lang="es-AR" sz="1100" dirty="0" smtClean="0"/>
              <a:t>vale </a:t>
            </a:r>
            <a:r>
              <a:rPr lang="es-AR" sz="1100" i="1" dirty="0" smtClean="0"/>
              <a:t>0</a:t>
            </a:r>
            <a:r>
              <a:rPr lang="es-AR" sz="1100" dirty="0" smtClean="0"/>
              <a:t>. Entonces entra al segundo </a:t>
            </a:r>
            <a:r>
              <a:rPr lang="es-AR" sz="1100" i="1" dirty="0" smtClean="0"/>
              <a:t>for</a:t>
            </a:r>
            <a:r>
              <a:rPr lang="es-AR" sz="1100" dirty="0" smtClean="0"/>
              <a:t>, en el que </a:t>
            </a:r>
            <a:r>
              <a:rPr lang="es-AR" sz="1100" i="1" dirty="0" smtClean="0"/>
              <a:t>j</a:t>
            </a:r>
            <a:r>
              <a:rPr lang="es-AR" sz="1100" dirty="0" smtClean="0"/>
              <a:t> empieza valiendo </a:t>
            </a:r>
            <a:r>
              <a:rPr lang="es-AR" sz="1100" i="1" dirty="0" smtClean="0"/>
              <a:t>0</a:t>
            </a:r>
            <a:r>
              <a:rPr lang="es-AR" sz="1100" dirty="0" smtClean="0"/>
              <a:t> y luego pasa a valer </a:t>
            </a:r>
            <a:r>
              <a:rPr lang="es-AR" sz="1100" i="1" dirty="0" smtClean="0"/>
              <a:t>1</a:t>
            </a:r>
            <a:r>
              <a:rPr lang="es-AR" sz="1100" dirty="0" smtClean="0"/>
              <a:t>. En ese proceso, imprimió en consola </a:t>
            </a:r>
            <a:r>
              <a:rPr lang="es-AR" sz="1100" i="1" dirty="0" smtClean="0"/>
              <a:t>[0][0]</a:t>
            </a:r>
            <a:r>
              <a:rPr lang="es-AR" sz="1100" dirty="0"/>
              <a:t> </a:t>
            </a:r>
            <a:r>
              <a:rPr lang="es-AR" sz="1100" dirty="0" smtClean="0"/>
              <a:t>y </a:t>
            </a:r>
            <a:r>
              <a:rPr lang="es-AR" sz="1100" i="1" dirty="0" smtClean="0"/>
              <a:t>[0][1]</a:t>
            </a:r>
            <a:r>
              <a:rPr lang="es-AR" sz="1100" dirty="0" smtClean="0"/>
              <a:t>. Sale del bucle </a:t>
            </a:r>
            <a:r>
              <a:rPr lang="es-AR" sz="1100" i="1" dirty="0" smtClean="0"/>
              <a:t>for</a:t>
            </a:r>
            <a:r>
              <a:rPr lang="es-AR" sz="1100" dirty="0" smtClean="0"/>
              <a:t> interno y vuelve al primero, donde ahora </a:t>
            </a:r>
            <a:r>
              <a:rPr lang="es-AR" sz="1100" i="1" dirty="0" smtClean="0"/>
              <a:t>i</a:t>
            </a:r>
            <a:r>
              <a:rPr lang="es-AR" sz="1100" dirty="0"/>
              <a:t> </a:t>
            </a:r>
            <a:r>
              <a:rPr lang="es-AR" sz="1100" dirty="0" smtClean="0"/>
              <a:t>pasa a valer </a:t>
            </a:r>
            <a:r>
              <a:rPr lang="es-AR" sz="1100" i="1" dirty="0" smtClean="0"/>
              <a:t>1</a:t>
            </a:r>
            <a:r>
              <a:rPr lang="es-AR" sz="1100" dirty="0" smtClean="0"/>
              <a:t>. Entra al segundo bucle e imprime entonces </a:t>
            </a:r>
            <a:r>
              <a:rPr lang="es-AR" sz="1100" i="1" dirty="0" smtClean="0"/>
              <a:t>[1][0]</a:t>
            </a:r>
            <a:r>
              <a:rPr lang="es-AR" sz="1100" dirty="0"/>
              <a:t> </a:t>
            </a:r>
            <a:r>
              <a:rPr lang="es-AR" sz="1100" dirty="0" smtClean="0"/>
              <a:t>y </a:t>
            </a:r>
            <a:r>
              <a:rPr lang="es-AR" sz="1100" i="1" dirty="0" smtClean="0"/>
              <a:t>[1][1]</a:t>
            </a:r>
            <a:r>
              <a:rPr lang="es-AR" sz="1100" dirty="0" smtClean="0"/>
              <a:t>. Sale del bucle interior y vuelve al primero una vez más. Ahora </a:t>
            </a:r>
            <a:r>
              <a:rPr lang="es-AR" sz="1100" i="1" dirty="0" smtClean="0"/>
              <a:t>i</a:t>
            </a:r>
            <a:r>
              <a:rPr lang="es-AR" sz="1100" dirty="0" smtClean="0"/>
              <a:t> vale </a:t>
            </a:r>
            <a:r>
              <a:rPr lang="es-AR" sz="1100" i="1" dirty="0" smtClean="0"/>
              <a:t>2</a:t>
            </a:r>
            <a:r>
              <a:rPr lang="es-AR" sz="1100" dirty="0" smtClean="0"/>
              <a:t>, y vuelve a entrar al segundo bucle, que itera </a:t>
            </a:r>
            <a:r>
              <a:rPr lang="es-AR" sz="1100" i="1" dirty="0" smtClean="0"/>
              <a:t>j </a:t>
            </a:r>
            <a:r>
              <a:rPr lang="es-AR" sz="1100" dirty="0" smtClean="0"/>
              <a:t>otra vez, y logra imprimir </a:t>
            </a:r>
            <a:r>
              <a:rPr lang="es-AR" sz="1100" i="1" dirty="0" smtClean="0"/>
              <a:t>[2][0]</a:t>
            </a:r>
            <a:r>
              <a:rPr lang="es-AR" sz="1100" dirty="0"/>
              <a:t> </a:t>
            </a:r>
            <a:r>
              <a:rPr lang="es-AR" sz="1100" dirty="0" smtClean="0"/>
              <a:t>y </a:t>
            </a:r>
            <a:r>
              <a:rPr lang="es-AR" sz="1100" i="1" dirty="0" smtClean="0"/>
              <a:t>[2][1]</a:t>
            </a:r>
            <a:r>
              <a:rPr lang="es-AR" sz="1100" dirty="0" smtClean="0"/>
              <a:t>.</a:t>
            </a:r>
            <a:endParaRPr lang="en-US" sz="1100" dirty="0"/>
          </a:p>
        </p:txBody>
      </p:sp>
    </p:spTree>
    <p:extLst>
      <p:ext uri="{BB962C8B-B14F-4D97-AF65-F5344CB8AC3E}">
        <p14:creationId xmlns:p14="http://schemas.microsoft.com/office/powerpoint/2010/main" val="30831661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ES" dirty="0" smtClean="0"/>
              <a:t>Recorriendo un arreglo bidimensional</a:t>
            </a:r>
            <a:endParaRPr dirty="0"/>
          </a:p>
        </p:txBody>
      </p:sp>
      <p:sp>
        <p:nvSpPr>
          <p:cNvPr id="3" name="TextBox 2"/>
          <p:cNvSpPr txBox="1"/>
          <p:nvPr/>
        </p:nvSpPr>
        <p:spPr>
          <a:xfrm>
            <a:off x="4563300" y="1296293"/>
            <a:ext cx="4775142" cy="1846659"/>
          </a:xfrm>
          <a:prstGeom prst="rect">
            <a:avLst/>
          </a:prstGeom>
          <a:noFill/>
        </p:spPr>
        <p:txBody>
          <a:bodyPr wrap="square" rtlCol="0">
            <a:spAutoFit/>
          </a:bodyPr>
          <a:lstStyle/>
          <a:p>
            <a:pPr lvl="0">
              <a:buSzPts val="1700"/>
            </a:pPr>
            <a:r>
              <a:rPr lang="pt-BR" sz="1000" dirty="0" smtClean="0">
                <a:solidFill>
                  <a:schemeClr val="tx1"/>
                </a:solidFill>
              </a:rPr>
              <a:t>Con un doble bucle </a:t>
            </a:r>
            <a:r>
              <a:rPr lang="pt-BR" sz="1000" i="1" dirty="0" smtClean="0">
                <a:solidFill>
                  <a:schemeClr val="tx1"/>
                </a:solidFill>
              </a:rPr>
              <a:t>for each</a:t>
            </a:r>
            <a:r>
              <a:rPr lang="pt-BR" sz="1000" dirty="0" smtClean="0">
                <a:solidFill>
                  <a:schemeClr val="tx1"/>
                </a:solidFill>
              </a:rPr>
              <a:t>:</a:t>
            </a:r>
          </a:p>
          <a:p>
            <a:pPr lvl="0">
              <a:buSzPts val="1700"/>
            </a:pPr>
            <a:endParaRPr lang="pt-BR" sz="1000" dirty="0">
              <a:solidFill>
                <a:schemeClr val="tx1"/>
              </a:solidFill>
            </a:endParaRPr>
          </a:p>
          <a:p>
            <a:pPr lvl="0">
              <a:buSzPts val="1700"/>
            </a:pPr>
            <a:r>
              <a:rPr lang="pt-BR" sz="1600" i="1" dirty="0" smtClean="0">
                <a:solidFill>
                  <a:schemeClr val="tx1"/>
                </a:solidFill>
              </a:rPr>
              <a:t>for( int[ ] primerArreglo : matrizBid ){</a:t>
            </a:r>
          </a:p>
          <a:p>
            <a:pPr lvl="0">
              <a:buSzPts val="1700"/>
            </a:pPr>
            <a:r>
              <a:rPr lang="pt-BR" sz="1600" i="1" dirty="0" smtClean="0">
                <a:solidFill>
                  <a:schemeClr val="tx1"/>
                </a:solidFill>
              </a:rPr>
              <a:t>    for( int numero : primerArreglo){</a:t>
            </a:r>
          </a:p>
          <a:p>
            <a:pPr lvl="0">
              <a:buSzPts val="1700"/>
            </a:pPr>
            <a:r>
              <a:rPr lang="pt-BR" sz="1600" i="1" dirty="0">
                <a:solidFill>
                  <a:schemeClr val="tx1"/>
                </a:solidFill>
              </a:rPr>
              <a:t> </a:t>
            </a:r>
            <a:r>
              <a:rPr lang="pt-BR" sz="1600" i="1" dirty="0" smtClean="0">
                <a:solidFill>
                  <a:schemeClr val="tx1"/>
                </a:solidFill>
              </a:rPr>
              <a:t>       System.out.println(numero);</a:t>
            </a:r>
            <a:endParaRPr lang="pt-BR" sz="1600" i="1" dirty="0">
              <a:solidFill>
                <a:schemeClr val="tx1"/>
              </a:solidFill>
            </a:endParaRPr>
          </a:p>
          <a:p>
            <a:pPr lvl="0">
              <a:buSzPts val="1700"/>
            </a:pPr>
            <a:r>
              <a:rPr lang="pt-BR" sz="1600" i="1" dirty="0" smtClean="0">
                <a:solidFill>
                  <a:schemeClr val="tx1"/>
                </a:solidFill>
              </a:rPr>
              <a:t>    }</a:t>
            </a:r>
            <a:endParaRPr lang="pt-BR" sz="1600" i="1" dirty="0">
              <a:solidFill>
                <a:schemeClr val="tx1"/>
              </a:solidFill>
            </a:endParaRPr>
          </a:p>
          <a:p>
            <a:pPr lvl="0">
              <a:buSzPts val="1700"/>
            </a:pPr>
            <a:r>
              <a:rPr lang="pt-BR" sz="1600" i="1" dirty="0" smtClean="0">
                <a:solidFill>
                  <a:schemeClr val="tx1"/>
                </a:solidFill>
              </a:rPr>
              <a:t>}</a:t>
            </a:r>
            <a:endParaRPr lang="pt-BR" sz="1600" i="1" dirty="0">
              <a:solidFill>
                <a:schemeClr val="tx1"/>
              </a:solidFill>
            </a:endParaRPr>
          </a:p>
          <a:p>
            <a:endParaRPr lang="en-US" dirty="0"/>
          </a:p>
        </p:txBody>
      </p:sp>
      <p:sp>
        <p:nvSpPr>
          <p:cNvPr id="2" name="TextBox 1"/>
          <p:cNvSpPr txBox="1"/>
          <p:nvPr/>
        </p:nvSpPr>
        <p:spPr>
          <a:xfrm>
            <a:off x="480030" y="1296293"/>
            <a:ext cx="3559728" cy="3308598"/>
          </a:xfrm>
          <a:prstGeom prst="rect">
            <a:avLst/>
          </a:prstGeom>
          <a:noFill/>
          <a:ln>
            <a:solidFill>
              <a:schemeClr val="accent1"/>
            </a:solidFill>
          </a:ln>
        </p:spPr>
        <p:txBody>
          <a:bodyPr wrap="square" rtlCol="0">
            <a:spAutoFit/>
          </a:bodyPr>
          <a:lstStyle/>
          <a:p>
            <a:r>
              <a:rPr lang="es-AR" sz="1100" dirty="0" smtClean="0"/>
              <a:t>Aquí lo primero que hay que tener en cuenta es que la primera dimensión del arreglo contiene en realidad un arreglo de tipo int, y no los números de tipo int.</a:t>
            </a:r>
          </a:p>
          <a:p>
            <a:r>
              <a:rPr lang="es-AR" sz="1100" dirty="0" smtClean="0"/>
              <a:t>¿Por qué? Porque si lo analizamos, por ejemplo la posición </a:t>
            </a:r>
            <a:r>
              <a:rPr lang="es-AR" sz="1100" i="1" dirty="0" smtClean="0"/>
              <a:t>0</a:t>
            </a:r>
            <a:r>
              <a:rPr lang="es-AR" sz="1100" dirty="0" smtClean="0"/>
              <a:t> de este ejemplo contiene </a:t>
            </a:r>
            <a:r>
              <a:rPr lang="es-AR" sz="1100" i="1" dirty="0" smtClean="0"/>
              <a:t>{64, 84}</a:t>
            </a:r>
            <a:r>
              <a:rPr lang="es-AR" sz="1100" dirty="0" smtClean="0"/>
              <a:t>, lo cual es un arreglo.</a:t>
            </a:r>
          </a:p>
          <a:p>
            <a:endParaRPr lang="es-AR" sz="1100" dirty="0"/>
          </a:p>
          <a:p>
            <a:r>
              <a:rPr lang="es-AR" sz="1100" dirty="0" smtClean="0"/>
              <a:t>Recordemos que este arreglo era así:</a:t>
            </a:r>
          </a:p>
          <a:p>
            <a:pPr lvl="0"/>
            <a:r>
              <a:rPr lang="pt-BR" sz="1100" b="1" i="1" dirty="0" smtClean="0">
                <a:solidFill>
                  <a:schemeClr val="accent1"/>
                </a:solidFill>
              </a:rPr>
              <a:t>{</a:t>
            </a:r>
            <a:r>
              <a:rPr lang="pt-BR" sz="1100" i="1" dirty="0" smtClean="0">
                <a:solidFill>
                  <a:schemeClr val="accent1"/>
                </a:solidFill>
              </a:rPr>
              <a:t> </a:t>
            </a:r>
            <a:r>
              <a:rPr lang="pt-BR" sz="1100" b="1" i="1" dirty="0" smtClean="0">
                <a:solidFill>
                  <a:schemeClr val="accent4">
                    <a:lumMod val="75000"/>
                  </a:schemeClr>
                </a:solidFill>
              </a:rPr>
              <a:t>{</a:t>
            </a:r>
            <a:r>
              <a:rPr lang="pt-BR" sz="1100" i="1" dirty="0" smtClean="0">
                <a:solidFill>
                  <a:schemeClr val="accent1"/>
                </a:solidFill>
              </a:rPr>
              <a:t> </a:t>
            </a:r>
            <a:r>
              <a:rPr lang="pt-BR" sz="1100" i="1" dirty="0" smtClean="0">
                <a:solidFill>
                  <a:schemeClr val="tx1"/>
                </a:solidFill>
              </a:rPr>
              <a:t>62</a:t>
            </a:r>
            <a:r>
              <a:rPr lang="pt-BR" sz="1100" i="1" dirty="0" smtClean="0">
                <a:solidFill>
                  <a:schemeClr val="accent1"/>
                </a:solidFill>
              </a:rPr>
              <a:t> </a:t>
            </a:r>
            <a:r>
              <a:rPr lang="pt-BR" sz="1100" b="1" i="1" dirty="0" smtClean="0">
                <a:solidFill>
                  <a:schemeClr val="accent4">
                    <a:lumMod val="75000"/>
                  </a:schemeClr>
                </a:solidFill>
              </a:rPr>
              <a:t>,</a:t>
            </a:r>
            <a:r>
              <a:rPr lang="pt-BR" sz="1100" i="1" dirty="0" smtClean="0">
                <a:solidFill>
                  <a:schemeClr val="accent1"/>
                </a:solidFill>
              </a:rPr>
              <a:t> </a:t>
            </a:r>
            <a:r>
              <a:rPr lang="pt-BR" sz="1100" i="1" dirty="0" smtClean="0">
                <a:solidFill>
                  <a:schemeClr val="tx1"/>
                </a:solidFill>
              </a:rPr>
              <a:t>84</a:t>
            </a:r>
            <a:r>
              <a:rPr lang="pt-BR" sz="1100" i="1" dirty="0" smtClean="0">
                <a:solidFill>
                  <a:schemeClr val="accent1"/>
                </a:solidFill>
              </a:rPr>
              <a:t> </a:t>
            </a:r>
            <a:r>
              <a:rPr lang="pt-BR" sz="1100" b="1" i="1" dirty="0" smtClean="0">
                <a:solidFill>
                  <a:schemeClr val="accent4">
                    <a:lumMod val="75000"/>
                  </a:schemeClr>
                </a:solidFill>
              </a:rPr>
              <a:t>}</a:t>
            </a:r>
            <a:r>
              <a:rPr lang="pt-BR" sz="1100" i="1" dirty="0" smtClean="0">
                <a:solidFill>
                  <a:schemeClr val="accent1"/>
                </a:solidFill>
              </a:rPr>
              <a:t> </a:t>
            </a:r>
            <a:r>
              <a:rPr lang="pt-BR" sz="1100" b="1" i="1" dirty="0" smtClean="0">
                <a:solidFill>
                  <a:schemeClr val="accent1"/>
                </a:solidFill>
              </a:rPr>
              <a:t>,</a:t>
            </a:r>
            <a:r>
              <a:rPr lang="pt-BR" sz="1100" i="1" dirty="0" smtClean="0">
                <a:solidFill>
                  <a:schemeClr val="accent1"/>
                </a:solidFill>
              </a:rPr>
              <a:t> </a:t>
            </a:r>
            <a:r>
              <a:rPr lang="pt-BR" sz="1100" b="1" i="1" dirty="0">
                <a:solidFill>
                  <a:schemeClr val="accent4">
                    <a:lumMod val="75000"/>
                  </a:schemeClr>
                </a:solidFill>
              </a:rPr>
              <a:t>{</a:t>
            </a:r>
            <a:r>
              <a:rPr lang="pt-BR" sz="1100" i="1" dirty="0">
                <a:solidFill>
                  <a:schemeClr val="accent1"/>
                </a:solidFill>
              </a:rPr>
              <a:t> </a:t>
            </a:r>
            <a:r>
              <a:rPr lang="pt-BR" sz="1100" i="1" dirty="0">
                <a:solidFill>
                  <a:schemeClr val="tx1"/>
                </a:solidFill>
              </a:rPr>
              <a:t>-8</a:t>
            </a:r>
            <a:r>
              <a:rPr lang="pt-BR" sz="1100" i="1" dirty="0">
                <a:solidFill>
                  <a:schemeClr val="accent1"/>
                </a:solidFill>
              </a:rPr>
              <a:t> </a:t>
            </a:r>
            <a:r>
              <a:rPr lang="pt-BR" sz="1100" b="1" i="1" dirty="0">
                <a:solidFill>
                  <a:schemeClr val="accent4">
                    <a:lumMod val="75000"/>
                  </a:schemeClr>
                </a:solidFill>
              </a:rPr>
              <a:t>,</a:t>
            </a:r>
            <a:r>
              <a:rPr lang="pt-BR" sz="1100" i="1" dirty="0">
                <a:solidFill>
                  <a:schemeClr val="accent1"/>
                </a:solidFill>
              </a:rPr>
              <a:t> </a:t>
            </a:r>
            <a:r>
              <a:rPr lang="pt-BR" sz="1100" i="1" dirty="0">
                <a:solidFill>
                  <a:schemeClr val="tx1"/>
                </a:solidFill>
              </a:rPr>
              <a:t>32</a:t>
            </a:r>
            <a:r>
              <a:rPr lang="pt-BR" sz="1100" i="1" dirty="0">
                <a:solidFill>
                  <a:schemeClr val="accent1"/>
                </a:solidFill>
              </a:rPr>
              <a:t> </a:t>
            </a:r>
            <a:r>
              <a:rPr lang="pt-BR" sz="1100" b="1" i="1" dirty="0">
                <a:solidFill>
                  <a:schemeClr val="accent4">
                    <a:lumMod val="75000"/>
                  </a:schemeClr>
                </a:solidFill>
              </a:rPr>
              <a:t>}</a:t>
            </a:r>
            <a:r>
              <a:rPr lang="pt-BR" sz="1100" i="1" dirty="0">
                <a:solidFill>
                  <a:schemeClr val="accent1"/>
                </a:solidFill>
              </a:rPr>
              <a:t> </a:t>
            </a:r>
            <a:r>
              <a:rPr lang="pt-BR" sz="1100" b="1" i="1" dirty="0">
                <a:solidFill>
                  <a:schemeClr val="accent1"/>
                </a:solidFill>
              </a:rPr>
              <a:t>,</a:t>
            </a:r>
            <a:r>
              <a:rPr lang="pt-BR" sz="1100" i="1" dirty="0">
                <a:solidFill>
                  <a:schemeClr val="accent1"/>
                </a:solidFill>
              </a:rPr>
              <a:t> </a:t>
            </a:r>
            <a:r>
              <a:rPr lang="pt-BR" sz="1100" b="1" i="1" dirty="0">
                <a:solidFill>
                  <a:schemeClr val="accent4">
                    <a:lumMod val="75000"/>
                  </a:schemeClr>
                </a:solidFill>
              </a:rPr>
              <a:t>{</a:t>
            </a:r>
            <a:r>
              <a:rPr lang="pt-BR" sz="1100" i="1" dirty="0">
                <a:solidFill>
                  <a:schemeClr val="accent1"/>
                </a:solidFill>
              </a:rPr>
              <a:t> </a:t>
            </a:r>
            <a:r>
              <a:rPr lang="pt-BR" sz="1100" i="1" dirty="0">
                <a:solidFill>
                  <a:schemeClr val="tx1"/>
                </a:solidFill>
              </a:rPr>
              <a:t>0</a:t>
            </a:r>
            <a:r>
              <a:rPr lang="pt-BR" sz="1100" i="1" dirty="0">
                <a:solidFill>
                  <a:schemeClr val="accent1"/>
                </a:solidFill>
              </a:rPr>
              <a:t> </a:t>
            </a:r>
            <a:r>
              <a:rPr lang="pt-BR" sz="1100" b="1" i="1" dirty="0">
                <a:solidFill>
                  <a:schemeClr val="accent4">
                    <a:lumMod val="75000"/>
                  </a:schemeClr>
                </a:solidFill>
              </a:rPr>
              <a:t>,</a:t>
            </a:r>
            <a:r>
              <a:rPr lang="pt-BR" sz="1100" i="1" dirty="0">
                <a:solidFill>
                  <a:schemeClr val="accent1"/>
                </a:solidFill>
              </a:rPr>
              <a:t> </a:t>
            </a:r>
            <a:r>
              <a:rPr lang="pt-BR" sz="1100" i="1" dirty="0">
                <a:solidFill>
                  <a:schemeClr val="tx1"/>
                </a:solidFill>
              </a:rPr>
              <a:t>-25 </a:t>
            </a:r>
            <a:r>
              <a:rPr lang="pt-BR" sz="1100" b="1" i="1" dirty="0" smtClean="0">
                <a:solidFill>
                  <a:schemeClr val="accent4">
                    <a:lumMod val="75000"/>
                  </a:schemeClr>
                </a:solidFill>
              </a:rPr>
              <a:t>}</a:t>
            </a:r>
            <a:r>
              <a:rPr lang="pt-BR" sz="1100" b="1" i="1" dirty="0">
                <a:solidFill>
                  <a:schemeClr val="accent1"/>
                </a:solidFill>
              </a:rPr>
              <a:t> }</a:t>
            </a:r>
            <a:r>
              <a:rPr lang="pt-BR" sz="1100" i="1" dirty="0" smtClean="0">
                <a:solidFill>
                  <a:schemeClr val="accent1"/>
                </a:solidFill>
              </a:rPr>
              <a:t>;</a:t>
            </a:r>
            <a:endParaRPr lang="pt-BR" sz="1100" i="1" dirty="0">
              <a:solidFill>
                <a:schemeClr val="accent1"/>
              </a:solidFill>
            </a:endParaRPr>
          </a:p>
          <a:p>
            <a:endParaRPr lang="es-AR" sz="1100" dirty="0" smtClean="0"/>
          </a:p>
          <a:p>
            <a:r>
              <a:rPr lang="es-AR" sz="1100" dirty="0" smtClean="0"/>
              <a:t>Acá se puede ver que cada posición del primer arreglo (llaves y comas celestes) contiene un arreglo de números enteros (llaves y comas naranjas) con dos valores cada uno.</a:t>
            </a:r>
          </a:p>
          <a:p>
            <a:endParaRPr lang="es-AR" sz="1100" dirty="0"/>
          </a:p>
          <a:p>
            <a:r>
              <a:rPr lang="es-AR" sz="1100" dirty="0" smtClean="0"/>
              <a:t>Por esta razón, primero iteramos capturando el arreglo guardado en esa posición, y luego en el bucle interior accedemos recién a cada uno de los datos almacenados en cada uno de esos arreglos.</a:t>
            </a:r>
            <a:endParaRPr lang="es-AR" sz="1100" dirty="0"/>
          </a:p>
        </p:txBody>
      </p:sp>
      <p:sp>
        <p:nvSpPr>
          <p:cNvPr id="4" name="TextBox 3"/>
          <p:cNvSpPr txBox="1"/>
          <p:nvPr/>
        </p:nvSpPr>
        <p:spPr>
          <a:xfrm>
            <a:off x="4269264" y="3274708"/>
            <a:ext cx="4545636" cy="1323439"/>
          </a:xfrm>
          <a:prstGeom prst="rect">
            <a:avLst/>
          </a:prstGeom>
          <a:noFill/>
          <a:ln>
            <a:solidFill>
              <a:schemeClr val="tx1"/>
            </a:solidFill>
          </a:ln>
        </p:spPr>
        <p:txBody>
          <a:bodyPr wrap="square" rtlCol="0">
            <a:spAutoFit/>
          </a:bodyPr>
          <a:lstStyle/>
          <a:p>
            <a:r>
              <a:rPr lang="es-AR" sz="1000" dirty="0" smtClean="0">
                <a:solidFill>
                  <a:srgbClr val="7030A0"/>
                </a:solidFill>
              </a:rPr>
              <a:t>El primer bucle accede primero a la posición </a:t>
            </a:r>
            <a:r>
              <a:rPr lang="es-AR" sz="1000" i="1" dirty="0" smtClean="0">
                <a:solidFill>
                  <a:srgbClr val="7030A0"/>
                </a:solidFill>
              </a:rPr>
              <a:t>0</a:t>
            </a:r>
            <a:r>
              <a:rPr lang="es-AR" sz="1000" dirty="0" smtClean="0">
                <a:solidFill>
                  <a:srgbClr val="7030A0"/>
                </a:solidFill>
              </a:rPr>
              <a:t> del primer arreglo, donde encuentra </a:t>
            </a:r>
            <a:r>
              <a:rPr lang="pt-BR" sz="1000" b="1" i="1" dirty="0">
                <a:solidFill>
                  <a:schemeClr val="accent4">
                    <a:lumMod val="75000"/>
                  </a:schemeClr>
                </a:solidFill>
              </a:rPr>
              <a:t>{</a:t>
            </a:r>
            <a:r>
              <a:rPr lang="pt-BR" sz="1000" i="1" dirty="0">
                <a:solidFill>
                  <a:schemeClr val="accent1"/>
                </a:solidFill>
              </a:rPr>
              <a:t> </a:t>
            </a:r>
            <a:r>
              <a:rPr lang="pt-BR" sz="1000" i="1" dirty="0">
                <a:solidFill>
                  <a:schemeClr val="tx1"/>
                </a:solidFill>
              </a:rPr>
              <a:t>62</a:t>
            </a:r>
            <a:r>
              <a:rPr lang="pt-BR" sz="1000" i="1" dirty="0">
                <a:solidFill>
                  <a:schemeClr val="accent1"/>
                </a:solidFill>
              </a:rPr>
              <a:t> </a:t>
            </a:r>
            <a:r>
              <a:rPr lang="pt-BR" sz="1000" b="1" i="1" dirty="0">
                <a:solidFill>
                  <a:schemeClr val="accent4">
                    <a:lumMod val="75000"/>
                  </a:schemeClr>
                </a:solidFill>
              </a:rPr>
              <a:t>,</a:t>
            </a:r>
            <a:r>
              <a:rPr lang="pt-BR" sz="1000" i="1" dirty="0">
                <a:solidFill>
                  <a:schemeClr val="accent1"/>
                </a:solidFill>
              </a:rPr>
              <a:t> </a:t>
            </a:r>
            <a:r>
              <a:rPr lang="pt-BR" sz="1000" i="1" dirty="0">
                <a:solidFill>
                  <a:schemeClr val="tx1"/>
                </a:solidFill>
              </a:rPr>
              <a:t>84</a:t>
            </a:r>
            <a:r>
              <a:rPr lang="pt-BR" sz="1000" i="1" dirty="0">
                <a:solidFill>
                  <a:schemeClr val="accent1"/>
                </a:solidFill>
              </a:rPr>
              <a:t> </a:t>
            </a:r>
            <a:r>
              <a:rPr lang="pt-BR" sz="1000" b="1" i="1" dirty="0" smtClean="0">
                <a:solidFill>
                  <a:schemeClr val="accent4">
                    <a:lumMod val="75000"/>
                  </a:schemeClr>
                </a:solidFill>
              </a:rPr>
              <a:t>}</a:t>
            </a:r>
            <a:r>
              <a:rPr lang="pt-BR" sz="1000" dirty="0" smtClean="0">
                <a:solidFill>
                  <a:srgbClr val="7030A0"/>
                </a:solidFill>
              </a:rPr>
              <a:t>, y se guarda esto en </a:t>
            </a:r>
            <a:r>
              <a:rPr lang="pt-BR" sz="1000" i="1" dirty="0" smtClean="0">
                <a:solidFill>
                  <a:srgbClr val="7030A0"/>
                </a:solidFill>
              </a:rPr>
              <a:t>primerArreglo</a:t>
            </a:r>
            <a:r>
              <a:rPr lang="pt-BR" sz="1000" dirty="0" smtClean="0">
                <a:solidFill>
                  <a:srgbClr val="7030A0"/>
                </a:solidFill>
              </a:rPr>
              <a:t>. Entra entonces al segundo bucle, y allí imprime cada número encontrado. Sale del bucle interior y vuelve al primero, que pasa a la posición </a:t>
            </a:r>
            <a:r>
              <a:rPr lang="pt-BR" sz="1000" i="1" dirty="0" smtClean="0">
                <a:solidFill>
                  <a:srgbClr val="7030A0"/>
                </a:solidFill>
              </a:rPr>
              <a:t>1 </a:t>
            </a:r>
            <a:r>
              <a:rPr lang="pt-BR" sz="1000" dirty="0" smtClean="0">
                <a:solidFill>
                  <a:srgbClr val="7030A0"/>
                </a:solidFill>
              </a:rPr>
              <a:t>y se encuentra con </a:t>
            </a:r>
            <a:r>
              <a:rPr lang="pt-BR" sz="1000" b="1" i="1" dirty="0" smtClean="0">
                <a:solidFill>
                  <a:schemeClr val="accent4">
                    <a:lumMod val="75000"/>
                  </a:schemeClr>
                </a:solidFill>
              </a:rPr>
              <a:t>{</a:t>
            </a:r>
            <a:r>
              <a:rPr lang="pt-BR" sz="1000" i="1" dirty="0" smtClean="0">
                <a:solidFill>
                  <a:schemeClr val="accent1"/>
                </a:solidFill>
              </a:rPr>
              <a:t> </a:t>
            </a:r>
            <a:r>
              <a:rPr lang="pt-BR" sz="1000" i="1" dirty="0">
                <a:solidFill>
                  <a:schemeClr val="tx1"/>
                </a:solidFill>
              </a:rPr>
              <a:t>-8</a:t>
            </a:r>
            <a:r>
              <a:rPr lang="pt-BR" sz="1000" i="1" dirty="0">
                <a:solidFill>
                  <a:schemeClr val="accent1"/>
                </a:solidFill>
              </a:rPr>
              <a:t> </a:t>
            </a:r>
            <a:r>
              <a:rPr lang="pt-BR" sz="1000" b="1" i="1" dirty="0">
                <a:solidFill>
                  <a:schemeClr val="accent4">
                    <a:lumMod val="75000"/>
                  </a:schemeClr>
                </a:solidFill>
              </a:rPr>
              <a:t>,</a:t>
            </a:r>
            <a:r>
              <a:rPr lang="pt-BR" sz="1000" i="1" dirty="0">
                <a:solidFill>
                  <a:schemeClr val="accent1"/>
                </a:solidFill>
              </a:rPr>
              <a:t> </a:t>
            </a:r>
            <a:r>
              <a:rPr lang="pt-BR" sz="1000" i="1" dirty="0">
                <a:solidFill>
                  <a:schemeClr val="tx1"/>
                </a:solidFill>
              </a:rPr>
              <a:t>32</a:t>
            </a:r>
            <a:r>
              <a:rPr lang="pt-BR" sz="1000" i="1" dirty="0">
                <a:solidFill>
                  <a:schemeClr val="accent1"/>
                </a:solidFill>
              </a:rPr>
              <a:t> </a:t>
            </a:r>
            <a:r>
              <a:rPr lang="pt-BR" sz="1000" b="1" i="1" dirty="0" smtClean="0">
                <a:solidFill>
                  <a:schemeClr val="accent4">
                    <a:lumMod val="75000"/>
                  </a:schemeClr>
                </a:solidFill>
              </a:rPr>
              <a:t>}</a:t>
            </a:r>
            <a:r>
              <a:rPr lang="pt-BR" sz="1000" b="1" dirty="0" smtClean="0">
                <a:solidFill>
                  <a:srgbClr val="7030A0"/>
                </a:solidFill>
              </a:rPr>
              <a:t>.</a:t>
            </a:r>
            <a:r>
              <a:rPr lang="pt-BR" sz="1000" b="1" dirty="0" smtClean="0">
                <a:solidFill>
                  <a:schemeClr val="accent4">
                    <a:lumMod val="75000"/>
                  </a:schemeClr>
                </a:solidFill>
              </a:rPr>
              <a:t> </a:t>
            </a:r>
            <a:r>
              <a:rPr lang="pt-BR" sz="1000" dirty="0" smtClean="0">
                <a:solidFill>
                  <a:srgbClr val="7030A0"/>
                </a:solidFill>
              </a:rPr>
              <a:t>Guarda eso y vuelve al segundo bucle, que recorre este arreglo imprimiendo cada número contenido. Sale y vuelve al primero, que pasa a la posición </a:t>
            </a:r>
            <a:r>
              <a:rPr lang="pt-BR" sz="1000" i="1" dirty="0" smtClean="0">
                <a:solidFill>
                  <a:srgbClr val="7030A0"/>
                </a:solidFill>
              </a:rPr>
              <a:t>3</a:t>
            </a:r>
            <a:r>
              <a:rPr lang="pt-BR" sz="1000" dirty="0" smtClean="0">
                <a:solidFill>
                  <a:srgbClr val="7030A0"/>
                </a:solidFill>
              </a:rPr>
              <a:t>, donde se encuentra con</a:t>
            </a:r>
            <a:r>
              <a:rPr lang="pt-BR" sz="1000" dirty="0" smtClean="0">
                <a:solidFill>
                  <a:schemeClr val="accent1"/>
                </a:solidFill>
              </a:rPr>
              <a:t> </a:t>
            </a:r>
            <a:r>
              <a:rPr lang="pt-BR" sz="1000" b="1" i="1" dirty="0">
                <a:solidFill>
                  <a:schemeClr val="accent4">
                    <a:lumMod val="75000"/>
                  </a:schemeClr>
                </a:solidFill>
              </a:rPr>
              <a:t>{</a:t>
            </a:r>
            <a:r>
              <a:rPr lang="pt-BR" sz="1000" i="1" dirty="0">
                <a:solidFill>
                  <a:schemeClr val="accent1"/>
                </a:solidFill>
              </a:rPr>
              <a:t> </a:t>
            </a:r>
            <a:r>
              <a:rPr lang="pt-BR" sz="1000" i="1" dirty="0">
                <a:solidFill>
                  <a:schemeClr val="tx1"/>
                </a:solidFill>
              </a:rPr>
              <a:t>0</a:t>
            </a:r>
            <a:r>
              <a:rPr lang="pt-BR" sz="1000" i="1" dirty="0">
                <a:solidFill>
                  <a:schemeClr val="accent1"/>
                </a:solidFill>
              </a:rPr>
              <a:t> </a:t>
            </a:r>
            <a:r>
              <a:rPr lang="pt-BR" sz="1000" b="1" i="1" dirty="0">
                <a:solidFill>
                  <a:schemeClr val="accent4">
                    <a:lumMod val="75000"/>
                  </a:schemeClr>
                </a:solidFill>
              </a:rPr>
              <a:t>,</a:t>
            </a:r>
            <a:r>
              <a:rPr lang="pt-BR" sz="1000" i="1" dirty="0">
                <a:solidFill>
                  <a:schemeClr val="accent1"/>
                </a:solidFill>
              </a:rPr>
              <a:t> </a:t>
            </a:r>
            <a:r>
              <a:rPr lang="pt-BR" sz="1000" i="1" dirty="0">
                <a:solidFill>
                  <a:schemeClr val="tx1"/>
                </a:solidFill>
              </a:rPr>
              <a:t>-25 </a:t>
            </a:r>
            <a:r>
              <a:rPr lang="pt-BR" sz="1000" b="1" i="1" dirty="0" smtClean="0">
                <a:solidFill>
                  <a:schemeClr val="accent4">
                    <a:lumMod val="75000"/>
                  </a:schemeClr>
                </a:solidFill>
              </a:rPr>
              <a:t>}</a:t>
            </a:r>
            <a:r>
              <a:rPr lang="pt-BR" sz="1000" dirty="0" smtClean="0">
                <a:solidFill>
                  <a:srgbClr val="7030A0"/>
                </a:solidFill>
              </a:rPr>
              <a:t>,</a:t>
            </a:r>
            <a:r>
              <a:rPr lang="pt-BR" sz="1000" b="1" dirty="0" smtClean="0">
                <a:solidFill>
                  <a:srgbClr val="7030A0"/>
                </a:solidFill>
              </a:rPr>
              <a:t> </a:t>
            </a:r>
            <a:r>
              <a:rPr lang="pt-BR" sz="1000" dirty="0" smtClean="0">
                <a:solidFill>
                  <a:srgbClr val="7030A0"/>
                </a:solidFill>
              </a:rPr>
              <a:t>y entra por última vez al segundo bucle, donde imprime cada uno de los números contenidos en este arreglo. </a:t>
            </a:r>
            <a:endParaRPr lang="en-US" sz="1000" dirty="0">
              <a:solidFill>
                <a:srgbClr val="7030A0"/>
              </a:solidFill>
            </a:endParaRPr>
          </a:p>
        </p:txBody>
      </p:sp>
    </p:spTree>
    <p:extLst>
      <p:ext uri="{BB962C8B-B14F-4D97-AF65-F5344CB8AC3E}">
        <p14:creationId xmlns:p14="http://schemas.microsoft.com/office/powerpoint/2010/main" val="32086240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9"/>
          <p:cNvSpPr txBox="1">
            <a:spLocks noGrp="1"/>
          </p:cNvSpPr>
          <p:nvPr>
            <p:ph type="ctrTitle"/>
          </p:nvPr>
        </p:nvSpPr>
        <p:spPr>
          <a:xfrm>
            <a:off x="550375" y="597876"/>
            <a:ext cx="8043300" cy="635564"/>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38888"/>
              <a:buNone/>
            </a:pPr>
            <a:r>
              <a:rPr lang="es-ES" sz="3200" dirty="0" smtClean="0"/>
              <a:t>Ejemplo en Visual Studio </a:t>
            </a:r>
            <a:r>
              <a:rPr lang="es-ES" sz="3200" dirty="0" err="1" smtClean="0"/>
              <a:t>Code</a:t>
            </a:r>
            <a:endParaRPr sz="3200" dirty="0"/>
          </a:p>
        </p:txBody>
      </p:sp>
      <p:sp>
        <p:nvSpPr>
          <p:cNvPr id="161" name="Google Shape;161;p9"/>
          <p:cNvSpPr txBox="1">
            <a:spLocks noGrp="1"/>
          </p:cNvSpPr>
          <p:nvPr>
            <p:ph type="subTitle" idx="1"/>
          </p:nvPr>
        </p:nvSpPr>
        <p:spPr>
          <a:xfrm>
            <a:off x="550375" y="2697063"/>
            <a:ext cx="8043300" cy="961427"/>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700"/>
              <a:buNone/>
            </a:pPr>
            <a:r>
              <a:rPr lang="es-AR" sz="2000" b="1" dirty="0" smtClean="0"/>
              <a:t>Veremos un ejemplo de declaración, llenado y recorrido de arreglos unidimensionales y bidimensionales en VSC.</a:t>
            </a:r>
            <a:endParaRPr sz="2000" b="1" dirty="0"/>
          </a:p>
        </p:txBody>
      </p:sp>
    </p:spTree>
    <p:extLst>
      <p:ext uri="{BB962C8B-B14F-4D97-AF65-F5344CB8AC3E}">
        <p14:creationId xmlns:p14="http://schemas.microsoft.com/office/powerpoint/2010/main" val="11051483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ES" dirty="0" smtClean="0"/>
              <a:t>Declarando y ll</a:t>
            </a:r>
            <a:r>
              <a:rPr lang="es-ES" dirty="0" smtClean="0"/>
              <a:t>enando el arreglo</a:t>
            </a:r>
            <a:endParaRPr dirty="0"/>
          </a:p>
        </p:txBody>
      </p:sp>
      <p:pic>
        <p:nvPicPr>
          <p:cNvPr id="2" name="Picture 1"/>
          <p:cNvPicPr>
            <a:picLocks noChangeAspect="1"/>
          </p:cNvPicPr>
          <p:nvPr/>
        </p:nvPicPr>
        <p:blipFill>
          <a:blip r:embed="rId3"/>
          <a:stretch>
            <a:fillRect/>
          </a:stretch>
        </p:blipFill>
        <p:spPr>
          <a:xfrm>
            <a:off x="1275397" y="1244983"/>
            <a:ext cx="6124575" cy="3305175"/>
          </a:xfrm>
          <a:prstGeom prst="rect">
            <a:avLst/>
          </a:prstGeom>
        </p:spPr>
      </p:pic>
    </p:spTree>
    <p:extLst>
      <p:ext uri="{BB962C8B-B14F-4D97-AF65-F5344CB8AC3E}">
        <p14:creationId xmlns:p14="http://schemas.microsoft.com/office/powerpoint/2010/main" val="35122564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ES" dirty="0" smtClean="0"/>
              <a:t>Recorriendo el arreglo con un </a:t>
            </a:r>
            <a:r>
              <a:rPr lang="es-ES" dirty="0" err="1" smtClean="0"/>
              <a:t>for</a:t>
            </a:r>
            <a:endParaRPr dirty="0"/>
          </a:p>
        </p:txBody>
      </p:sp>
      <p:pic>
        <p:nvPicPr>
          <p:cNvPr id="5" name="Picture 4"/>
          <p:cNvPicPr>
            <a:picLocks noChangeAspect="1"/>
          </p:cNvPicPr>
          <p:nvPr/>
        </p:nvPicPr>
        <p:blipFill>
          <a:blip r:embed="rId3"/>
          <a:stretch>
            <a:fillRect/>
          </a:stretch>
        </p:blipFill>
        <p:spPr>
          <a:xfrm>
            <a:off x="2946016" y="3043237"/>
            <a:ext cx="3819525" cy="1895475"/>
          </a:xfrm>
          <a:prstGeom prst="rect">
            <a:avLst/>
          </a:prstGeom>
        </p:spPr>
      </p:pic>
      <p:sp>
        <p:nvSpPr>
          <p:cNvPr id="6" name="TextBox 5"/>
          <p:cNvSpPr txBox="1"/>
          <p:nvPr/>
        </p:nvSpPr>
        <p:spPr>
          <a:xfrm>
            <a:off x="2946016" y="2707867"/>
            <a:ext cx="1648208" cy="307777"/>
          </a:xfrm>
          <a:prstGeom prst="rect">
            <a:avLst/>
          </a:prstGeom>
          <a:noFill/>
        </p:spPr>
        <p:txBody>
          <a:bodyPr wrap="none" rtlCol="0">
            <a:spAutoFit/>
          </a:bodyPr>
          <a:lstStyle/>
          <a:p>
            <a:r>
              <a:rPr lang="es-AR" dirty="0" smtClean="0"/>
              <a:t>Salida en consola:</a:t>
            </a:r>
            <a:endParaRPr lang="en-US" dirty="0"/>
          </a:p>
        </p:txBody>
      </p:sp>
      <p:pic>
        <p:nvPicPr>
          <p:cNvPr id="7" name="Picture 6"/>
          <p:cNvPicPr>
            <a:picLocks noChangeAspect="1"/>
          </p:cNvPicPr>
          <p:nvPr/>
        </p:nvPicPr>
        <p:blipFill>
          <a:blip r:embed="rId4"/>
          <a:stretch>
            <a:fillRect/>
          </a:stretch>
        </p:blipFill>
        <p:spPr>
          <a:xfrm>
            <a:off x="658046" y="1813499"/>
            <a:ext cx="7134225" cy="866775"/>
          </a:xfrm>
          <a:prstGeom prst="rect">
            <a:avLst/>
          </a:prstGeom>
        </p:spPr>
      </p:pic>
    </p:spTree>
    <p:extLst>
      <p:ext uri="{BB962C8B-B14F-4D97-AF65-F5344CB8AC3E}">
        <p14:creationId xmlns:p14="http://schemas.microsoft.com/office/powerpoint/2010/main" val="1153960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4"/>
          <p:cNvSpPr txBox="1">
            <a:spLocks noGrp="1"/>
          </p:cNvSpPr>
          <p:nvPr>
            <p:ph type="ctrTitle"/>
          </p:nvPr>
        </p:nvSpPr>
        <p:spPr>
          <a:xfrm>
            <a:off x="550375" y="597876"/>
            <a:ext cx="8043300" cy="635564"/>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38888"/>
              <a:buNone/>
            </a:pPr>
            <a:r>
              <a:rPr lang="es-ES" sz="3200" dirty="0" smtClean="0"/>
              <a:t>Arreglos / </a:t>
            </a:r>
            <a:r>
              <a:rPr lang="es-ES" sz="3200" dirty="0" err="1" smtClean="0"/>
              <a:t>Arrays</a:t>
            </a:r>
            <a:endParaRPr sz="3200" dirty="0"/>
          </a:p>
        </p:txBody>
      </p:sp>
      <p:sp>
        <p:nvSpPr>
          <p:cNvPr id="127" name="Google Shape;127;p4"/>
          <p:cNvSpPr txBox="1">
            <a:spLocks noGrp="1"/>
          </p:cNvSpPr>
          <p:nvPr>
            <p:ph type="subTitle" idx="1"/>
          </p:nvPr>
        </p:nvSpPr>
        <p:spPr>
          <a:xfrm>
            <a:off x="550375" y="1986455"/>
            <a:ext cx="8043300" cy="2396359"/>
          </a:xfrm>
          <a:prstGeom prst="rect">
            <a:avLst/>
          </a:prstGeom>
          <a:noFill/>
          <a:ln>
            <a:noFill/>
          </a:ln>
        </p:spPr>
        <p:txBody>
          <a:bodyPr spcFirstLastPara="1" wrap="square" lIns="91425" tIns="91425" rIns="91425" bIns="91425" anchor="t" anchorCtr="0">
            <a:normAutofit/>
          </a:bodyPr>
          <a:lstStyle/>
          <a:p>
            <a:pPr marL="0" lvl="0" indent="0"/>
            <a:r>
              <a:rPr lang="es-ES" dirty="0" smtClean="0"/>
              <a:t>Un arreglo es una matriz que consiste en una colección de valores del mismo tipo. Un arreglo de tipo int almacenará números enteros. Uno de tipo </a:t>
            </a:r>
            <a:r>
              <a:rPr lang="es-ES" dirty="0" err="1" smtClean="0"/>
              <a:t>String</a:t>
            </a:r>
            <a:r>
              <a:rPr lang="es-ES" dirty="0" smtClean="0"/>
              <a:t> </a:t>
            </a:r>
            <a:r>
              <a:rPr lang="es-ES" dirty="0" smtClean="0"/>
              <a:t>almacenará varias cadenas de caracteres. Uno de tipo </a:t>
            </a:r>
            <a:r>
              <a:rPr lang="es-ES" dirty="0" err="1" smtClean="0"/>
              <a:t>double</a:t>
            </a:r>
            <a:r>
              <a:rPr lang="es-ES" dirty="0" smtClean="0"/>
              <a:t> almacenará números con decimales. Y así con cada tipo de dato.</a:t>
            </a:r>
            <a:br>
              <a:rPr lang="es-ES" dirty="0" smtClean="0"/>
            </a:br>
            <a:r>
              <a:rPr lang="es-ES" dirty="0" smtClean="0"/>
              <a:t/>
            </a:r>
            <a:br>
              <a:rPr lang="es-ES" dirty="0" smtClean="0"/>
            </a:br>
            <a:r>
              <a:rPr lang="es-ES" dirty="0" smtClean="0"/>
              <a:t>Puedo tener una colección de números, de caracteres o cadenas de caracteres, de valores lógicos, o incluso de objetos de una clase</a:t>
            </a:r>
            <a:r>
              <a:rPr lang="es-ES" dirty="0" smtClean="0"/>
              <a:t>.</a:t>
            </a:r>
            <a:endParaRPr lang="es-ES" dirty="0" smtClean="0"/>
          </a:p>
        </p:txBody>
      </p:sp>
    </p:spTree>
    <p:extLst>
      <p:ext uri="{BB962C8B-B14F-4D97-AF65-F5344CB8AC3E}">
        <p14:creationId xmlns:p14="http://schemas.microsoft.com/office/powerpoint/2010/main" val="13116624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ES" dirty="0" smtClean="0"/>
              <a:t>Recorriendo el arreglo con un </a:t>
            </a:r>
            <a:r>
              <a:rPr lang="es-ES" dirty="0" err="1" smtClean="0"/>
              <a:t>for</a:t>
            </a:r>
            <a:r>
              <a:rPr lang="es-ES" dirty="0" smtClean="0"/>
              <a:t> </a:t>
            </a:r>
            <a:r>
              <a:rPr lang="es-ES" dirty="0" err="1" smtClean="0"/>
              <a:t>each</a:t>
            </a:r>
            <a:endParaRPr dirty="0"/>
          </a:p>
        </p:txBody>
      </p:sp>
      <p:pic>
        <p:nvPicPr>
          <p:cNvPr id="5" name="Picture 4"/>
          <p:cNvPicPr>
            <a:picLocks noChangeAspect="1"/>
          </p:cNvPicPr>
          <p:nvPr/>
        </p:nvPicPr>
        <p:blipFill>
          <a:blip r:embed="rId3"/>
          <a:stretch>
            <a:fillRect/>
          </a:stretch>
        </p:blipFill>
        <p:spPr>
          <a:xfrm>
            <a:off x="2946016" y="3043237"/>
            <a:ext cx="3819525" cy="1895475"/>
          </a:xfrm>
          <a:prstGeom prst="rect">
            <a:avLst/>
          </a:prstGeom>
        </p:spPr>
      </p:pic>
      <p:sp>
        <p:nvSpPr>
          <p:cNvPr id="6" name="TextBox 5"/>
          <p:cNvSpPr txBox="1"/>
          <p:nvPr/>
        </p:nvSpPr>
        <p:spPr>
          <a:xfrm>
            <a:off x="2946016" y="2707867"/>
            <a:ext cx="1648208" cy="307777"/>
          </a:xfrm>
          <a:prstGeom prst="rect">
            <a:avLst/>
          </a:prstGeom>
          <a:noFill/>
        </p:spPr>
        <p:txBody>
          <a:bodyPr wrap="none" rtlCol="0">
            <a:spAutoFit/>
          </a:bodyPr>
          <a:lstStyle/>
          <a:p>
            <a:r>
              <a:rPr lang="es-AR" dirty="0" smtClean="0"/>
              <a:t>Salida en consola:</a:t>
            </a:r>
            <a:endParaRPr lang="en-US" dirty="0"/>
          </a:p>
        </p:txBody>
      </p:sp>
      <p:pic>
        <p:nvPicPr>
          <p:cNvPr id="2" name="Picture 1"/>
          <p:cNvPicPr>
            <a:picLocks noChangeAspect="1"/>
          </p:cNvPicPr>
          <p:nvPr/>
        </p:nvPicPr>
        <p:blipFill>
          <a:blip r:embed="rId4"/>
          <a:stretch>
            <a:fillRect/>
          </a:stretch>
        </p:blipFill>
        <p:spPr>
          <a:xfrm>
            <a:off x="2222116" y="1957878"/>
            <a:ext cx="4543425" cy="714375"/>
          </a:xfrm>
          <a:prstGeom prst="rect">
            <a:avLst/>
          </a:prstGeom>
        </p:spPr>
      </p:pic>
    </p:spTree>
    <p:extLst>
      <p:ext uri="{BB962C8B-B14F-4D97-AF65-F5344CB8AC3E}">
        <p14:creationId xmlns:p14="http://schemas.microsoft.com/office/powerpoint/2010/main" val="34138878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ES" dirty="0" smtClean="0"/>
              <a:t>Declarando y llenando un arreglo bidimensional</a:t>
            </a:r>
            <a:endParaRPr dirty="0"/>
          </a:p>
        </p:txBody>
      </p:sp>
      <p:pic>
        <p:nvPicPr>
          <p:cNvPr id="3" name="Picture 2"/>
          <p:cNvPicPr>
            <a:picLocks noChangeAspect="1"/>
          </p:cNvPicPr>
          <p:nvPr/>
        </p:nvPicPr>
        <p:blipFill>
          <a:blip r:embed="rId3"/>
          <a:stretch>
            <a:fillRect/>
          </a:stretch>
        </p:blipFill>
        <p:spPr>
          <a:xfrm>
            <a:off x="2445301" y="1170125"/>
            <a:ext cx="3587637" cy="1931805"/>
          </a:xfrm>
          <a:prstGeom prst="rect">
            <a:avLst/>
          </a:prstGeom>
        </p:spPr>
      </p:pic>
      <p:pic>
        <p:nvPicPr>
          <p:cNvPr id="7" name="Picture 6"/>
          <p:cNvPicPr>
            <a:picLocks noChangeAspect="1"/>
          </p:cNvPicPr>
          <p:nvPr/>
        </p:nvPicPr>
        <p:blipFill>
          <a:blip r:embed="rId4"/>
          <a:stretch>
            <a:fillRect/>
          </a:stretch>
        </p:blipFill>
        <p:spPr>
          <a:xfrm>
            <a:off x="1281937" y="3307917"/>
            <a:ext cx="6562725" cy="733425"/>
          </a:xfrm>
          <a:prstGeom prst="rect">
            <a:avLst/>
          </a:prstGeom>
        </p:spPr>
      </p:pic>
    </p:spTree>
    <p:extLst>
      <p:ext uri="{BB962C8B-B14F-4D97-AF65-F5344CB8AC3E}">
        <p14:creationId xmlns:p14="http://schemas.microsoft.com/office/powerpoint/2010/main" val="41047962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ES" dirty="0" smtClean="0"/>
              <a:t>Recorriéndolo con un doble bucle </a:t>
            </a:r>
            <a:r>
              <a:rPr lang="es-ES" dirty="0" err="1" smtClean="0"/>
              <a:t>for</a:t>
            </a:r>
            <a:endParaRPr dirty="0"/>
          </a:p>
        </p:txBody>
      </p:sp>
      <p:pic>
        <p:nvPicPr>
          <p:cNvPr id="4" name="Picture 3"/>
          <p:cNvPicPr>
            <a:picLocks noChangeAspect="1"/>
          </p:cNvPicPr>
          <p:nvPr/>
        </p:nvPicPr>
        <p:blipFill>
          <a:blip r:embed="rId3"/>
          <a:stretch>
            <a:fillRect/>
          </a:stretch>
        </p:blipFill>
        <p:spPr>
          <a:xfrm>
            <a:off x="1811555" y="1364208"/>
            <a:ext cx="4848225" cy="1343025"/>
          </a:xfrm>
          <a:prstGeom prst="rect">
            <a:avLst/>
          </a:prstGeom>
        </p:spPr>
      </p:pic>
      <p:pic>
        <p:nvPicPr>
          <p:cNvPr id="5" name="Picture 4"/>
          <p:cNvPicPr>
            <a:picLocks noChangeAspect="1"/>
          </p:cNvPicPr>
          <p:nvPr/>
        </p:nvPicPr>
        <p:blipFill>
          <a:blip r:embed="rId4"/>
          <a:stretch>
            <a:fillRect/>
          </a:stretch>
        </p:blipFill>
        <p:spPr>
          <a:xfrm>
            <a:off x="2297329" y="2707233"/>
            <a:ext cx="3876675" cy="1704975"/>
          </a:xfrm>
          <a:prstGeom prst="rect">
            <a:avLst/>
          </a:prstGeom>
        </p:spPr>
      </p:pic>
    </p:spTree>
    <p:extLst>
      <p:ext uri="{BB962C8B-B14F-4D97-AF65-F5344CB8AC3E}">
        <p14:creationId xmlns:p14="http://schemas.microsoft.com/office/powerpoint/2010/main" val="2042712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ES" dirty="0" smtClean="0"/>
              <a:t>Recorriéndolo con un doble bucle </a:t>
            </a:r>
            <a:r>
              <a:rPr lang="es-ES" dirty="0" err="1" smtClean="0"/>
              <a:t>for</a:t>
            </a:r>
            <a:r>
              <a:rPr lang="es-ES" dirty="0" smtClean="0"/>
              <a:t> </a:t>
            </a:r>
            <a:r>
              <a:rPr lang="es-ES" dirty="0" err="1" smtClean="0"/>
              <a:t>each</a:t>
            </a:r>
            <a:endParaRPr dirty="0"/>
          </a:p>
        </p:txBody>
      </p:sp>
      <p:pic>
        <p:nvPicPr>
          <p:cNvPr id="5" name="Picture 4"/>
          <p:cNvPicPr>
            <a:picLocks noChangeAspect="1"/>
          </p:cNvPicPr>
          <p:nvPr/>
        </p:nvPicPr>
        <p:blipFill>
          <a:blip r:embed="rId3"/>
          <a:stretch>
            <a:fillRect/>
          </a:stretch>
        </p:blipFill>
        <p:spPr>
          <a:xfrm>
            <a:off x="2297329" y="2707233"/>
            <a:ext cx="3876675" cy="1704975"/>
          </a:xfrm>
          <a:prstGeom prst="rect">
            <a:avLst/>
          </a:prstGeom>
        </p:spPr>
      </p:pic>
      <p:pic>
        <p:nvPicPr>
          <p:cNvPr id="2" name="Picture 1"/>
          <p:cNvPicPr>
            <a:picLocks noChangeAspect="1"/>
          </p:cNvPicPr>
          <p:nvPr/>
        </p:nvPicPr>
        <p:blipFill>
          <a:blip r:embed="rId4"/>
          <a:stretch>
            <a:fillRect/>
          </a:stretch>
        </p:blipFill>
        <p:spPr>
          <a:xfrm>
            <a:off x="2163978" y="1345158"/>
            <a:ext cx="4143375" cy="1362075"/>
          </a:xfrm>
          <a:prstGeom prst="rect">
            <a:avLst/>
          </a:prstGeom>
        </p:spPr>
      </p:pic>
    </p:spTree>
    <p:extLst>
      <p:ext uri="{BB962C8B-B14F-4D97-AF65-F5344CB8AC3E}">
        <p14:creationId xmlns:p14="http://schemas.microsoft.com/office/powerpoint/2010/main" val="5386351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1"/>
          <p:cNvSpPr txBox="1">
            <a:spLocks noGrp="1"/>
          </p:cNvSpPr>
          <p:nvPr>
            <p:ph type="ctrTitle"/>
          </p:nvPr>
        </p:nvSpPr>
        <p:spPr>
          <a:xfrm>
            <a:off x="550375" y="597876"/>
            <a:ext cx="8043300" cy="635564"/>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38888"/>
              <a:buNone/>
            </a:pPr>
            <a:r>
              <a:rPr lang="es-ES" sz="3200" dirty="0" smtClean="0"/>
              <a:t>Ejercicios de ejemplo</a:t>
            </a:r>
            <a:endParaRPr sz="3200" dirty="0"/>
          </a:p>
        </p:txBody>
      </p:sp>
      <p:sp>
        <p:nvSpPr>
          <p:cNvPr id="175" name="Google Shape;175;p11"/>
          <p:cNvSpPr txBox="1">
            <a:spLocks noGrp="1"/>
          </p:cNvSpPr>
          <p:nvPr>
            <p:ph type="subTitle" idx="1"/>
          </p:nvPr>
        </p:nvSpPr>
        <p:spPr>
          <a:xfrm>
            <a:off x="550375" y="1971849"/>
            <a:ext cx="8043300" cy="1380951"/>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00000"/>
              </a:lnSpc>
              <a:spcBef>
                <a:spcPts val="0"/>
              </a:spcBef>
              <a:spcAft>
                <a:spcPts val="0"/>
              </a:spcAft>
              <a:buSzPts val="1700"/>
              <a:buNone/>
            </a:pPr>
            <a:r>
              <a:rPr lang="es-ES" dirty="0" smtClean="0"/>
              <a:t>Cuatro ejemplos para practicar la comprensión de los índices en los arreglos. Los primeros dos son de arreglos unidimensionales. Los últimos dos, de arreglos bidimensionales.</a:t>
            </a:r>
          </a:p>
          <a:p>
            <a:pPr marL="0" lvl="0" indent="0" algn="l" rtl="0">
              <a:lnSpc>
                <a:spcPct val="100000"/>
              </a:lnSpc>
              <a:spcBef>
                <a:spcPts val="0"/>
              </a:spcBef>
              <a:spcAft>
                <a:spcPts val="0"/>
              </a:spcAft>
              <a:buSzPts val="1700"/>
              <a:buNone/>
            </a:pPr>
            <a:endParaRPr lang="es-ES" dirty="0"/>
          </a:p>
          <a:p>
            <a:pPr marL="0" lvl="0" indent="0" algn="l" rtl="0">
              <a:lnSpc>
                <a:spcPct val="100000"/>
              </a:lnSpc>
              <a:spcBef>
                <a:spcPts val="0"/>
              </a:spcBef>
              <a:spcAft>
                <a:spcPts val="0"/>
              </a:spcAft>
              <a:buSzPts val="1700"/>
              <a:buNone/>
            </a:pPr>
            <a:r>
              <a:rPr lang="es-ES" dirty="0" smtClean="0"/>
              <a:t>El primero ejercicio de cada caso viene resuelto en la diapositiva siguiente. El segundo de cada cual queda para pensar y responder.</a:t>
            </a:r>
            <a:endParaRPr lang="es-ES" dirty="0" smtClean="0"/>
          </a:p>
          <a:p>
            <a:pPr marL="0" lvl="0" indent="0" algn="l" rtl="0">
              <a:lnSpc>
                <a:spcPct val="100000"/>
              </a:lnSpc>
              <a:spcBef>
                <a:spcPts val="0"/>
              </a:spcBef>
              <a:spcAft>
                <a:spcPts val="0"/>
              </a:spcAft>
              <a:buSzPts val="1700"/>
              <a:buNone/>
            </a:pPr>
            <a:endParaRPr lang="es-ES" sz="2000" b="1" dirty="0"/>
          </a:p>
          <a:p>
            <a:pPr marL="0" lvl="0" indent="0" algn="l" rtl="0">
              <a:lnSpc>
                <a:spcPct val="100000"/>
              </a:lnSpc>
              <a:spcBef>
                <a:spcPts val="0"/>
              </a:spcBef>
              <a:spcAft>
                <a:spcPts val="0"/>
              </a:spcAft>
              <a:buSzPts val="1700"/>
              <a:buNone/>
            </a:pPr>
            <a:endParaRPr sz="2000" b="1" dirty="0"/>
          </a:p>
        </p:txBody>
      </p:sp>
    </p:spTree>
    <p:extLst>
      <p:ext uri="{BB962C8B-B14F-4D97-AF65-F5344CB8AC3E}">
        <p14:creationId xmlns:p14="http://schemas.microsoft.com/office/powerpoint/2010/main" val="41197274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ES" dirty="0" smtClean="0"/>
              <a:t>Ejercicio 1</a:t>
            </a:r>
            <a:endParaRPr dirty="0"/>
          </a:p>
        </p:txBody>
      </p:sp>
      <p:sp>
        <p:nvSpPr>
          <p:cNvPr id="2" name="TextBox 1"/>
          <p:cNvSpPr txBox="1"/>
          <p:nvPr/>
        </p:nvSpPr>
        <p:spPr>
          <a:xfrm>
            <a:off x="311700" y="1660634"/>
            <a:ext cx="8008883" cy="2677656"/>
          </a:xfrm>
          <a:prstGeom prst="rect">
            <a:avLst/>
          </a:prstGeom>
          <a:noFill/>
        </p:spPr>
        <p:txBody>
          <a:bodyPr wrap="square" rtlCol="0">
            <a:spAutoFit/>
          </a:bodyPr>
          <a:lstStyle/>
          <a:p>
            <a:r>
              <a:rPr lang="es-AR" dirty="0" smtClean="0"/>
              <a:t>Si tengo un arreglo estándar conformado por los siguientes valores…</a:t>
            </a:r>
            <a:endParaRPr lang="en-US" dirty="0" smtClean="0"/>
          </a:p>
          <a:p>
            <a:endParaRPr lang="es-AR" dirty="0"/>
          </a:p>
          <a:p>
            <a:r>
              <a:rPr lang="es-AR" dirty="0" smtClean="0">
                <a:solidFill>
                  <a:srgbClr val="7030A0"/>
                </a:solidFill>
              </a:rPr>
              <a:t>String[] animales = </a:t>
            </a:r>
            <a:r>
              <a:rPr lang="es-AR" dirty="0" smtClean="0">
                <a:solidFill>
                  <a:schemeClr val="accent1"/>
                </a:solidFill>
              </a:rPr>
              <a:t>{“Camello”, “Caballo”, “Tigre”, “León”, “Pantera”, “Lobo”, “Liebre”, “Lagarto”};</a:t>
            </a:r>
          </a:p>
          <a:p>
            <a:endParaRPr lang="es-AR" dirty="0"/>
          </a:p>
          <a:p>
            <a:r>
              <a:rPr lang="es-AR" dirty="0" smtClean="0"/>
              <a:t>¿Qué palabra se imprime en consola al ejecutar </a:t>
            </a:r>
            <a:r>
              <a:rPr lang="es-AR" i="1" dirty="0" smtClean="0"/>
              <a:t>System.out.println(animales[</a:t>
            </a:r>
            <a:r>
              <a:rPr lang="es-AR" b="1" i="1" dirty="0" smtClean="0"/>
              <a:t>5</a:t>
            </a:r>
            <a:r>
              <a:rPr lang="es-AR" i="1" dirty="0" smtClean="0"/>
              <a:t>]);</a:t>
            </a:r>
            <a:r>
              <a:rPr lang="es-AR" dirty="0" smtClean="0"/>
              <a:t>?</a:t>
            </a:r>
          </a:p>
          <a:p>
            <a:endParaRPr lang="es-AR" dirty="0" smtClean="0"/>
          </a:p>
          <a:p>
            <a:endParaRPr lang="es-AR" dirty="0"/>
          </a:p>
          <a:p>
            <a:endParaRPr lang="es-AR" dirty="0" smtClean="0"/>
          </a:p>
          <a:p>
            <a:endParaRPr lang="es-AR" dirty="0"/>
          </a:p>
          <a:p>
            <a:endParaRPr lang="es-AR" dirty="0" smtClean="0"/>
          </a:p>
          <a:p>
            <a:endParaRPr lang="es-AR" dirty="0"/>
          </a:p>
          <a:p>
            <a:r>
              <a:rPr lang="es-AR" i="1" dirty="0" smtClean="0"/>
              <a:t>Solución en la próxima diapositiva.</a:t>
            </a:r>
          </a:p>
        </p:txBody>
      </p:sp>
    </p:spTree>
    <p:extLst>
      <p:ext uri="{BB962C8B-B14F-4D97-AF65-F5344CB8AC3E}">
        <p14:creationId xmlns:p14="http://schemas.microsoft.com/office/powerpoint/2010/main" val="15599880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ES" dirty="0" smtClean="0"/>
              <a:t>Respuesta Ejercicio 1</a:t>
            </a:r>
            <a:endParaRPr dirty="0"/>
          </a:p>
        </p:txBody>
      </p:sp>
      <p:sp>
        <p:nvSpPr>
          <p:cNvPr id="2" name="TextBox 1"/>
          <p:cNvSpPr txBox="1"/>
          <p:nvPr/>
        </p:nvSpPr>
        <p:spPr>
          <a:xfrm>
            <a:off x="311700" y="1660634"/>
            <a:ext cx="8008883" cy="3539430"/>
          </a:xfrm>
          <a:prstGeom prst="rect">
            <a:avLst/>
          </a:prstGeom>
          <a:noFill/>
        </p:spPr>
        <p:txBody>
          <a:bodyPr wrap="square" rtlCol="0">
            <a:spAutoFit/>
          </a:bodyPr>
          <a:lstStyle/>
          <a:p>
            <a:r>
              <a:rPr lang="es-AR" dirty="0" smtClean="0"/>
              <a:t>Si tengo un arreglo estándar conformado por los siguientes valores…</a:t>
            </a:r>
            <a:endParaRPr lang="en-US" dirty="0" smtClean="0"/>
          </a:p>
          <a:p>
            <a:endParaRPr lang="es-AR" dirty="0"/>
          </a:p>
          <a:p>
            <a:r>
              <a:rPr lang="es-AR" dirty="0" smtClean="0">
                <a:solidFill>
                  <a:srgbClr val="7030A0"/>
                </a:solidFill>
              </a:rPr>
              <a:t>String[] animales = </a:t>
            </a:r>
            <a:r>
              <a:rPr lang="es-AR" dirty="0" smtClean="0">
                <a:solidFill>
                  <a:schemeClr val="accent1"/>
                </a:solidFill>
              </a:rPr>
              <a:t>{“Camello”, “Caballo”, “Tigre”, “León”, “Pantera”, “Lobo”, “Liebre”, “Lagarto”};</a:t>
            </a:r>
          </a:p>
          <a:p>
            <a:endParaRPr lang="es-AR" dirty="0"/>
          </a:p>
          <a:p>
            <a:r>
              <a:rPr lang="es-AR" dirty="0" smtClean="0"/>
              <a:t>¿Qué palabra se imprime en consola al ejecutar </a:t>
            </a:r>
            <a:r>
              <a:rPr lang="es-AR" i="1" dirty="0" smtClean="0"/>
              <a:t>System.out.println(animales[</a:t>
            </a:r>
            <a:r>
              <a:rPr lang="es-AR" b="1" i="1" dirty="0" smtClean="0"/>
              <a:t>5</a:t>
            </a:r>
            <a:r>
              <a:rPr lang="es-AR" i="1" dirty="0" smtClean="0"/>
              <a:t>]);</a:t>
            </a:r>
            <a:r>
              <a:rPr lang="es-AR" dirty="0" smtClean="0"/>
              <a:t>?</a:t>
            </a:r>
          </a:p>
          <a:p>
            <a:endParaRPr lang="es-AR" dirty="0" smtClean="0"/>
          </a:p>
          <a:p>
            <a:r>
              <a:rPr lang="es-AR" b="1" dirty="0" smtClean="0"/>
              <a:t>Se imprime </a:t>
            </a:r>
            <a:r>
              <a:rPr lang="es-AR" b="1" dirty="0">
                <a:solidFill>
                  <a:schemeClr val="accent1"/>
                </a:solidFill>
              </a:rPr>
              <a:t>“Lobo</a:t>
            </a:r>
            <a:r>
              <a:rPr lang="es-AR" b="1" dirty="0" smtClean="0">
                <a:solidFill>
                  <a:schemeClr val="accent1"/>
                </a:solidFill>
              </a:rPr>
              <a:t>”</a:t>
            </a:r>
          </a:p>
          <a:p>
            <a:endParaRPr lang="es-AR" b="1" dirty="0">
              <a:solidFill>
                <a:schemeClr val="accent1"/>
              </a:solidFill>
            </a:endParaRPr>
          </a:p>
          <a:p>
            <a:endParaRPr lang="es-AR" b="1" dirty="0" smtClean="0">
              <a:solidFill>
                <a:schemeClr val="accent1"/>
              </a:solidFill>
            </a:endParaRPr>
          </a:p>
          <a:p>
            <a:r>
              <a:rPr lang="es-AR" dirty="0" smtClean="0">
                <a:solidFill>
                  <a:schemeClr val="tx1"/>
                </a:solidFill>
              </a:rPr>
              <a:t>Explicación: los índices empiezan por 0, por lo que el 0 es “Camello”, el 1 es “Caballo”, el 2 es “Tigre”, el 3 es “León”, el 4 es “Pantera”, el 5 es “Lobo”, el 6 es “Liebre” y el 7 es “Lagarto”, para una longitud total de 8.</a:t>
            </a:r>
            <a:endParaRPr lang="es-AR" dirty="0"/>
          </a:p>
          <a:p>
            <a:endParaRPr lang="es-AR" dirty="0" smtClean="0"/>
          </a:p>
          <a:p>
            <a:endParaRPr lang="es-AR" dirty="0"/>
          </a:p>
          <a:p>
            <a:endParaRPr lang="es-AR" dirty="0" smtClean="0"/>
          </a:p>
          <a:p>
            <a:endParaRPr lang="es-AR" dirty="0"/>
          </a:p>
        </p:txBody>
      </p:sp>
    </p:spTree>
    <p:extLst>
      <p:ext uri="{BB962C8B-B14F-4D97-AF65-F5344CB8AC3E}">
        <p14:creationId xmlns:p14="http://schemas.microsoft.com/office/powerpoint/2010/main" val="235692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ES" dirty="0" smtClean="0"/>
              <a:t>Ejercicio 2</a:t>
            </a:r>
            <a:endParaRPr dirty="0"/>
          </a:p>
        </p:txBody>
      </p:sp>
      <p:sp>
        <p:nvSpPr>
          <p:cNvPr id="2" name="TextBox 1"/>
          <p:cNvSpPr txBox="1"/>
          <p:nvPr/>
        </p:nvSpPr>
        <p:spPr>
          <a:xfrm>
            <a:off x="311700" y="1660634"/>
            <a:ext cx="8008883" cy="2462213"/>
          </a:xfrm>
          <a:prstGeom prst="rect">
            <a:avLst/>
          </a:prstGeom>
          <a:noFill/>
        </p:spPr>
        <p:txBody>
          <a:bodyPr wrap="square" rtlCol="0">
            <a:spAutoFit/>
          </a:bodyPr>
          <a:lstStyle/>
          <a:p>
            <a:r>
              <a:rPr lang="es-AR" dirty="0" smtClean="0"/>
              <a:t>Si tengo un arreglo estándar conformado por los siguientes valores…</a:t>
            </a:r>
            <a:endParaRPr lang="en-US" dirty="0" smtClean="0"/>
          </a:p>
          <a:p>
            <a:endParaRPr lang="es-AR" dirty="0"/>
          </a:p>
          <a:p>
            <a:r>
              <a:rPr lang="es-AR" dirty="0" smtClean="0">
                <a:solidFill>
                  <a:srgbClr val="7030A0"/>
                </a:solidFill>
              </a:rPr>
              <a:t>int[] </a:t>
            </a:r>
            <a:r>
              <a:rPr lang="es-AR" dirty="0" err="1" smtClean="0">
                <a:solidFill>
                  <a:srgbClr val="7030A0"/>
                </a:solidFill>
              </a:rPr>
              <a:t>multiplosSiete</a:t>
            </a:r>
            <a:r>
              <a:rPr lang="es-AR" dirty="0" smtClean="0">
                <a:solidFill>
                  <a:srgbClr val="7030A0"/>
                </a:solidFill>
              </a:rPr>
              <a:t> = </a:t>
            </a:r>
            <a:r>
              <a:rPr lang="es-AR" dirty="0" smtClean="0">
                <a:solidFill>
                  <a:schemeClr val="accent1"/>
                </a:solidFill>
              </a:rPr>
              <a:t>{1 , 7 , 14 , 21 , 28 , 35 , 42, 49 , 56 , 63 , 70};</a:t>
            </a:r>
          </a:p>
          <a:p>
            <a:endParaRPr lang="es-AR" dirty="0"/>
          </a:p>
          <a:p>
            <a:r>
              <a:rPr lang="es-AR" dirty="0" smtClean="0"/>
              <a:t>¿Qué número se imprime en consola al ejecutar </a:t>
            </a:r>
            <a:r>
              <a:rPr lang="es-AR" i="1" dirty="0" smtClean="0"/>
              <a:t>System.out.println(</a:t>
            </a:r>
            <a:r>
              <a:rPr lang="es-AR" i="1" dirty="0" err="1" smtClean="0"/>
              <a:t>multiplosSiete</a:t>
            </a:r>
            <a:r>
              <a:rPr lang="es-AR" i="1" dirty="0" smtClean="0"/>
              <a:t>[</a:t>
            </a:r>
            <a:r>
              <a:rPr lang="es-AR" b="1" i="1" dirty="0"/>
              <a:t>6</a:t>
            </a:r>
            <a:r>
              <a:rPr lang="es-AR" i="1" dirty="0" smtClean="0"/>
              <a:t>]);</a:t>
            </a:r>
            <a:r>
              <a:rPr lang="es-AR" dirty="0" smtClean="0"/>
              <a:t>?</a:t>
            </a:r>
          </a:p>
          <a:p>
            <a:endParaRPr lang="es-AR" dirty="0" smtClean="0"/>
          </a:p>
          <a:p>
            <a:endParaRPr lang="es-AR" dirty="0"/>
          </a:p>
          <a:p>
            <a:endParaRPr lang="es-AR" dirty="0" smtClean="0"/>
          </a:p>
          <a:p>
            <a:endParaRPr lang="es-AR" dirty="0"/>
          </a:p>
          <a:p>
            <a:endParaRPr lang="es-AR" dirty="0" smtClean="0"/>
          </a:p>
          <a:p>
            <a:r>
              <a:rPr lang="es-AR" i="1" dirty="0" smtClean="0"/>
              <a:t>Para pensar y responder</a:t>
            </a:r>
            <a:endParaRPr lang="es-AR" i="1" dirty="0"/>
          </a:p>
        </p:txBody>
      </p:sp>
    </p:spTree>
    <p:extLst>
      <p:ext uri="{BB962C8B-B14F-4D97-AF65-F5344CB8AC3E}">
        <p14:creationId xmlns:p14="http://schemas.microsoft.com/office/powerpoint/2010/main" val="20409596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ES" dirty="0" smtClean="0"/>
              <a:t>Ejercicio 3</a:t>
            </a:r>
            <a:endParaRPr dirty="0"/>
          </a:p>
        </p:txBody>
      </p:sp>
      <p:sp>
        <p:nvSpPr>
          <p:cNvPr id="2" name="TextBox 1"/>
          <p:cNvSpPr txBox="1"/>
          <p:nvPr/>
        </p:nvSpPr>
        <p:spPr>
          <a:xfrm>
            <a:off x="311700" y="1660634"/>
            <a:ext cx="8008883" cy="2677656"/>
          </a:xfrm>
          <a:prstGeom prst="rect">
            <a:avLst/>
          </a:prstGeom>
          <a:noFill/>
        </p:spPr>
        <p:txBody>
          <a:bodyPr wrap="square" rtlCol="0">
            <a:spAutoFit/>
          </a:bodyPr>
          <a:lstStyle/>
          <a:p>
            <a:r>
              <a:rPr lang="es-AR" dirty="0" smtClean="0"/>
              <a:t>Si tengo un arreglo bidimensional conformado por los siguientes valores…</a:t>
            </a:r>
            <a:endParaRPr lang="en-US" dirty="0" smtClean="0"/>
          </a:p>
          <a:p>
            <a:endParaRPr lang="es-AR" dirty="0"/>
          </a:p>
          <a:p>
            <a:r>
              <a:rPr lang="es-AR" dirty="0" smtClean="0">
                <a:solidFill>
                  <a:srgbClr val="7030A0"/>
                </a:solidFill>
              </a:rPr>
              <a:t>int[][] secuenciaMisteriosa = </a:t>
            </a:r>
            <a:r>
              <a:rPr lang="es-AR" b="1" dirty="0" smtClean="0">
                <a:solidFill>
                  <a:schemeClr val="accent1"/>
                </a:solidFill>
              </a:rPr>
              <a:t>{</a:t>
            </a:r>
            <a:r>
              <a:rPr lang="es-AR" dirty="0" smtClean="0">
                <a:solidFill>
                  <a:schemeClr val="accent1"/>
                </a:solidFill>
              </a:rPr>
              <a:t> </a:t>
            </a:r>
            <a:r>
              <a:rPr lang="es-AR" dirty="0" smtClean="0">
                <a:solidFill>
                  <a:schemeClr val="accent4">
                    <a:lumMod val="75000"/>
                  </a:schemeClr>
                </a:solidFill>
              </a:rPr>
              <a:t>{</a:t>
            </a:r>
            <a:r>
              <a:rPr lang="es-AR" dirty="0" smtClean="0">
                <a:solidFill>
                  <a:schemeClr val="accent1"/>
                </a:solidFill>
              </a:rPr>
              <a:t> </a:t>
            </a:r>
            <a:r>
              <a:rPr lang="es-AR" dirty="0" smtClean="0">
                <a:solidFill>
                  <a:schemeClr val="tx1"/>
                </a:solidFill>
              </a:rPr>
              <a:t>8 </a:t>
            </a:r>
            <a:r>
              <a:rPr lang="es-AR" dirty="0" smtClean="0">
                <a:solidFill>
                  <a:schemeClr val="accent4">
                    <a:lumMod val="75000"/>
                  </a:schemeClr>
                </a:solidFill>
              </a:rPr>
              <a:t>,</a:t>
            </a:r>
            <a:r>
              <a:rPr lang="es-AR" dirty="0" smtClean="0">
                <a:solidFill>
                  <a:schemeClr val="accent1"/>
                </a:solidFill>
              </a:rPr>
              <a:t> </a:t>
            </a:r>
            <a:r>
              <a:rPr lang="es-AR" dirty="0" smtClean="0">
                <a:solidFill>
                  <a:schemeClr val="tx1"/>
                </a:solidFill>
              </a:rPr>
              <a:t>-8</a:t>
            </a:r>
            <a:r>
              <a:rPr lang="es-AR" dirty="0" smtClean="0">
                <a:solidFill>
                  <a:schemeClr val="accent1"/>
                </a:solidFill>
              </a:rPr>
              <a:t> </a:t>
            </a:r>
            <a:r>
              <a:rPr lang="es-AR" dirty="0" smtClean="0">
                <a:solidFill>
                  <a:schemeClr val="accent4">
                    <a:lumMod val="75000"/>
                  </a:schemeClr>
                </a:solidFill>
              </a:rPr>
              <a:t>,</a:t>
            </a:r>
            <a:r>
              <a:rPr lang="es-AR" dirty="0" smtClean="0">
                <a:solidFill>
                  <a:schemeClr val="accent1"/>
                </a:solidFill>
              </a:rPr>
              <a:t> </a:t>
            </a:r>
            <a:r>
              <a:rPr lang="es-AR" dirty="0" smtClean="0">
                <a:solidFill>
                  <a:schemeClr val="tx1"/>
                </a:solidFill>
              </a:rPr>
              <a:t>-1</a:t>
            </a:r>
            <a:r>
              <a:rPr lang="es-AR" dirty="0" smtClean="0">
                <a:solidFill>
                  <a:schemeClr val="accent1"/>
                </a:solidFill>
              </a:rPr>
              <a:t> </a:t>
            </a:r>
            <a:r>
              <a:rPr lang="es-AR" dirty="0" smtClean="0">
                <a:solidFill>
                  <a:schemeClr val="accent4">
                    <a:lumMod val="75000"/>
                  </a:schemeClr>
                </a:solidFill>
              </a:rPr>
              <a:t>}</a:t>
            </a:r>
            <a:r>
              <a:rPr lang="es-AR" dirty="0" smtClean="0">
                <a:solidFill>
                  <a:schemeClr val="accent1"/>
                </a:solidFill>
              </a:rPr>
              <a:t> </a:t>
            </a:r>
            <a:r>
              <a:rPr lang="es-AR" b="1" dirty="0" smtClean="0">
                <a:solidFill>
                  <a:schemeClr val="accent1"/>
                </a:solidFill>
              </a:rPr>
              <a:t>,</a:t>
            </a:r>
            <a:r>
              <a:rPr lang="es-AR" dirty="0" smtClean="0">
                <a:solidFill>
                  <a:schemeClr val="accent1"/>
                </a:solidFill>
              </a:rPr>
              <a:t> </a:t>
            </a:r>
            <a:r>
              <a:rPr lang="es-AR" dirty="0" smtClean="0">
                <a:solidFill>
                  <a:schemeClr val="accent4">
                    <a:lumMod val="75000"/>
                  </a:schemeClr>
                </a:solidFill>
              </a:rPr>
              <a:t>{</a:t>
            </a:r>
            <a:r>
              <a:rPr lang="es-AR" dirty="0" smtClean="0">
                <a:solidFill>
                  <a:schemeClr val="accent1"/>
                </a:solidFill>
              </a:rPr>
              <a:t> </a:t>
            </a:r>
            <a:r>
              <a:rPr lang="es-AR" dirty="0" smtClean="0">
                <a:solidFill>
                  <a:schemeClr val="tx1"/>
                </a:solidFill>
              </a:rPr>
              <a:t>-45 </a:t>
            </a:r>
            <a:r>
              <a:rPr lang="es-AR" dirty="0" smtClean="0">
                <a:solidFill>
                  <a:schemeClr val="accent4">
                    <a:lumMod val="75000"/>
                  </a:schemeClr>
                </a:solidFill>
              </a:rPr>
              <a:t>,</a:t>
            </a:r>
            <a:r>
              <a:rPr lang="es-AR" dirty="0" smtClean="0">
                <a:solidFill>
                  <a:schemeClr val="accent1"/>
                </a:solidFill>
              </a:rPr>
              <a:t> </a:t>
            </a:r>
            <a:r>
              <a:rPr lang="es-AR" dirty="0" smtClean="0">
                <a:solidFill>
                  <a:schemeClr val="tx1"/>
                </a:solidFill>
              </a:rPr>
              <a:t>-9</a:t>
            </a:r>
            <a:r>
              <a:rPr lang="es-AR" dirty="0" smtClean="0">
                <a:solidFill>
                  <a:schemeClr val="accent1"/>
                </a:solidFill>
              </a:rPr>
              <a:t> </a:t>
            </a:r>
            <a:r>
              <a:rPr lang="es-AR" dirty="0" smtClean="0">
                <a:solidFill>
                  <a:schemeClr val="accent4">
                    <a:lumMod val="75000"/>
                  </a:schemeClr>
                </a:solidFill>
              </a:rPr>
              <a:t>,</a:t>
            </a:r>
            <a:r>
              <a:rPr lang="es-AR" dirty="0" smtClean="0">
                <a:solidFill>
                  <a:schemeClr val="accent1"/>
                </a:solidFill>
              </a:rPr>
              <a:t> </a:t>
            </a:r>
            <a:r>
              <a:rPr lang="es-AR" dirty="0" smtClean="0">
                <a:solidFill>
                  <a:schemeClr val="tx1"/>
                </a:solidFill>
              </a:rPr>
              <a:t>5</a:t>
            </a:r>
            <a:r>
              <a:rPr lang="es-AR" dirty="0" smtClean="0">
                <a:solidFill>
                  <a:schemeClr val="accent1"/>
                </a:solidFill>
              </a:rPr>
              <a:t> </a:t>
            </a:r>
            <a:r>
              <a:rPr lang="es-AR" dirty="0" smtClean="0">
                <a:solidFill>
                  <a:schemeClr val="accent4">
                    <a:lumMod val="75000"/>
                  </a:schemeClr>
                </a:solidFill>
              </a:rPr>
              <a:t>}</a:t>
            </a:r>
            <a:r>
              <a:rPr lang="es-AR" dirty="0" smtClean="0">
                <a:solidFill>
                  <a:schemeClr val="accent1"/>
                </a:solidFill>
              </a:rPr>
              <a:t> </a:t>
            </a:r>
            <a:r>
              <a:rPr lang="es-AR" b="1" dirty="0" smtClean="0">
                <a:solidFill>
                  <a:schemeClr val="accent1"/>
                </a:solidFill>
              </a:rPr>
              <a:t>}</a:t>
            </a:r>
            <a:r>
              <a:rPr lang="es-AR" dirty="0" smtClean="0">
                <a:solidFill>
                  <a:schemeClr val="tx1"/>
                </a:solidFill>
              </a:rPr>
              <a:t>;</a:t>
            </a:r>
          </a:p>
          <a:p>
            <a:endParaRPr lang="es-AR" dirty="0"/>
          </a:p>
          <a:p>
            <a:r>
              <a:rPr lang="es-AR" dirty="0" smtClean="0"/>
              <a:t>a) ¿Qué número se imprime en consola al ejecutar </a:t>
            </a:r>
            <a:r>
              <a:rPr lang="es-AR" i="1" dirty="0" smtClean="0"/>
              <a:t>System.out.println(secuenciaMisteriosa[</a:t>
            </a:r>
            <a:r>
              <a:rPr lang="es-AR" b="1" i="1" dirty="0" smtClean="0">
                <a:solidFill>
                  <a:schemeClr val="accent1"/>
                </a:solidFill>
              </a:rPr>
              <a:t>1</a:t>
            </a:r>
            <a:r>
              <a:rPr lang="es-AR" i="1" dirty="0" smtClean="0"/>
              <a:t>][</a:t>
            </a:r>
            <a:r>
              <a:rPr lang="es-AR" b="1" i="1" dirty="0" smtClean="0">
                <a:solidFill>
                  <a:schemeClr val="accent4">
                    <a:lumMod val="75000"/>
                  </a:schemeClr>
                </a:solidFill>
              </a:rPr>
              <a:t>0</a:t>
            </a:r>
            <a:r>
              <a:rPr lang="es-AR" i="1" dirty="0" smtClean="0"/>
              <a:t>]);</a:t>
            </a:r>
            <a:r>
              <a:rPr lang="es-AR" dirty="0" smtClean="0"/>
              <a:t>?</a:t>
            </a:r>
          </a:p>
          <a:p>
            <a:endParaRPr lang="es-AR" dirty="0"/>
          </a:p>
          <a:p>
            <a:r>
              <a:rPr lang="es-AR" dirty="0" smtClean="0"/>
              <a:t>b) ¿Cuáles son las dimensiones de este arreglo expresada en corchetes?</a:t>
            </a:r>
          </a:p>
          <a:p>
            <a:endParaRPr lang="es-AR" dirty="0" smtClean="0"/>
          </a:p>
          <a:p>
            <a:endParaRPr lang="es-AR" dirty="0"/>
          </a:p>
          <a:p>
            <a:endParaRPr lang="es-AR" dirty="0"/>
          </a:p>
          <a:p>
            <a:endParaRPr lang="es-AR" dirty="0"/>
          </a:p>
          <a:p>
            <a:r>
              <a:rPr lang="es-AR" i="1" dirty="0" smtClean="0"/>
              <a:t>Solución en la próxima diapositiva.</a:t>
            </a:r>
          </a:p>
        </p:txBody>
      </p:sp>
    </p:spTree>
    <p:extLst>
      <p:ext uri="{BB962C8B-B14F-4D97-AF65-F5344CB8AC3E}">
        <p14:creationId xmlns:p14="http://schemas.microsoft.com/office/powerpoint/2010/main" val="31525594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ES" dirty="0" smtClean="0"/>
              <a:t>Respuesta Ejercicio 3</a:t>
            </a:r>
            <a:endParaRPr dirty="0"/>
          </a:p>
        </p:txBody>
      </p:sp>
      <p:sp>
        <p:nvSpPr>
          <p:cNvPr id="2" name="TextBox 1"/>
          <p:cNvSpPr txBox="1"/>
          <p:nvPr/>
        </p:nvSpPr>
        <p:spPr>
          <a:xfrm>
            <a:off x="311700" y="1660634"/>
            <a:ext cx="8008883" cy="3539430"/>
          </a:xfrm>
          <a:prstGeom prst="rect">
            <a:avLst/>
          </a:prstGeom>
          <a:noFill/>
        </p:spPr>
        <p:txBody>
          <a:bodyPr wrap="square" rtlCol="0">
            <a:spAutoFit/>
          </a:bodyPr>
          <a:lstStyle/>
          <a:p>
            <a:r>
              <a:rPr lang="es-AR" dirty="0" smtClean="0"/>
              <a:t>Si tengo un arreglo bidimensional conformado por los siguientes valores…</a:t>
            </a:r>
            <a:endParaRPr lang="en-US" dirty="0" smtClean="0"/>
          </a:p>
          <a:p>
            <a:endParaRPr lang="es-AR" dirty="0"/>
          </a:p>
          <a:p>
            <a:r>
              <a:rPr lang="es-AR" dirty="0" smtClean="0">
                <a:solidFill>
                  <a:srgbClr val="7030A0"/>
                </a:solidFill>
              </a:rPr>
              <a:t>int[] secuenciaMisteriosa = </a:t>
            </a:r>
            <a:r>
              <a:rPr lang="es-AR" b="1" dirty="0" smtClean="0">
                <a:solidFill>
                  <a:schemeClr val="accent1"/>
                </a:solidFill>
              </a:rPr>
              <a:t>{</a:t>
            </a:r>
            <a:r>
              <a:rPr lang="es-AR" dirty="0" smtClean="0">
                <a:solidFill>
                  <a:schemeClr val="accent1"/>
                </a:solidFill>
              </a:rPr>
              <a:t> </a:t>
            </a:r>
            <a:r>
              <a:rPr lang="es-AR" dirty="0" smtClean="0">
                <a:solidFill>
                  <a:schemeClr val="accent4">
                    <a:lumMod val="75000"/>
                  </a:schemeClr>
                </a:solidFill>
              </a:rPr>
              <a:t>{</a:t>
            </a:r>
            <a:r>
              <a:rPr lang="es-AR" dirty="0" smtClean="0">
                <a:solidFill>
                  <a:schemeClr val="accent1"/>
                </a:solidFill>
              </a:rPr>
              <a:t> </a:t>
            </a:r>
            <a:r>
              <a:rPr lang="es-AR" dirty="0" smtClean="0">
                <a:solidFill>
                  <a:schemeClr val="tx1"/>
                </a:solidFill>
              </a:rPr>
              <a:t>8 </a:t>
            </a:r>
            <a:r>
              <a:rPr lang="es-AR" dirty="0" smtClean="0">
                <a:solidFill>
                  <a:schemeClr val="accent4">
                    <a:lumMod val="75000"/>
                  </a:schemeClr>
                </a:solidFill>
              </a:rPr>
              <a:t>,</a:t>
            </a:r>
            <a:r>
              <a:rPr lang="es-AR" dirty="0" smtClean="0">
                <a:solidFill>
                  <a:schemeClr val="accent1"/>
                </a:solidFill>
              </a:rPr>
              <a:t> </a:t>
            </a:r>
            <a:r>
              <a:rPr lang="es-AR" dirty="0" smtClean="0">
                <a:solidFill>
                  <a:schemeClr val="tx1"/>
                </a:solidFill>
              </a:rPr>
              <a:t>-8</a:t>
            </a:r>
            <a:r>
              <a:rPr lang="es-AR" dirty="0" smtClean="0">
                <a:solidFill>
                  <a:schemeClr val="accent1"/>
                </a:solidFill>
              </a:rPr>
              <a:t> </a:t>
            </a:r>
            <a:r>
              <a:rPr lang="es-AR" dirty="0" smtClean="0">
                <a:solidFill>
                  <a:schemeClr val="accent4">
                    <a:lumMod val="75000"/>
                  </a:schemeClr>
                </a:solidFill>
              </a:rPr>
              <a:t>,</a:t>
            </a:r>
            <a:r>
              <a:rPr lang="es-AR" dirty="0" smtClean="0">
                <a:solidFill>
                  <a:schemeClr val="accent1"/>
                </a:solidFill>
              </a:rPr>
              <a:t> </a:t>
            </a:r>
            <a:r>
              <a:rPr lang="es-AR" dirty="0" smtClean="0">
                <a:solidFill>
                  <a:schemeClr val="tx1"/>
                </a:solidFill>
              </a:rPr>
              <a:t>-1</a:t>
            </a:r>
            <a:r>
              <a:rPr lang="es-AR" dirty="0" smtClean="0">
                <a:solidFill>
                  <a:schemeClr val="accent1"/>
                </a:solidFill>
              </a:rPr>
              <a:t> </a:t>
            </a:r>
            <a:r>
              <a:rPr lang="es-AR" dirty="0" smtClean="0">
                <a:solidFill>
                  <a:schemeClr val="accent4">
                    <a:lumMod val="75000"/>
                  </a:schemeClr>
                </a:solidFill>
              </a:rPr>
              <a:t>}</a:t>
            </a:r>
            <a:r>
              <a:rPr lang="es-AR" dirty="0" smtClean="0">
                <a:solidFill>
                  <a:schemeClr val="accent1"/>
                </a:solidFill>
              </a:rPr>
              <a:t> </a:t>
            </a:r>
            <a:r>
              <a:rPr lang="es-AR" b="1" dirty="0" smtClean="0">
                <a:solidFill>
                  <a:schemeClr val="accent1"/>
                </a:solidFill>
              </a:rPr>
              <a:t>,</a:t>
            </a:r>
            <a:r>
              <a:rPr lang="es-AR" dirty="0" smtClean="0">
                <a:solidFill>
                  <a:schemeClr val="accent1"/>
                </a:solidFill>
              </a:rPr>
              <a:t> </a:t>
            </a:r>
            <a:r>
              <a:rPr lang="es-AR" dirty="0" smtClean="0">
                <a:solidFill>
                  <a:schemeClr val="accent4">
                    <a:lumMod val="75000"/>
                  </a:schemeClr>
                </a:solidFill>
              </a:rPr>
              <a:t>{</a:t>
            </a:r>
            <a:r>
              <a:rPr lang="es-AR" dirty="0" smtClean="0">
                <a:solidFill>
                  <a:schemeClr val="accent1"/>
                </a:solidFill>
              </a:rPr>
              <a:t> </a:t>
            </a:r>
            <a:r>
              <a:rPr lang="es-AR" dirty="0" smtClean="0">
                <a:solidFill>
                  <a:schemeClr val="tx1"/>
                </a:solidFill>
              </a:rPr>
              <a:t>-45 </a:t>
            </a:r>
            <a:r>
              <a:rPr lang="es-AR" dirty="0" smtClean="0">
                <a:solidFill>
                  <a:schemeClr val="accent4">
                    <a:lumMod val="75000"/>
                  </a:schemeClr>
                </a:solidFill>
              </a:rPr>
              <a:t>,</a:t>
            </a:r>
            <a:r>
              <a:rPr lang="es-AR" dirty="0" smtClean="0">
                <a:solidFill>
                  <a:schemeClr val="accent1"/>
                </a:solidFill>
              </a:rPr>
              <a:t> </a:t>
            </a:r>
            <a:r>
              <a:rPr lang="es-AR" dirty="0" smtClean="0">
                <a:solidFill>
                  <a:schemeClr val="tx1"/>
                </a:solidFill>
              </a:rPr>
              <a:t>-9</a:t>
            </a:r>
            <a:r>
              <a:rPr lang="es-AR" dirty="0" smtClean="0">
                <a:solidFill>
                  <a:schemeClr val="accent1"/>
                </a:solidFill>
              </a:rPr>
              <a:t> </a:t>
            </a:r>
            <a:r>
              <a:rPr lang="es-AR" dirty="0" smtClean="0">
                <a:solidFill>
                  <a:schemeClr val="accent4">
                    <a:lumMod val="75000"/>
                  </a:schemeClr>
                </a:solidFill>
              </a:rPr>
              <a:t>,</a:t>
            </a:r>
            <a:r>
              <a:rPr lang="es-AR" dirty="0" smtClean="0">
                <a:solidFill>
                  <a:schemeClr val="accent1"/>
                </a:solidFill>
              </a:rPr>
              <a:t> </a:t>
            </a:r>
            <a:r>
              <a:rPr lang="es-AR" dirty="0" smtClean="0">
                <a:solidFill>
                  <a:schemeClr val="tx1"/>
                </a:solidFill>
              </a:rPr>
              <a:t>5</a:t>
            </a:r>
            <a:r>
              <a:rPr lang="es-AR" dirty="0" smtClean="0">
                <a:solidFill>
                  <a:schemeClr val="accent1"/>
                </a:solidFill>
              </a:rPr>
              <a:t> </a:t>
            </a:r>
            <a:r>
              <a:rPr lang="es-AR" dirty="0" smtClean="0">
                <a:solidFill>
                  <a:schemeClr val="accent4">
                    <a:lumMod val="75000"/>
                  </a:schemeClr>
                </a:solidFill>
              </a:rPr>
              <a:t>}</a:t>
            </a:r>
            <a:r>
              <a:rPr lang="es-AR" dirty="0" smtClean="0">
                <a:solidFill>
                  <a:schemeClr val="accent1"/>
                </a:solidFill>
              </a:rPr>
              <a:t> </a:t>
            </a:r>
            <a:r>
              <a:rPr lang="es-AR" b="1" dirty="0" smtClean="0">
                <a:solidFill>
                  <a:schemeClr val="accent1"/>
                </a:solidFill>
              </a:rPr>
              <a:t>}</a:t>
            </a:r>
            <a:r>
              <a:rPr lang="es-AR" dirty="0" smtClean="0">
                <a:solidFill>
                  <a:schemeClr val="tx1"/>
                </a:solidFill>
              </a:rPr>
              <a:t>;</a:t>
            </a:r>
          </a:p>
          <a:p>
            <a:endParaRPr lang="es-AR" dirty="0"/>
          </a:p>
          <a:p>
            <a:r>
              <a:rPr lang="es-AR" dirty="0" smtClean="0"/>
              <a:t>¿Qué número se imprime en consola al ejecutar </a:t>
            </a:r>
            <a:r>
              <a:rPr lang="es-AR" i="1" dirty="0" smtClean="0"/>
              <a:t>System.out.println(secuenciaMisteriosa[</a:t>
            </a:r>
            <a:r>
              <a:rPr lang="es-AR" b="1" i="1" dirty="0" smtClean="0">
                <a:solidFill>
                  <a:schemeClr val="accent1"/>
                </a:solidFill>
              </a:rPr>
              <a:t>1</a:t>
            </a:r>
            <a:r>
              <a:rPr lang="es-AR" i="1" dirty="0" smtClean="0"/>
              <a:t>][</a:t>
            </a:r>
            <a:r>
              <a:rPr lang="es-AR" b="1" i="1" dirty="0" smtClean="0">
                <a:solidFill>
                  <a:schemeClr val="accent4">
                    <a:lumMod val="75000"/>
                  </a:schemeClr>
                </a:solidFill>
              </a:rPr>
              <a:t>0</a:t>
            </a:r>
            <a:r>
              <a:rPr lang="es-AR" i="1" dirty="0" smtClean="0"/>
              <a:t>]);</a:t>
            </a:r>
            <a:r>
              <a:rPr lang="es-AR" dirty="0" smtClean="0"/>
              <a:t>?</a:t>
            </a:r>
          </a:p>
          <a:p>
            <a:endParaRPr lang="es-AR" dirty="0" smtClean="0"/>
          </a:p>
          <a:p>
            <a:pPr marL="342900" indent="-342900">
              <a:buAutoNum type="alphaLcParenR"/>
            </a:pPr>
            <a:r>
              <a:rPr lang="es-AR" dirty="0" smtClean="0"/>
              <a:t>Se imprime el número </a:t>
            </a:r>
            <a:r>
              <a:rPr lang="es-AR" b="1" dirty="0" smtClean="0"/>
              <a:t>-45</a:t>
            </a:r>
            <a:r>
              <a:rPr lang="es-AR" dirty="0" smtClean="0"/>
              <a:t>.</a:t>
            </a:r>
          </a:p>
          <a:p>
            <a:pPr marL="342900" indent="-342900">
              <a:buAutoNum type="alphaLcParenR"/>
            </a:pPr>
            <a:r>
              <a:rPr lang="es-AR" dirty="0" smtClean="0"/>
              <a:t>[2][3].</a:t>
            </a:r>
          </a:p>
          <a:p>
            <a:endParaRPr lang="es-AR" dirty="0"/>
          </a:p>
          <a:p>
            <a:r>
              <a:rPr lang="es-AR" dirty="0" smtClean="0"/>
              <a:t>Explicación: la posición 0 del primer arreglo es la que contiene </a:t>
            </a:r>
            <a:r>
              <a:rPr lang="es-AR" dirty="0">
                <a:solidFill>
                  <a:schemeClr val="accent4">
                    <a:lumMod val="75000"/>
                  </a:schemeClr>
                </a:solidFill>
              </a:rPr>
              <a:t>{</a:t>
            </a:r>
            <a:r>
              <a:rPr lang="es-AR" dirty="0">
                <a:solidFill>
                  <a:schemeClr val="accent1"/>
                </a:solidFill>
              </a:rPr>
              <a:t> </a:t>
            </a:r>
            <a:r>
              <a:rPr lang="es-AR" dirty="0">
                <a:solidFill>
                  <a:schemeClr val="tx1"/>
                </a:solidFill>
              </a:rPr>
              <a:t>8 </a:t>
            </a:r>
            <a:r>
              <a:rPr lang="es-AR" dirty="0">
                <a:solidFill>
                  <a:schemeClr val="accent4">
                    <a:lumMod val="75000"/>
                  </a:schemeClr>
                </a:solidFill>
              </a:rPr>
              <a:t>,</a:t>
            </a:r>
            <a:r>
              <a:rPr lang="es-AR" dirty="0">
                <a:solidFill>
                  <a:schemeClr val="accent1"/>
                </a:solidFill>
              </a:rPr>
              <a:t> </a:t>
            </a:r>
            <a:r>
              <a:rPr lang="es-AR" dirty="0">
                <a:solidFill>
                  <a:schemeClr val="tx1"/>
                </a:solidFill>
              </a:rPr>
              <a:t>-8</a:t>
            </a:r>
            <a:r>
              <a:rPr lang="es-AR" dirty="0">
                <a:solidFill>
                  <a:schemeClr val="accent1"/>
                </a:solidFill>
              </a:rPr>
              <a:t> </a:t>
            </a:r>
            <a:r>
              <a:rPr lang="es-AR" dirty="0">
                <a:solidFill>
                  <a:schemeClr val="accent4">
                    <a:lumMod val="75000"/>
                  </a:schemeClr>
                </a:solidFill>
              </a:rPr>
              <a:t>,</a:t>
            </a:r>
            <a:r>
              <a:rPr lang="es-AR" dirty="0">
                <a:solidFill>
                  <a:schemeClr val="accent1"/>
                </a:solidFill>
              </a:rPr>
              <a:t> </a:t>
            </a:r>
            <a:r>
              <a:rPr lang="es-AR" dirty="0">
                <a:solidFill>
                  <a:schemeClr val="tx1"/>
                </a:solidFill>
              </a:rPr>
              <a:t>-1</a:t>
            </a:r>
            <a:r>
              <a:rPr lang="es-AR" dirty="0">
                <a:solidFill>
                  <a:schemeClr val="accent1"/>
                </a:solidFill>
              </a:rPr>
              <a:t> </a:t>
            </a:r>
            <a:r>
              <a:rPr lang="es-AR" dirty="0" smtClean="0">
                <a:solidFill>
                  <a:schemeClr val="accent4">
                    <a:lumMod val="75000"/>
                  </a:schemeClr>
                </a:solidFill>
              </a:rPr>
              <a:t>}</a:t>
            </a:r>
            <a:r>
              <a:rPr lang="es-AR" dirty="0" smtClean="0">
                <a:solidFill>
                  <a:schemeClr val="tx1"/>
                </a:solidFill>
              </a:rPr>
              <a:t>. La posición 1 es la que contiene </a:t>
            </a:r>
            <a:r>
              <a:rPr lang="es-AR" dirty="0">
                <a:solidFill>
                  <a:schemeClr val="accent4">
                    <a:lumMod val="75000"/>
                  </a:schemeClr>
                </a:solidFill>
              </a:rPr>
              <a:t>{</a:t>
            </a:r>
            <a:r>
              <a:rPr lang="es-AR" dirty="0">
                <a:solidFill>
                  <a:schemeClr val="accent1"/>
                </a:solidFill>
              </a:rPr>
              <a:t> </a:t>
            </a:r>
            <a:r>
              <a:rPr lang="es-AR" dirty="0">
                <a:solidFill>
                  <a:schemeClr val="tx1"/>
                </a:solidFill>
              </a:rPr>
              <a:t>-45 </a:t>
            </a:r>
            <a:r>
              <a:rPr lang="es-AR" dirty="0">
                <a:solidFill>
                  <a:schemeClr val="accent4">
                    <a:lumMod val="75000"/>
                  </a:schemeClr>
                </a:solidFill>
              </a:rPr>
              <a:t>,</a:t>
            </a:r>
            <a:r>
              <a:rPr lang="es-AR" dirty="0">
                <a:solidFill>
                  <a:schemeClr val="accent1"/>
                </a:solidFill>
              </a:rPr>
              <a:t> </a:t>
            </a:r>
            <a:r>
              <a:rPr lang="es-AR" dirty="0">
                <a:solidFill>
                  <a:schemeClr val="tx1"/>
                </a:solidFill>
              </a:rPr>
              <a:t>-9</a:t>
            </a:r>
            <a:r>
              <a:rPr lang="es-AR" dirty="0">
                <a:solidFill>
                  <a:schemeClr val="accent1"/>
                </a:solidFill>
              </a:rPr>
              <a:t> </a:t>
            </a:r>
            <a:r>
              <a:rPr lang="es-AR" dirty="0">
                <a:solidFill>
                  <a:schemeClr val="accent4">
                    <a:lumMod val="75000"/>
                  </a:schemeClr>
                </a:solidFill>
              </a:rPr>
              <a:t>,</a:t>
            </a:r>
            <a:r>
              <a:rPr lang="es-AR" dirty="0">
                <a:solidFill>
                  <a:schemeClr val="accent1"/>
                </a:solidFill>
              </a:rPr>
              <a:t> </a:t>
            </a:r>
            <a:r>
              <a:rPr lang="es-AR" dirty="0">
                <a:solidFill>
                  <a:schemeClr val="tx1"/>
                </a:solidFill>
              </a:rPr>
              <a:t>5</a:t>
            </a:r>
            <a:r>
              <a:rPr lang="es-AR" dirty="0">
                <a:solidFill>
                  <a:schemeClr val="accent1"/>
                </a:solidFill>
              </a:rPr>
              <a:t> </a:t>
            </a:r>
            <a:r>
              <a:rPr lang="es-AR" dirty="0" smtClean="0">
                <a:solidFill>
                  <a:schemeClr val="accent4">
                    <a:lumMod val="75000"/>
                  </a:schemeClr>
                </a:solidFill>
              </a:rPr>
              <a:t>}</a:t>
            </a:r>
            <a:r>
              <a:rPr lang="es-AR" dirty="0" smtClean="0">
                <a:solidFill>
                  <a:schemeClr val="tx1"/>
                </a:solidFill>
              </a:rPr>
              <a:t>. Al ingresar a la posición 2, las posiciones del segundo arreglo son 0, 1 y 2. La posición 0 es la que tiene el -45, la 1 es la que tiene el -9 y la 2 es la que tiene el 5. Este es un arreglo de dos posiciones en la primera dimensión y tres en la segunda.</a:t>
            </a:r>
            <a:endParaRPr lang="es-AR" dirty="0"/>
          </a:p>
          <a:p>
            <a:endParaRPr lang="es-AR" dirty="0" smtClean="0"/>
          </a:p>
          <a:p>
            <a:endParaRPr lang="es-AR" dirty="0"/>
          </a:p>
          <a:p>
            <a:endParaRPr lang="es-AR" dirty="0" smtClean="0"/>
          </a:p>
        </p:txBody>
      </p:sp>
    </p:spTree>
    <p:extLst>
      <p:ext uri="{BB962C8B-B14F-4D97-AF65-F5344CB8AC3E}">
        <p14:creationId xmlns:p14="http://schemas.microsoft.com/office/powerpoint/2010/main" val="2439754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ES" dirty="0" smtClean="0"/>
              <a:t>Posiciones de los datos en un Arreglo</a:t>
            </a:r>
            <a:endParaRPr dirty="0"/>
          </a:p>
        </p:txBody>
      </p:sp>
      <p:sp>
        <p:nvSpPr>
          <p:cNvPr id="3" name="TextBox 2"/>
          <p:cNvSpPr txBox="1"/>
          <p:nvPr/>
        </p:nvSpPr>
        <p:spPr>
          <a:xfrm>
            <a:off x="595645" y="1502980"/>
            <a:ext cx="7935310" cy="461665"/>
          </a:xfrm>
          <a:prstGeom prst="rect">
            <a:avLst/>
          </a:prstGeom>
          <a:noFill/>
        </p:spPr>
        <p:txBody>
          <a:bodyPr wrap="square" rtlCol="0">
            <a:spAutoFit/>
          </a:bodyPr>
          <a:lstStyle/>
          <a:p>
            <a:pPr lvl="0">
              <a:buSzPts val="1700"/>
            </a:pPr>
            <a:r>
              <a:rPr lang="pt-BR" sz="1200" dirty="0" smtClean="0"/>
              <a:t>Como ya dijimos, cuando declaramos un arreglo, estamos creando lo que será una colección de datos.</a:t>
            </a:r>
          </a:p>
          <a:p>
            <a:pPr lvl="0">
              <a:buSzPts val="1700"/>
            </a:pPr>
            <a:r>
              <a:rPr lang="pt-BR" sz="1200" dirty="0" smtClean="0"/>
              <a:t>Dentro de un arreglo, cada dato se guardará en una posición (índice) determinada, que arranca desde el 0.</a:t>
            </a:r>
            <a:endParaRPr lang="en-US" sz="1200" b="1" i="1" dirty="0"/>
          </a:p>
        </p:txBody>
      </p:sp>
      <p:sp>
        <p:nvSpPr>
          <p:cNvPr id="5" name="TextBox 4"/>
          <p:cNvSpPr txBox="1"/>
          <p:nvPr/>
        </p:nvSpPr>
        <p:spPr>
          <a:xfrm>
            <a:off x="595645" y="3763488"/>
            <a:ext cx="7987862" cy="1107996"/>
          </a:xfrm>
          <a:prstGeom prst="rect">
            <a:avLst/>
          </a:prstGeom>
          <a:noFill/>
        </p:spPr>
        <p:txBody>
          <a:bodyPr wrap="square" rtlCol="0">
            <a:spAutoFit/>
          </a:bodyPr>
          <a:lstStyle/>
          <a:p>
            <a:r>
              <a:rPr lang="es-AR" sz="1000" dirty="0" smtClean="0"/>
              <a:t>Como los índices empiezan en cero, el índice más alto de un arreglo será su longitud menos uno. Este arreglo tiene 6 de longitud (almacena seis valores), pero su índice más alto es el 5 (porque el primero es cero, y no uno).</a:t>
            </a:r>
          </a:p>
          <a:p>
            <a:endParaRPr lang="es-AR" sz="1200" dirty="0" smtClean="0"/>
          </a:p>
          <a:p>
            <a:r>
              <a:rPr lang="es-AR" sz="1000" i="1" dirty="0" smtClean="0"/>
              <a:t>El número 7 está guardado en el índice 0 del arreglo. El número 2 está en el índice 3.</a:t>
            </a:r>
          </a:p>
          <a:p>
            <a:endParaRPr lang="es-AR" sz="1200" dirty="0"/>
          </a:p>
          <a:p>
            <a:endParaRPr lang="en-US" sz="1200" dirty="0"/>
          </a:p>
        </p:txBody>
      </p:sp>
      <p:grpSp>
        <p:nvGrpSpPr>
          <p:cNvPr id="22" name="Group 21"/>
          <p:cNvGrpSpPr/>
          <p:nvPr/>
        </p:nvGrpSpPr>
        <p:grpSpPr>
          <a:xfrm>
            <a:off x="840828" y="2357881"/>
            <a:ext cx="7840717" cy="1159113"/>
            <a:chOff x="872359" y="2532992"/>
            <a:chExt cx="7840717" cy="1159113"/>
          </a:xfrm>
        </p:grpSpPr>
        <p:sp>
          <p:nvSpPr>
            <p:cNvPr id="4" name="Rectangle 3"/>
            <p:cNvSpPr/>
            <p:nvPr/>
          </p:nvSpPr>
          <p:spPr>
            <a:xfrm>
              <a:off x="872359" y="2532993"/>
              <a:ext cx="651641" cy="651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7</a:t>
              </a:r>
              <a:endParaRPr lang="en-US" dirty="0"/>
            </a:p>
          </p:txBody>
        </p:sp>
        <p:sp>
          <p:nvSpPr>
            <p:cNvPr id="7" name="Rectangle 6"/>
            <p:cNvSpPr/>
            <p:nvPr/>
          </p:nvSpPr>
          <p:spPr>
            <a:xfrm>
              <a:off x="1676401" y="2532992"/>
              <a:ext cx="651641" cy="651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1</a:t>
              </a:r>
              <a:endParaRPr lang="en-US" dirty="0"/>
            </a:p>
          </p:txBody>
        </p:sp>
        <p:sp>
          <p:nvSpPr>
            <p:cNvPr id="8" name="Rectangle 7"/>
            <p:cNvSpPr/>
            <p:nvPr/>
          </p:nvSpPr>
          <p:spPr>
            <a:xfrm>
              <a:off x="2480443" y="2532992"/>
              <a:ext cx="651641" cy="651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4</a:t>
              </a:r>
              <a:endParaRPr lang="en-US" dirty="0"/>
            </a:p>
          </p:txBody>
        </p:sp>
        <p:sp>
          <p:nvSpPr>
            <p:cNvPr id="9" name="Rectangle 8"/>
            <p:cNvSpPr/>
            <p:nvPr/>
          </p:nvSpPr>
          <p:spPr>
            <a:xfrm>
              <a:off x="3305506" y="2532992"/>
              <a:ext cx="651641" cy="651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2</a:t>
              </a:r>
              <a:endParaRPr lang="en-US" dirty="0"/>
            </a:p>
          </p:txBody>
        </p:sp>
        <p:sp>
          <p:nvSpPr>
            <p:cNvPr id="10" name="Rectangle 9"/>
            <p:cNvSpPr/>
            <p:nvPr/>
          </p:nvSpPr>
          <p:spPr>
            <a:xfrm>
              <a:off x="4130569" y="2532992"/>
              <a:ext cx="651641" cy="651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8</a:t>
              </a:r>
              <a:endParaRPr lang="en-US" dirty="0"/>
            </a:p>
          </p:txBody>
        </p:sp>
        <p:sp>
          <p:nvSpPr>
            <p:cNvPr id="11" name="Rectangle 10"/>
            <p:cNvSpPr/>
            <p:nvPr/>
          </p:nvSpPr>
          <p:spPr>
            <a:xfrm>
              <a:off x="4955632" y="2532992"/>
              <a:ext cx="651641" cy="6516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5</a:t>
              </a:r>
              <a:endParaRPr lang="en-US" dirty="0"/>
            </a:p>
          </p:txBody>
        </p:sp>
        <p:sp>
          <p:nvSpPr>
            <p:cNvPr id="6" name="Rectangle 5"/>
            <p:cNvSpPr/>
            <p:nvPr/>
          </p:nvSpPr>
          <p:spPr>
            <a:xfrm>
              <a:off x="1098331" y="3316014"/>
              <a:ext cx="199696" cy="199696"/>
            </a:xfrm>
            <a:prstGeom prst="rect">
              <a:avLst/>
            </a:prstGeom>
            <a:solidFill>
              <a:srgbClr val="FFFF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bg2"/>
                  </a:solidFill>
                </a:rPr>
                <a:t>0</a:t>
              </a:r>
              <a:endParaRPr lang="en-US" dirty="0">
                <a:solidFill>
                  <a:schemeClr val="bg2"/>
                </a:solidFill>
              </a:endParaRPr>
            </a:p>
          </p:txBody>
        </p:sp>
        <p:sp>
          <p:nvSpPr>
            <p:cNvPr id="14" name="Rectangle 13"/>
            <p:cNvSpPr/>
            <p:nvPr/>
          </p:nvSpPr>
          <p:spPr>
            <a:xfrm>
              <a:off x="1902373" y="3316013"/>
              <a:ext cx="199696" cy="199696"/>
            </a:xfrm>
            <a:prstGeom prst="rect">
              <a:avLst/>
            </a:prstGeom>
            <a:solidFill>
              <a:srgbClr val="FFFF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bg2"/>
                  </a:solidFill>
                </a:rPr>
                <a:t>1</a:t>
              </a:r>
              <a:endParaRPr lang="en-US" dirty="0">
                <a:solidFill>
                  <a:schemeClr val="bg2"/>
                </a:solidFill>
              </a:endParaRPr>
            </a:p>
          </p:txBody>
        </p:sp>
        <p:sp>
          <p:nvSpPr>
            <p:cNvPr id="15" name="Rectangle 14"/>
            <p:cNvSpPr/>
            <p:nvPr/>
          </p:nvSpPr>
          <p:spPr>
            <a:xfrm>
              <a:off x="2706415" y="3316013"/>
              <a:ext cx="199696" cy="199696"/>
            </a:xfrm>
            <a:prstGeom prst="rect">
              <a:avLst/>
            </a:prstGeom>
            <a:solidFill>
              <a:srgbClr val="FFFF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bg2"/>
                  </a:solidFill>
                </a:rPr>
                <a:t>2</a:t>
              </a:r>
              <a:endParaRPr lang="en-US" dirty="0">
                <a:solidFill>
                  <a:schemeClr val="bg2"/>
                </a:solidFill>
              </a:endParaRPr>
            </a:p>
          </p:txBody>
        </p:sp>
        <p:sp>
          <p:nvSpPr>
            <p:cNvPr id="16" name="Rectangle 15"/>
            <p:cNvSpPr/>
            <p:nvPr/>
          </p:nvSpPr>
          <p:spPr>
            <a:xfrm>
              <a:off x="3531478" y="3316013"/>
              <a:ext cx="199696" cy="199696"/>
            </a:xfrm>
            <a:prstGeom prst="rect">
              <a:avLst/>
            </a:prstGeom>
            <a:solidFill>
              <a:srgbClr val="FFFF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bg2"/>
                  </a:solidFill>
                </a:rPr>
                <a:t>3</a:t>
              </a:r>
              <a:endParaRPr lang="en-US" dirty="0">
                <a:solidFill>
                  <a:schemeClr val="bg2"/>
                </a:solidFill>
              </a:endParaRPr>
            </a:p>
          </p:txBody>
        </p:sp>
        <p:sp>
          <p:nvSpPr>
            <p:cNvPr id="17" name="Rectangle 16"/>
            <p:cNvSpPr/>
            <p:nvPr/>
          </p:nvSpPr>
          <p:spPr>
            <a:xfrm>
              <a:off x="4356541" y="3316013"/>
              <a:ext cx="199696" cy="199696"/>
            </a:xfrm>
            <a:prstGeom prst="rect">
              <a:avLst/>
            </a:prstGeom>
            <a:solidFill>
              <a:srgbClr val="FFFF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bg2"/>
                  </a:solidFill>
                </a:rPr>
                <a:t>4</a:t>
              </a:r>
              <a:endParaRPr lang="en-US" dirty="0">
                <a:solidFill>
                  <a:schemeClr val="bg2"/>
                </a:solidFill>
              </a:endParaRPr>
            </a:p>
          </p:txBody>
        </p:sp>
        <p:sp>
          <p:nvSpPr>
            <p:cNvPr id="18" name="Rectangle 17"/>
            <p:cNvSpPr/>
            <p:nvPr/>
          </p:nvSpPr>
          <p:spPr>
            <a:xfrm>
              <a:off x="5181604" y="3316013"/>
              <a:ext cx="199696" cy="199696"/>
            </a:xfrm>
            <a:prstGeom prst="rect">
              <a:avLst/>
            </a:prstGeom>
            <a:solidFill>
              <a:srgbClr val="FFFF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solidFill>
                    <a:schemeClr val="bg2"/>
                  </a:solidFill>
                </a:rPr>
                <a:t>5</a:t>
              </a:r>
              <a:endParaRPr lang="en-US" dirty="0">
                <a:solidFill>
                  <a:schemeClr val="bg2"/>
                </a:solidFill>
              </a:endParaRPr>
            </a:p>
          </p:txBody>
        </p:sp>
        <p:cxnSp>
          <p:nvCxnSpPr>
            <p:cNvPr id="13" name="Straight Arrow Connector 12"/>
            <p:cNvCxnSpPr/>
            <p:nvPr/>
          </p:nvCxnSpPr>
          <p:spPr>
            <a:xfrm flipH="1">
              <a:off x="5917325" y="2732690"/>
              <a:ext cx="1135116"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5917325" y="3410605"/>
              <a:ext cx="1135116"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240825" y="2578801"/>
              <a:ext cx="572593" cy="307777"/>
            </a:xfrm>
            <a:prstGeom prst="rect">
              <a:avLst/>
            </a:prstGeom>
            <a:noFill/>
          </p:spPr>
          <p:txBody>
            <a:bodyPr wrap="none" rtlCol="0">
              <a:spAutoFit/>
            </a:bodyPr>
            <a:lstStyle/>
            <a:p>
              <a:r>
                <a:rPr lang="es-AR" dirty="0" smtClean="0"/>
                <a:t>valor</a:t>
              </a:r>
              <a:endParaRPr lang="en-US" dirty="0"/>
            </a:p>
          </p:txBody>
        </p:sp>
        <p:sp>
          <p:nvSpPr>
            <p:cNvPr id="25" name="TextBox 24"/>
            <p:cNvSpPr txBox="1"/>
            <p:nvPr/>
          </p:nvSpPr>
          <p:spPr>
            <a:xfrm>
              <a:off x="7240825" y="3230440"/>
              <a:ext cx="1472251" cy="461665"/>
            </a:xfrm>
            <a:prstGeom prst="rect">
              <a:avLst/>
            </a:prstGeom>
            <a:noFill/>
          </p:spPr>
          <p:txBody>
            <a:bodyPr wrap="square" rtlCol="0">
              <a:spAutoFit/>
            </a:bodyPr>
            <a:lstStyle/>
            <a:p>
              <a:r>
                <a:rPr lang="es-AR" dirty="0"/>
                <a:t>í</a:t>
              </a:r>
              <a:r>
                <a:rPr lang="es-AR" dirty="0" smtClean="0"/>
                <a:t>ndice</a:t>
              </a:r>
            </a:p>
            <a:p>
              <a:r>
                <a:rPr lang="es-AR" sz="1000" dirty="0" smtClean="0">
                  <a:solidFill>
                    <a:schemeClr val="bg2"/>
                  </a:solidFill>
                </a:rPr>
                <a:t>(posición en el </a:t>
              </a:r>
              <a:r>
                <a:rPr lang="es-AR" sz="1000" dirty="0" err="1" smtClean="0">
                  <a:solidFill>
                    <a:schemeClr val="bg2"/>
                  </a:solidFill>
                </a:rPr>
                <a:t>array</a:t>
              </a:r>
              <a:r>
                <a:rPr lang="es-AR" sz="1000" dirty="0" smtClean="0">
                  <a:solidFill>
                    <a:schemeClr val="bg2"/>
                  </a:solidFill>
                </a:rPr>
                <a:t>)</a:t>
              </a:r>
              <a:endParaRPr lang="en-US" sz="1000" dirty="0">
                <a:solidFill>
                  <a:schemeClr val="bg2"/>
                </a:solidFill>
              </a:endParaRPr>
            </a:p>
          </p:txBody>
        </p:sp>
      </p:grpSp>
    </p:spTree>
    <p:extLst>
      <p:ext uri="{BB962C8B-B14F-4D97-AF65-F5344CB8AC3E}">
        <p14:creationId xmlns:p14="http://schemas.microsoft.com/office/powerpoint/2010/main" val="28211651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ES" dirty="0" smtClean="0"/>
              <a:t>Ejercicio 4</a:t>
            </a:r>
            <a:endParaRPr dirty="0"/>
          </a:p>
        </p:txBody>
      </p:sp>
      <p:sp>
        <p:nvSpPr>
          <p:cNvPr id="2" name="TextBox 1"/>
          <p:cNvSpPr txBox="1"/>
          <p:nvPr/>
        </p:nvSpPr>
        <p:spPr>
          <a:xfrm>
            <a:off x="311700" y="1660634"/>
            <a:ext cx="8008883" cy="2677656"/>
          </a:xfrm>
          <a:prstGeom prst="rect">
            <a:avLst/>
          </a:prstGeom>
          <a:noFill/>
        </p:spPr>
        <p:txBody>
          <a:bodyPr wrap="square" rtlCol="0">
            <a:spAutoFit/>
          </a:bodyPr>
          <a:lstStyle/>
          <a:p>
            <a:r>
              <a:rPr lang="es-AR" dirty="0" smtClean="0"/>
              <a:t>Si tengo un arreglo bidimensional conformado por los siguientes valores…</a:t>
            </a:r>
            <a:endParaRPr lang="en-US" dirty="0" smtClean="0"/>
          </a:p>
          <a:p>
            <a:endParaRPr lang="es-AR" dirty="0"/>
          </a:p>
          <a:p>
            <a:r>
              <a:rPr lang="es-AR" dirty="0" smtClean="0">
                <a:solidFill>
                  <a:srgbClr val="7030A0"/>
                </a:solidFill>
              </a:rPr>
              <a:t>String[][] compras = </a:t>
            </a:r>
            <a:r>
              <a:rPr lang="es-AR" b="1" dirty="0" smtClean="0">
                <a:solidFill>
                  <a:schemeClr val="accent1"/>
                </a:solidFill>
              </a:rPr>
              <a:t>{</a:t>
            </a:r>
            <a:r>
              <a:rPr lang="es-AR" dirty="0" smtClean="0">
                <a:solidFill>
                  <a:schemeClr val="accent1"/>
                </a:solidFill>
              </a:rPr>
              <a:t> </a:t>
            </a:r>
            <a:r>
              <a:rPr lang="es-AR" dirty="0" smtClean="0">
                <a:solidFill>
                  <a:schemeClr val="accent4">
                    <a:lumMod val="75000"/>
                  </a:schemeClr>
                </a:solidFill>
              </a:rPr>
              <a:t>{</a:t>
            </a:r>
            <a:r>
              <a:rPr lang="es-AR" dirty="0" smtClean="0">
                <a:solidFill>
                  <a:schemeClr val="accent1"/>
                </a:solidFill>
              </a:rPr>
              <a:t> </a:t>
            </a:r>
            <a:r>
              <a:rPr lang="es-AR" dirty="0" smtClean="0">
                <a:solidFill>
                  <a:schemeClr val="tx1"/>
                </a:solidFill>
              </a:rPr>
              <a:t>“manzana” </a:t>
            </a:r>
            <a:r>
              <a:rPr lang="es-AR" dirty="0" smtClean="0">
                <a:solidFill>
                  <a:schemeClr val="accent4">
                    <a:lumMod val="75000"/>
                  </a:schemeClr>
                </a:solidFill>
              </a:rPr>
              <a:t>, </a:t>
            </a:r>
            <a:r>
              <a:rPr lang="es-AR" dirty="0" smtClean="0">
                <a:solidFill>
                  <a:schemeClr val="tx1"/>
                </a:solidFill>
              </a:rPr>
              <a:t>“durazno”</a:t>
            </a:r>
            <a:r>
              <a:rPr lang="es-AR" dirty="0" smtClean="0">
                <a:solidFill>
                  <a:schemeClr val="accent1"/>
                </a:solidFill>
              </a:rPr>
              <a:t>  </a:t>
            </a:r>
            <a:r>
              <a:rPr lang="es-AR" dirty="0" smtClean="0">
                <a:solidFill>
                  <a:schemeClr val="accent4">
                    <a:lumMod val="75000"/>
                  </a:schemeClr>
                </a:solidFill>
              </a:rPr>
              <a:t>}</a:t>
            </a:r>
            <a:r>
              <a:rPr lang="es-AR" dirty="0" smtClean="0">
                <a:solidFill>
                  <a:schemeClr val="accent1"/>
                </a:solidFill>
              </a:rPr>
              <a:t> </a:t>
            </a:r>
            <a:r>
              <a:rPr lang="es-AR" b="1" dirty="0" smtClean="0">
                <a:solidFill>
                  <a:schemeClr val="accent1"/>
                </a:solidFill>
              </a:rPr>
              <a:t>,</a:t>
            </a:r>
            <a:r>
              <a:rPr lang="es-AR" dirty="0" smtClean="0">
                <a:solidFill>
                  <a:schemeClr val="accent1"/>
                </a:solidFill>
              </a:rPr>
              <a:t> </a:t>
            </a:r>
            <a:r>
              <a:rPr lang="es-AR" dirty="0" smtClean="0">
                <a:solidFill>
                  <a:schemeClr val="accent4">
                    <a:lumMod val="75000"/>
                  </a:schemeClr>
                </a:solidFill>
              </a:rPr>
              <a:t>{</a:t>
            </a:r>
            <a:r>
              <a:rPr lang="es-AR" dirty="0" smtClean="0">
                <a:solidFill>
                  <a:schemeClr val="accent1"/>
                </a:solidFill>
              </a:rPr>
              <a:t> </a:t>
            </a:r>
            <a:r>
              <a:rPr lang="es-AR" dirty="0" smtClean="0">
                <a:solidFill>
                  <a:schemeClr val="tx1"/>
                </a:solidFill>
              </a:rPr>
              <a:t>“maní” </a:t>
            </a:r>
            <a:r>
              <a:rPr lang="es-AR" dirty="0" smtClean="0">
                <a:solidFill>
                  <a:schemeClr val="accent4">
                    <a:lumMod val="75000"/>
                  </a:schemeClr>
                </a:solidFill>
              </a:rPr>
              <a:t>,</a:t>
            </a:r>
            <a:r>
              <a:rPr lang="es-AR" dirty="0" smtClean="0">
                <a:solidFill>
                  <a:schemeClr val="accent1"/>
                </a:solidFill>
              </a:rPr>
              <a:t> </a:t>
            </a:r>
            <a:r>
              <a:rPr lang="es-AR" dirty="0" smtClean="0">
                <a:solidFill>
                  <a:schemeClr val="tx1"/>
                </a:solidFill>
              </a:rPr>
              <a:t>“castañas”</a:t>
            </a:r>
            <a:r>
              <a:rPr lang="es-AR" dirty="0" smtClean="0">
                <a:solidFill>
                  <a:schemeClr val="accent1"/>
                </a:solidFill>
              </a:rPr>
              <a:t> </a:t>
            </a:r>
            <a:r>
              <a:rPr lang="es-AR" dirty="0" smtClean="0">
                <a:solidFill>
                  <a:schemeClr val="accent4">
                    <a:lumMod val="75000"/>
                  </a:schemeClr>
                </a:solidFill>
              </a:rPr>
              <a:t>} </a:t>
            </a:r>
            <a:r>
              <a:rPr lang="es-AR" b="1" dirty="0" smtClean="0">
                <a:solidFill>
                  <a:schemeClr val="accent1"/>
                </a:solidFill>
              </a:rPr>
              <a:t>,</a:t>
            </a:r>
            <a:r>
              <a:rPr lang="es-AR" dirty="0" smtClean="0">
                <a:solidFill>
                  <a:schemeClr val="accent4">
                    <a:lumMod val="75000"/>
                  </a:schemeClr>
                </a:solidFill>
              </a:rPr>
              <a:t> { </a:t>
            </a:r>
            <a:r>
              <a:rPr lang="es-AR" dirty="0" smtClean="0">
                <a:solidFill>
                  <a:schemeClr val="tx1"/>
                </a:solidFill>
              </a:rPr>
              <a:t>“limón” </a:t>
            </a:r>
            <a:r>
              <a:rPr lang="es-AR" dirty="0" smtClean="0">
                <a:solidFill>
                  <a:schemeClr val="accent4">
                    <a:lumMod val="75000"/>
                  </a:schemeClr>
                </a:solidFill>
              </a:rPr>
              <a:t>,</a:t>
            </a:r>
            <a:r>
              <a:rPr lang="es-AR" dirty="0" smtClean="0">
                <a:solidFill>
                  <a:schemeClr val="tx1"/>
                </a:solidFill>
              </a:rPr>
              <a:t> “tomate” </a:t>
            </a:r>
            <a:r>
              <a:rPr lang="es-AR" dirty="0" smtClean="0">
                <a:solidFill>
                  <a:schemeClr val="accent4">
                    <a:lumMod val="75000"/>
                  </a:schemeClr>
                </a:solidFill>
              </a:rPr>
              <a:t>}</a:t>
            </a:r>
            <a:r>
              <a:rPr lang="es-AR" dirty="0" smtClean="0">
                <a:solidFill>
                  <a:schemeClr val="accent1"/>
                </a:solidFill>
              </a:rPr>
              <a:t> </a:t>
            </a:r>
            <a:r>
              <a:rPr lang="es-AR" b="1" dirty="0" smtClean="0">
                <a:solidFill>
                  <a:schemeClr val="accent1"/>
                </a:solidFill>
              </a:rPr>
              <a:t>}</a:t>
            </a:r>
            <a:r>
              <a:rPr lang="es-AR" dirty="0" smtClean="0">
                <a:solidFill>
                  <a:schemeClr val="tx1"/>
                </a:solidFill>
              </a:rPr>
              <a:t>;</a:t>
            </a:r>
          </a:p>
          <a:p>
            <a:endParaRPr lang="es-AR" dirty="0">
              <a:solidFill>
                <a:schemeClr val="accent1"/>
              </a:solidFill>
            </a:endParaRPr>
          </a:p>
          <a:p>
            <a:r>
              <a:rPr lang="es-AR" dirty="0" smtClean="0"/>
              <a:t>a) ¿Qué número se imprime en consola al ejecutar </a:t>
            </a:r>
            <a:r>
              <a:rPr lang="es-AR" i="1" dirty="0" smtClean="0"/>
              <a:t>System.out.println(compras[</a:t>
            </a:r>
            <a:r>
              <a:rPr lang="es-AR" b="1" i="1" dirty="0">
                <a:solidFill>
                  <a:schemeClr val="accent1"/>
                </a:solidFill>
              </a:rPr>
              <a:t>1</a:t>
            </a:r>
            <a:r>
              <a:rPr lang="es-AR" i="1" dirty="0" smtClean="0"/>
              <a:t>][</a:t>
            </a:r>
            <a:r>
              <a:rPr lang="es-AR" b="1" i="1" dirty="0">
                <a:solidFill>
                  <a:schemeClr val="accent4">
                    <a:lumMod val="75000"/>
                  </a:schemeClr>
                </a:solidFill>
              </a:rPr>
              <a:t>1</a:t>
            </a:r>
            <a:r>
              <a:rPr lang="es-AR" i="1" dirty="0" smtClean="0"/>
              <a:t>]);</a:t>
            </a:r>
            <a:r>
              <a:rPr lang="es-AR" dirty="0" smtClean="0"/>
              <a:t>?</a:t>
            </a:r>
          </a:p>
          <a:p>
            <a:endParaRPr lang="es-AR" dirty="0"/>
          </a:p>
          <a:p>
            <a:r>
              <a:rPr lang="es-AR" dirty="0" smtClean="0"/>
              <a:t>b) ¿Cuáles son las dimensiones de este arreglo expresada en corchetes?</a:t>
            </a:r>
          </a:p>
          <a:p>
            <a:endParaRPr lang="es-AR" dirty="0" smtClean="0"/>
          </a:p>
          <a:p>
            <a:endParaRPr lang="es-AR" dirty="0"/>
          </a:p>
          <a:p>
            <a:endParaRPr lang="es-AR" dirty="0" smtClean="0"/>
          </a:p>
          <a:p>
            <a:endParaRPr lang="es-AR" dirty="0"/>
          </a:p>
          <a:p>
            <a:r>
              <a:rPr lang="es-AR" i="1" dirty="0" smtClean="0"/>
              <a:t>Queda para pensar y responder</a:t>
            </a:r>
          </a:p>
        </p:txBody>
      </p:sp>
    </p:spTree>
    <p:extLst>
      <p:ext uri="{BB962C8B-B14F-4D97-AF65-F5344CB8AC3E}">
        <p14:creationId xmlns:p14="http://schemas.microsoft.com/office/powerpoint/2010/main" val="14759701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7"/>
          <p:cNvSpPr txBox="1">
            <a:spLocks noGrp="1"/>
          </p:cNvSpPr>
          <p:nvPr>
            <p:ph type="title"/>
          </p:nvPr>
        </p:nvSpPr>
        <p:spPr>
          <a:xfrm>
            <a:off x="490250" y="1135950"/>
            <a:ext cx="8097300" cy="3623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No te olvides de dar el presente</a:t>
            </a:r>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8"/>
          <p:cNvSpPr txBox="1">
            <a:spLocks noGrp="1"/>
          </p:cNvSpPr>
          <p:nvPr>
            <p:ph type="title"/>
          </p:nvPr>
        </p:nvSpPr>
        <p:spPr>
          <a:xfrm>
            <a:off x="490250" y="1135950"/>
            <a:ext cx="8097300" cy="3623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Recordá: </a:t>
            </a:r>
            <a:endParaRPr/>
          </a:p>
          <a:p>
            <a:pPr marL="457200" lvl="0" indent="-431800" algn="l" rtl="0">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0" lvl="0" indent="0" algn="l" rtl="0">
              <a:spcBef>
                <a:spcPts val="0"/>
              </a:spcBef>
              <a:spcAft>
                <a:spcPts val="0"/>
              </a:spcAft>
              <a:buNone/>
            </a:pPr>
            <a:endParaRPr sz="3200"/>
          </a:p>
          <a:p>
            <a:pPr marL="0" lvl="0" indent="0" algn="l" rtl="0">
              <a:spcBef>
                <a:spcPts val="0"/>
              </a:spcBef>
              <a:spcAft>
                <a:spcPts val="0"/>
              </a:spcAft>
              <a:buNone/>
            </a:pPr>
            <a:r>
              <a:rPr lang="es" sz="3200"/>
              <a:t>Todo en el Aula Virtual.</a:t>
            </a:r>
            <a:endParaRPr sz="32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ES" dirty="0" smtClean="0"/>
              <a:t>Declarando un Arreglo</a:t>
            </a:r>
            <a:endParaRPr dirty="0"/>
          </a:p>
        </p:txBody>
      </p:sp>
      <p:sp>
        <p:nvSpPr>
          <p:cNvPr id="3" name="TextBox 2"/>
          <p:cNvSpPr txBox="1"/>
          <p:nvPr/>
        </p:nvSpPr>
        <p:spPr>
          <a:xfrm>
            <a:off x="595645" y="1502980"/>
            <a:ext cx="7935310" cy="2862322"/>
          </a:xfrm>
          <a:prstGeom prst="rect">
            <a:avLst/>
          </a:prstGeom>
          <a:noFill/>
        </p:spPr>
        <p:txBody>
          <a:bodyPr wrap="square" rtlCol="0">
            <a:spAutoFit/>
          </a:bodyPr>
          <a:lstStyle/>
          <a:p>
            <a:pPr lvl="0">
              <a:buSzPts val="1700"/>
            </a:pPr>
            <a:r>
              <a:rPr lang="pt-BR" sz="1200" dirty="0" smtClean="0"/>
              <a:t>Para declarar un arreglo, me basta con escribir el tipo de dato que almacenará seguido de corchetes de apertura y cierre, y finalmente el nombre que tendrá este array. Luego, mediante el operador de asignación (el =), agregaré el operador </a:t>
            </a:r>
            <a:r>
              <a:rPr lang="pt-BR" sz="1200" i="1" dirty="0" smtClean="0"/>
              <a:t>new</a:t>
            </a:r>
            <a:r>
              <a:rPr lang="pt-BR" sz="1200" dirty="0"/>
              <a:t> </a:t>
            </a:r>
            <a:r>
              <a:rPr lang="pt-BR" sz="1200" dirty="0" smtClean="0"/>
              <a:t>seguido del tipo de dato, y entre corchetes ingresaré la longitud del arreglo (la cantidad de datos que podrá almacenar).</a:t>
            </a:r>
          </a:p>
          <a:p>
            <a:pPr lvl="0">
              <a:buSzPts val="1700"/>
            </a:pPr>
            <a:endParaRPr lang="pt-BR" sz="1200" dirty="0" smtClean="0"/>
          </a:p>
          <a:p>
            <a:pPr lvl="0">
              <a:buSzPts val="1700"/>
            </a:pPr>
            <a:endParaRPr lang="pt-BR" sz="1200" dirty="0" smtClean="0"/>
          </a:p>
          <a:p>
            <a:pPr>
              <a:buSzPts val="1700"/>
            </a:pPr>
            <a:r>
              <a:rPr lang="pt-BR" sz="1200" i="1" dirty="0">
                <a:solidFill>
                  <a:schemeClr val="bg2"/>
                </a:solidFill>
              </a:rPr>
              <a:t>// un arreglo de tipo int, que almacenará 6</a:t>
            </a:r>
            <a:r>
              <a:rPr lang="pt-BR" sz="1200" i="1" dirty="0" smtClean="0">
                <a:solidFill>
                  <a:schemeClr val="bg2"/>
                </a:solidFill>
              </a:rPr>
              <a:t> números enteros (así se declararía el ejemplo de la diapositiva anterior)</a:t>
            </a:r>
          </a:p>
          <a:p>
            <a:pPr lvl="0">
              <a:buSzPts val="1700"/>
            </a:pPr>
            <a:r>
              <a:rPr lang="pt-BR" sz="1200" b="1" i="1" dirty="0" smtClean="0"/>
              <a:t>int[] miArreglo1 = new int[6];</a:t>
            </a:r>
          </a:p>
          <a:p>
            <a:pPr>
              <a:buSzPts val="1700"/>
            </a:pPr>
            <a:endParaRPr lang="pt-BR" sz="1200" i="1" dirty="0" smtClean="0"/>
          </a:p>
          <a:p>
            <a:pPr>
              <a:buSzPts val="1700"/>
            </a:pPr>
            <a:r>
              <a:rPr lang="pt-BR" sz="1200" i="1" dirty="0" smtClean="0">
                <a:solidFill>
                  <a:schemeClr val="bg2"/>
                </a:solidFill>
              </a:rPr>
              <a:t>// </a:t>
            </a:r>
            <a:r>
              <a:rPr lang="pt-BR" sz="1200" i="1" dirty="0">
                <a:solidFill>
                  <a:schemeClr val="bg2"/>
                </a:solidFill>
              </a:rPr>
              <a:t>uno de tipo String, que almacenará 2</a:t>
            </a:r>
            <a:r>
              <a:rPr lang="pt-BR" sz="1200" i="1" dirty="0" smtClean="0">
                <a:solidFill>
                  <a:schemeClr val="bg2"/>
                </a:solidFill>
              </a:rPr>
              <a:t> </a:t>
            </a:r>
            <a:r>
              <a:rPr lang="pt-BR" sz="1200" i="1" dirty="0">
                <a:solidFill>
                  <a:schemeClr val="bg2"/>
                </a:solidFill>
              </a:rPr>
              <a:t>cadenas de caracteres</a:t>
            </a:r>
          </a:p>
          <a:p>
            <a:pPr lvl="0">
              <a:buSzPts val="1700"/>
            </a:pPr>
            <a:r>
              <a:rPr lang="pt-BR" sz="1200" b="1" i="1" dirty="0" smtClean="0"/>
              <a:t>String[] miArreglo2 = new String[2];</a:t>
            </a:r>
            <a:endParaRPr lang="pt-BR" sz="1200" b="1" i="1" dirty="0"/>
          </a:p>
          <a:p>
            <a:pPr lvl="0">
              <a:buSzPts val="1700"/>
            </a:pPr>
            <a:endParaRPr lang="pt-BR" sz="1200" dirty="0" smtClean="0"/>
          </a:p>
          <a:p>
            <a:pPr lvl="0">
              <a:buSzPts val="1700"/>
            </a:pPr>
            <a:r>
              <a:rPr lang="pt-BR" sz="1200" dirty="0" smtClean="0"/>
              <a:t>Imaginando que creé una clase Persona, puedo también crear un arreglo de objetos de ese tipo:</a:t>
            </a:r>
          </a:p>
          <a:p>
            <a:pPr>
              <a:buSzPts val="1700"/>
            </a:pPr>
            <a:r>
              <a:rPr lang="pt-BR" sz="1200" i="1" dirty="0">
                <a:solidFill>
                  <a:schemeClr val="bg2"/>
                </a:solidFill>
              </a:rPr>
              <a:t>// </a:t>
            </a:r>
            <a:r>
              <a:rPr lang="pt-BR" sz="1200" i="1" dirty="0" smtClean="0">
                <a:solidFill>
                  <a:schemeClr val="bg2"/>
                </a:solidFill>
              </a:rPr>
              <a:t>arreglo </a:t>
            </a:r>
            <a:r>
              <a:rPr lang="pt-BR" sz="1200" i="1" dirty="0">
                <a:solidFill>
                  <a:schemeClr val="bg2"/>
                </a:solidFill>
              </a:rPr>
              <a:t>de tipo Persona, que almacenará objetos de tipo Persona</a:t>
            </a:r>
          </a:p>
          <a:p>
            <a:pPr lvl="0">
              <a:buSzPts val="1700"/>
            </a:pPr>
            <a:r>
              <a:rPr lang="pt-BR" sz="1200" b="1" i="1" dirty="0" smtClean="0"/>
              <a:t>Persona[] miArreglo3 = new Persona[10];</a:t>
            </a:r>
            <a:endParaRPr lang="en-US" sz="1200" b="1" i="1" dirty="0"/>
          </a:p>
        </p:txBody>
      </p:sp>
    </p:spTree>
    <p:extLst>
      <p:ext uri="{BB962C8B-B14F-4D97-AF65-F5344CB8AC3E}">
        <p14:creationId xmlns:p14="http://schemas.microsoft.com/office/powerpoint/2010/main" val="975160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ES" dirty="0" smtClean="0"/>
              <a:t>Declarando un Arreglo</a:t>
            </a:r>
            <a:endParaRPr dirty="0"/>
          </a:p>
        </p:txBody>
      </p:sp>
      <p:grpSp>
        <p:nvGrpSpPr>
          <p:cNvPr id="21" name="Group 20"/>
          <p:cNvGrpSpPr/>
          <p:nvPr/>
        </p:nvGrpSpPr>
        <p:grpSpPr>
          <a:xfrm>
            <a:off x="311700" y="1170125"/>
            <a:ext cx="5426782" cy="1857925"/>
            <a:chOff x="385439" y="1618593"/>
            <a:chExt cx="5426782" cy="1857925"/>
          </a:xfrm>
        </p:grpSpPr>
        <p:sp>
          <p:nvSpPr>
            <p:cNvPr id="3" name="TextBox 2"/>
            <p:cNvSpPr txBox="1"/>
            <p:nvPr/>
          </p:nvSpPr>
          <p:spPr>
            <a:xfrm>
              <a:off x="595645" y="1618593"/>
              <a:ext cx="3619003" cy="1169551"/>
            </a:xfrm>
            <a:prstGeom prst="rect">
              <a:avLst/>
            </a:prstGeom>
            <a:noFill/>
          </p:spPr>
          <p:txBody>
            <a:bodyPr wrap="square" rtlCol="0">
              <a:spAutoFit/>
            </a:bodyPr>
            <a:lstStyle/>
            <a:p>
              <a:pPr lvl="0">
                <a:buSzPts val="1700"/>
              </a:pPr>
              <a:endParaRPr lang="pt-BR" dirty="0"/>
            </a:p>
            <a:p>
              <a:pPr lvl="0">
                <a:buSzPts val="1700"/>
              </a:pPr>
              <a:endParaRPr lang="pt-BR" dirty="0" smtClean="0"/>
            </a:p>
            <a:p>
              <a:pPr lvl="0">
                <a:buSzPts val="1700"/>
              </a:pPr>
              <a:r>
                <a:rPr lang="pt-BR" dirty="0">
                  <a:solidFill>
                    <a:schemeClr val="accent5"/>
                  </a:solidFill>
                </a:rPr>
                <a:t>i</a:t>
              </a:r>
              <a:r>
                <a:rPr lang="pt-BR" dirty="0" smtClean="0">
                  <a:solidFill>
                    <a:schemeClr val="accent5"/>
                  </a:solidFill>
                </a:rPr>
                <a:t>nt[] </a:t>
              </a:r>
              <a:r>
                <a:rPr lang="pt-BR" dirty="0" smtClean="0">
                  <a:solidFill>
                    <a:schemeClr val="bg2"/>
                  </a:solidFill>
                </a:rPr>
                <a:t>misNumeros</a:t>
              </a:r>
              <a:r>
                <a:rPr lang="pt-BR" dirty="0" smtClean="0"/>
                <a:t> = new int[</a:t>
              </a:r>
              <a:r>
                <a:rPr lang="pt-BR" dirty="0" smtClean="0">
                  <a:solidFill>
                    <a:srgbClr val="7030A0"/>
                  </a:solidFill>
                </a:rPr>
                <a:t>3</a:t>
              </a:r>
              <a:r>
                <a:rPr lang="pt-BR" dirty="0" smtClean="0"/>
                <a:t>];</a:t>
              </a:r>
            </a:p>
            <a:p>
              <a:pPr lvl="0">
                <a:buSzPts val="1700"/>
              </a:pPr>
              <a:endParaRPr lang="pt-BR" dirty="0"/>
            </a:p>
            <a:p>
              <a:pPr lvl="0">
                <a:buSzPts val="1700"/>
              </a:pPr>
              <a:endParaRPr lang="pt-BR" dirty="0" smtClean="0"/>
            </a:p>
          </p:txBody>
        </p:sp>
        <p:grpSp>
          <p:nvGrpSpPr>
            <p:cNvPr id="20" name="Group 19"/>
            <p:cNvGrpSpPr/>
            <p:nvPr/>
          </p:nvGrpSpPr>
          <p:grpSpPr>
            <a:xfrm>
              <a:off x="385439" y="2364828"/>
              <a:ext cx="5426782" cy="1111690"/>
              <a:chOff x="385439" y="2364828"/>
              <a:chExt cx="5426782" cy="1111690"/>
            </a:xfrm>
          </p:grpSpPr>
          <p:cxnSp>
            <p:nvCxnSpPr>
              <p:cNvPr id="5" name="Straight Arrow Connector 4"/>
              <p:cNvCxnSpPr/>
              <p:nvPr/>
            </p:nvCxnSpPr>
            <p:spPr>
              <a:xfrm flipH="1" flipV="1">
                <a:off x="819807" y="2364829"/>
                <a:ext cx="166" cy="707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85439" y="3072714"/>
                <a:ext cx="1905815" cy="400110"/>
              </a:xfrm>
              <a:prstGeom prst="rect">
                <a:avLst/>
              </a:prstGeom>
              <a:noFill/>
            </p:spPr>
            <p:txBody>
              <a:bodyPr wrap="square" rtlCol="0">
                <a:spAutoFit/>
              </a:bodyPr>
              <a:lstStyle/>
              <a:p>
                <a:r>
                  <a:rPr lang="es-AR" sz="1000" dirty="0" smtClean="0">
                    <a:solidFill>
                      <a:schemeClr val="accent5"/>
                    </a:solidFill>
                  </a:rPr>
                  <a:t>Es un arreglo de tipo int.</a:t>
                </a:r>
                <a:br>
                  <a:rPr lang="es-AR" sz="1000" dirty="0" smtClean="0">
                    <a:solidFill>
                      <a:schemeClr val="accent5"/>
                    </a:solidFill>
                  </a:rPr>
                </a:br>
                <a:r>
                  <a:rPr lang="es-AR" sz="1000" dirty="0" smtClean="0">
                    <a:solidFill>
                      <a:schemeClr val="accent5"/>
                    </a:solidFill>
                  </a:rPr>
                  <a:t>Almacena números enteros</a:t>
                </a:r>
                <a:endParaRPr lang="en-US" sz="1000" dirty="0">
                  <a:solidFill>
                    <a:schemeClr val="accent5"/>
                  </a:solidFill>
                </a:endParaRPr>
              </a:p>
            </p:txBody>
          </p:sp>
          <p:cxnSp>
            <p:nvCxnSpPr>
              <p:cNvPr id="11" name="Straight Arrow Connector 10"/>
              <p:cNvCxnSpPr/>
              <p:nvPr/>
            </p:nvCxnSpPr>
            <p:spPr>
              <a:xfrm flipH="1" flipV="1">
                <a:off x="1625051" y="2364828"/>
                <a:ext cx="1058668" cy="707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50332" y="3072714"/>
                <a:ext cx="1574470" cy="400110"/>
              </a:xfrm>
              <a:prstGeom prst="rect">
                <a:avLst/>
              </a:prstGeom>
              <a:noFill/>
            </p:spPr>
            <p:txBody>
              <a:bodyPr wrap="none" rtlCol="0">
                <a:spAutoFit/>
              </a:bodyPr>
              <a:lstStyle/>
              <a:p>
                <a:r>
                  <a:rPr lang="es-AR" sz="1000" dirty="0" smtClean="0">
                    <a:solidFill>
                      <a:schemeClr val="bg2"/>
                    </a:solidFill>
                  </a:rPr>
                  <a:t>El nombre del arreglo es</a:t>
                </a:r>
              </a:p>
              <a:p>
                <a:r>
                  <a:rPr lang="es-AR" sz="1000" dirty="0" smtClean="0">
                    <a:solidFill>
                      <a:schemeClr val="bg2"/>
                    </a:solidFill>
                  </a:rPr>
                  <a:t>misNumeros.</a:t>
                </a:r>
                <a:endParaRPr lang="en-US" sz="1000" dirty="0">
                  <a:solidFill>
                    <a:schemeClr val="bg2"/>
                  </a:solidFill>
                </a:endParaRPr>
              </a:p>
            </p:txBody>
          </p:sp>
          <p:cxnSp>
            <p:nvCxnSpPr>
              <p:cNvPr id="16" name="Straight Arrow Connector 15"/>
              <p:cNvCxnSpPr/>
              <p:nvPr/>
            </p:nvCxnSpPr>
            <p:spPr>
              <a:xfrm flipH="1" flipV="1">
                <a:off x="3027146" y="2364828"/>
                <a:ext cx="1387199" cy="707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003478" y="3076408"/>
                <a:ext cx="1808743" cy="400110"/>
              </a:xfrm>
              <a:prstGeom prst="rect">
                <a:avLst/>
              </a:prstGeom>
              <a:noFill/>
            </p:spPr>
            <p:txBody>
              <a:bodyPr wrap="square" rtlCol="0">
                <a:spAutoFit/>
              </a:bodyPr>
              <a:lstStyle/>
              <a:p>
                <a:r>
                  <a:rPr lang="es-AR" sz="1000" dirty="0" smtClean="0">
                    <a:solidFill>
                      <a:srgbClr val="7030A0"/>
                    </a:solidFill>
                  </a:rPr>
                  <a:t>El arreglo podrá almacenar hasta 3 valores</a:t>
                </a:r>
                <a:endParaRPr lang="en-US" sz="1000" dirty="0">
                  <a:solidFill>
                    <a:srgbClr val="7030A0"/>
                  </a:solidFill>
                </a:endParaRPr>
              </a:p>
            </p:txBody>
          </p:sp>
        </p:grpSp>
      </p:grpSp>
      <p:grpSp>
        <p:nvGrpSpPr>
          <p:cNvPr id="41" name="Group 40"/>
          <p:cNvGrpSpPr/>
          <p:nvPr/>
        </p:nvGrpSpPr>
        <p:grpSpPr>
          <a:xfrm>
            <a:off x="6155447" y="1608583"/>
            <a:ext cx="2361548" cy="2735129"/>
            <a:chOff x="6155447" y="1608583"/>
            <a:chExt cx="2361548" cy="2735129"/>
          </a:xfrm>
        </p:grpSpPr>
        <p:sp>
          <p:nvSpPr>
            <p:cNvPr id="22" name="TextBox 21"/>
            <p:cNvSpPr txBox="1"/>
            <p:nvPr/>
          </p:nvSpPr>
          <p:spPr>
            <a:xfrm>
              <a:off x="6246728" y="1608583"/>
              <a:ext cx="2157963" cy="307777"/>
            </a:xfrm>
            <a:prstGeom prst="rect">
              <a:avLst/>
            </a:prstGeom>
            <a:noFill/>
          </p:spPr>
          <p:txBody>
            <a:bodyPr wrap="none" rtlCol="0">
              <a:spAutoFit/>
            </a:bodyPr>
            <a:lstStyle/>
            <a:p>
              <a:r>
                <a:rPr lang="es-AR" dirty="0" smtClean="0"/>
                <a:t>misNumeros = { 7, </a:t>
              </a:r>
              <a:r>
                <a:rPr lang="es-AR" dirty="0"/>
                <a:t>1</a:t>
              </a:r>
              <a:r>
                <a:rPr lang="es-AR" dirty="0" smtClean="0"/>
                <a:t>, </a:t>
              </a:r>
              <a:r>
                <a:rPr lang="es-AR" dirty="0"/>
                <a:t>4</a:t>
              </a:r>
              <a:r>
                <a:rPr lang="es-AR" dirty="0" smtClean="0"/>
                <a:t> </a:t>
              </a:r>
              <a:r>
                <a:rPr lang="en-US" dirty="0" smtClean="0"/>
                <a:t>};</a:t>
              </a:r>
              <a:endParaRPr lang="es-AR" dirty="0" smtClean="0"/>
            </a:p>
          </p:txBody>
        </p:sp>
        <p:cxnSp>
          <p:nvCxnSpPr>
            <p:cNvPr id="24" name="Straight Arrow Connector 23"/>
            <p:cNvCxnSpPr/>
            <p:nvPr/>
          </p:nvCxnSpPr>
          <p:spPr>
            <a:xfrm flipH="1" flipV="1">
              <a:off x="7325710" y="1937380"/>
              <a:ext cx="10511" cy="686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155447" y="2624246"/>
              <a:ext cx="2361548" cy="400110"/>
            </a:xfrm>
            <a:prstGeom prst="rect">
              <a:avLst/>
            </a:prstGeom>
            <a:noFill/>
          </p:spPr>
          <p:txBody>
            <a:bodyPr wrap="square" rtlCol="0">
              <a:spAutoFit/>
            </a:bodyPr>
            <a:lstStyle/>
            <a:p>
              <a:pPr algn="ctr"/>
              <a:r>
                <a:rPr lang="es-AR" sz="1000" dirty="0" smtClean="0"/>
                <a:t>Ejemplo de valores almacenados en este arreglo</a:t>
              </a:r>
              <a:endParaRPr lang="en-US" sz="1000" dirty="0"/>
            </a:p>
          </p:txBody>
        </p:sp>
        <p:sp>
          <p:nvSpPr>
            <p:cNvPr id="33" name="TextBox 32"/>
            <p:cNvSpPr txBox="1"/>
            <p:nvPr/>
          </p:nvSpPr>
          <p:spPr>
            <a:xfrm>
              <a:off x="6269932" y="3605048"/>
              <a:ext cx="1741182" cy="738664"/>
            </a:xfrm>
            <a:prstGeom prst="rect">
              <a:avLst/>
            </a:prstGeom>
            <a:noFill/>
          </p:spPr>
          <p:txBody>
            <a:bodyPr wrap="none" rtlCol="0">
              <a:spAutoFit/>
            </a:bodyPr>
            <a:lstStyle/>
            <a:p>
              <a:r>
                <a:rPr lang="es-AR" dirty="0" err="1" smtClean="0"/>
                <a:t>misNumeros</a:t>
              </a:r>
              <a:r>
                <a:rPr lang="es-AR" dirty="0" smtClean="0"/>
                <a:t>[0] = 7;</a:t>
              </a:r>
            </a:p>
            <a:p>
              <a:r>
                <a:rPr lang="es-AR" dirty="0" err="1" smtClean="0"/>
                <a:t>misNumeros</a:t>
              </a:r>
              <a:r>
                <a:rPr lang="es-AR" dirty="0" smtClean="0"/>
                <a:t>[1] = 1;</a:t>
              </a:r>
            </a:p>
            <a:p>
              <a:r>
                <a:rPr lang="es-AR" dirty="0" err="1" smtClean="0"/>
                <a:t>misNumeros</a:t>
              </a:r>
              <a:r>
                <a:rPr lang="es-AR" dirty="0" smtClean="0"/>
                <a:t>[2] = 4;</a:t>
              </a:r>
              <a:endParaRPr lang="en-US" dirty="0"/>
            </a:p>
          </p:txBody>
        </p:sp>
        <p:cxnSp>
          <p:nvCxnSpPr>
            <p:cNvPr id="39" name="Straight Arrow Connector 38"/>
            <p:cNvCxnSpPr/>
            <p:nvPr/>
          </p:nvCxnSpPr>
          <p:spPr>
            <a:xfrm>
              <a:off x="7336221" y="3024356"/>
              <a:ext cx="0" cy="58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46" name="Straight Connector 45"/>
          <p:cNvCxnSpPr/>
          <p:nvPr/>
        </p:nvCxnSpPr>
        <p:spPr>
          <a:xfrm>
            <a:off x="5854262" y="1460938"/>
            <a:ext cx="0" cy="28827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11700" y="3605048"/>
            <a:ext cx="5073134" cy="461665"/>
          </a:xfrm>
          <a:prstGeom prst="rect">
            <a:avLst/>
          </a:prstGeom>
          <a:noFill/>
        </p:spPr>
        <p:txBody>
          <a:bodyPr wrap="square" rtlCol="0">
            <a:spAutoFit/>
          </a:bodyPr>
          <a:lstStyle/>
          <a:p>
            <a:r>
              <a:rPr lang="es-AR" sz="1200" dirty="0" smtClean="0"/>
              <a:t>Entre los corchetes del final, ingreso la longitud que tendrá mi arreglo. En este caso, la longitud es 3.</a:t>
            </a:r>
            <a:endParaRPr lang="en-US" sz="1200" dirty="0"/>
          </a:p>
        </p:txBody>
      </p:sp>
      <p:sp>
        <p:nvSpPr>
          <p:cNvPr id="138" name="TextBox 137"/>
          <p:cNvSpPr txBox="1"/>
          <p:nvPr/>
        </p:nvSpPr>
        <p:spPr>
          <a:xfrm>
            <a:off x="6244108" y="1245494"/>
            <a:ext cx="654346" cy="215444"/>
          </a:xfrm>
          <a:prstGeom prst="rect">
            <a:avLst/>
          </a:prstGeom>
          <a:noFill/>
        </p:spPr>
        <p:txBody>
          <a:bodyPr wrap="none" rtlCol="0">
            <a:spAutoFit/>
          </a:bodyPr>
          <a:lstStyle/>
          <a:p>
            <a:r>
              <a:rPr lang="es-AR" sz="800" dirty="0" smtClean="0"/>
              <a:t>Ejemplo A</a:t>
            </a:r>
            <a:endParaRPr lang="en-US" sz="800" dirty="0"/>
          </a:p>
        </p:txBody>
      </p:sp>
    </p:spTree>
    <p:extLst>
      <p:ext uri="{BB962C8B-B14F-4D97-AF65-F5344CB8AC3E}">
        <p14:creationId xmlns:p14="http://schemas.microsoft.com/office/powerpoint/2010/main" val="49702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ES" dirty="0" smtClean="0"/>
              <a:t>Declarando un Arreglo</a:t>
            </a:r>
            <a:endParaRPr dirty="0"/>
          </a:p>
        </p:txBody>
      </p:sp>
      <p:grpSp>
        <p:nvGrpSpPr>
          <p:cNvPr id="21" name="Group 20"/>
          <p:cNvGrpSpPr/>
          <p:nvPr/>
        </p:nvGrpSpPr>
        <p:grpSpPr>
          <a:xfrm>
            <a:off x="311700" y="1170125"/>
            <a:ext cx="5426782" cy="1857925"/>
            <a:chOff x="385439" y="1618593"/>
            <a:chExt cx="5426782" cy="1857925"/>
          </a:xfrm>
        </p:grpSpPr>
        <p:sp>
          <p:nvSpPr>
            <p:cNvPr id="3" name="TextBox 2"/>
            <p:cNvSpPr txBox="1"/>
            <p:nvPr/>
          </p:nvSpPr>
          <p:spPr>
            <a:xfrm>
              <a:off x="595645" y="1618593"/>
              <a:ext cx="3619003" cy="1169551"/>
            </a:xfrm>
            <a:prstGeom prst="rect">
              <a:avLst/>
            </a:prstGeom>
            <a:noFill/>
          </p:spPr>
          <p:txBody>
            <a:bodyPr wrap="square" rtlCol="0">
              <a:spAutoFit/>
            </a:bodyPr>
            <a:lstStyle/>
            <a:p>
              <a:pPr lvl="0">
                <a:buSzPts val="1700"/>
              </a:pPr>
              <a:endParaRPr lang="pt-BR" dirty="0"/>
            </a:p>
            <a:p>
              <a:pPr lvl="0">
                <a:buSzPts val="1700"/>
              </a:pPr>
              <a:endParaRPr lang="pt-BR" dirty="0" smtClean="0"/>
            </a:p>
            <a:p>
              <a:pPr lvl="0">
                <a:buSzPts val="1700"/>
              </a:pPr>
              <a:r>
                <a:rPr lang="pt-BR" dirty="0" smtClean="0">
                  <a:solidFill>
                    <a:schemeClr val="accent5"/>
                  </a:solidFill>
                </a:rPr>
                <a:t>String[] </a:t>
              </a:r>
              <a:r>
                <a:rPr lang="pt-BR" dirty="0" smtClean="0">
                  <a:solidFill>
                    <a:schemeClr val="bg2"/>
                  </a:solidFill>
                </a:rPr>
                <a:t>misCompras</a:t>
              </a:r>
              <a:r>
                <a:rPr lang="pt-BR" dirty="0" smtClean="0"/>
                <a:t> = new String[</a:t>
              </a:r>
              <a:r>
                <a:rPr lang="pt-BR" dirty="0" smtClean="0">
                  <a:solidFill>
                    <a:srgbClr val="7030A0"/>
                  </a:solidFill>
                </a:rPr>
                <a:t>2</a:t>
              </a:r>
              <a:r>
                <a:rPr lang="pt-BR" dirty="0" smtClean="0"/>
                <a:t>];</a:t>
              </a:r>
            </a:p>
            <a:p>
              <a:pPr lvl="0">
                <a:buSzPts val="1700"/>
              </a:pPr>
              <a:endParaRPr lang="pt-BR" dirty="0"/>
            </a:p>
            <a:p>
              <a:pPr lvl="0">
                <a:buSzPts val="1700"/>
              </a:pPr>
              <a:endParaRPr lang="pt-BR" dirty="0" smtClean="0"/>
            </a:p>
          </p:txBody>
        </p:sp>
        <p:grpSp>
          <p:nvGrpSpPr>
            <p:cNvPr id="20" name="Group 19"/>
            <p:cNvGrpSpPr/>
            <p:nvPr/>
          </p:nvGrpSpPr>
          <p:grpSpPr>
            <a:xfrm>
              <a:off x="385439" y="2364828"/>
              <a:ext cx="5426782" cy="1111690"/>
              <a:chOff x="385439" y="2364828"/>
              <a:chExt cx="5426782" cy="1111690"/>
            </a:xfrm>
          </p:grpSpPr>
          <p:cxnSp>
            <p:nvCxnSpPr>
              <p:cNvPr id="5" name="Straight Arrow Connector 4"/>
              <p:cNvCxnSpPr/>
              <p:nvPr/>
            </p:nvCxnSpPr>
            <p:spPr>
              <a:xfrm flipH="1" flipV="1">
                <a:off x="819807" y="2364829"/>
                <a:ext cx="166" cy="707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85439" y="3072714"/>
                <a:ext cx="1790369" cy="400110"/>
              </a:xfrm>
              <a:prstGeom prst="rect">
                <a:avLst/>
              </a:prstGeom>
              <a:noFill/>
            </p:spPr>
            <p:txBody>
              <a:bodyPr wrap="square" rtlCol="0">
                <a:spAutoFit/>
              </a:bodyPr>
              <a:lstStyle/>
              <a:p>
                <a:r>
                  <a:rPr lang="es-AR" sz="1000" dirty="0" smtClean="0">
                    <a:solidFill>
                      <a:schemeClr val="accent5"/>
                    </a:solidFill>
                  </a:rPr>
                  <a:t>Es un arreglo de tipo String.</a:t>
                </a:r>
                <a:br>
                  <a:rPr lang="es-AR" sz="1000" dirty="0" smtClean="0">
                    <a:solidFill>
                      <a:schemeClr val="accent5"/>
                    </a:solidFill>
                  </a:rPr>
                </a:br>
                <a:r>
                  <a:rPr lang="es-AR" sz="1000" dirty="0" smtClean="0">
                    <a:solidFill>
                      <a:schemeClr val="accent5"/>
                    </a:solidFill>
                  </a:rPr>
                  <a:t>Almacena cadenas.</a:t>
                </a:r>
                <a:endParaRPr lang="en-US" sz="1000" dirty="0">
                  <a:solidFill>
                    <a:schemeClr val="accent5"/>
                  </a:solidFill>
                </a:endParaRPr>
              </a:p>
            </p:txBody>
          </p:sp>
          <p:cxnSp>
            <p:nvCxnSpPr>
              <p:cNvPr id="11" name="Straight Arrow Connector 10"/>
              <p:cNvCxnSpPr/>
              <p:nvPr/>
            </p:nvCxnSpPr>
            <p:spPr>
              <a:xfrm flipH="1" flipV="1">
                <a:off x="1625051" y="2364828"/>
                <a:ext cx="1058668" cy="707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50332" y="3072714"/>
                <a:ext cx="1574470" cy="400110"/>
              </a:xfrm>
              <a:prstGeom prst="rect">
                <a:avLst/>
              </a:prstGeom>
              <a:noFill/>
            </p:spPr>
            <p:txBody>
              <a:bodyPr wrap="none" rtlCol="0">
                <a:spAutoFit/>
              </a:bodyPr>
              <a:lstStyle/>
              <a:p>
                <a:r>
                  <a:rPr lang="es-AR" sz="1000" dirty="0" smtClean="0">
                    <a:solidFill>
                      <a:schemeClr val="bg2"/>
                    </a:solidFill>
                  </a:rPr>
                  <a:t>El nombre del arreglo es</a:t>
                </a:r>
              </a:p>
              <a:p>
                <a:r>
                  <a:rPr lang="es-AR" sz="1000" dirty="0" smtClean="0">
                    <a:solidFill>
                      <a:schemeClr val="bg2"/>
                    </a:solidFill>
                  </a:rPr>
                  <a:t>misCompras.</a:t>
                </a:r>
                <a:endParaRPr lang="en-US" sz="1000" dirty="0">
                  <a:solidFill>
                    <a:schemeClr val="bg2"/>
                  </a:solidFill>
                </a:endParaRPr>
              </a:p>
            </p:txBody>
          </p:sp>
          <p:cxnSp>
            <p:nvCxnSpPr>
              <p:cNvPr id="16" name="Straight Arrow Connector 15"/>
              <p:cNvCxnSpPr/>
              <p:nvPr/>
            </p:nvCxnSpPr>
            <p:spPr>
              <a:xfrm flipH="1" flipV="1">
                <a:off x="3027146" y="2364828"/>
                <a:ext cx="1387199" cy="707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003478" y="3076408"/>
                <a:ext cx="1808743" cy="400110"/>
              </a:xfrm>
              <a:prstGeom prst="rect">
                <a:avLst/>
              </a:prstGeom>
              <a:noFill/>
            </p:spPr>
            <p:txBody>
              <a:bodyPr wrap="square" rtlCol="0">
                <a:spAutoFit/>
              </a:bodyPr>
              <a:lstStyle/>
              <a:p>
                <a:r>
                  <a:rPr lang="es-AR" sz="1000" dirty="0" smtClean="0">
                    <a:solidFill>
                      <a:srgbClr val="7030A0"/>
                    </a:solidFill>
                  </a:rPr>
                  <a:t>El arreglo podrá almacenar hasta 2 valores</a:t>
                </a:r>
                <a:endParaRPr lang="en-US" sz="1000" dirty="0">
                  <a:solidFill>
                    <a:srgbClr val="7030A0"/>
                  </a:solidFill>
                </a:endParaRPr>
              </a:p>
            </p:txBody>
          </p:sp>
        </p:grpSp>
      </p:grpSp>
      <p:grpSp>
        <p:nvGrpSpPr>
          <p:cNvPr id="41" name="Group 40"/>
          <p:cNvGrpSpPr/>
          <p:nvPr/>
        </p:nvGrpSpPr>
        <p:grpSpPr>
          <a:xfrm>
            <a:off x="6155447" y="1608583"/>
            <a:ext cx="2895254" cy="2519685"/>
            <a:chOff x="6155447" y="1608583"/>
            <a:chExt cx="2895254" cy="2519685"/>
          </a:xfrm>
        </p:grpSpPr>
        <p:sp>
          <p:nvSpPr>
            <p:cNvPr id="22" name="TextBox 21"/>
            <p:cNvSpPr txBox="1"/>
            <p:nvPr/>
          </p:nvSpPr>
          <p:spPr>
            <a:xfrm>
              <a:off x="6246728" y="1608583"/>
              <a:ext cx="2803973" cy="307777"/>
            </a:xfrm>
            <a:prstGeom prst="rect">
              <a:avLst/>
            </a:prstGeom>
            <a:noFill/>
          </p:spPr>
          <p:txBody>
            <a:bodyPr wrap="none" rtlCol="0">
              <a:spAutoFit/>
            </a:bodyPr>
            <a:lstStyle/>
            <a:p>
              <a:r>
                <a:rPr lang="es-AR" dirty="0" smtClean="0"/>
                <a:t>misCompras = { “papel”, “lápiz” </a:t>
              </a:r>
              <a:r>
                <a:rPr lang="en-US" dirty="0" smtClean="0"/>
                <a:t>};</a:t>
              </a:r>
              <a:endParaRPr lang="es-AR" dirty="0" smtClean="0"/>
            </a:p>
          </p:txBody>
        </p:sp>
        <p:cxnSp>
          <p:nvCxnSpPr>
            <p:cNvPr id="24" name="Straight Arrow Connector 23"/>
            <p:cNvCxnSpPr/>
            <p:nvPr/>
          </p:nvCxnSpPr>
          <p:spPr>
            <a:xfrm flipH="1" flipV="1">
              <a:off x="7325710" y="1937380"/>
              <a:ext cx="10511" cy="686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155447" y="2624246"/>
              <a:ext cx="2361548" cy="400110"/>
            </a:xfrm>
            <a:prstGeom prst="rect">
              <a:avLst/>
            </a:prstGeom>
            <a:noFill/>
          </p:spPr>
          <p:txBody>
            <a:bodyPr wrap="square" rtlCol="0">
              <a:spAutoFit/>
            </a:bodyPr>
            <a:lstStyle/>
            <a:p>
              <a:pPr algn="ctr"/>
              <a:r>
                <a:rPr lang="es-AR" sz="1000" dirty="0" smtClean="0"/>
                <a:t>Ejemplo de valores almacenados en este arreglo</a:t>
              </a:r>
              <a:endParaRPr lang="en-US" sz="1000" dirty="0"/>
            </a:p>
          </p:txBody>
        </p:sp>
        <p:sp>
          <p:nvSpPr>
            <p:cNvPr id="33" name="TextBox 32"/>
            <p:cNvSpPr txBox="1"/>
            <p:nvPr/>
          </p:nvSpPr>
          <p:spPr>
            <a:xfrm>
              <a:off x="6269932" y="3605048"/>
              <a:ext cx="2202847" cy="523220"/>
            </a:xfrm>
            <a:prstGeom prst="rect">
              <a:avLst/>
            </a:prstGeom>
            <a:noFill/>
          </p:spPr>
          <p:txBody>
            <a:bodyPr wrap="none" rtlCol="0">
              <a:spAutoFit/>
            </a:bodyPr>
            <a:lstStyle/>
            <a:p>
              <a:r>
                <a:rPr lang="es-AR" dirty="0" err="1" smtClean="0"/>
                <a:t>misCompras</a:t>
              </a:r>
              <a:r>
                <a:rPr lang="es-AR" dirty="0" smtClean="0"/>
                <a:t>[0] = “papel”;</a:t>
              </a:r>
            </a:p>
            <a:p>
              <a:r>
                <a:rPr lang="es-AR" dirty="0" err="1" smtClean="0"/>
                <a:t>misCompras</a:t>
              </a:r>
              <a:r>
                <a:rPr lang="es-AR" dirty="0" smtClean="0"/>
                <a:t>[1] = “lápiz”;</a:t>
              </a:r>
            </a:p>
          </p:txBody>
        </p:sp>
        <p:cxnSp>
          <p:nvCxnSpPr>
            <p:cNvPr id="39" name="Straight Arrow Connector 38"/>
            <p:cNvCxnSpPr/>
            <p:nvPr/>
          </p:nvCxnSpPr>
          <p:spPr>
            <a:xfrm>
              <a:off x="7336221" y="3024356"/>
              <a:ext cx="0" cy="580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46" name="Straight Connector 45"/>
          <p:cNvCxnSpPr/>
          <p:nvPr/>
        </p:nvCxnSpPr>
        <p:spPr>
          <a:xfrm>
            <a:off x="5854262" y="1460938"/>
            <a:ext cx="0" cy="28827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11700" y="3605048"/>
            <a:ext cx="5073134" cy="461665"/>
          </a:xfrm>
          <a:prstGeom prst="rect">
            <a:avLst/>
          </a:prstGeom>
          <a:noFill/>
        </p:spPr>
        <p:txBody>
          <a:bodyPr wrap="square" rtlCol="0">
            <a:spAutoFit/>
          </a:bodyPr>
          <a:lstStyle/>
          <a:p>
            <a:r>
              <a:rPr lang="es-AR" sz="1200" dirty="0" smtClean="0"/>
              <a:t>Entre los corchetes del final, ingreso la longitud que tendrá mi arreglo. En este caso, la longitud es 3.</a:t>
            </a:r>
            <a:endParaRPr lang="en-US" sz="1200" dirty="0"/>
          </a:p>
        </p:txBody>
      </p:sp>
      <p:sp>
        <p:nvSpPr>
          <p:cNvPr id="23" name="TextBox 22"/>
          <p:cNvSpPr txBox="1"/>
          <p:nvPr/>
        </p:nvSpPr>
        <p:spPr>
          <a:xfrm>
            <a:off x="6244108" y="1245494"/>
            <a:ext cx="654346" cy="215444"/>
          </a:xfrm>
          <a:prstGeom prst="rect">
            <a:avLst/>
          </a:prstGeom>
          <a:noFill/>
        </p:spPr>
        <p:txBody>
          <a:bodyPr wrap="none" rtlCol="0">
            <a:spAutoFit/>
          </a:bodyPr>
          <a:lstStyle/>
          <a:p>
            <a:r>
              <a:rPr lang="es-AR" sz="800" dirty="0" smtClean="0"/>
              <a:t>Ejemplo B</a:t>
            </a:r>
            <a:endParaRPr lang="en-US" sz="800" dirty="0"/>
          </a:p>
        </p:txBody>
      </p:sp>
    </p:spTree>
    <p:extLst>
      <p:ext uri="{BB962C8B-B14F-4D97-AF65-F5344CB8AC3E}">
        <p14:creationId xmlns:p14="http://schemas.microsoft.com/office/powerpoint/2010/main" val="47436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ES" dirty="0" smtClean="0"/>
              <a:t>Inicializando un Arreglo</a:t>
            </a:r>
            <a:endParaRPr dirty="0"/>
          </a:p>
        </p:txBody>
      </p:sp>
      <p:sp>
        <p:nvSpPr>
          <p:cNvPr id="3" name="TextBox 2"/>
          <p:cNvSpPr txBox="1"/>
          <p:nvPr/>
        </p:nvSpPr>
        <p:spPr>
          <a:xfrm>
            <a:off x="595645" y="1902372"/>
            <a:ext cx="7935310" cy="1815882"/>
          </a:xfrm>
          <a:prstGeom prst="rect">
            <a:avLst/>
          </a:prstGeom>
          <a:solidFill>
            <a:schemeClr val="bg1">
              <a:lumMod val="95000"/>
            </a:schemeClr>
          </a:solidFill>
        </p:spPr>
        <p:txBody>
          <a:bodyPr wrap="square" rtlCol="0">
            <a:spAutoFit/>
          </a:bodyPr>
          <a:lstStyle/>
          <a:p>
            <a:pPr lvl="0">
              <a:buSzPts val="1700"/>
            </a:pPr>
            <a:r>
              <a:rPr lang="pt-BR" dirty="0" smtClean="0"/>
              <a:t>Inicializar el arreglo es lo mismo que decir “ingresar por primera vez los valores que va a almacenar”. En un arreglo, ya comentamos, cada dato se guarda en una determinada posición (índice).</a:t>
            </a:r>
          </a:p>
          <a:p>
            <a:pPr lvl="0">
              <a:buSzPts val="1700"/>
            </a:pPr>
            <a:endParaRPr lang="pt-BR" dirty="0"/>
          </a:p>
          <a:p>
            <a:pPr lvl="0">
              <a:buSzPts val="1700"/>
            </a:pPr>
            <a:r>
              <a:rPr lang="pt-BR" dirty="0" smtClean="0"/>
              <a:t>Puedo inicializar un arreglo de dos maneras, tal como podemos ver en las dos diapositivas anteriores, bajo Ejemplo A y Ejemplo B.</a:t>
            </a:r>
          </a:p>
          <a:p>
            <a:pPr lvl="0">
              <a:buSzPts val="1700"/>
            </a:pPr>
            <a:endParaRPr lang="pt-BR" dirty="0"/>
          </a:p>
          <a:p>
            <a:pPr lvl="0">
              <a:buSzPts val="1700"/>
            </a:pPr>
            <a:r>
              <a:rPr lang="pt-BR" dirty="0" smtClean="0"/>
              <a:t>A continuación, describiremos ambas formas.</a:t>
            </a:r>
            <a:endParaRPr lang="en-US" dirty="0"/>
          </a:p>
        </p:txBody>
      </p:sp>
    </p:spTree>
    <p:extLst>
      <p:ext uri="{BB962C8B-B14F-4D97-AF65-F5344CB8AC3E}">
        <p14:creationId xmlns:p14="http://schemas.microsoft.com/office/powerpoint/2010/main" val="170307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ES" dirty="0" smtClean="0"/>
              <a:t>Dos formas de llenar un Arreglo (o Array)</a:t>
            </a:r>
            <a:endParaRPr dirty="0"/>
          </a:p>
        </p:txBody>
      </p:sp>
      <p:sp>
        <p:nvSpPr>
          <p:cNvPr id="3" name="TextBox 2"/>
          <p:cNvSpPr txBox="1"/>
          <p:nvPr/>
        </p:nvSpPr>
        <p:spPr>
          <a:xfrm>
            <a:off x="595645" y="1296293"/>
            <a:ext cx="7935310" cy="3570208"/>
          </a:xfrm>
          <a:prstGeom prst="rect">
            <a:avLst/>
          </a:prstGeom>
          <a:noFill/>
        </p:spPr>
        <p:txBody>
          <a:bodyPr wrap="square" rtlCol="0">
            <a:spAutoFit/>
          </a:bodyPr>
          <a:lstStyle/>
          <a:p>
            <a:pPr lvl="0">
              <a:buSzPts val="1700"/>
            </a:pPr>
            <a:r>
              <a:rPr lang="pt-BR" sz="1200" dirty="0"/>
              <a:t>Existen dos formas de llenar un arreglo.</a:t>
            </a:r>
          </a:p>
          <a:p>
            <a:pPr lvl="0">
              <a:buSzPts val="1700"/>
            </a:pPr>
            <a:endParaRPr lang="pt-BR" sz="1200" dirty="0" smtClean="0"/>
          </a:p>
          <a:p>
            <a:pPr lvl="0">
              <a:buSzPts val="1700"/>
            </a:pPr>
            <a:r>
              <a:rPr lang="pt-BR" sz="1200" dirty="0" smtClean="0"/>
              <a:t>Dentro de llaves, separando cada valor con comas:</a:t>
            </a:r>
          </a:p>
          <a:p>
            <a:pPr lvl="0">
              <a:buSzPts val="1700"/>
            </a:pPr>
            <a:endParaRPr lang="pt-BR" dirty="0" smtClean="0"/>
          </a:p>
          <a:p>
            <a:pPr lvl="0">
              <a:buSzPts val="1700"/>
            </a:pPr>
            <a:r>
              <a:rPr lang="pt-BR" i="1" dirty="0" smtClean="0">
                <a:solidFill>
                  <a:schemeClr val="accent1"/>
                </a:solidFill>
              </a:rPr>
              <a:t>miMatriz </a:t>
            </a:r>
            <a:r>
              <a:rPr lang="pt-BR" i="1" dirty="0">
                <a:solidFill>
                  <a:schemeClr val="accent1"/>
                </a:solidFill>
              </a:rPr>
              <a:t>= {62, 84, -8, 32, 0, -25};</a:t>
            </a:r>
          </a:p>
          <a:p>
            <a:pPr lvl="0">
              <a:buSzPts val="1700"/>
            </a:pPr>
            <a:endParaRPr lang="pt-BR" dirty="0" smtClean="0"/>
          </a:p>
          <a:p>
            <a:pPr lvl="0">
              <a:buSzPts val="1700"/>
            </a:pPr>
            <a:r>
              <a:rPr lang="pt-BR" sz="1200" dirty="0" smtClean="0"/>
              <a:t>Accediendo a cada una de las posiciones para asignarle a cada cual el valor elegido:</a:t>
            </a:r>
          </a:p>
          <a:p>
            <a:pPr lvl="0">
              <a:buSzPts val="1700"/>
            </a:pPr>
            <a:endParaRPr lang="pt-BR" dirty="0"/>
          </a:p>
          <a:p>
            <a:pPr lvl="0">
              <a:lnSpc>
                <a:spcPct val="150000"/>
              </a:lnSpc>
              <a:buSzPts val="1700"/>
            </a:pPr>
            <a:r>
              <a:rPr lang="pt-BR" sz="1200" i="1" dirty="0">
                <a:solidFill>
                  <a:schemeClr val="accent1"/>
                </a:solidFill>
              </a:rPr>
              <a:t>miMatriz[0] = 62;</a:t>
            </a:r>
          </a:p>
          <a:p>
            <a:pPr lvl="0">
              <a:lnSpc>
                <a:spcPct val="150000"/>
              </a:lnSpc>
              <a:buSzPts val="1700"/>
            </a:pPr>
            <a:r>
              <a:rPr lang="pt-BR" sz="1200" i="1" dirty="0">
                <a:solidFill>
                  <a:schemeClr val="accent1"/>
                </a:solidFill>
              </a:rPr>
              <a:t>miMatriz[1] = 84;</a:t>
            </a:r>
          </a:p>
          <a:p>
            <a:pPr lvl="0">
              <a:lnSpc>
                <a:spcPct val="150000"/>
              </a:lnSpc>
              <a:buSzPts val="1700"/>
            </a:pPr>
            <a:r>
              <a:rPr lang="pt-BR" sz="1200" i="1" dirty="0">
                <a:solidFill>
                  <a:schemeClr val="accent1"/>
                </a:solidFill>
              </a:rPr>
              <a:t>miMatriz[2] = -8;</a:t>
            </a:r>
          </a:p>
          <a:p>
            <a:pPr lvl="0">
              <a:lnSpc>
                <a:spcPct val="150000"/>
              </a:lnSpc>
              <a:buSzPts val="1700"/>
            </a:pPr>
            <a:r>
              <a:rPr lang="pt-BR" sz="1200" i="1" dirty="0">
                <a:solidFill>
                  <a:schemeClr val="accent1"/>
                </a:solidFill>
              </a:rPr>
              <a:t>miMatriz[3] = 32;</a:t>
            </a:r>
          </a:p>
          <a:p>
            <a:pPr lvl="0">
              <a:lnSpc>
                <a:spcPct val="150000"/>
              </a:lnSpc>
              <a:buSzPts val="1700"/>
            </a:pPr>
            <a:r>
              <a:rPr lang="pt-BR" sz="1200" i="1" dirty="0">
                <a:solidFill>
                  <a:schemeClr val="accent1"/>
                </a:solidFill>
              </a:rPr>
              <a:t>miMatriz[4] = 0;</a:t>
            </a:r>
          </a:p>
          <a:p>
            <a:pPr lvl="0">
              <a:lnSpc>
                <a:spcPct val="150000"/>
              </a:lnSpc>
              <a:buSzPts val="1700"/>
            </a:pPr>
            <a:r>
              <a:rPr lang="pt-BR" sz="1200" i="1" dirty="0">
                <a:solidFill>
                  <a:schemeClr val="accent1"/>
                </a:solidFill>
              </a:rPr>
              <a:t>miMatriz[5] = -25;</a:t>
            </a:r>
          </a:p>
          <a:p>
            <a:endParaRPr lang="en-US" dirty="0"/>
          </a:p>
        </p:txBody>
      </p:sp>
      <p:cxnSp>
        <p:nvCxnSpPr>
          <p:cNvPr id="4" name="Straight Arrow Connector 3"/>
          <p:cNvCxnSpPr/>
          <p:nvPr/>
        </p:nvCxnSpPr>
        <p:spPr>
          <a:xfrm flipH="1">
            <a:off x="3005959" y="3615558"/>
            <a:ext cx="2596055" cy="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5843752" y="3005958"/>
            <a:ext cx="2971148" cy="1555531"/>
          </a:xfrm>
          <a:prstGeom prst="rect">
            <a:avLst/>
          </a:prstGeom>
          <a:solidFill>
            <a:schemeClr val="bg1">
              <a:lumMod val="9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1000" dirty="0" smtClean="0">
                <a:solidFill>
                  <a:srgbClr val="7030A0"/>
                </a:solidFill>
              </a:rPr>
              <a:t>Dicho sea de paso…</a:t>
            </a:r>
          </a:p>
          <a:p>
            <a:endParaRPr lang="es-AR" sz="1000" dirty="0">
              <a:solidFill>
                <a:srgbClr val="7030A0"/>
              </a:solidFill>
            </a:endParaRPr>
          </a:p>
          <a:p>
            <a:r>
              <a:rPr lang="es-AR" sz="1000" dirty="0" smtClean="0">
                <a:solidFill>
                  <a:srgbClr val="7030A0"/>
                </a:solidFill>
              </a:rPr>
              <a:t>Si no llenamos uno de los índices, esa posición quedará con este valor según el tipo de dato:</a:t>
            </a:r>
          </a:p>
          <a:p>
            <a:endParaRPr lang="es-AR" sz="1000" dirty="0" smtClean="0">
              <a:solidFill>
                <a:srgbClr val="7030A0"/>
              </a:solidFill>
            </a:endParaRPr>
          </a:p>
          <a:p>
            <a:r>
              <a:rPr lang="es-AR" sz="1000" dirty="0">
                <a:solidFill>
                  <a:srgbClr val="7030A0"/>
                </a:solidFill>
              </a:rPr>
              <a:t>L</a:t>
            </a:r>
            <a:r>
              <a:rPr lang="es-AR" sz="1000" dirty="0" smtClean="0">
                <a:solidFill>
                  <a:srgbClr val="7030A0"/>
                </a:solidFill>
              </a:rPr>
              <a:t>ógicos: false.</a:t>
            </a:r>
          </a:p>
          <a:p>
            <a:r>
              <a:rPr lang="es-AR" sz="1000" dirty="0">
                <a:solidFill>
                  <a:srgbClr val="7030A0"/>
                </a:solidFill>
              </a:rPr>
              <a:t>N</a:t>
            </a:r>
            <a:r>
              <a:rPr lang="es-AR" sz="1000" dirty="0" smtClean="0">
                <a:solidFill>
                  <a:srgbClr val="7030A0"/>
                </a:solidFill>
              </a:rPr>
              <a:t>uméricos: 0.</a:t>
            </a:r>
          </a:p>
          <a:p>
            <a:r>
              <a:rPr lang="es-AR" sz="1000" dirty="0" smtClean="0">
                <a:solidFill>
                  <a:srgbClr val="7030A0"/>
                </a:solidFill>
              </a:rPr>
              <a:t>Clases (String o cualquiera que creemos): null.</a:t>
            </a:r>
            <a:endParaRPr lang="en-US" sz="1000" dirty="0">
              <a:solidFill>
                <a:srgbClr val="7030A0"/>
              </a:solidFill>
            </a:endParaRPr>
          </a:p>
        </p:txBody>
      </p:sp>
    </p:spTree>
    <p:extLst>
      <p:ext uri="{BB962C8B-B14F-4D97-AF65-F5344CB8AC3E}">
        <p14:creationId xmlns:p14="http://schemas.microsoft.com/office/powerpoint/2010/main" val="1233136481"/>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9454</TotalTime>
  <Words>3817</Words>
  <Application>Microsoft Office PowerPoint</Application>
  <PresentationFormat>On-screen Show (16:9)</PresentationFormat>
  <Paragraphs>420</Paragraphs>
  <Slides>42</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Montserrat SemiBold</vt:lpstr>
      <vt:lpstr>Montserrat Medium</vt:lpstr>
      <vt:lpstr>Montserrat</vt:lpstr>
      <vt:lpstr>Arial</vt:lpstr>
      <vt:lpstr>Simple Light</vt:lpstr>
      <vt:lpstr>Codo a Codo inicial Clase 20</vt:lpstr>
      <vt:lpstr>Les damos la bienvenida</vt:lpstr>
      <vt:lpstr>Arreglos / Arrays</vt:lpstr>
      <vt:lpstr>Posiciones de los datos en un Arreglo</vt:lpstr>
      <vt:lpstr>Declarando un Arreglo</vt:lpstr>
      <vt:lpstr>Declarando un Arreglo</vt:lpstr>
      <vt:lpstr>Declarando un Arreglo</vt:lpstr>
      <vt:lpstr>Inicializando un Arreglo</vt:lpstr>
      <vt:lpstr>Dos formas de llenar un Arreglo (o Array)</vt:lpstr>
      <vt:lpstr>Imprimir los valores del arreglo</vt:lpstr>
      <vt:lpstr>Imprimir los valores del arreglo</vt:lpstr>
      <vt:lpstr>Imprimir los valores del arreglo</vt:lpstr>
      <vt:lpstr>Bucle for - each</vt:lpstr>
      <vt:lpstr>Bucle for - each</vt:lpstr>
      <vt:lpstr>Bucle for - each</vt:lpstr>
      <vt:lpstr>Bucle for - each</vt:lpstr>
      <vt:lpstr>Bucle for - each</vt:lpstr>
      <vt:lpstr>Imprimir los valores del arreglo</vt:lpstr>
      <vt:lpstr>La propiedad length</vt:lpstr>
      <vt:lpstr>Matrices bidimensionales</vt:lpstr>
      <vt:lpstr>Arreglos bidimensionales</vt:lpstr>
      <vt:lpstr>Declarando un Arreglo Bidimensional</vt:lpstr>
      <vt:lpstr>Declarando un Arreglo Bidimensional</vt:lpstr>
      <vt:lpstr>Dos formas de llenar un Arreglo Bidimensional</vt:lpstr>
      <vt:lpstr>Recorriendo un arreglo bidimensional</vt:lpstr>
      <vt:lpstr>Recorriendo un arreglo bidimensional</vt:lpstr>
      <vt:lpstr>Ejemplo en Visual Studio Code</vt:lpstr>
      <vt:lpstr>Declarando y llenando el arreglo</vt:lpstr>
      <vt:lpstr>Recorriendo el arreglo con un for</vt:lpstr>
      <vt:lpstr>Recorriendo el arreglo con un for each</vt:lpstr>
      <vt:lpstr>Declarando y llenando un arreglo bidimensional</vt:lpstr>
      <vt:lpstr>Recorriéndolo con un doble bucle for</vt:lpstr>
      <vt:lpstr>Recorriéndolo con un doble bucle for each</vt:lpstr>
      <vt:lpstr>Ejercicios de ejemplo</vt:lpstr>
      <vt:lpstr>Ejercicio 1</vt:lpstr>
      <vt:lpstr>Respuesta Ejercicio 1</vt:lpstr>
      <vt:lpstr>Ejercicio 2</vt:lpstr>
      <vt:lpstr>Ejercicio 3</vt:lpstr>
      <vt:lpstr>Respuesta Ejercicio 3</vt:lpstr>
      <vt:lpstr>Ejercicio 4</vt:lpstr>
      <vt:lpstr>No te olvides de dar el presente</vt:lpstr>
      <vt:lpstr>Recordá:  Revisar la Cartelera de Novedades. Hacer tus consultas en el Foro.  Todo en el Aula Virtual.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Codo a Codo inicial Clase 0</dc:title>
  <dc:creator>Gonzalo F. Rubé</dc:creator>
  <cp:lastModifiedBy>Gonzalo F. Rubé</cp:lastModifiedBy>
  <cp:revision>112</cp:revision>
  <dcterms:modified xsi:type="dcterms:W3CDTF">2023-05-01T11:51:11Z</dcterms:modified>
</cp:coreProperties>
</file>