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Montserrat Medium"/>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70">
          <p15:clr>
            <a:srgbClr val="A4A3A4"/>
          </p15:clr>
        </p15:guide>
        <p15:guide id="2" pos="2880">
          <p15:clr>
            <a:srgbClr val="A4A3A4"/>
          </p15:clr>
        </p15:guide>
        <p15:guide id="3" pos="272">
          <p15:clr>
            <a:srgbClr val="9AA0A6"/>
          </p15:clr>
        </p15:guide>
      </p15:sldGuideLst>
    </p:ext>
    <p:ext uri="GoogleSlidesCustomDataVersion2">
      <go:slidesCustomData xmlns:go="http://customooxmlschemas.google.com/" r:id="rId21" roundtripDataSignature="AMtx7mjNEF3+B3O/7j536z7zjWZlSu6A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70" orient="horz"/>
        <p:guide pos="2880"/>
        <p:guide pos="27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Medium-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MontserratMedium-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MontserratMedium-italic.fntdata"/><Relationship Id="rId6" Type="http://schemas.openxmlformats.org/officeDocument/2006/relationships/slide" Target="slides/slide1.xml"/><Relationship Id="rId18" Type="http://schemas.openxmlformats.org/officeDocument/2006/relationships/font" Target="fonts/MontserratMedium-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948f940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13948f9403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5772a7f12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25772a7f12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5772a7f12e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25772a7f12e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5bc8bde5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15bc8bde56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e997aea9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1e997aea92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9.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9.png"/><Relationship Id="rId4"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9.png"/><Relationship Id="rId4"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9.png"/><Relationship Id="rId4"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24"/>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700"/>
              <a:buFont typeface="Montserrat"/>
              <a:buNone/>
              <a:defRPr b="1" sz="3700">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11" name="Google Shape;11;p24"/>
          <p:cNvPicPr preferRelativeResize="0"/>
          <p:nvPr/>
        </p:nvPicPr>
        <p:blipFill rotWithShape="1">
          <a:blip r:embed="rId2">
            <a:alphaModFix/>
          </a:blip>
          <a:srcRect b="0" l="0" r="0" t="0"/>
          <a:stretch/>
        </p:blipFill>
        <p:spPr>
          <a:xfrm>
            <a:off x="0" y="1290050"/>
            <a:ext cx="3040999" cy="2072300"/>
          </a:xfrm>
          <a:prstGeom prst="rect">
            <a:avLst/>
          </a:prstGeom>
          <a:noFill/>
          <a:ln>
            <a:noFill/>
          </a:ln>
        </p:spPr>
      </p:pic>
      <p:pic>
        <p:nvPicPr>
          <p:cNvPr id="12" name="Google Shape;12;p24"/>
          <p:cNvPicPr preferRelativeResize="0"/>
          <p:nvPr/>
        </p:nvPicPr>
        <p:blipFill rotWithShape="1">
          <a:blip r:embed="rId3">
            <a:alphaModFix/>
          </a:blip>
          <a:srcRect b="0" l="0" r="0" t="0"/>
          <a:stretch/>
        </p:blipFill>
        <p:spPr>
          <a:xfrm>
            <a:off x="8222877" y="4573625"/>
            <a:ext cx="741498" cy="399274"/>
          </a:xfrm>
          <a:prstGeom prst="rect">
            <a:avLst/>
          </a:prstGeom>
          <a:noFill/>
          <a:ln>
            <a:noFill/>
          </a:ln>
        </p:spPr>
      </p:pic>
      <p:sp>
        <p:nvSpPr>
          <p:cNvPr id="13" name="Google Shape;13;p24"/>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p:txBody>
      </p:sp>
      <p:sp>
        <p:nvSpPr>
          <p:cNvPr id="14" name="Google Shape;14;p24"/>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p24"/>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99" name="Shape 99"/>
        <p:cNvGrpSpPr/>
        <p:nvPr/>
      </p:nvGrpSpPr>
      <p:grpSpPr>
        <a:xfrm>
          <a:off x="0" y="0"/>
          <a:ext cx="0" cy="0"/>
          <a:chOff x="0" y="0"/>
          <a:chExt cx="0" cy="0"/>
        </a:xfrm>
      </p:grpSpPr>
      <p:sp>
        <p:nvSpPr>
          <p:cNvPr id="100" name="Google Shape;100;g1486c51cff0_0_119"/>
          <p:cNvSpPr txBox="1"/>
          <p:nvPr>
            <p:ph type="title"/>
          </p:nvPr>
        </p:nvSpPr>
        <p:spPr>
          <a:xfrm>
            <a:off x="643254" y="683598"/>
            <a:ext cx="5946600" cy="523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800"/>
              <a:buNone/>
              <a:defRPr b="1" i="0" sz="3300" u="sng">
                <a:solidFill>
                  <a:srgbClr val="00003A"/>
                </a:solidFill>
                <a:latin typeface="Arial"/>
                <a:ea typeface="Arial"/>
                <a:cs typeface="Arial"/>
                <a:sym typeface="Aria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1" name="Google Shape;101;g1486c51cff0_0_119"/>
          <p:cNvSpPr txBox="1"/>
          <p:nvPr>
            <p:ph idx="1" type="body"/>
          </p:nvPr>
        </p:nvSpPr>
        <p:spPr>
          <a:xfrm>
            <a:off x="629324" y="1644192"/>
            <a:ext cx="7108500" cy="1208100"/>
          </a:xfrm>
          <a:prstGeom prst="rect">
            <a:avLst/>
          </a:prstGeom>
          <a:noFill/>
          <a:ln>
            <a:noFill/>
          </a:ln>
        </p:spPr>
        <p:txBody>
          <a:bodyPr anchorCtr="0" anchor="t" bIns="0" lIns="0" spcFirstLastPara="1" rIns="0" wrap="square" tIns="0">
            <a:spAutoFit/>
          </a:bodyPr>
          <a:lstStyle>
            <a:lvl1pPr indent="-228600" lvl="0" marL="457200" algn="l">
              <a:lnSpc>
                <a:spcPct val="115000"/>
              </a:lnSpc>
              <a:spcBef>
                <a:spcPts val="0"/>
              </a:spcBef>
              <a:spcAft>
                <a:spcPts val="0"/>
              </a:spcAft>
              <a:buSzPts val="1800"/>
              <a:buNone/>
              <a:defRPr b="1" i="0" sz="2200">
                <a:solidFill>
                  <a:srgbClr val="BD8B0E"/>
                </a:solidFill>
                <a:latin typeface="Arial"/>
                <a:ea typeface="Arial"/>
                <a:cs typeface="Arial"/>
                <a:sym typeface="Arial"/>
              </a:defRPr>
            </a:lvl1pPr>
            <a:lvl2pPr indent="-228600" lvl="1" marL="914400" algn="l">
              <a:lnSpc>
                <a:spcPct val="115000"/>
              </a:lnSpc>
              <a:spcBef>
                <a:spcPts val="0"/>
              </a:spcBef>
              <a:spcAft>
                <a:spcPts val="0"/>
              </a:spcAft>
              <a:buSzPts val="1400"/>
              <a:buNone/>
              <a:defRPr/>
            </a:lvl2pPr>
            <a:lvl3pPr indent="-228600" lvl="2" marL="1371600" algn="l">
              <a:lnSpc>
                <a:spcPct val="115000"/>
              </a:lnSpc>
              <a:spcBef>
                <a:spcPts val="0"/>
              </a:spcBef>
              <a:spcAft>
                <a:spcPts val="0"/>
              </a:spcAft>
              <a:buSzPts val="1400"/>
              <a:buNone/>
              <a:defRPr/>
            </a:lvl3pPr>
            <a:lvl4pPr indent="-228600" lvl="3" marL="1828800" algn="l">
              <a:lnSpc>
                <a:spcPct val="115000"/>
              </a:lnSpc>
              <a:spcBef>
                <a:spcPts val="0"/>
              </a:spcBef>
              <a:spcAft>
                <a:spcPts val="0"/>
              </a:spcAft>
              <a:buSzPts val="1400"/>
              <a:buNone/>
              <a:defRPr/>
            </a:lvl4pPr>
            <a:lvl5pPr indent="-228600" lvl="4" marL="2286000" algn="l">
              <a:lnSpc>
                <a:spcPct val="115000"/>
              </a:lnSpc>
              <a:spcBef>
                <a:spcPts val="0"/>
              </a:spcBef>
              <a:spcAft>
                <a:spcPts val="0"/>
              </a:spcAft>
              <a:buSzPts val="1400"/>
              <a:buNone/>
              <a:defRPr/>
            </a:lvl5pPr>
            <a:lvl6pPr indent="-228600" lvl="5" marL="2743200" algn="l">
              <a:lnSpc>
                <a:spcPct val="115000"/>
              </a:lnSpc>
              <a:spcBef>
                <a:spcPts val="0"/>
              </a:spcBef>
              <a:spcAft>
                <a:spcPts val="0"/>
              </a:spcAft>
              <a:buSzPts val="1400"/>
              <a:buNone/>
              <a:defRPr/>
            </a:lvl6pPr>
            <a:lvl7pPr indent="-228600" lvl="6" marL="3200400" algn="l">
              <a:lnSpc>
                <a:spcPct val="115000"/>
              </a:lnSpc>
              <a:spcBef>
                <a:spcPts val="0"/>
              </a:spcBef>
              <a:spcAft>
                <a:spcPts val="0"/>
              </a:spcAft>
              <a:buSzPts val="1400"/>
              <a:buNone/>
              <a:defRPr/>
            </a:lvl7pPr>
            <a:lvl8pPr indent="-228600" lvl="7" marL="3657600" algn="l">
              <a:lnSpc>
                <a:spcPct val="115000"/>
              </a:lnSpc>
              <a:spcBef>
                <a:spcPts val="0"/>
              </a:spcBef>
              <a:spcAft>
                <a:spcPts val="0"/>
              </a:spcAft>
              <a:buSzPts val="1400"/>
              <a:buNone/>
              <a:defRPr/>
            </a:lvl8pPr>
            <a:lvl9pPr indent="-228600" lvl="8" marL="4114800" algn="l">
              <a:lnSpc>
                <a:spcPct val="115000"/>
              </a:lnSpc>
              <a:spcBef>
                <a:spcPts val="0"/>
              </a:spcBef>
              <a:spcAft>
                <a:spcPts val="0"/>
              </a:spcAft>
              <a:buSzPts val="1400"/>
              <a:buNone/>
              <a:defRPr/>
            </a:lvl9pPr>
          </a:lstStyle>
          <a:p/>
        </p:txBody>
      </p:sp>
      <p:sp>
        <p:nvSpPr>
          <p:cNvPr id="102" name="Google Shape;102;g1486c51cff0_0_119"/>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03" name="Google Shape;103;g1486c51cff0_0_119"/>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04" name="Google Shape;104;g1486c51cff0_0_119"/>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17" name="Shape 17"/>
        <p:cNvGrpSpPr/>
        <p:nvPr/>
      </p:nvGrpSpPr>
      <p:grpSpPr>
        <a:xfrm>
          <a:off x="0" y="0"/>
          <a:ext cx="0" cy="0"/>
          <a:chOff x="0" y="0"/>
          <a:chExt cx="0" cy="0"/>
        </a:xfrm>
      </p:grpSpPr>
      <p:sp>
        <p:nvSpPr>
          <p:cNvPr id="18" name="Google Shape;18;p25"/>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5"/>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2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21" name="Google Shape;21;p25"/>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sp>
        <p:nvSpPr>
          <p:cNvPr id="22" name="Google Shape;22;p2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 name="Google Shape;23;p25"/>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24" name="Google Shape;24;p25"/>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25" name="Shape 25"/>
        <p:cNvGrpSpPr/>
        <p:nvPr/>
      </p:nvGrpSpPr>
      <p:grpSpPr>
        <a:xfrm>
          <a:off x="0" y="0"/>
          <a:ext cx="0" cy="0"/>
          <a:chOff x="0" y="0"/>
          <a:chExt cx="0" cy="0"/>
        </a:xfrm>
      </p:grpSpPr>
      <p:sp>
        <p:nvSpPr>
          <p:cNvPr id="26" name="Google Shape;26;p29"/>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 name="Google Shape;27;p29"/>
          <p:cNvPicPr preferRelativeResize="0"/>
          <p:nvPr/>
        </p:nvPicPr>
        <p:blipFill rotWithShape="1">
          <a:blip r:embed="rId2">
            <a:alphaModFix/>
          </a:blip>
          <a:srcRect b="0" l="0" r="0" t="0"/>
          <a:stretch/>
        </p:blipFill>
        <p:spPr>
          <a:xfrm>
            <a:off x="7910675" y="-260761"/>
            <a:ext cx="1365875" cy="1365875"/>
          </a:xfrm>
          <a:prstGeom prst="rect">
            <a:avLst/>
          </a:prstGeom>
          <a:noFill/>
          <a:ln>
            <a:noFill/>
          </a:ln>
        </p:spPr>
      </p:pic>
      <p:pic>
        <p:nvPicPr>
          <p:cNvPr id="28" name="Google Shape;28;p29"/>
          <p:cNvPicPr preferRelativeResize="0"/>
          <p:nvPr/>
        </p:nvPicPr>
        <p:blipFill rotWithShape="1">
          <a:blip r:embed="rId3">
            <a:alphaModFix/>
          </a:blip>
          <a:srcRect b="0" l="0" r="0" t="0"/>
          <a:stretch/>
        </p:blipFill>
        <p:spPr>
          <a:xfrm>
            <a:off x="0" y="5738"/>
            <a:ext cx="1163080" cy="792599"/>
          </a:xfrm>
          <a:prstGeom prst="rect">
            <a:avLst/>
          </a:prstGeom>
          <a:noFill/>
          <a:ln>
            <a:noFill/>
          </a:ln>
        </p:spPr>
      </p:pic>
      <p:pic>
        <p:nvPicPr>
          <p:cNvPr id="29" name="Google Shape;29;p29"/>
          <p:cNvPicPr preferRelativeResize="0"/>
          <p:nvPr/>
        </p:nvPicPr>
        <p:blipFill rotWithShape="1">
          <a:blip r:embed="rId4">
            <a:alphaModFix/>
          </a:blip>
          <a:srcRect b="0" l="0" r="0" t="0"/>
          <a:stretch/>
        </p:blipFill>
        <p:spPr>
          <a:xfrm>
            <a:off x="4026135" y="164938"/>
            <a:ext cx="1091725" cy="497100"/>
          </a:xfrm>
          <a:prstGeom prst="rect">
            <a:avLst/>
          </a:prstGeom>
          <a:noFill/>
          <a:ln>
            <a:noFill/>
          </a:ln>
        </p:spPr>
      </p:pic>
      <p:sp>
        <p:nvSpPr>
          <p:cNvPr id="30" name="Google Shape;30;p29"/>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sp>
        <p:nvSpPr>
          <p:cNvPr id="32" name="Google Shape;32;p2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28"/>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34" name="Google Shape;34;p28"/>
          <p:cNvPicPr preferRelativeResize="0"/>
          <p:nvPr/>
        </p:nvPicPr>
        <p:blipFill rotWithShape="1">
          <a:blip r:embed="rId2">
            <a:alphaModFix/>
          </a:blip>
          <a:srcRect b="0" l="0" r="0" t="0"/>
          <a:stretch/>
        </p:blipFill>
        <p:spPr>
          <a:xfrm>
            <a:off x="8078975" y="4699100"/>
            <a:ext cx="558475" cy="300725"/>
          </a:xfrm>
          <a:prstGeom prst="rect">
            <a:avLst/>
          </a:prstGeom>
          <a:noFill/>
          <a:ln>
            <a:noFill/>
          </a:ln>
        </p:spPr>
      </p:pic>
      <p:sp>
        <p:nvSpPr>
          <p:cNvPr id="35" name="Google Shape;35;p28"/>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 name="Google Shape;36;p28"/>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37" name="Google Shape;37;p28"/>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38" name="Shape 38"/>
        <p:cNvGrpSpPr/>
        <p:nvPr/>
      </p:nvGrpSpPr>
      <p:grpSpPr>
        <a:xfrm>
          <a:off x="0" y="0"/>
          <a:ext cx="0" cy="0"/>
          <a:chOff x="0" y="0"/>
          <a:chExt cx="0" cy="0"/>
        </a:xfrm>
      </p:grpSpPr>
      <p:sp>
        <p:nvSpPr>
          <p:cNvPr id="39" name="Google Shape;39;p26"/>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40" name="Google Shape;40;p26"/>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6"/>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6"/>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43" name="Google Shape;43;p26"/>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44" name="Google Shape;44;p26"/>
          <p:cNvSpPr txBox="1"/>
          <p:nvPr>
            <p:ph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5" name="Google Shape;45;p26"/>
          <p:cNvSpPr txBox="1"/>
          <p:nvPr>
            <p:ph idx="2" type="title"/>
          </p:nvPr>
        </p:nvSpPr>
        <p:spPr>
          <a:xfrm>
            <a:off x="6134350" y="2196275"/>
            <a:ext cx="2397900" cy="2075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6" name="Google Shape;46;p26"/>
          <p:cNvSpPr txBox="1"/>
          <p:nvPr>
            <p:ph idx="3" type="title"/>
          </p:nvPr>
        </p:nvSpPr>
        <p:spPr>
          <a:xfrm>
            <a:off x="40399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26"/>
          <p:cNvSpPr txBox="1"/>
          <p:nvPr>
            <p:ph idx="4" type="title"/>
          </p:nvPr>
        </p:nvSpPr>
        <p:spPr>
          <a:xfrm>
            <a:off x="68774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8" name="Google Shape;48;p2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9" name="Google Shape;49;p26"/>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50" name="Google Shape;50;p26"/>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51" name="Google Shape;51;p26"/>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52" name="Shape 52"/>
        <p:cNvGrpSpPr/>
        <p:nvPr/>
      </p:nvGrpSpPr>
      <p:grpSpPr>
        <a:xfrm>
          <a:off x="0" y="0"/>
          <a:ext cx="0" cy="0"/>
          <a:chOff x="0" y="0"/>
          <a:chExt cx="0" cy="0"/>
        </a:xfrm>
      </p:grpSpPr>
      <p:sp>
        <p:nvSpPr>
          <p:cNvPr id="53" name="Google Shape;53;p27"/>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7"/>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5" name="Google Shape;55;p27"/>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56" name="Google Shape;56;p27"/>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pic>
        <p:nvPicPr>
          <p:cNvPr id="57" name="Google Shape;57;p27"/>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58" name="Google Shape;58;p27"/>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59" name="Shape 59"/>
        <p:cNvGrpSpPr/>
        <p:nvPr/>
      </p:nvGrpSpPr>
      <p:grpSpPr>
        <a:xfrm>
          <a:off x="0" y="0"/>
          <a:ext cx="0" cy="0"/>
          <a:chOff x="0" y="0"/>
          <a:chExt cx="0" cy="0"/>
        </a:xfrm>
      </p:grpSpPr>
      <p:sp>
        <p:nvSpPr>
          <p:cNvPr id="60" name="Google Shape;60;p30"/>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pic>
        <p:nvPicPr>
          <p:cNvPr id="62" name="Google Shape;62;p30"/>
          <p:cNvPicPr preferRelativeResize="0"/>
          <p:nvPr/>
        </p:nvPicPr>
        <p:blipFill rotWithShape="1">
          <a:blip r:embed="rId2">
            <a:alphaModFix/>
          </a:blip>
          <a:srcRect b="0" l="0" r="0" t="0"/>
          <a:stretch/>
        </p:blipFill>
        <p:spPr>
          <a:xfrm>
            <a:off x="4026135" y="4508338"/>
            <a:ext cx="1091725" cy="497100"/>
          </a:xfrm>
          <a:prstGeom prst="rect">
            <a:avLst/>
          </a:prstGeom>
          <a:noFill/>
          <a:ln>
            <a:noFill/>
          </a:ln>
        </p:spPr>
      </p:pic>
      <p:pic>
        <p:nvPicPr>
          <p:cNvPr id="63" name="Google Shape;63;p30"/>
          <p:cNvPicPr preferRelativeResize="0"/>
          <p:nvPr/>
        </p:nvPicPr>
        <p:blipFill rotWithShape="1">
          <a:blip r:embed="rId3">
            <a:alphaModFix/>
          </a:blip>
          <a:srcRect b="0" l="0" r="0" t="0"/>
          <a:stretch/>
        </p:blipFill>
        <p:spPr>
          <a:xfrm>
            <a:off x="0" y="4264238"/>
            <a:ext cx="1163080" cy="792599"/>
          </a:xfrm>
          <a:prstGeom prst="rect">
            <a:avLst/>
          </a:prstGeom>
          <a:noFill/>
          <a:ln>
            <a:noFill/>
          </a:ln>
        </p:spPr>
      </p:pic>
      <p:pic>
        <p:nvPicPr>
          <p:cNvPr id="64" name="Google Shape;64;p30"/>
          <p:cNvPicPr preferRelativeResize="0"/>
          <p:nvPr/>
        </p:nvPicPr>
        <p:blipFill rotWithShape="1">
          <a:blip r:embed="rId4">
            <a:alphaModFix/>
          </a:blip>
          <a:srcRect b="0" l="0" r="0" t="0"/>
          <a:stretch/>
        </p:blipFill>
        <p:spPr>
          <a:xfrm>
            <a:off x="7910675" y="4073939"/>
            <a:ext cx="1365875" cy="1365875"/>
          </a:xfrm>
          <a:prstGeom prst="rect">
            <a:avLst/>
          </a:prstGeom>
          <a:noFill/>
          <a:ln>
            <a:noFill/>
          </a:ln>
        </p:spPr>
      </p:pic>
      <p:sp>
        <p:nvSpPr>
          <p:cNvPr id="65" name="Google Shape;65;p30"/>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6" name="Google Shape;66;p30"/>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67" name="Shape 67"/>
        <p:cNvGrpSpPr/>
        <p:nvPr/>
      </p:nvGrpSpPr>
      <p:grpSpPr>
        <a:xfrm>
          <a:off x="0" y="0"/>
          <a:ext cx="0" cy="0"/>
          <a:chOff x="0" y="0"/>
          <a:chExt cx="0" cy="0"/>
        </a:xfrm>
      </p:grpSpPr>
      <p:sp>
        <p:nvSpPr>
          <p:cNvPr id="68" name="Google Shape;68;p31"/>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69" name="Google Shape;69;p31"/>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1"/>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1"/>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1"/>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73" name="Google Shape;73;p31"/>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74" name="Google Shape;74;p31"/>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75" name="Google Shape;75;p31"/>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76" name="Google Shape;76;p31"/>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77" name="Google Shape;77;p31"/>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8" name="Google Shape;78;p31"/>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9" name="Google Shape;79;p31"/>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0" name="Google Shape;80;p31"/>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1" name="Google Shape;81;p31"/>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82" name="Google Shape;82;p31"/>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83" name="Google Shape;83;p31"/>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84" name="Google Shape;84;p31"/>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85" name="Shape 85"/>
        <p:cNvGrpSpPr/>
        <p:nvPr/>
      </p:nvGrpSpPr>
      <p:grpSpPr>
        <a:xfrm>
          <a:off x="0" y="0"/>
          <a:ext cx="0" cy="0"/>
          <a:chOff x="0" y="0"/>
          <a:chExt cx="0" cy="0"/>
        </a:xfrm>
      </p:grpSpPr>
      <p:sp>
        <p:nvSpPr>
          <p:cNvPr id="86" name="Google Shape;86;p32"/>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87" name="Google Shape;87;p32"/>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2"/>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2"/>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90" name="Google Shape;90;p32"/>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91" name="Google Shape;91;p32"/>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92" name="Google Shape;92;p32"/>
          <p:cNvSpPr txBox="1"/>
          <p:nvPr>
            <p:ph idx="3"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3" name="Google Shape;93;p32"/>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4" name="Google Shape;94;p32"/>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95" name="Google Shape;95;p32"/>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96" name="Google Shape;96;p32"/>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97" name="Google Shape;97;p32"/>
          <p:cNvSpPr txBox="1"/>
          <p:nvPr>
            <p:ph idx="4"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98" name="Google Shape;98;p32"/>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hyperlink" Target="https://youtu.be/pY3r79uyUr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
          <p:cNvSpPr txBox="1"/>
          <p:nvPr>
            <p:ph type="title"/>
          </p:nvPr>
        </p:nvSpPr>
        <p:spPr>
          <a:xfrm>
            <a:off x="3353700" y="1729175"/>
            <a:ext cx="5497200" cy="13752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700"/>
              <a:buNone/>
            </a:pPr>
            <a:r>
              <a:rPr lang="es-ES">
                <a:solidFill>
                  <a:schemeClr val="dk2"/>
                </a:solidFill>
              </a:rPr>
              <a:t>Codo a Codo inicial</a:t>
            </a:r>
            <a:endParaRPr>
              <a:solidFill>
                <a:schemeClr val="dk2"/>
              </a:solidFill>
            </a:endParaRPr>
          </a:p>
          <a:p>
            <a:pPr indent="0" lvl="0" marL="0" rtl="0" algn="ctr">
              <a:lnSpc>
                <a:spcPct val="100000"/>
              </a:lnSpc>
              <a:spcBef>
                <a:spcPts val="0"/>
              </a:spcBef>
              <a:spcAft>
                <a:spcPts val="0"/>
              </a:spcAft>
              <a:buSzPts val="3700"/>
              <a:buNone/>
            </a:pPr>
            <a:r>
              <a:rPr lang="es-ES">
                <a:solidFill>
                  <a:schemeClr val="dk2"/>
                </a:solidFill>
              </a:rPr>
              <a:t>Desafío grupal</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3948f9403b_0_0"/>
          <p:cNvSpPr txBox="1"/>
          <p:nvPr>
            <p:ph type="ctrTitle"/>
          </p:nvPr>
        </p:nvSpPr>
        <p:spPr>
          <a:xfrm>
            <a:off x="373675" y="2579800"/>
            <a:ext cx="8520600" cy="15705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ES">
                <a:solidFill>
                  <a:schemeClr val="dk2"/>
                </a:solidFill>
              </a:rPr>
              <a:t>Write Once, Run Anywhere</a:t>
            </a:r>
            <a:endParaRPr>
              <a:solidFill>
                <a:schemeClr val="dk2"/>
              </a:solidFill>
            </a:endParaRPr>
          </a:p>
          <a:p>
            <a:pPr indent="0" lvl="0" marL="0" rtl="0" algn="ctr">
              <a:lnSpc>
                <a:spcPct val="100000"/>
              </a:lnSpc>
              <a:spcBef>
                <a:spcPts val="0"/>
              </a:spcBef>
              <a:spcAft>
                <a:spcPts val="0"/>
              </a:spcAft>
              <a:buSzPts val="4900"/>
              <a:buNone/>
            </a:pPr>
            <a:r>
              <a:rPr lang="es-ES" sz="1300">
                <a:solidFill>
                  <a:schemeClr val="dk2"/>
                </a:solidFill>
              </a:rPr>
              <a:t>(Escríbelo una vez, ejecútalo en cualquier lugar)</a:t>
            </a:r>
            <a:endParaRPr sz="1300">
              <a:solidFill>
                <a:schemeClr val="dk2"/>
              </a:solidFill>
            </a:endParaRPr>
          </a:p>
        </p:txBody>
      </p:sp>
      <p:pic>
        <p:nvPicPr>
          <p:cNvPr id="115" name="Google Shape;115;g13948f9403b_0_0"/>
          <p:cNvPicPr preferRelativeResize="0"/>
          <p:nvPr/>
        </p:nvPicPr>
        <p:blipFill rotWithShape="1">
          <a:blip r:embed="rId3">
            <a:alphaModFix/>
          </a:blip>
          <a:srcRect b="0" l="0" r="0" t="0"/>
          <a:stretch/>
        </p:blipFill>
        <p:spPr>
          <a:xfrm>
            <a:off x="3079388" y="832388"/>
            <a:ext cx="2985226" cy="1865776"/>
          </a:xfrm>
          <a:prstGeom prst="rect">
            <a:avLst/>
          </a:prstGeom>
          <a:noFill/>
          <a:ln>
            <a:noFill/>
          </a:ln>
          <a:effectLst>
            <a:outerShdw blurRad="57150" rotWithShape="0" algn="bl" dir="2640000" dist="76200">
              <a:srgbClr val="000000">
                <a:alpha val="14901"/>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5772a7f12e_0_0"/>
          <p:cNvSpPr txBox="1"/>
          <p:nvPr>
            <p:ph type="title"/>
          </p:nvPr>
        </p:nvSpPr>
        <p:spPr>
          <a:xfrm>
            <a:off x="523350" y="992650"/>
            <a:ext cx="8097300" cy="3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30"/>
              <a:buNone/>
            </a:pPr>
            <a:r>
              <a:rPr lang="es-ES" sz="3230">
                <a:solidFill>
                  <a:schemeClr val="dk2"/>
                </a:solidFill>
              </a:rPr>
              <a:t>Objetivos pedagógicos: </a:t>
            </a:r>
            <a:endParaRPr sz="3230">
              <a:solidFill>
                <a:schemeClr val="dk2"/>
              </a:solidFill>
            </a:endParaRPr>
          </a:p>
          <a:p>
            <a:pPr indent="-312420" lvl="0" marL="457200" rtl="0" algn="l">
              <a:lnSpc>
                <a:spcPct val="100000"/>
              </a:lnSpc>
              <a:spcBef>
                <a:spcPts val="0"/>
              </a:spcBef>
              <a:spcAft>
                <a:spcPts val="0"/>
              </a:spcAft>
              <a:buClr>
                <a:schemeClr val="dk2"/>
              </a:buClr>
              <a:buSzPts val="1320"/>
              <a:buChar char="●"/>
            </a:pPr>
            <a:r>
              <a:rPr b="0" lang="es-ES" sz="1320">
                <a:solidFill>
                  <a:schemeClr val="dk2"/>
                </a:solidFill>
              </a:rPr>
              <a:t>Tener una experiencia de trabajo grupal cercana a la de la realidad laboral.</a:t>
            </a:r>
            <a:endParaRPr b="0" sz="1320">
              <a:solidFill>
                <a:schemeClr val="dk2"/>
              </a:solidFill>
            </a:endParaRPr>
          </a:p>
          <a:p>
            <a:pPr indent="-312420" lvl="0" marL="457200" rtl="0" algn="l">
              <a:lnSpc>
                <a:spcPct val="100000"/>
              </a:lnSpc>
              <a:spcBef>
                <a:spcPts val="0"/>
              </a:spcBef>
              <a:spcAft>
                <a:spcPts val="0"/>
              </a:spcAft>
              <a:buClr>
                <a:schemeClr val="dk2"/>
              </a:buClr>
              <a:buSzPts val="1320"/>
              <a:buChar char="●"/>
            </a:pPr>
            <a:r>
              <a:rPr b="0" lang="es-ES" sz="1320">
                <a:solidFill>
                  <a:schemeClr val="dk2"/>
                </a:solidFill>
              </a:rPr>
              <a:t>Que el alumno ejercite y aplique a través de una consigna de trabajo concreta, su capacidad lógica de programación adquirida. En principio no se evalúa el dominio óptimo del lenguaje particular, el objeto de este curso es aprender a pensar. </a:t>
            </a:r>
            <a:endParaRPr b="0" sz="1320">
              <a:solidFill>
                <a:schemeClr val="dk2"/>
              </a:solidFill>
            </a:endParaRPr>
          </a:p>
          <a:p>
            <a:pPr indent="-312420" lvl="0" marL="457200" rtl="0" algn="l">
              <a:lnSpc>
                <a:spcPct val="100000"/>
              </a:lnSpc>
              <a:spcBef>
                <a:spcPts val="0"/>
              </a:spcBef>
              <a:spcAft>
                <a:spcPts val="0"/>
              </a:spcAft>
              <a:buClr>
                <a:schemeClr val="dk2"/>
              </a:buClr>
              <a:buSzPts val="1320"/>
              <a:buChar char="●"/>
            </a:pPr>
            <a:r>
              <a:rPr b="0" lang="es-ES" sz="1320">
                <a:solidFill>
                  <a:schemeClr val="dk2"/>
                </a:solidFill>
              </a:rPr>
              <a:t>Que como autodidacta sea capaz de buscar e indagar en recursos para solucionar problemas planteados puntuales que no sean resueltos con los recursos dados en clases.</a:t>
            </a:r>
            <a:endParaRPr b="0" sz="1320">
              <a:solidFill>
                <a:schemeClr val="dk2"/>
              </a:solidFill>
            </a:endParaRPr>
          </a:p>
          <a:p>
            <a:pPr indent="-312420" lvl="0" marL="457200" rtl="0" algn="l">
              <a:lnSpc>
                <a:spcPct val="100000"/>
              </a:lnSpc>
              <a:spcBef>
                <a:spcPts val="0"/>
              </a:spcBef>
              <a:spcAft>
                <a:spcPts val="0"/>
              </a:spcAft>
              <a:buClr>
                <a:schemeClr val="dk2"/>
              </a:buClr>
              <a:buSzPts val="1320"/>
              <a:buChar char="●"/>
            </a:pPr>
            <a:r>
              <a:rPr b="0" lang="es-ES" sz="1320">
                <a:solidFill>
                  <a:schemeClr val="dk2"/>
                </a:solidFill>
              </a:rPr>
              <a:t>Que no se sienta limitado a la hora de plantear su trabajo, es decir que sea capaz de entender que puede plantearse tanto como quiera, pero que sea capaz de establecerse sus propias limitaciones en cuanto al propio balance de tiempo y dedicación, o al ritmo del grupo de trabajo.</a:t>
            </a:r>
            <a:endParaRPr b="0" sz="1320">
              <a:solidFill>
                <a:schemeClr val="dk2"/>
              </a:solidFill>
            </a:endParaRPr>
          </a:p>
          <a:p>
            <a:pPr indent="-312420" lvl="0" marL="457200" rtl="0" algn="l">
              <a:lnSpc>
                <a:spcPct val="100000"/>
              </a:lnSpc>
              <a:spcBef>
                <a:spcPts val="0"/>
              </a:spcBef>
              <a:spcAft>
                <a:spcPts val="0"/>
              </a:spcAft>
              <a:buClr>
                <a:schemeClr val="dk2"/>
              </a:buClr>
              <a:buSzPts val="1320"/>
              <a:buChar char="●"/>
            </a:pPr>
            <a:r>
              <a:rPr b="0" lang="es-ES" sz="1320">
                <a:solidFill>
                  <a:schemeClr val="dk2"/>
                </a:solidFill>
              </a:rPr>
              <a:t>Supere la etapa del miedo al error, y se reponga cada vez mas rápidamente para seguir avanzando hacia el objetivo.</a:t>
            </a:r>
            <a:endParaRPr b="0" sz="1320">
              <a:solidFill>
                <a:schemeClr val="dk2"/>
              </a:solidFill>
            </a:endParaRPr>
          </a:p>
          <a:p>
            <a:pPr indent="-312420" lvl="0" marL="457200" rtl="0" algn="l">
              <a:lnSpc>
                <a:spcPct val="100000"/>
              </a:lnSpc>
              <a:spcBef>
                <a:spcPts val="0"/>
              </a:spcBef>
              <a:spcAft>
                <a:spcPts val="0"/>
              </a:spcAft>
              <a:buClr>
                <a:schemeClr val="dk2"/>
              </a:buClr>
              <a:buSzPts val="1320"/>
              <a:buChar char="●"/>
            </a:pPr>
            <a:r>
              <a:rPr b="0" lang="es-ES" sz="1320">
                <a:solidFill>
                  <a:schemeClr val="dk2"/>
                </a:solidFill>
              </a:rPr>
              <a:t>Que desarrolle la capacidad técnica y el vocabulario técnico apropiado que le permita, con certeza, plantear aquellos errores en los que no puede avanzar.</a:t>
            </a:r>
            <a:endParaRPr b="0" sz="1320">
              <a:solidFill>
                <a:schemeClr val="dk2"/>
              </a:solidFill>
            </a:endParaRPr>
          </a:p>
          <a:p>
            <a:pPr indent="0" lvl="0" marL="0" rtl="0" algn="l">
              <a:lnSpc>
                <a:spcPct val="100000"/>
              </a:lnSpc>
              <a:spcBef>
                <a:spcPts val="0"/>
              </a:spcBef>
              <a:spcAft>
                <a:spcPts val="0"/>
              </a:spcAft>
              <a:buSzPts val="3330"/>
              <a:buNone/>
            </a:pPr>
            <a:r>
              <a:t/>
            </a:r>
            <a:endParaRPr b="0" sz="132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25772a7f12e_0_4"/>
          <p:cNvSpPr txBox="1"/>
          <p:nvPr>
            <p:ph type="title"/>
          </p:nvPr>
        </p:nvSpPr>
        <p:spPr>
          <a:xfrm>
            <a:off x="523350" y="885050"/>
            <a:ext cx="8097300" cy="4049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s-ES">
                <a:solidFill>
                  <a:schemeClr val="dk2"/>
                </a:solidFill>
              </a:rPr>
              <a:t>Criterios de Evaluación</a:t>
            </a:r>
            <a:endParaRPr>
              <a:solidFill>
                <a:schemeClr val="dk2"/>
              </a:solidFill>
            </a:endParaRPr>
          </a:p>
          <a:p>
            <a:pPr indent="-318808" lvl="0" marL="457200" rtl="0" algn="l">
              <a:lnSpc>
                <a:spcPct val="100000"/>
              </a:lnSpc>
              <a:spcBef>
                <a:spcPts val="0"/>
              </a:spcBef>
              <a:spcAft>
                <a:spcPts val="0"/>
              </a:spcAft>
              <a:buClr>
                <a:schemeClr val="dk2"/>
              </a:buClr>
              <a:buSzPct val="100000"/>
              <a:buChar char="●"/>
            </a:pPr>
            <a:r>
              <a:rPr b="0" lang="es-ES" sz="1577">
                <a:solidFill>
                  <a:schemeClr val="dk2"/>
                </a:solidFill>
              </a:rPr>
              <a:t>Que el código</a:t>
            </a:r>
            <a:r>
              <a:rPr lang="es-ES" sz="1577">
                <a:solidFill>
                  <a:schemeClr val="dk2"/>
                </a:solidFill>
              </a:rPr>
              <a:t> compile</a:t>
            </a:r>
            <a:r>
              <a:rPr b="0" lang="es-ES" sz="1577">
                <a:solidFill>
                  <a:schemeClr val="dk2"/>
                </a:solidFill>
              </a:rPr>
              <a:t>.</a:t>
            </a:r>
            <a:endParaRPr b="0" sz="1577">
              <a:solidFill>
                <a:schemeClr val="dk2"/>
              </a:solidFill>
            </a:endParaRPr>
          </a:p>
          <a:p>
            <a:pPr indent="-318808" lvl="0" marL="457200" rtl="0" algn="l">
              <a:lnSpc>
                <a:spcPct val="100000"/>
              </a:lnSpc>
              <a:spcBef>
                <a:spcPts val="0"/>
              </a:spcBef>
              <a:spcAft>
                <a:spcPts val="0"/>
              </a:spcAft>
              <a:buClr>
                <a:schemeClr val="dk2"/>
              </a:buClr>
              <a:buSzPct val="100000"/>
              <a:buChar char="●"/>
            </a:pPr>
            <a:r>
              <a:rPr b="0" lang="es-ES" sz="1577">
                <a:solidFill>
                  <a:schemeClr val="dk2"/>
                </a:solidFill>
              </a:rPr>
              <a:t>Que el código sea </a:t>
            </a:r>
            <a:r>
              <a:rPr lang="es-ES" sz="1577">
                <a:solidFill>
                  <a:schemeClr val="dk2"/>
                </a:solidFill>
              </a:rPr>
              <a:t>limpio, ordenado y estructuralmente correcto</a:t>
            </a:r>
            <a:r>
              <a:rPr b="0" lang="es-ES" sz="1577">
                <a:solidFill>
                  <a:schemeClr val="dk2"/>
                </a:solidFill>
              </a:rPr>
              <a:t>.</a:t>
            </a:r>
            <a:endParaRPr b="0" sz="1577">
              <a:solidFill>
                <a:schemeClr val="dk2"/>
              </a:solidFill>
            </a:endParaRPr>
          </a:p>
          <a:p>
            <a:pPr indent="-318808" lvl="0" marL="457200" rtl="0" algn="l">
              <a:lnSpc>
                <a:spcPct val="100000"/>
              </a:lnSpc>
              <a:spcBef>
                <a:spcPts val="0"/>
              </a:spcBef>
              <a:spcAft>
                <a:spcPts val="0"/>
              </a:spcAft>
              <a:buClr>
                <a:schemeClr val="dk2"/>
              </a:buClr>
              <a:buSzPct val="100000"/>
              <a:buChar char="●"/>
            </a:pPr>
            <a:r>
              <a:rPr b="0" lang="es-ES" sz="1577">
                <a:solidFill>
                  <a:schemeClr val="dk2"/>
                </a:solidFill>
              </a:rPr>
              <a:t>Existencia de </a:t>
            </a:r>
            <a:r>
              <a:rPr lang="es-ES" sz="1577">
                <a:solidFill>
                  <a:schemeClr val="dk2"/>
                </a:solidFill>
              </a:rPr>
              <a:t>comentarios de documentación</a:t>
            </a:r>
            <a:r>
              <a:rPr b="0" lang="es-ES" sz="1577">
                <a:solidFill>
                  <a:schemeClr val="dk2"/>
                </a:solidFill>
              </a:rPr>
              <a:t> con autoría, fecha y versionado.</a:t>
            </a:r>
            <a:endParaRPr b="0" sz="1577">
              <a:solidFill>
                <a:schemeClr val="dk2"/>
              </a:solidFill>
            </a:endParaRPr>
          </a:p>
          <a:p>
            <a:pPr indent="-318808" lvl="0" marL="457200" rtl="0" algn="l">
              <a:lnSpc>
                <a:spcPct val="100000"/>
              </a:lnSpc>
              <a:spcBef>
                <a:spcPts val="0"/>
              </a:spcBef>
              <a:spcAft>
                <a:spcPts val="0"/>
              </a:spcAft>
              <a:buClr>
                <a:schemeClr val="dk2"/>
              </a:buClr>
              <a:buSzPct val="100000"/>
              <a:buChar char="●"/>
            </a:pPr>
            <a:r>
              <a:rPr lang="es-ES" sz="1577">
                <a:solidFill>
                  <a:schemeClr val="dk2"/>
                </a:solidFill>
              </a:rPr>
              <a:t>Comentarios</a:t>
            </a:r>
            <a:r>
              <a:rPr b="0" lang="es-ES" sz="1577">
                <a:solidFill>
                  <a:schemeClr val="dk2"/>
                </a:solidFill>
              </a:rPr>
              <a:t> al código que ayuden a entenderlo mejor.</a:t>
            </a:r>
            <a:endParaRPr b="0" sz="1577">
              <a:solidFill>
                <a:schemeClr val="dk2"/>
              </a:solidFill>
            </a:endParaRPr>
          </a:p>
          <a:p>
            <a:pPr indent="-318808" lvl="0" marL="457200" rtl="0" algn="l">
              <a:lnSpc>
                <a:spcPct val="100000"/>
              </a:lnSpc>
              <a:spcBef>
                <a:spcPts val="0"/>
              </a:spcBef>
              <a:spcAft>
                <a:spcPts val="0"/>
              </a:spcAft>
              <a:buClr>
                <a:schemeClr val="dk2"/>
              </a:buClr>
              <a:buSzPct val="100000"/>
              <a:buChar char="●"/>
            </a:pPr>
            <a:r>
              <a:rPr b="0" lang="es-ES" sz="1577">
                <a:solidFill>
                  <a:schemeClr val="dk2"/>
                </a:solidFill>
              </a:rPr>
              <a:t>Respecto a la </a:t>
            </a:r>
            <a:r>
              <a:rPr lang="es-ES" sz="1577">
                <a:solidFill>
                  <a:schemeClr val="dk2"/>
                </a:solidFill>
              </a:rPr>
              <a:t>semántica</a:t>
            </a:r>
            <a:r>
              <a:rPr b="0" lang="es-ES" sz="1577">
                <a:solidFill>
                  <a:schemeClr val="dk2"/>
                </a:solidFill>
              </a:rPr>
              <a:t>, que lo nombres de variables, objetos, clases y métodos sean coherentes con el programa desarrollado.</a:t>
            </a:r>
            <a:endParaRPr b="0" sz="1577">
              <a:solidFill>
                <a:schemeClr val="dk2"/>
              </a:solidFill>
            </a:endParaRPr>
          </a:p>
          <a:p>
            <a:pPr indent="-318808" lvl="0" marL="457200" rtl="0" algn="l">
              <a:lnSpc>
                <a:spcPct val="100000"/>
              </a:lnSpc>
              <a:spcBef>
                <a:spcPts val="0"/>
              </a:spcBef>
              <a:spcAft>
                <a:spcPts val="0"/>
              </a:spcAft>
              <a:buClr>
                <a:schemeClr val="dk2"/>
              </a:buClr>
              <a:buSzPct val="100000"/>
              <a:buChar char="●"/>
            </a:pPr>
            <a:r>
              <a:rPr lang="es-ES" sz="1577">
                <a:solidFill>
                  <a:schemeClr val="dk2"/>
                </a:solidFill>
              </a:rPr>
              <a:t>Estructuras de control</a:t>
            </a:r>
            <a:r>
              <a:rPr b="0" lang="es-ES" sz="1577">
                <a:solidFill>
                  <a:schemeClr val="dk2"/>
                </a:solidFill>
              </a:rPr>
              <a:t> planteadas oportunamente y con sus respectivas validaciones lógicas bien desarrolladas.</a:t>
            </a:r>
            <a:endParaRPr b="0" sz="1577">
              <a:solidFill>
                <a:schemeClr val="dk2"/>
              </a:solidFill>
            </a:endParaRPr>
          </a:p>
          <a:p>
            <a:pPr indent="-318808" lvl="0" marL="457200" rtl="0" algn="l">
              <a:lnSpc>
                <a:spcPct val="100000"/>
              </a:lnSpc>
              <a:spcBef>
                <a:spcPts val="0"/>
              </a:spcBef>
              <a:spcAft>
                <a:spcPts val="0"/>
              </a:spcAft>
              <a:buClr>
                <a:schemeClr val="dk2"/>
              </a:buClr>
              <a:buSzPct val="100000"/>
              <a:buChar char="●"/>
            </a:pPr>
            <a:r>
              <a:rPr lang="es-ES" sz="1577">
                <a:solidFill>
                  <a:schemeClr val="dk2"/>
                </a:solidFill>
              </a:rPr>
              <a:t>Estructuras de bucles</a:t>
            </a:r>
            <a:r>
              <a:rPr b="0" lang="es-ES" sz="1577">
                <a:solidFill>
                  <a:schemeClr val="dk2"/>
                </a:solidFill>
              </a:rPr>
              <a:t> planteadas oportunamente y con sus respectivas validaciones lógicas bien desarrolladas.</a:t>
            </a:r>
            <a:endParaRPr b="0" sz="1577">
              <a:solidFill>
                <a:schemeClr val="dk2"/>
              </a:solidFill>
            </a:endParaRPr>
          </a:p>
          <a:p>
            <a:pPr indent="-318808" lvl="0" marL="457200" rtl="0" algn="l">
              <a:lnSpc>
                <a:spcPct val="100000"/>
              </a:lnSpc>
              <a:spcBef>
                <a:spcPts val="0"/>
              </a:spcBef>
              <a:spcAft>
                <a:spcPts val="0"/>
              </a:spcAft>
              <a:buClr>
                <a:schemeClr val="dk2"/>
              </a:buClr>
              <a:buSzPct val="100000"/>
              <a:buChar char="●"/>
            </a:pPr>
            <a:r>
              <a:rPr lang="es-ES" sz="1577">
                <a:solidFill>
                  <a:schemeClr val="dk2"/>
                </a:solidFill>
              </a:rPr>
              <a:t>Llamadas a métodos</a:t>
            </a:r>
            <a:r>
              <a:rPr b="0" lang="es-ES" sz="1577">
                <a:solidFill>
                  <a:schemeClr val="dk2"/>
                </a:solidFill>
              </a:rPr>
              <a:t> propios o de librerías, correctamente realizadas, al igual que los </a:t>
            </a:r>
            <a:r>
              <a:rPr lang="es-ES" sz="1577">
                <a:solidFill>
                  <a:schemeClr val="dk2"/>
                </a:solidFill>
              </a:rPr>
              <a:t>anidamientos</a:t>
            </a:r>
            <a:r>
              <a:rPr b="0" lang="es-ES" sz="1577">
                <a:solidFill>
                  <a:schemeClr val="dk2"/>
                </a:solidFill>
              </a:rPr>
              <a:t>.</a:t>
            </a:r>
            <a:endParaRPr b="0" sz="1577">
              <a:solidFill>
                <a:schemeClr val="dk2"/>
              </a:solidFill>
            </a:endParaRPr>
          </a:p>
          <a:p>
            <a:pPr indent="-318808" lvl="0" marL="457200" rtl="0" algn="l">
              <a:lnSpc>
                <a:spcPct val="100000"/>
              </a:lnSpc>
              <a:spcBef>
                <a:spcPts val="0"/>
              </a:spcBef>
              <a:spcAft>
                <a:spcPts val="0"/>
              </a:spcAft>
              <a:buClr>
                <a:schemeClr val="dk2"/>
              </a:buClr>
              <a:buSzPct val="100000"/>
              <a:buChar char="●"/>
            </a:pPr>
            <a:r>
              <a:rPr b="0" lang="es-ES" sz="1577">
                <a:solidFill>
                  <a:schemeClr val="dk2"/>
                </a:solidFill>
              </a:rPr>
              <a:t>Que </a:t>
            </a:r>
            <a:r>
              <a:rPr lang="es-ES" sz="1577">
                <a:solidFill>
                  <a:schemeClr val="dk2"/>
                </a:solidFill>
              </a:rPr>
              <a:t>no existan</a:t>
            </a:r>
            <a:r>
              <a:rPr b="0" lang="es-ES" sz="1577">
                <a:solidFill>
                  <a:schemeClr val="dk2"/>
                </a:solidFill>
              </a:rPr>
              <a:t> objetos o variables declarados </a:t>
            </a:r>
            <a:r>
              <a:rPr lang="es-ES" sz="1577">
                <a:solidFill>
                  <a:schemeClr val="dk2"/>
                </a:solidFill>
              </a:rPr>
              <a:t>sin ser utilizados.</a:t>
            </a:r>
            <a:endParaRPr sz="1577">
              <a:solidFill>
                <a:schemeClr val="dk2"/>
              </a:solidFill>
            </a:endParaRPr>
          </a:p>
          <a:p>
            <a:pPr indent="-318808" lvl="0" marL="457200" rtl="0" algn="l">
              <a:lnSpc>
                <a:spcPct val="100000"/>
              </a:lnSpc>
              <a:spcBef>
                <a:spcPts val="0"/>
              </a:spcBef>
              <a:spcAft>
                <a:spcPts val="0"/>
              </a:spcAft>
              <a:buClr>
                <a:schemeClr val="dk2"/>
              </a:buClr>
              <a:buSzPct val="100000"/>
              <a:buChar char="●"/>
            </a:pPr>
            <a:r>
              <a:rPr b="0" lang="es-ES" sz="1577">
                <a:solidFill>
                  <a:schemeClr val="dk2"/>
                </a:solidFill>
              </a:rPr>
              <a:t>Que no existan bucles infinitos.</a:t>
            </a:r>
            <a:endParaRPr b="0" sz="1577">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5bc8bde563_0_0"/>
          <p:cNvSpPr txBox="1"/>
          <p:nvPr>
            <p:ph type="title"/>
          </p:nvPr>
        </p:nvSpPr>
        <p:spPr>
          <a:xfrm>
            <a:off x="431800" y="649675"/>
            <a:ext cx="41403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s-ES">
                <a:solidFill>
                  <a:schemeClr val="dk2"/>
                </a:solidFill>
                <a:latin typeface="Montserrat"/>
                <a:ea typeface="Montserrat"/>
                <a:cs typeface="Montserrat"/>
                <a:sym typeface="Montserrat"/>
              </a:rPr>
              <a:t>☢️ Consigna</a:t>
            </a:r>
            <a:endParaRPr b="1">
              <a:solidFill>
                <a:schemeClr val="dk2"/>
              </a:solidFill>
              <a:latin typeface="Montserrat"/>
              <a:ea typeface="Montserrat"/>
              <a:cs typeface="Montserrat"/>
              <a:sym typeface="Montserrat"/>
            </a:endParaRPr>
          </a:p>
        </p:txBody>
      </p:sp>
      <p:sp>
        <p:nvSpPr>
          <p:cNvPr id="131" name="Google Shape;131;g15bc8bde563_0_0"/>
          <p:cNvSpPr txBox="1"/>
          <p:nvPr>
            <p:ph idx="1" type="body"/>
          </p:nvPr>
        </p:nvSpPr>
        <p:spPr>
          <a:xfrm>
            <a:off x="431800" y="1222375"/>
            <a:ext cx="8280300" cy="3409500"/>
          </a:xfrm>
          <a:prstGeom prst="rect">
            <a:avLst/>
          </a:prstGeom>
          <a:noFill/>
          <a:ln>
            <a:noFill/>
          </a:ln>
        </p:spPr>
        <p:txBody>
          <a:bodyPr anchorCtr="0" anchor="t" bIns="91425" lIns="91425" spcFirstLastPara="1" rIns="91425" wrap="square" tIns="91425">
            <a:normAutofit fontScale="47500" lnSpcReduction="10000"/>
          </a:bodyPr>
          <a:lstStyle/>
          <a:p>
            <a:pPr indent="0" lvl="0" marL="0" rtl="0" algn="l">
              <a:lnSpc>
                <a:spcPct val="100000"/>
              </a:lnSpc>
              <a:spcBef>
                <a:spcPts val="0"/>
              </a:spcBef>
              <a:spcAft>
                <a:spcPts val="0"/>
              </a:spcAft>
              <a:buClr>
                <a:schemeClr val="dk1"/>
              </a:buClr>
              <a:buSzPct val="55000"/>
              <a:buFont typeface="Arial"/>
              <a:buNone/>
            </a:pPr>
            <a:r>
              <a:rPr lang="es-ES" sz="2000"/>
              <a:t>* Programar un menú ATM - Cajero Automático (hombe-banking).</a:t>
            </a:r>
            <a:endParaRPr sz="2000"/>
          </a:p>
          <a:p>
            <a:pPr indent="-288925" lvl="0" marL="457200" rtl="0" algn="l">
              <a:lnSpc>
                <a:spcPct val="100000"/>
              </a:lnSpc>
              <a:spcBef>
                <a:spcPts val="0"/>
              </a:spcBef>
              <a:spcAft>
                <a:spcPts val="0"/>
              </a:spcAft>
              <a:buSzPct val="100000"/>
              <a:buAutoNum type="arabicPeriod"/>
            </a:pPr>
            <a:r>
              <a:rPr lang="es-ES" sz="2000"/>
              <a:t>Que tenga una pantalla de bienvenida y pida usuario y clave no es necesario plantear límites de ingresos.</a:t>
            </a:r>
            <a:endParaRPr sz="2000"/>
          </a:p>
          <a:p>
            <a:pPr indent="-288925" lvl="0" marL="457200" rtl="0" algn="l">
              <a:lnSpc>
                <a:spcPct val="100000"/>
              </a:lnSpc>
              <a:spcBef>
                <a:spcPts val="0"/>
              </a:spcBef>
              <a:spcAft>
                <a:spcPts val="0"/>
              </a:spcAft>
              <a:buSzPct val="100000"/>
              <a:buAutoNum type="arabicPeriod"/>
            </a:pPr>
            <a:r>
              <a:rPr lang="es-ES" sz="2000"/>
              <a:t>Que al ingresar el menú muestre:</a:t>
            </a:r>
            <a:endParaRPr sz="2000"/>
          </a:p>
          <a:p>
            <a:pPr indent="-288925" lvl="1" marL="914400" rtl="0" algn="l">
              <a:lnSpc>
                <a:spcPct val="100000"/>
              </a:lnSpc>
              <a:spcBef>
                <a:spcPts val="0"/>
              </a:spcBef>
              <a:spcAft>
                <a:spcPts val="0"/>
              </a:spcAft>
              <a:buSzPct val="100000"/>
              <a:buAutoNum type="alphaLcPeriod"/>
            </a:pPr>
            <a:r>
              <a:rPr lang="es-ES" sz="2000"/>
              <a:t>Datos del usuario, al seleccionarlo mostrará por pantalla los datos y podremos volver al menú inicial o bien salir del homebanking. </a:t>
            </a:r>
            <a:endParaRPr sz="2000"/>
          </a:p>
          <a:p>
            <a:pPr indent="-288925" lvl="1" marL="914400" rtl="0" algn="l">
              <a:lnSpc>
                <a:spcPct val="100000"/>
              </a:lnSpc>
              <a:spcBef>
                <a:spcPts val="0"/>
              </a:spcBef>
              <a:spcAft>
                <a:spcPts val="0"/>
              </a:spcAft>
              <a:buSzPct val="100000"/>
              <a:buAutoNum type="alphaLcPeriod"/>
            </a:pPr>
            <a:r>
              <a:rPr lang="es-ES" sz="2000"/>
              <a:t>Un saldo ficticio,  al seleccionarlo mostrará por pantalla el saldo disponible y podremos volver al menú inicial o bien salir del homebanking. </a:t>
            </a:r>
            <a:endParaRPr sz="2000"/>
          </a:p>
          <a:p>
            <a:pPr indent="-288925" lvl="1" marL="914400" rtl="0" algn="l">
              <a:lnSpc>
                <a:spcPct val="100000"/>
              </a:lnSpc>
              <a:spcBef>
                <a:spcPts val="0"/>
              </a:spcBef>
              <a:spcAft>
                <a:spcPts val="0"/>
              </a:spcAft>
              <a:buSzPct val="100000"/>
              <a:buAutoNum type="alphaLcPeriod"/>
            </a:pPr>
            <a:r>
              <a:rPr lang="es-ES" sz="2000"/>
              <a:t>Una opción transferencia </a:t>
            </a:r>
            <a:endParaRPr sz="2000"/>
          </a:p>
          <a:p>
            <a:pPr indent="-288925" lvl="1" marL="914400" rtl="0" algn="l">
              <a:lnSpc>
                <a:spcPct val="100000"/>
              </a:lnSpc>
              <a:spcBef>
                <a:spcPts val="0"/>
              </a:spcBef>
              <a:spcAft>
                <a:spcPts val="0"/>
              </a:spcAft>
              <a:buSzPct val="100000"/>
              <a:buAutoNum type="alphaLcPeriod"/>
            </a:pPr>
            <a:r>
              <a:rPr lang="es-ES" sz="2000"/>
              <a:t>Y una opción pago online.</a:t>
            </a:r>
            <a:endParaRPr sz="2000"/>
          </a:p>
          <a:p>
            <a:pPr indent="-288925" lvl="0" marL="457200" rtl="0" algn="l">
              <a:lnSpc>
                <a:spcPct val="100000"/>
              </a:lnSpc>
              <a:spcBef>
                <a:spcPts val="0"/>
              </a:spcBef>
              <a:spcAft>
                <a:spcPts val="0"/>
              </a:spcAft>
              <a:buSzPct val="100000"/>
              <a:buAutoNum type="arabicPeriod"/>
            </a:pPr>
            <a:r>
              <a:rPr b="1" lang="es-ES" sz="2000"/>
              <a:t>Tras el cierre</a:t>
            </a:r>
            <a:r>
              <a:rPr lang="es-ES" sz="2000"/>
              <a:t> de sesión en todos los casos arrojará la leyenda por favor extraiga su tarjeta. </a:t>
            </a:r>
            <a:endParaRPr sz="2000"/>
          </a:p>
          <a:p>
            <a:pPr indent="-288925" lvl="0" marL="457200" rtl="0" algn="l">
              <a:lnSpc>
                <a:spcPct val="100000"/>
              </a:lnSpc>
              <a:spcBef>
                <a:spcPts val="1000"/>
              </a:spcBef>
              <a:spcAft>
                <a:spcPts val="0"/>
              </a:spcAft>
              <a:buSzPct val="100000"/>
              <a:buFont typeface="Arial"/>
              <a:buAutoNum type="arabicPeriod"/>
            </a:pPr>
            <a:r>
              <a:rPr b="1" lang="es-ES" sz="2000"/>
              <a:t>La operación de transferencia</a:t>
            </a:r>
            <a:r>
              <a:rPr lang="es-ES" sz="2000"/>
              <a:t> será a una cuenta ficticia donde podremos colocar CBU o Alias y el monto a transferir, el sistema nos dará aviso de que la operación de transferencia a dicho usuario por el monto establecido fue realizada con éxito, adicionalmente tendremos en cuenta la validación de que el fondo a transferir sea menor o igual al disponible, en caso de que no valide, el sistema nos devolverá la leyenda “La operación no puede realizarse por falta de fondos”, tras esta operación el descuento se verá reflejado en el saldo. Esta sección también contendrá la opción cerrar sesión o regresar al menú.</a:t>
            </a:r>
            <a:endParaRPr sz="2000"/>
          </a:p>
          <a:p>
            <a:pPr indent="-288925" lvl="0" marL="457200" rtl="0" algn="l">
              <a:lnSpc>
                <a:spcPct val="100000"/>
              </a:lnSpc>
              <a:spcBef>
                <a:spcPts val="0"/>
              </a:spcBef>
              <a:spcAft>
                <a:spcPts val="0"/>
              </a:spcAft>
              <a:buSzPct val="100000"/>
              <a:buFont typeface="Arial"/>
              <a:buAutoNum type="arabicPeriod"/>
            </a:pPr>
            <a:r>
              <a:rPr b="1" lang="es-ES" sz="2000"/>
              <a:t>La sección de pago de algún servicio</a:t>
            </a:r>
            <a:r>
              <a:rPr lang="es-ES" sz="2000"/>
              <a:t>, El usuario podrá ingresar o seleccionar el nombre de la empresa o servicio a pagar y a continuación el monto a pagar, luego del pago, deberá descontarse este monto del saldo. El sistema deberá permitir seguir pagando servicios mientras el saldo disponible sea mayor al monto a pagar, cuando el saldo sea insuficiente la operación no podrá realizarse y mostrará la leyenda “Saldo insuficiente”, esta sección también, tendrá una opción cerrar sesión, o regresar al menú.</a:t>
            </a:r>
            <a:endParaRPr sz="2000"/>
          </a:p>
          <a:p>
            <a:pPr indent="-288925" lvl="0" marL="457200" rtl="0" algn="l">
              <a:lnSpc>
                <a:spcPct val="100000"/>
              </a:lnSpc>
              <a:spcBef>
                <a:spcPts val="0"/>
              </a:spcBef>
              <a:spcAft>
                <a:spcPts val="0"/>
              </a:spcAft>
              <a:buSzPct val="100000"/>
              <a:buAutoNum type="arabicPeriod"/>
            </a:pPr>
            <a:r>
              <a:rPr lang="es-ES" sz="2000"/>
              <a:t>Los usuarios y claves podrán ser consumidos desde un listado dinámico dentro del código o bien desde un archivo .dat que guarde las estructuras dinámicas.</a:t>
            </a:r>
            <a:endParaRPr sz="2000"/>
          </a:p>
          <a:p>
            <a:pPr indent="-288925" lvl="0" marL="457200" rtl="0" algn="l">
              <a:lnSpc>
                <a:spcPct val="100000"/>
              </a:lnSpc>
              <a:spcBef>
                <a:spcPts val="0"/>
              </a:spcBef>
              <a:spcAft>
                <a:spcPts val="0"/>
              </a:spcAft>
              <a:buSzPct val="100000"/>
              <a:buAutoNum type="arabicPeriod"/>
            </a:pPr>
            <a:r>
              <a:rPr lang="es-ES" sz="2000"/>
              <a:t>Dejen volar su imaginación tanto como quieran.</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490250" y="1135950"/>
            <a:ext cx="8097300" cy="3623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s-ES">
                <a:solidFill>
                  <a:schemeClr val="dk2"/>
                </a:solidFill>
              </a:rPr>
              <a:t>Modalidad de trabajo: </a:t>
            </a:r>
            <a:endParaRPr>
              <a:solidFill>
                <a:schemeClr val="dk2"/>
              </a:solidFill>
            </a:endParaRPr>
          </a:p>
          <a:p>
            <a:pPr indent="-331470" lvl="0" marL="457200" rtl="0" algn="l">
              <a:lnSpc>
                <a:spcPct val="100000"/>
              </a:lnSpc>
              <a:spcBef>
                <a:spcPts val="0"/>
              </a:spcBef>
              <a:spcAft>
                <a:spcPts val="0"/>
              </a:spcAft>
              <a:buClr>
                <a:schemeClr val="dk2"/>
              </a:buClr>
              <a:buSzPct val="100000"/>
              <a:buChar char="●"/>
            </a:pPr>
            <a:r>
              <a:rPr b="0" lang="es-ES" sz="1800">
                <a:solidFill>
                  <a:schemeClr val="dk2"/>
                </a:solidFill>
              </a:rPr>
              <a:t>Realizar grupos de no menos de 3 personas.</a:t>
            </a:r>
            <a:endParaRPr b="0" sz="1800">
              <a:solidFill>
                <a:schemeClr val="dk2"/>
              </a:solidFill>
            </a:endParaRPr>
          </a:p>
          <a:p>
            <a:pPr indent="-331470" lvl="0" marL="457200" rtl="0" algn="l">
              <a:lnSpc>
                <a:spcPct val="100000"/>
              </a:lnSpc>
              <a:spcBef>
                <a:spcPts val="0"/>
              </a:spcBef>
              <a:spcAft>
                <a:spcPts val="0"/>
              </a:spcAft>
              <a:buClr>
                <a:schemeClr val="dk2"/>
              </a:buClr>
              <a:buSzPct val="100000"/>
              <a:buChar char="●"/>
            </a:pPr>
            <a:r>
              <a:rPr b="0" lang="es-ES" sz="1800">
                <a:solidFill>
                  <a:schemeClr val="dk2"/>
                </a:solidFill>
              </a:rPr>
              <a:t>La modalidad de trabajo es la siguiente, teniendo siempre presente que es mejor resolver pequeños problemas de a uno a la vez, en vez de un gran problema, se pide:</a:t>
            </a:r>
            <a:endParaRPr b="0" sz="1800">
              <a:solidFill>
                <a:schemeClr val="dk2"/>
              </a:solidFill>
            </a:endParaRPr>
          </a:p>
          <a:p>
            <a:pPr indent="-331469" lvl="0" marL="914400" rtl="0" algn="l">
              <a:lnSpc>
                <a:spcPct val="100000"/>
              </a:lnSpc>
              <a:spcBef>
                <a:spcPts val="0"/>
              </a:spcBef>
              <a:spcAft>
                <a:spcPts val="0"/>
              </a:spcAft>
              <a:buClr>
                <a:schemeClr val="dk2"/>
              </a:buClr>
              <a:buSzPct val="100000"/>
              <a:buChar char="●"/>
            </a:pPr>
            <a:r>
              <a:rPr b="0" lang="es-ES" sz="1800">
                <a:solidFill>
                  <a:schemeClr val="dk2"/>
                </a:solidFill>
              </a:rPr>
              <a:t>Todos los grupos deberán realizar</a:t>
            </a:r>
            <a:r>
              <a:rPr lang="es-ES" sz="1800">
                <a:solidFill>
                  <a:schemeClr val="dk2"/>
                </a:solidFill>
              </a:rPr>
              <a:t> si o si los puntos 1, 2.a, 2.b  y 3.</a:t>
            </a:r>
            <a:endParaRPr sz="1800">
              <a:solidFill>
                <a:schemeClr val="dk2"/>
              </a:solidFill>
            </a:endParaRPr>
          </a:p>
          <a:p>
            <a:pPr indent="-331469" lvl="0" marL="914400" rtl="0" algn="l">
              <a:lnSpc>
                <a:spcPct val="100000"/>
              </a:lnSpc>
              <a:spcBef>
                <a:spcPts val="0"/>
              </a:spcBef>
              <a:spcAft>
                <a:spcPts val="0"/>
              </a:spcAft>
              <a:buClr>
                <a:schemeClr val="dk2"/>
              </a:buClr>
              <a:buSzPct val="100000"/>
              <a:buChar char="●"/>
            </a:pPr>
            <a:r>
              <a:rPr b="0" lang="es-ES" sz="1800">
                <a:solidFill>
                  <a:schemeClr val="dk2"/>
                </a:solidFill>
              </a:rPr>
              <a:t>Luego,</a:t>
            </a:r>
            <a:r>
              <a:rPr lang="es-ES" sz="1800">
                <a:solidFill>
                  <a:schemeClr val="dk2"/>
                </a:solidFill>
              </a:rPr>
              <a:t> optativo:</a:t>
            </a:r>
            <a:r>
              <a:rPr b="0" lang="es-ES" sz="1800">
                <a:solidFill>
                  <a:schemeClr val="dk2"/>
                </a:solidFill>
              </a:rPr>
              <a:t> </a:t>
            </a:r>
            <a:r>
              <a:rPr lang="es-ES" sz="1800">
                <a:solidFill>
                  <a:schemeClr val="dk2"/>
                </a:solidFill>
              </a:rPr>
              <a:t>en grupo decidirán</a:t>
            </a:r>
            <a:r>
              <a:rPr b="0" lang="es-ES" sz="1800">
                <a:solidFill>
                  <a:schemeClr val="dk2"/>
                </a:solidFill>
              </a:rPr>
              <a:t> por desarrollar </a:t>
            </a:r>
            <a:r>
              <a:rPr lang="es-ES" sz="1800">
                <a:solidFill>
                  <a:schemeClr val="dk2"/>
                </a:solidFill>
              </a:rPr>
              <a:t>un solo punto</a:t>
            </a:r>
            <a:r>
              <a:rPr b="0" lang="es-ES" sz="1800">
                <a:solidFill>
                  <a:schemeClr val="dk2"/>
                </a:solidFill>
              </a:rPr>
              <a:t> entre los puntos 4, 5,6. </a:t>
            </a:r>
            <a:endParaRPr b="0" sz="1800">
              <a:solidFill>
                <a:schemeClr val="dk2"/>
              </a:solidFill>
            </a:endParaRPr>
          </a:p>
          <a:p>
            <a:pPr indent="-331469" lvl="0" marL="914400" rtl="0" algn="l">
              <a:lnSpc>
                <a:spcPct val="100000"/>
              </a:lnSpc>
              <a:spcBef>
                <a:spcPts val="0"/>
              </a:spcBef>
              <a:spcAft>
                <a:spcPts val="0"/>
              </a:spcAft>
              <a:buClr>
                <a:schemeClr val="dk2"/>
              </a:buClr>
              <a:buSzPct val="100000"/>
              <a:buChar char="●"/>
            </a:pPr>
            <a:r>
              <a:rPr b="0" lang="es-ES" sz="1800">
                <a:solidFill>
                  <a:schemeClr val="dk2"/>
                </a:solidFill>
              </a:rPr>
              <a:t>Pueden realizar todos los puntos si el grupo así lo desea.</a:t>
            </a:r>
            <a:endParaRPr b="0" sz="1800">
              <a:solidFill>
                <a:schemeClr val="dk2"/>
              </a:solidFill>
            </a:endParaRPr>
          </a:p>
          <a:p>
            <a:pPr indent="0" lvl="0" marL="0" rtl="0" algn="l">
              <a:lnSpc>
                <a:spcPct val="100000"/>
              </a:lnSpc>
              <a:spcBef>
                <a:spcPts val="0"/>
              </a:spcBef>
              <a:spcAft>
                <a:spcPts val="0"/>
              </a:spcAft>
              <a:buSzPct val="228394"/>
              <a:buNone/>
            </a:pPr>
            <a:r>
              <a:t/>
            </a:r>
            <a:endParaRPr b="0" sz="1800">
              <a:solidFill>
                <a:schemeClr val="dk2"/>
              </a:solidFill>
            </a:endParaRPr>
          </a:p>
          <a:p>
            <a:pPr indent="-331470" lvl="0" marL="457200" rtl="0" algn="l">
              <a:lnSpc>
                <a:spcPct val="100000"/>
              </a:lnSpc>
              <a:spcBef>
                <a:spcPts val="0"/>
              </a:spcBef>
              <a:spcAft>
                <a:spcPts val="0"/>
              </a:spcAft>
              <a:buClr>
                <a:schemeClr val="dk2"/>
              </a:buClr>
              <a:buSzPct val="100000"/>
              <a:buChar char="●"/>
            </a:pPr>
            <a:r>
              <a:rPr b="0" lang="es-ES" sz="1800">
                <a:solidFill>
                  <a:schemeClr val="dk2"/>
                </a:solidFill>
              </a:rPr>
              <a:t>Por último, </a:t>
            </a:r>
            <a:r>
              <a:rPr lang="es-ES" sz="1800">
                <a:solidFill>
                  <a:schemeClr val="dk2"/>
                </a:solidFill>
              </a:rPr>
              <a:t>no olvides disfrutar </a:t>
            </a:r>
            <a:r>
              <a:rPr b="0" lang="es-ES" sz="1800">
                <a:solidFill>
                  <a:schemeClr val="dk2"/>
                </a:solidFill>
              </a:rPr>
              <a:t>de lo que estás haciendo!</a:t>
            </a:r>
            <a:endParaRPr b="0" sz="1800">
              <a:solidFill>
                <a:schemeClr val="dk2"/>
              </a:solidFill>
            </a:endParaRPr>
          </a:p>
          <a:p>
            <a:pPr indent="0" lvl="0" marL="457200" rtl="0" algn="l">
              <a:lnSpc>
                <a:spcPct val="100000"/>
              </a:lnSpc>
              <a:spcBef>
                <a:spcPts val="0"/>
              </a:spcBef>
              <a:spcAft>
                <a:spcPts val="0"/>
              </a:spcAft>
              <a:buSzPct val="205555"/>
              <a:buNone/>
            </a:pPr>
            <a:r>
              <a:t/>
            </a:r>
            <a:endParaRPr b="0" sz="1800">
              <a:solidFill>
                <a:schemeClr val="dk2"/>
              </a:solidFill>
            </a:endParaRPr>
          </a:p>
          <a:p>
            <a:pPr indent="0" lvl="0" marL="0" rtl="0" algn="l">
              <a:lnSpc>
                <a:spcPct val="100000"/>
              </a:lnSpc>
              <a:spcBef>
                <a:spcPts val="0"/>
              </a:spcBef>
              <a:spcAft>
                <a:spcPts val="0"/>
              </a:spcAft>
              <a:buSzPct val="205555"/>
              <a:buNone/>
            </a:pPr>
            <a:r>
              <a:t/>
            </a:r>
            <a:endParaRPr b="0"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1e997aea929_0_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s-ES" sz="2630">
                <a:solidFill>
                  <a:schemeClr val="dk2"/>
                </a:solidFill>
                <a:latin typeface="Montserrat"/>
                <a:ea typeface="Montserrat"/>
                <a:cs typeface="Montserrat"/>
                <a:sym typeface="Montserrat"/>
              </a:rPr>
              <a:t>Herramienta colaborativa sugerida</a:t>
            </a:r>
            <a:endParaRPr b="1" sz="2630">
              <a:solidFill>
                <a:schemeClr val="dk2"/>
              </a:solidFill>
              <a:latin typeface="Montserrat"/>
              <a:ea typeface="Montserrat"/>
              <a:cs typeface="Montserrat"/>
              <a:sym typeface="Montserrat"/>
            </a:endParaRPr>
          </a:p>
        </p:txBody>
      </p:sp>
      <p:pic>
        <p:nvPicPr>
          <p:cNvPr id="142" name="Google Shape;142;g1e997aea929_0_0"/>
          <p:cNvPicPr preferRelativeResize="0"/>
          <p:nvPr/>
        </p:nvPicPr>
        <p:blipFill rotWithShape="1">
          <a:blip r:embed="rId3">
            <a:alphaModFix/>
          </a:blip>
          <a:srcRect b="0" l="0" r="0" t="0"/>
          <a:stretch/>
        </p:blipFill>
        <p:spPr>
          <a:xfrm>
            <a:off x="463500" y="2606625"/>
            <a:ext cx="606300" cy="606300"/>
          </a:xfrm>
          <a:prstGeom prst="rect">
            <a:avLst/>
          </a:prstGeom>
          <a:noFill/>
          <a:ln>
            <a:noFill/>
          </a:ln>
        </p:spPr>
      </p:pic>
      <p:pic>
        <p:nvPicPr>
          <p:cNvPr id="143" name="Google Shape;143;g1e997aea929_0_0"/>
          <p:cNvPicPr preferRelativeResize="0"/>
          <p:nvPr/>
        </p:nvPicPr>
        <p:blipFill rotWithShape="1">
          <a:blip r:embed="rId4">
            <a:alphaModFix/>
          </a:blip>
          <a:srcRect b="0" l="0" r="0" t="0"/>
          <a:stretch/>
        </p:blipFill>
        <p:spPr>
          <a:xfrm>
            <a:off x="431800" y="1590700"/>
            <a:ext cx="606300" cy="595346"/>
          </a:xfrm>
          <a:prstGeom prst="rect">
            <a:avLst/>
          </a:prstGeom>
          <a:noFill/>
          <a:ln>
            <a:noFill/>
          </a:ln>
        </p:spPr>
      </p:pic>
      <p:sp>
        <p:nvSpPr>
          <p:cNvPr id="144" name="Google Shape;144;g1e997aea929_0_0"/>
          <p:cNvSpPr txBox="1"/>
          <p:nvPr/>
        </p:nvSpPr>
        <p:spPr>
          <a:xfrm>
            <a:off x="1209825" y="1700675"/>
            <a:ext cx="4182600" cy="43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chemeClr val="dk2"/>
                </a:solidFill>
                <a:latin typeface="Montserrat"/>
                <a:ea typeface="Montserrat"/>
                <a:cs typeface="Montserrat"/>
                <a:sym typeface="Montserrat"/>
              </a:rPr>
              <a:t>Vs Code</a:t>
            </a:r>
            <a:endParaRPr b="1" i="0" sz="1400" u="none" cap="none" strike="noStrike">
              <a:solidFill>
                <a:schemeClr val="dk2"/>
              </a:solidFill>
              <a:latin typeface="Montserrat"/>
              <a:ea typeface="Montserrat"/>
              <a:cs typeface="Montserrat"/>
              <a:sym typeface="Montserrat"/>
            </a:endParaRPr>
          </a:p>
        </p:txBody>
      </p:sp>
      <p:sp>
        <p:nvSpPr>
          <p:cNvPr id="145" name="Google Shape;145;g1e997aea929_0_0"/>
          <p:cNvSpPr txBox="1"/>
          <p:nvPr/>
        </p:nvSpPr>
        <p:spPr>
          <a:xfrm>
            <a:off x="1237775" y="2666825"/>
            <a:ext cx="4182600" cy="43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chemeClr val="dk2"/>
                </a:solidFill>
                <a:latin typeface="Montserrat"/>
                <a:ea typeface="Montserrat"/>
                <a:cs typeface="Montserrat"/>
                <a:sym typeface="Montserrat"/>
              </a:rPr>
              <a:t>Extensión para Vs Code Share Code</a:t>
            </a:r>
            <a:endParaRPr b="1" i="0" sz="1400" u="none" cap="none" strike="noStrike">
              <a:solidFill>
                <a:schemeClr val="dk2"/>
              </a:solidFill>
              <a:latin typeface="Montserrat"/>
              <a:ea typeface="Montserrat"/>
              <a:cs typeface="Montserrat"/>
              <a:sym typeface="Montserrat"/>
            </a:endParaRPr>
          </a:p>
        </p:txBody>
      </p:sp>
      <p:sp>
        <p:nvSpPr>
          <p:cNvPr id="146" name="Google Shape;146;g1e997aea929_0_0"/>
          <p:cNvSpPr txBox="1"/>
          <p:nvPr/>
        </p:nvSpPr>
        <p:spPr>
          <a:xfrm>
            <a:off x="1209825" y="3028025"/>
            <a:ext cx="588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a:solidFill>
                  <a:schemeClr val="dk2"/>
                </a:solidFill>
                <a:latin typeface="Montserrat"/>
                <a:ea typeface="Montserrat"/>
                <a:cs typeface="Montserrat"/>
                <a:sym typeface="Montserrat"/>
              </a:rPr>
              <a:t>Tutorial  sobre Live Share</a:t>
            </a:r>
            <a:r>
              <a:rPr lang="es-ES">
                <a:latin typeface="Montserrat"/>
                <a:ea typeface="Montserrat"/>
                <a:cs typeface="Montserrat"/>
                <a:sym typeface="Montserrat"/>
              </a:rPr>
              <a:t> </a:t>
            </a:r>
            <a:r>
              <a:rPr lang="es-ES" u="sng">
                <a:solidFill>
                  <a:schemeClr val="hlink"/>
                </a:solidFill>
                <a:latin typeface="Montserrat"/>
                <a:ea typeface="Montserrat"/>
                <a:cs typeface="Montserrat"/>
                <a:sym typeface="Montserrat"/>
                <a:hlinkClick r:id="rId5"/>
              </a:rPr>
              <a:t>https://youtu.be/pY3r79uyUrk</a:t>
            </a:r>
            <a:endParaRPr>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Gonzalo F. Rubé</dc:creator>
</cp:coreProperties>
</file>