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_rels/notesSlide7.xml.rels" ContentType="application/vnd.openxmlformats-package.relationships+xml"/>
  <Override PartName="/ppt/notesSlides/notesSlide7.xml" ContentType="application/vnd.openxmlformats-officedocument.presentationml.notesSlide+xml"/>
  <Override PartName="/ppt/_rels/presentation.xml.rels" ContentType="application/vnd.openxmlformats-package.relationships+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0.png" ContentType="image/png"/>
  <Override PartName="/ppt/media/image29.png" ContentType="image/png"/>
  <Override PartName="/ppt/media/image11.png" ContentType="image/png"/>
  <Override PartName="/ppt/media/image6.png" ContentType="image/png"/>
  <Override PartName="/ppt/media/image36.png" ContentType="image/png"/>
  <Override PartName="/ppt/media/image12.png" ContentType="image/png"/>
  <Override PartName="/ppt/media/image7.png" ContentType="image/png"/>
  <Override PartName="/ppt/media/image37.png" ContentType="image/png"/>
  <Override PartName="/ppt/media/image13.png" ContentType="image/png"/>
  <Override PartName="/ppt/media/image8.png" ContentType="image/png"/>
  <Override PartName="/ppt/media/image38.png" ContentType="image/png"/>
  <Override PartName="/ppt/media/image9.png" ContentType="image/png"/>
  <Override PartName="/ppt/media/image30.png" ContentType="image/png"/>
  <Override PartName="/ppt/media/image28.png" ContentType="image/png"/>
  <Override PartName="/ppt/media/image5.png" ContentType="image/png"/>
  <Override PartName="/ppt/media/image35.png" ContentType="image/png"/>
  <Override PartName="/ppt/media/image34.png" ContentType="image/png"/>
  <Override PartName="/ppt/media/image4.png" ContentType="image/png"/>
  <Override PartName="/ppt/media/image27.png" ContentType="image/png"/>
  <Override PartName="/ppt/media/image33.png" ContentType="image/png"/>
  <Override PartName="/ppt/media/image3.png" ContentType="image/png"/>
  <Override PartName="/ppt/media/image26.png" ContentType="image/png"/>
  <Override PartName="/ppt/media/image32.png" ContentType="image/png"/>
  <Override PartName="/ppt/media/image2.png" ContentType="image/png"/>
  <Override PartName="/ppt/media/image25.png" ContentType="image/png"/>
  <Override PartName="/ppt/media/image31.png" ContentType="image/png"/>
  <Override PartName="/ppt/media/image1.png" ContentType="image/png"/>
  <Override PartName="/ppt/media/image24.png" ContentType="image/png"/>
  <Override PartName="/ppt/media/image14.png" ContentType="image/png"/>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35.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53.xml.rels" ContentType="application/vnd.openxmlformats-package.relationships+xml"/>
  <Override PartName="/ppt/slideLayouts/_rels/slideLayout62.xml.rels" ContentType="application/vnd.openxmlformats-package.relationships+xml"/>
  <Override PartName="/ppt/slideLayouts/_rels/slideLayout46.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6.xml.rels" ContentType="application/vnd.openxmlformats-package.relationships+xml"/>
  <Override PartName="/ppt/slideLayouts/_rels/slideLayout81.xml.rels" ContentType="application/vnd.openxmlformats-package.relationships+xml"/>
  <Override PartName="/ppt/slideLayouts/_rels/slideLayout65.xml.rels" ContentType="application/vnd.openxmlformats-package.relationships+xml"/>
  <Override PartName="/ppt/slideLayouts/_rels/slideLayout74.xml.rels" ContentType="application/vnd.openxmlformats-package.relationships+xml"/>
  <Override PartName="/ppt/slideLayouts/_rels/slideLayout58.xml.rels" ContentType="application/vnd.openxmlformats-package.relationships+xml"/>
  <Override PartName="/ppt/slideLayouts/_rels/slideLayout82.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0.xml.rels" ContentType="application/vnd.openxmlformats-package.relationships+xml"/>
  <Override PartName="/ppt/slideLayouts/_rels/slideLayout64.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5.xml.rels" ContentType="application/vnd.openxmlformats-package.relationships+xml"/>
  <Override PartName="/ppt/slideLayouts/_rels/slideLayout59.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66.xml.rels" ContentType="application/vnd.openxmlformats-package.relationships+xml"/>
  <Override PartName="/ppt/slideLayouts/_rels/slideLayout70.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28.xml" ContentType="application/vnd.openxmlformats-officedocument.presentationml.slideLayout+xml"/>
  <Override PartName="/ppt/slideLayouts/slideLayout70.xml" ContentType="application/vnd.openxmlformats-officedocument.presentationml.slideLayout+xml"/>
  <Override PartName="/ppt/slideLayouts/slideLayout65.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66.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79.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comments/comment7.xml" ContentType="application/vnd.openxmlformats-officedocument.presentationml.comments+xml"/>
  <Override PartName="/ppt/commentAuthors.xml" ContentType="application/vnd.openxmlformats-officedocument.presentationml.commentAuthor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Lst>
  <p:sldSz cx="9144000" cy="5143500"/>
  <p:notesSz cx="7559675" cy="10691813"/>
</p:presentation>
</file>

<file path=ppt/commentAuthors.xml><?xml version="1.0" encoding="utf-8"?>
<p:cmAuthorLst xmlns:p="http://schemas.openxmlformats.org/presentationml/2006/main">
  <p:cmAuthor id="0" nam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notesMaster" Target="notesMasters/notesMaster1.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presProps" Target="presProps.xml"/><Relationship Id="rId36" Type="http://schemas.openxmlformats.org/officeDocument/2006/relationships/commentAuthors" Target="commentAuthors.xml"/>
</Relationships>
</file>

<file path=ppt/comments/comment7.xml><?xml version="1.0" encoding="utf-8"?>
<p:cmLst xmlns:p="http://schemas.openxmlformats.org/presentationml/2006/main">
  <p:cm authorId="0" dt="2023-03-08T17:32:03.000000000" idx="1">
    <p:pos x="0" y="0"/>
    <p:text/>
  </p:cm>
</p:cmLst>
</file>

<file path=ppt/notesMasters/_rels/notesMaster1.xml.rels><?xml version="1.0" encoding="UTF-8"?>
<Relationships xmlns="http://schemas.openxmlformats.org/package/2006/relationships"><Relationship Id="rId1" Type="http://schemas.openxmlformats.org/officeDocument/2006/relationships/theme" Target="../theme/theme8.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s-AR" sz="4400" spc="-1" strike="noStrike">
                <a:latin typeface="Arial"/>
              </a:rPr>
              <a:t>Pulse para desplazar la diapositiva</a:t>
            </a:r>
            <a:endParaRPr b="0" lang="es-AR" sz="4400" spc="-1" strike="noStrike">
              <a:latin typeface="Arial"/>
            </a:endParaRPr>
          </a:p>
        </p:txBody>
      </p:sp>
      <p:sp>
        <p:nvSpPr>
          <p:cNvPr id="302"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s-AR" sz="2000" spc="-1" strike="noStrike">
                <a:latin typeface="Arial"/>
              </a:rPr>
              <a:t>Pulse para editar el formato de las notas</a:t>
            </a:r>
            <a:endParaRPr b="0" lang="es-AR" sz="2000" spc="-1" strike="noStrike">
              <a:latin typeface="Arial"/>
            </a:endParaRPr>
          </a:p>
        </p:txBody>
      </p:sp>
      <p:sp>
        <p:nvSpPr>
          <p:cNvPr id="303"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s-AR" sz="1400" spc="-1" strike="noStrike">
                <a:latin typeface="Times New Roman"/>
              </a:rPr>
              <a:t>&lt;cabecera&gt;</a:t>
            </a:r>
            <a:endParaRPr b="0" lang="es-AR" sz="1400" spc="-1" strike="noStrike">
              <a:latin typeface="Times New Roman"/>
            </a:endParaRPr>
          </a:p>
        </p:txBody>
      </p:sp>
      <p:sp>
        <p:nvSpPr>
          <p:cNvPr id="304"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algn="r">
              <a:buNone/>
              <a:defRPr b="0" lang="es-AR" sz="1400" spc="-1" strike="noStrike">
                <a:latin typeface="Times New Roman"/>
              </a:defRPr>
            </a:lvl1pPr>
          </a:lstStyle>
          <a:p>
            <a:pPr algn="r">
              <a:buNone/>
            </a:pPr>
            <a:r>
              <a:rPr b="0" lang="es-AR" sz="1400" spc="-1" strike="noStrike">
                <a:latin typeface="Times New Roman"/>
              </a:rPr>
              <a:t>&lt;fecha/hora&gt;</a:t>
            </a:r>
            <a:endParaRPr b="0" lang="es-AR" sz="1400" spc="-1" strike="noStrike">
              <a:latin typeface="Times New Roman"/>
            </a:endParaRPr>
          </a:p>
        </p:txBody>
      </p:sp>
      <p:sp>
        <p:nvSpPr>
          <p:cNvPr id="305"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a:defRPr b="0" lang="es-AR" sz="1400" spc="-1" strike="noStrike">
                <a:latin typeface="Times New Roman"/>
              </a:defRPr>
            </a:lvl1pPr>
          </a:lstStyle>
          <a:p>
            <a:r>
              <a:rPr b="0" lang="es-AR" sz="1400" spc="-1" strike="noStrike">
                <a:latin typeface="Times New Roman"/>
              </a:rPr>
              <a:t>&lt;pie de página&gt;</a:t>
            </a:r>
            <a:endParaRPr b="0" lang="es-AR" sz="1400" spc="-1" strike="noStrike">
              <a:latin typeface="Times New Roman"/>
            </a:endParaRPr>
          </a:p>
        </p:txBody>
      </p:sp>
      <p:sp>
        <p:nvSpPr>
          <p:cNvPr id="306"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algn="r">
              <a:buNone/>
              <a:defRPr b="0" lang="es-AR" sz="1400" spc="-1" strike="noStrike">
                <a:latin typeface="Times New Roman"/>
              </a:defRPr>
            </a:lvl1pPr>
          </a:lstStyle>
          <a:p>
            <a:pPr algn="r">
              <a:buNone/>
            </a:pPr>
            <a:fld id="{DFE5B7ED-A530-4B58-94F5-73A5E45B4A65}" type="slidenum">
              <a:rPr b="0" lang="es-AR" sz="1400" spc="-1" strike="noStrike">
                <a:latin typeface="Times New Roman"/>
              </a:rPr>
              <a:t>&lt;número&gt;</a:t>
            </a:fld>
            <a:endParaRPr b="0" lang="es-A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7.xml.rels><?xml version="1.0" encoding="UTF-8"?>
<Relationships xmlns="http://schemas.openxmlformats.org/package/2006/relationships"><Relationship Id="rId1" Type="http://schemas.openxmlformats.org/officeDocument/2006/relationships/hyperlink" Target="https://online-learning.harvard.edu/course/cs50-introduction-computer-science" TargetMode="External"/><Relationship Id="rId2" Type="http://schemas.openxmlformats.org/officeDocument/2006/relationships/slide" Target="../slides/slide7.xml"/><Relationship Id="rId3" Type="http://schemas.openxmlformats.org/officeDocument/2006/relationships/notesMaster" Target="../notesMasters/notesMaster1.xml"/>
</Relationship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PlaceHolder 1"/>
          <p:cNvSpPr>
            <a:spLocks noGrp="1"/>
          </p:cNvSpPr>
          <p:nvPr>
            <p:ph type="sldImg"/>
          </p:nvPr>
        </p:nvSpPr>
        <p:spPr>
          <a:xfrm>
            <a:off x="216360" y="812520"/>
            <a:ext cx="7126200" cy="4008240"/>
          </a:xfrm>
          <a:prstGeom prst="rect">
            <a:avLst/>
          </a:prstGeom>
          <a:ln w="0">
            <a:noFill/>
          </a:ln>
        </p:spPr>
      </p:sp>
      <p:sp>
        <p:nvSpPr>
          <p:cNvPr id="364"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endParaRPr b="0" lang="es-AR" sz="2000" spc="-1" strike="noStrike">
              <a:latin typeface="Arial"/>
            </a:endParaRPr>
          </a:p>
        </p:txBody>
      </p:sp>
      <p:sp>
        <p:nvSpPr>
          <p:cNvPr id="365" name=""/>
          <p:cNvSpPr/>
          <p:nvPr/>
        </p:nvSpPr>
        <p:spPr>
          <a:xfrm>
            <a:off x="1580040" y="5250240"/>
            <a:ext cx="4552200" cy="231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s-AR" sz="1000" spc="-1" strike="noStrike" u="sng">
                <a:solidFill>
                  <a:srgbClr val="000000"/>
                </a:solidFill>
                <a:uFillTx/>
                <a:latin typeface="Arial"/>
                <a:hlinkClick r:id="rId1"/>
              </a:rPr>
              <a:t>https://online-learning.harvard.edu/course/cs50-introduction-computer-science</a:t>
            </a:r>
            <a:endParaRPr b="0" lang="es-AR" sz="1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s-AR" sz="3200" spc="-1" strike="noStrike">
              <a:latin typeface="Arial"/>
            </a:endParaRPr>
          </a:p>
        </p:txBody>
      </p:sp>
      <p:sp>
        <p:nvSpPr>
          <p:cNvPr id="3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3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3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3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3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3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3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3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4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4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4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5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5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5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AR" sz="3200" spc="-1" strike="noStrike">
              <a:latin typeface="Arial"/>
            </a:endParaRPr>
          </a:p>
        </p:txBody>
      </p:sp>
      <p:sp>
        <p:nvSpPr>
          <p:cNvPr id="5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6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6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AR" sz="3200" spc="-1" strike="noStrike">
              <a:latin typeface="Arial"/>
            </a:endParaRPr>
          </a:p>
        </p:txBody>
      </p:sp>
      <p:sp>
        <p:nvSpPr>
          <p:cNvPr id="6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6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AR" sz="3200" spc="-1" strike="noStrike">
              <a:latin typeface="Arial"/>
            </a:endParaRPr>
          </a:p>
        </p:txBody>
      </p:sp>
      <p:sp>
        <p:nvSpPr>
          <p:cNvPr id="6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6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6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6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7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7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s-AR" sz="3200" spc="-1" strike="noStrike">
              <a:latin typeface="Arial"/>
            </a:endParaRPr>
          </a:p>
        </p:txBody>
      </p:sp>
      <p:sp>
        <p:nvSpPr>
          <p:cNvPr id="7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7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7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7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7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8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8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8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8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8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8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9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0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0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AR" sz="3200" spc="-1" strike="noStrike">
              <a:latin typeface="Arial"/>
            </a:endParaRPr>
          </a:p>
        </p:txBody>
      </p:sp>
      <p:sp>
        <p:nvSpPr>
          <p:cNvPr id="10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0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0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AR" sz="3200" spc="-1" strike="noStrike">
              <a:latin typeface="Arial"/>
            </a:endParaRPr>
          </a:p>
        </p:txBody>
      </p:sp>
      <p:sp>
        <p:nvSpPr>
          <p:cNvPr id="10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1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AR" sz="3200" spc="-1" strike="noStrike">
              <a:latin typeface="Arial"/>
            </a:endParaRPr>
          </a:p>
        </p:txBody>
      </p:sp>
      <p:sp>
        <p:nvSpPr>
          <p:cNvPr id="11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1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1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1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1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1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2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2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2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2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2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2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2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2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3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3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3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4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4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AR" sz="3200" spc="-1" strike="noStrike">
              <a:latin typeface="Arial"/>
            </a:endParaRPr>
          </a:p>
        </p:txBody>
      </p:sp>
      <p:sp>
        <p:nvSpPr>
          <p:cNvPr id="1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4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AR" sz="3200" spc="-1" strike="noStrike">
              <a:latin typeface="Arial"/>
            </a:endParaRPr>
          </a:p>
        </p:txBody>
      </p:sp>
      <p:sp>
        <p:nvSpPr>
          <p:cNvPr id="14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7"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4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5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AR" sz="3200" spc="-1" strike="noStrike">
              <a:latin typeface="Arial"/>
            </a:endParaRPr>
          </a:p>
        </p:txBody>
      </p:sp>
      <p:sp>
        <p:nvSpPr>
          <p:cNvPr id="15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5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AR" sz="3200" spc="-1" strike="noStrike">
              <a:latin typeface="Arial"/>
            </a:endParaRPr>
          </a:p>
        </p:txBody>
      </p:sp>
      <p:sp>
        <p:nvSpPr>
          <p:cNvPr id="15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5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5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5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5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6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6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6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6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6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6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6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7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7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7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7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7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8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8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8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AR" sz="3200" spc="-1" strike="noStrike">
              <a:latin typeface="Arial"/>
            </a:endParaRPr>
          </a:p>
        </p:txBody>
      </p:sp>
      <p:sp>
        <p:nvSpPr>
          <p:cNvPr id="18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9"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9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9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AR" sz="3200" spc="-1" strike="noStrike">
              <a:latin typeface="Arial"/>
            </a:endParaRPr>
          </a:p>
        </p:txBody>
      </p:sp>
      <p:sp>
        <p:nvSpPr>
          <p:cNvPr id="19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9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AR" sz="3200" spc="-1" strike="noStrike">
              <a:latin typeface="Arial"/>
            </a:endParaRPr>
          </a:p>
        </p:txBody>
      </p:sp>
      <p:sp>
        <p:nvSpPr>
          <p:cNvPr id="19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9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9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20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20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0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s-AR" sz="3200" spc="-1" strike="noStrike">
              <a:latin typeface="Arial"/>
            </a:endParaRPr>
          </a:p>
        </p:txBody>
      </p:sp>
      <p:sp>
        <p:nvSpPr>
          <p:cNvPr id="20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0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20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20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20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1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21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21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21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21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21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2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2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2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AR" sz="3200" spc="-1" strike="noStrike">
              <a:latin typeface="Arial"/>
            </a:endParaRPr>
          </a:p>
        </p:txBody>
      </p:sp>
      <p:sp>
        <p:nvSpPr>
          <p:cNvPr id="22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3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23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AR" sz="3200" spc="-1" strike="noStrike">
              <a:latin typeface="Arial"/>
            </a:endParaRPr>
          </a:p>
        </p:txBody>
      </p:sp>
      <p:sp>
        <p:nvSpPr>
          <p:cNvPr id="23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3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AR" sz="3200" spc="-1" strike="noStrike">
              <a:latin typeface="Arial"/>
            </a:endParaRPr>
          </a:p>
        </p:txBody>
      </p:sp>
      <p:sp>
        <p:nvSpPr>
          <p:cNvPr id="23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23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4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24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24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1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AR" sz="3200" spc="-1" strike="noStrike">
              <a:latin typeface="Arial"/>
            </a:endParaRPr>
          </a:p>
        </p:txBody>
      </p:sp>
      <p:sp>
        <p:nvSpPr>
          <p:cNvPr id="1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4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s-AR" sz="3200" spc="-1" strike="noStrike">
              <a:latin typeface="Arial"/>
            </a:endParaRPr>
          </a:p>
        </p:txBody>
      </p:sp>
      <p:sp>
        <p:nvSpPr>
          <p:cNvPr id="24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4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24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25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25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5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25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25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25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25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25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6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6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7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AR" sz="3200" spc="-1" strike="noStrike">
              <a:latin typeface="Arial"/>
            </a:endParaRPr>
          </a:p>
        </p:txBody>
      </p:sp>
      <p:sp>
        <p:nvSpPr>
          <p:cNvPr id="27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7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27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AR" sz="3200" spc="-1" strike="noStrike">
              <a:latin typeface="Arial"/>
            </a:endParaRPr>
          </a:p>
        </p:txBody>
      </p:sp>
      <p:sp>
        <p:nvSpPr>
          <p:cNvPr id="27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AR" sz="3200" spc="-1" strike="noStrike">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2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7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AR" sz="3200" spc="-1" strike="noStrike">
              <a:latin typeface="Arial"/>
            </a:endParaRPr>
          </a:p>
        </p:txBody>
      </p:sp>
      <p:sp>
        <p:nvSpPr>
          <p:cNvPr id="28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28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8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28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28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8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s-AR" sz="3200" spc="-1" strike="noStrike">
              <a:latin typeface="Arial"/>
            </a:endParaRPr>
          </a:p>
        </p:txBody>
      </p:sp>
      <p:sp>
        <p:nvSpPr>
          <p:cNvPr id="28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9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29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29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29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9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29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29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29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29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30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2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AR" sz="3200" spc="-1" strike="noStrike">
              <a:latin typeface="Arial"/>
            </a:endParaRPr>
          </a:p>
        </p:txBody>
      </p:sp>
      <p:sp>
        <p:nvSpPr>
          <p:cNvPr id="2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slideLayout" Target="../slideLayouts/slideLayout46.xml"/><Relationship Id="rId15" Type="http://schemas.openxmlformats.org/officeDocument/2006/relationships/slideLayout" Target="../slideLayouts/slideLayout47.xml"/><Relationship Id="rId16"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 Id="rId11" Type="http://schemas.openxmlformats.org/officeDocument/2006/relationships/slideLayout" Target="../slideLayouts/slideLayout55.xml"/><Relationship Id="rId12" Type="http://schemas.openxmlformats.org/officeDocument/2006/relationships/slideLayout" Target="../slideLayouts/slideLayout56.xml"/><Relationship Id="rId13" Type="http://schemas.openxmlformats.org/officeDocument/2006/relationships/slideLayout" Target="../slideLayouts/slideLayout57.xml"/><Relationship Id="rId14" Type="http://schemas.openxmlformats.org/officeDocument/2006/relationships/slideLayout" Target="../slideLayouts/slideLayout58.xml"/><Relationship Id="rId15" Type="http://schemas.openxmlformats.org/officeDocument/2006/relationships/slideLayout" Target="../slideLayouts/slideLayout59.xml"/><Relationship Id="rId16"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slideLayout" Target="../slideLayouts/slideLayout61.xml"/><Relationship Id="rId6" Type="http://schemas.openxmlformats.org/officeDocument/2006/relationships/slideLayout" Target="../slideLayouts/slideLayout62.xml"/><Relationship Id="rId7" Type="http://schemas.openxmlformats.org/officeDocument/2006/relationships/slideLayout" Target="../slideLayouts/slideLayout63.xml"/><Relationship Id="rId8" Type="http://schemas.openxmlformats.org/officeDocument/2006/relationships/slideLayout" Target="../slideLayouts/slideLayout64.xml"/><Relationship Id="rId9" Type="http://schemas.openxmlformats.org/officeDocument/2006/relationships/slideLayout" Target="../slideLayouts/slideLayout65.xml"/><Relationship Id="rId10" Type="http://schemas.openxmlformats.org/officeDocument/2006/relationships/slideLayout" Target="../slideLayouts/slideLayout66.xml"/><Relationship Id="rId11" Type="http://schemas.openxmlformats.org/officeDocument/2006/relationships/slideLayout" Target="../slideLayouts/slideLayout67.xml"/><Relationship Id="rId12" Type="http://schemas.openxmlformats.org/officeDocument/2006/relationships/slideLayout" Target="../slideLayouts/slideLayout68.xml"/><Relationship Id="rId13" Type="http://schemas.openxmlformats.org/officeDocument/2006/relationships/slideLayout" Target="../slideLayouts/slideLayout69.xml"/><Relationship Id="rId14" Type="http://schemas.openxmlformats.org/officeDocument/2006/relationships/slideLayout" Target="../slideLayouts/slideLayout70.xml"/><Relationship Id="rId15" Type="http://schemas.openxmlformats.org/officeDocument/2006/relationships/slideLayout" Target="../slideLayouts/slideLayout71.xml"/><Relationship Id="rId16"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slideLayout" Target="../slideLayouts/slideLayout73.xml"/><Relationship Id="rId6" Type="http://schemas.openxmlformats.org/officeDocument/2006/relationships/slideLayout" Target="../slideLayouts/slideLayout74.xml"/><Relationship Id="rId7" Type="http://schemas.openxmlformats.org/officeDocument/2006/relationships/slideLayout" Target="../slideLayouts/slideLayout75.xml"/><Relationship Id="rId8" Type="http://schemas.openxmlformats.org/officeDocument/2006/relationships/slideLayout" Target="../slideLayouts/slideLayout76.xml"/><Relationship Id="rId9" Type="http://schemas.openxmlformats.org/officeDocument/2006/relationships/slideLayout" Target="../slideLayouts/slideLayout77.xml"/><Relationship Id="rId10" Type="http://schemas.openxmlformats.org/officeDocument/2006/relationships/slideLayout" Target="../slideLayouts/slideLayout78.xml"/><Relationship Id="rId11" Type="http://schemas.openxmlformats.org/officeDocument/2006/relationships/slideLayout" Target="../slideLayouts/slideLayout79.xml"/><Relationship Id="rId12" Type="http://schemas.openxmlformats.org/officeDocument/2006/relationships/slideLayout" Target="../slideLayouts/slideLayout80.xml"/><Relationship Id="rId13" Type="http://schemas.openxmlformats.org/officeDocument/2006/relationships/slideLayout" Target="../slideLayouts/slideLayout81.xml"/><Relationship Id="rId14" Type="http://schemas.openxmlformats.org/officeDocument/2006/relationships/slideLayout" Target="../slideLayouts/slideLayout82.xml"/><Relationship Id="rId15" Type="http://schemas.openxmlformats.org/officeDocument/2006/relationships/slideLayout" Target="../slideLayouts/slideLayout83.xml"/><Relationship Id="rId16"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11;p14" descr=""/>
          <p:cNvPicPr/>
          <p:nvPr/>
        </p:nvPicPr>
        <p:blipFill>
          <a:blip r:embed="rId2"/>
          <a:stretch/>
        </p:blipFill>
        <p:spPr>
          <a:xfrm>
            <a:off x="0" y="1289880"/>
            <a:ext cx="3035880" cy="2067120"/>
          </a:xfrm>
          <a:prstGeom prst="rect">
            <a:avLst/>
          </a:prstGeom>
          <a:ln w="0">
            <a:noFill/>
          </a:ln>
        </p:spPr>
      </p:pic>
      <p:pic>
        <p:nvPicPr>
          <p:cNvPr id="1" name="Google Shape;12;p14" descr=""/>
          <p:cNvPicPr/>
          <p:nvPr/>
        </p:nvPicPr>
        <p:blipFill>
          <a:blip r:embed="rId3"/>
          <a:stretch/>
        </p:blipFill>
        <p:spPr>
          <a:xfrm>
            <a:off x="8222760" y="4573800"/>
            <a:ext cx="736560" cy="394200"/>
          </a:xfrm>
          <a:prstGeom prst="rect">
            <a:avLst/>
          </a:prstGeom>
          <a:ln w="0">
            <a:noFill/>
          </a:ln>
        </p:spPr>
      </p:pic>
      <p:sp>
        <p:nvSpPr>
          <p:cNvPr id="2" name="Google Shape;13;p14"/>
          <p:cNvSpPr/>
          <p:nvPr/>
        </p:nvSpPr>
        <p:spPr>
          <a:xfrm>
            <a:off x="3326040" y="3062520"/>
            <a:ext cx="5529240" cy="395280"/>
          </a:xfrm>
          <a:prstGeom prst="rect">
            <a:avLst/>
          </a:prstGeom>
          <a:noFill/>
          <a:ln w="0">
            <a:noFill/>
          </a:ln>
        </p:spPr>
        <p:style>
          <a:lnRef idx="0"/>
          <a:fillRef idx="0"/>
          <a:effectRef idx="0"/>
          <a:fontRef idx="minor"/>
        </p:style>
      </p:sp>
      <p:sp>
        <p:nvSpPr>
          <p:cNvPr id="3" name="Google Shape;15;p14"/>
          <p:cNvSpPr/>
          <p:nvPr/>
        </p:nvSpPr>
        <p:spPr>
          <a:xfrm>
            <a:off x="-13680" y="-45360"/>
            <a:ext cx="9166320" cy="552960"/>
          </a:xfrm>
          <a:prstGeom prst="rect">
            <a:avLst/>
          </a:prstGeom>
          <a:solidFill>
            <a:srgbClr val="f8c823"/>
          </a:solidFill>
          <a:ln w="0">
            <a:noFill/>
          </a:ln>
        </p:spPr>
        <p:style>
          <a:lnRef idx="0"/>
          <a:fillRef idx="0"/>
          <a:effectRef idx="0"/>
          <a:fontRef idx="minor"/>
        </p:style>
      </p:sp>
      <p:pic>
        <p:nvPicPr>
          <p:cNvPr id="4" name="Google Shape;16;p14" descr=""/>
          <p:cNvPicPr/>
          <p:nvPr/>
        </p:nvPicPr>
        <p:blipFill>
          <a:blip r:embed="rId4"/>
          <a:stretch/>
        </p:blipFill>
        <p:spPr>
          <a:xfrm>
            <a:off x="8155080" y="33840"/>
            <a:ext cx="871920" cy="394200"/>
          </a:xfrm>
          <a:prstGeom prst="rect">
            <a:avLst/>
          </a:prstGeom>
          <a:ln w="0">
            <a:noFill/>
          </a:ln>
        </p:spPr>
      </p:pic>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s-AR" sz="4400" spc="-1" strike="noStrike">
                <a:latin typeface="Arial"/>
              </a:rPr>
              <a:t>Puls</a:t>
            </a:r>
            <a:r>
              <a:rPr b="0" lang="es-AR" sz="4400" spc="-1" strike="noStrike">
                <a:latin typeface="Arial"/>
              </a:rPr>
              <a:t>e </a:t>
            </a:r>
            <a:r>
              <a:rPr b="0" lang="es-AR" sz="4400" spc="-1" strike="noStrike">
                <a:latin typeface="Arial"/>
              </a:rPr>
              <a:t>para </a:t>
            </a:r>
            <a:r>
              <a:rPr b="0" lang="es-AR" sz="4400" spc="-1" strike="noStrike">
                <a:latin typeface="Arial"/>
              </a:rPr>
              <a:t>edita</a:t>
            </a:r>
            <a:r>
              <a:rPr b="0" lang="es-AR" sz="4400" spc="-1" strike="noStrike">
                <a:latin typeface="Arial"/>
              </a:rPr>
              <a:t>r el </a:t>
            </a:r>
            <a:r>
              <a:rPr b="0" lang="es-AR" sz="4400" spc="-1" strike="noStrike">
                <a:latin typeface="Arial"/>
              </a:rPr>
              <a:t>form</a:t>
            </a:r>
            <a:r>
              <a:rPr b="0" lang="es-AR" sz="4400" spc="-1" strike="noStrike">
                <a:latin typeface="Arial"/>
              </a:rPr>
              <a:t>ato </a:t>
            </a:r>
            <a:r>
              <a:rPr b="0" lang="es-AR" sz="4400" spc="-1" strike="noStrike">
                <a:latin typeface="Arial"/>
              </a:rPr>
              <a:t>del </a:t>
            </a:r>
            <a:r>
              <a:rPr b="0" lang="es-AR" sz="4400" spc="-1" strike="noStrike">
                <a:latin typeface="Arial"/>
              </a:rPr>
              <a:t>texto </a:t>
            </a:r>
            <a:r>
              <a:rPr b="0" lang="es-AR" sz="4400" spc="-1" strike="noStrike">
                <a:latin typeface="Arial"/>
              </a:rPr>
              <a:t>de </a:t>
            </a:r>
            <a:r>
              <a:rPr b="0" lang="es-AR" sz="4400" spc="-1" strike="noStrike">
                <a:latin typeface="Arial"/>
              </a:rPr>
              <a:t>título</a:t>
            </a:r>
            <a:endParaRPr b="0" lang="es-AR" sz="4400" spc="-1" strike="noStrike">
              <a:latin typeface="Arial"/>
            </a:endParaRPr>
          </a:p>
        </p:txBody>
      </p:sp>
      <p:sp>
        <p:nvSpPr>
          <p:cNvPr id="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fontScale="92000"/>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texto del esquema</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Google Shape;18;p15"/>
          <p:cNvSpPr/>
          <p:nvPr/>
        </p:nvSpPr>
        <p:spPr>
          <a:xfrm>
            <a:off x="-13680" y="4329000"/>
            <a:ext cx="9166320" cy="851040"/>
          </a:xfrm>
          <a:prstGeom prst="rect">
            <a:avLst/>
          </a:prstGeom>
          <a:solidFill>
            <a:srgbClr val="f8c823"/>
          </a:solidFill>
          <a:ln w="0">
            <a:noFill/>
          </a:ln>
        </p:spPr>
        <p:style>
          <a:lnRef idx="0"/>
          <a:fillRef idx="0"/>
          <a:effectRef idx="0"/>
          <a:fontRef idx="minor"/>
        </p:style>
      </p:sp>
      <p:pic>
        <p:nvPicPr>
          <p:cNvPr id="44" name="Google Shape;21;p15" descr=""/>
          <p:cNvPicPr/>
          <p:nvPr/>
        </p:nvPicPr>
        <p:blipFill>
          <a:blip r:embed="rId2"/>
          <a:stretch/>
        </p:blipFill>
        <p:spPr>
          <a:xfrm>
            <a:off x="7910640" y="4073760"/>
            <a:ext cx="1360800" cy="1360800"/>
          </a:xfrm>
          <a:prstGeom prst="rect">
            <a:avLst/>
          </a:prstGeom>
          <a:ln w="0">
            <a:noFill/>
          </a:ln>
        </p:spPr>
      </p:pic>
      <p:sp>
        <p:nvSpPr>
          <p:cNvPr id="45" name="Google Shape;22;p15"/>
          <p:cNvSpPr/>
          <p:nvPr/>
        </p:nvSpPr>
        <p:spPr>
          <a:xfrm>
            <a:off x="-13680" y="-45360"/>
            <a:ext cx="9166320" cy="552960"/>
          </a:xfrm>
          <a:prstGeom prst="rect">
            <a:avLst/>
          </a:prstGeom>
          <a:solidFill>
            <a:srgbClr val="f8c823"/>
          </a:solidFill>
          <a:ln w="0">
            <a:noFill/>
          </a:ln>
        </p:spPr>
        <p:style>
          <a:lnRef idx="0"/>
          <a:fillRef idx="0"/>
          <a:effectRef idx="0"/>
          <a:fontRef idx="minor"/>
        </p:style>
      </p:sp>
      <p:pic>
        <p:nvPicPr>
          <p:cNvPr id="46" name="Google Shape;23;p15" descr=""/>
          <p:cNvPicPr/>
          <p:nvPr/>
        </p:nvPicPr>
        <p:blipFill>
          <a:blip r:embed="rId3"/>
          <a:stretch/>
        </p:blipFill>
        <p:spPr>
          <a:xfrm>
            <a:off x="8155080" y="33840"/>
            <a:ext cx="871920" cy="394200"/>
          </a:xfrm>
          <a:prstGeom prst="rect">
            <a:avLst/>
          </a:prstGeom>
          <a:ln w="0">
            <a:noFill/>
          </a:ln>
        </p:spPr>
      </p:pic>
      <p:pic>
        <p:nvPicPr>
          <p:cNvPr id="47" name="Google Shape;24;p15" descr=""/>
          <p:cNvPicPr/>
          <p:nvPr/>
        </p:nvPicPr>
        <p:blipFill>
          <a:blip r:embed="rId4"/>
          <a:stretch/>
        </p:blipFill>
        <p:spPr>
          <a:xfrm>
            <a:off x="0" y="4264200"/>
            <a:ext cx="1158120" cy="787680"/>
          </a:xfrm>
          <a:prstGeom prst="rect">
            <a:avLst/>
          </a:prstGeom>
          <a:ln w="0">
            <a:noFill/>
          </a:ln>
        </p:spPr>
      </p:pic>
      <p:sp>
        <p:nvSpPr>
          <p:cNvPr id="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s-AR" sz="4400" spc="-1" strike="noStrike">
                <a:latin typeface="Arial"/>
              </a:rPr>
              <a:t>Pulse para editar el formato del texto de título</a:t>
            </a:r>
            <a:endParaRPr b="0" lang="es-AR" sz="4400" spc="-1" strike="noStrike">
              <a:latin typeface="Arial"/>
            </a:endParaRPr>
          </a:p>
        </p:txBody>
      </p:sp>
      <p:sp>
        <p:nvSpPr>
          <p:cNvPr id="49"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fontScale="92000"/>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texto del esquema</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Google Shape;26;p16"/>
          <p:cNvSpPr/>
          <p:nvPr/>
        </p:nvSpPr>
        <p:spPr>
          <a:xfrm>
            <a:off x="212400" y="1172160"/>
            <a:ext cx="8631000" cy="431640"/>
          </a:xfrm>
          <a:prstGeom prst="chevron">
            <a:avLst>
              <a:gd name="adj" fmla="val 50000"/>
            </a:avLst>
          </a:prstGeom>
          <a:solidFill>
            <a:srgbClr val="7685e6"/>
          </a:solidFill>
          <a:ln w="0">
            <a:noFill/>
          </a:ln>
        </p:spPr>
        <p:style>
          <a:lnRef idx="0"/>
          <a:fillRef idx="0"/>
          <a:effectRef idx="0"/>
          <a:fontRef idx="minor"/>
        </p:style>
      </p:sp>
      <p:sp>
        <p:nvSpPr>
          <p:cNvPr id="87" name="Google Shape;27;p16"/>
          <p:cNvSpPr/>
          <p:nvPr/>
        </p:nvSpPr>
        <p:spPr>
          <a:xfrm>
            <a:off x="3907440" y="792360"/>
            <a:ext cx="1171440" cy="1159560"/>
          </a:xfrm>
          <a:prstGeom prst="ellipse">
            <a:avLst/>
          </a:prstGeom>
          <a:solidFill>
            <a:srgbClr val="f1c232"/>
          </a:solidFill>
          <a:ln w="0">
            <a:noFill/>
          </a:ln>
        </p:spPr>
        <p:style>
          <a:lnRef idx="0"/>
          <a:fillRef idx="0"/>
          <a:effectRef idx="0"/>
          <a:fontRef idx="minor"/>
        </p:style>
      </p:sp>
      <p:sp>
        <p:nvSpPr>
          <p:cNvPr id="88" name="Google Shape;28;p16"/>
          <p:cNvSpPr/>
          <p:nvPr/>
        </p:nvSpPr>
        <p:spPr>
          <a:xfrm>
            <a:off x="6744960" y="808560"/>
            <a:ext cx="1171440" cy="1159560"/>
          </a:xfrm>
          <a:prstGeom prst="ellipse">
            <a:avLst/>
          </a:prstGeom>
          <a:solidFill>
            <a:srgbClr val="f9f9f9"/>
          </a:solidFill>
          <a:ln w="19050">
            <a:solidFill>
              <a:srgbClr val="f1c232"/>
            </a:solidFill>
            <a:round/>
          </a:ln>
        </p:spPr>
        <p:style>
          <a:lnRef idx="0"/>
          <a:fillRef idx="0"/>
          <a:effectRef idx="0"/>
          <a:fontRef idx="minor"/>
        </p:style>
      </p:sp>
      <p:sp>
        <p:nvSpPr>
          <p:cNvPr id="89" name="Google Shape;29;p16"/>
          <p:cNvSpPr/>
          <p:nvPr/>
        </p:nvSpPr>
        <p:spPr>
          <a:xfrm>
            <a:off x="3331440" y="2150280"/>
            <a:ext cx="2392920" cy="2116440"/>
          </a:xfrm>
          <a:prstGeom prst="rect">
            <a:avLst/>
          </a:prstGeom>
          <a:solidFill>
            <a:srgbClr val="f1c232"/>
          </a:solidFill>
          <a:ln w="0">
            <a:noFill/>
          </a:ln>
        </p:spPr>
        <p:style>
          <a:lnRef idx="0"/>
          <a:fillRef idx="0"/>
          <a:effectRef idx="0"/>
          <a:fontRef idx="minor"/>
        </p:style>
      </p:sp>
      <p:sp>
        <p:nvSpPr>
          <p:cNvPr id="90" name="Google Shape;30;p16"/>
          <p:cNvSpPr/>
          <p:nvPr/>
        </p:nvSpPr>
        <p:spPr>
          <a:xfrm>
            <a:off x="6134400" y="2150280"/>
            <a:ext cx="2392920" cy="2116440"/>
          </a:xfrm>
          <a:prstGeom prst="rect">
            <a:avLst/>
          </a:prstGeom>
          <a:solidFill>
            <a:srgbClr val="d9d9d9"/>
          </a:solidFill>
          <a:ln w="0">
            <a:noFill/>
          </a:ln>
        </p:spPr>
        <p:style>
          <a:lnRef idx="0"/>
          <a:fillRef idx="0"/>
          <a:effectRef idx="0"/>
          <a:fontRef idx="minor"/>
        </p:style>
      </p:sp>
      <p:sp>
        <p:nvSpPr>
          <p:cNvPr id="91" name="Google Shape;35;p16"/>
          <p:cNvSpPr/>
          <p:nvPr/>
        </p:nvSpPr>
        <p:spPr>
          <a:xfrm>
            <a:off x="-13680" y="-45360"/>
            <a:ext cx="9166320" cy="552960"/>
          </a:xfrm>
          <a:prstGeom prst="rect">
            <a:avLst/>
          </a:prstGeom>
          <a:solidFill>
            <a:srgbClr val="f8c823"/>
          </a:solidFill>
          <a:ln w="0">
            <a:noFill/>
          </a:ln>
        </p:spPr>
        <p:style>
          <a:lnRef idx="0"/>
          <a:fillRef idx="0"/>
          <a:effectRef idx="0"/>
          <a:fontRef idx="minor"/>
        </p:style>
      </p:sp>
      <p:pic>
        <p:nvPicPr>
          <p:cNvPr id="92" name="Google Shape;36;p16" descr=""/>
          <p:cNvPicPr/>
          <p:nvPr/>
        </p:nvPicPr>
        <p:blipFill>
          <a:blip r:embed="rId2"/>
          <a:stretch/>
        </p:blipFill>
        <p:spPr>
          <a:xfrm>
            <a:off x="8155080" y="33840"/>
            <a:ext cx="871920" cy="394200"/>
          </a:xfrm>
          <a:prstGeom prst="rect">
            <a:avLst/>
          </a:prstGeom>
          <a:ln w="0">
            <a:noFill/>
          </a:ln>
        </p:spPr>
      </p:pic>
      <p:pic>
        <p:nvPicPr>
          <p:cNvPr id="93" name="Google Shape;37;p16" descr=""/>
          <p:cNvPicPr/>
          <p:nvPr/>
        </p:nvPicPr>
        <p:blipFill>
          <a:blip r:embed="rId3"/>
          <a:stretch/>
        </p:blipFill>
        <p:spPr>
          <a:xfrm>
            <a:off x="8079120" y="4699080"/>
            <a:ext cx="553320" cy="295560"/>
          </a:xfrm>
          <a:prstGeom prst="rect">
            <a:avLst/>
          </a:prstGeom>
          <a:ln w="0">
            <a:noFill/>
          </a:ln>
        </p:spPr>
      </p:pic>
      <p:pic>
        <p:nvPicPr>
          <p:cNvPr id="94" name="Google Shape;38;p16" descr=""/>
          <p:cNvPicPr/>
          <p:nvPr/>
        </p:nvPicPr>
        <p:blipFill>
          <a:blip r:embed="rId4"/>
          <a:srcRect l="0" t="30698" r="0" b="28521"/>
          <a:stretch/>
        </p:blipFill>
        <p:spPr>
          <a:xfrm>
            <a:off x="432000" y="4610160"/>
            <a:ext cx="1660320" cy="473760"/>
          </a:xfrm>
          <a:prstGeom prst="rect">
            <a:avLst/>
          </a:prstGeom>
          <a:ln w="0">
            <a:noFill/>
          </a:ln>
        </p:spPr>
      </p:pic>
      <p:sp>
        <p:nvSpPr>
          <p:cNvPr id="9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s-AR" sz="4400" spc="-1" strike="noStrike">
                <a:latin typeface="Arial"/>
              </a:rPr>
              <a:t>Pulse para editar el formato del texto de título</a:t>
            </a:r>
            <a:endParaRPr b="0" lang="es-AR" sz="4400" spc="-1" strike="noStrike">
              <a:latin typeface="Arial"/>
            </a:endParaRPr>
          </a:p>
        </p:txBody>
      </p:sp>
      <p:sp>
        <p:nvSpPr>
          <p:cNvPr id="9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fontScale="92000"/>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texto del esquema</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3" name="Google Shape;40;p17"/>
          <p:cNvSpPr/>
          <p:nvPr/>
        </p:nvSpPr>
        <p:spPr>
          <a:xfrm>
            <a:off x="-27360" y="-18000"/>
            <a:ext cx="9166320" cy="5156640"/>
          </a:xfrm>
          <a:prstGeom prst="rect">
            <a:avLst/>
          </a:prstGeom>
          <a:solidFill>
            <a:srgbClr val="f8c823"/>
          </a:solidFill>
          <a:ln w="0">
            <a:noFill/>
          </a:ln>
        </p:spPr>
        <p:style>
          <a:lnRef idx="0"/>
          <a:fillRef idx="0"/>
          <a:effectRef idx="0"/>
          <a:fontRef idx="minor"/>
        </p:style>
      </p:sp>
      <p:pic>
        <p:nvPicPr>
          <p:cNvPr id="134" name="Google Shape;43;p17" descr=""/>
          <p:cNvPicPr/>
          <p:nvPr/>
        </p:nvPicPr>
        <p:blipFill>
          <a:blip r:embed="rId2"/>
          <a:stretch/>
        </p:blipFill>
        <p:spPr>
          <a:xfrm>
            <a:off x="7910640" y="4073760"/>
            <a:ext cx="1360800" cy="1360800"/>
          </a:xfrm>
          <a:prstGeom prst="rect">
            <a:avLst/>
          </a:prstGeom>
          <a:ln w="0">
            <a:noFill/>
          </a:ln>
        </p:spPr>
      </p:pic>
      <p:pic>
        <p:nvPicPr>
          <p:cNvPr id="135" name="Google Shape;44;p17" descr=""/>
          <p:cNvPicPr/>
          <p:nvPr/>
        </p:nvPicPr>
        <p:blipFill>
          <a:blip r:embed="rId3"/>
          <a:stretch/>
        </p:blipFill>
        <p:spPr>
          <a:xfrm>
            <a:off x="8155080" y="33840"/>
            <a:ext cx="871920" cy="394200"/>
          </a:xfrm>
          <a:prstGeom prst="rect">
            <a:avLst/>
          </a:prstGeom>
          <a:ln w="0">
            <a:noFill/>
          </a:ln>
        </p:spPr>
      </p:pic>
      <p:pic>
        <p:nvPicPr>
          <p:cNvPr id="136" name="Google Shape;45;p17" descr=""/>
          <p:cNvPicPr/>
          <p:nvPr/>
        </p:nvPicPr>
        <p:blipFill>
          <a:blip r:embed="rId4"/>
          <a:stretch/>
        </p:blipFill>
        <p:spPr>
          <a:xfrm>
            <a:off x="0" y="4264200"/>
            <a:ext cx="1158120" cy="787680"/>
          </a:xfrm>
          <a:prstGeom prst="rect">
            <a:avLst/>
          </a:prstGeom>
          <a:ln w="0">
            <a:noFill/>
          </a:ln>
        </p:spPr>
      </p:pic>
      <p:sp>
        <p:nvSpPr>
          <p:cNvPr id="13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s-AR" sz="4400" spc="-1" strike="noStrike">
                <a:latin typeface="Arial"/>
              </a:rPr>
              <a:t>Pulse para editar el formato del texto de título</a:t>
            </a:r>
            <a:endParaRPr b="0" lang="es-AR" sz="4400" spc="-1" strike="noStrike">
              <a:latin typeface="Arial"/>
            </a:endParaRPr>
          </a:p>
        </p:txBody>
      </p:sp>
      <p:sp>
        <p:nvSpPr>
          <p:cNvPr id="13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fontScale="92000"/>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texto del esquema</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75" name="Google Shape;49;p18" descr=""/>
          <p:cNvPicPr/>
          <p:nvPr/>
        </p:nvPicPr>
        <p:blipFill>
          <a:blip r:embed="rId2"/>
          <a:stretch/>
        </p:blipFill>
        <p:spPr>
          <a:xfrm>
            <a:off x="8079120" y="4699080"/>
            <a:ext cx="553320" cy="295560"/>
          </a:xfrm>
          <a:prstGeom prst="rect">
            <a:avLst/>
          </a:prstGeom>
          <a:ln w="0">
            <a:noFill/>
          </a:ln>
        </p:spPr>
      </p:pic>
      <p:sp>
        <p:nvSpPr>
          <p:cNvPr id="176" name="Google Shape;50;p18"/>
          <p:cNvSpPr/>
          <p:nvPr/>
        </p:nvSpPr>
        <p:spPr>
          <a:xfrm>
            <a:off x="-13680" y="-45360"/>
            <a:ext cx="9166320" cy="552960"/>
          </a:xfrm>
          <a:prstGeom prst="rect">
            <a:avLst/>
          </a:prstGeom>
          <a:solidFill>
            <a:srgbClr val="f8c823"/>
          </a:solidFill>
          <a:ln w="0">
            <a:noFill/>
          </a:ln>
        </p:spPr>
        <p:style>
          <a:lnRef idx="0"/>
          <a:fillRef idx="0"/>
          <a:effectRef idx="0"/>
          <a:fontRef idx="minor"/>
        </p:style>
      </p:sp>
      <p:pic>
        <p:nvPicPr>
          <p:cNvPr id="177" name="Google Shape;51;p18" descr=""/>
          <p:cNvPicPr/>
          <p:nvPr/>
        </p:nvPicPr>
        <p:blipFill>
          <a:blip r:embed="rId3"/>
          <a:stretch/>
        </p:blipFill>
        <p:spPr>
          <a:xfrm>
            <a:off x="8155080" y="33840"/>
            <a:ext cx="871920" cy="394200"/>
          </a:xfrm>
          <a:prstGeom prst="rect">
            <a:avLst/>
          </a:prstGeom>
          <a:ln w="0">
            <a:noFill/>
          </a:ln>
        </p:spPr>
      </p:pic>
      <p:pic>
        <p:nvPicPr>
          <p:cNvPr id="178" name="Google Shape;52;p18" descr=""/>
          <p:cNvPicPr/>
          <p:nvPr/>
        </p:nvPicPr>
        <p:blipFill>
          <a:blip r:embed="rId4"/>
          <a:srcRect l="0" t="30698" r="0" b="28521"/>
          <a:stretch/>
        </p:blipFill>
        <p:spPr>
          <a:xfrm>
            <a:off x="432000" y="4610160"/>
            <a:ext cx="1660320" cy="473760"/>
          </a:xfrm>
          <a:prstGeom prst="rect">
            <a:avLst/>
          </a:prstGeom>
          <a:ln w="0">
            <a:noFill/>
          </a:ln>
        </p:spPr>
      </p:pic>
      <p:sp>
        <p:nvSpPr>
          <p:cNvPr id="17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s-AR" sz="4400" spc="-1" strike="noStrike">
                <a:latin typeface="Arial"/>
              </a:rPr>
              <a:t>Pulse para editar el formato del texto de título</a:t>
            </a:r>
            <a:endParaRPr b="0" lang="es-AR" sz="4400" spc="-1" strike="noStrike">
              <a:latin typeface="Arial"/>
            </a:endParaRPr>
          </a:p>
        </p:txBody>
      </p:sp>
      <p:sp>
        <p:nvSpPr>
          <p:cNvPr id="18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fontScale="92000"/>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texto del esquema</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7" name="Google Shape;40;p17"/>
          <p:cNvSpPr/>
          <p:nvPr/>
        </p:nvSpPr>
        <p:spPr>
          <a:xfrm>
            <a:off x="-27360" y="-18000"/>
            <a:ext cx="9166320" cy="5156640"/>
          </a:xfrm>
          <a:prstGeom prst="rect">
            <a:avLst/>
          </a:prstGeom>
          <a:solidFill>
            <a:srgbClr val="f8c823"/>
          </a:solidFill>
          <a:ln w="0">
            <a:noFill/>
          </a:ln>
        </p:spPr>
        <p:style>
          <a:lnRef idx="0"/>
          <a:fillRef idx="0"/>
          <a:effectRef idx="0"/>
          <a:fontRef idx="minor"/>
        </p:style>
      </p:sp>
      <p:pic>
        <p:nvPicPr>
          <p:cNvPr id="218" name="Google Shape;43;p17" descr=""/>
          <p:cNvPicPr/>
          <p:nvPr/>
        </p:nvPicPr>
        <p:blipFill>
          <a:blip r:embed="rId2"/>
          <a:stretch/>
        </p:blipFill>
        <p:spPr>
          <a:xfrm>
            <a:off x="7910640" y="4073760"/>
            <a:ext cx="1360800" cy="1360800"/>
          </a:xfrm>
          <a:prstGeom prst="rect">
            <a:avLst/>
          </a:prstGeom>
          <a:ln w="0">
            <a:noFill/>
          </a:ln>
        </p:spPr>
      </p:pic>
      <p:pic>
        <p:nvPicPr>
          <p:cNvPr id="219" name="Google Shape;44;p17" descr=""/>
          <p:cNvPicPr/>
          <p:nvPr/>
        </p:nvPicPr>
        <p:blipFill>
          <a:blip r:embed="rId3"/>
          <a:stretch/>
        </p:blipFill>
        <p:spPr>
          <a:xfrm>
            <a:off x="8155080" y="33840"/>
            <a:ext cx="871920" cy="394200"/>
          </a:xfrm>
          <a:prstGeom prst="rect">
            <a:avLst/>
          </a:prstGeom>
          <a:ln w="0">
            <a:noFill/>
          </a:ln>
        </p:spPr>
      </p:pic>
      <p:pic>
        <p:nvPicPr>
          <p:cNvPr id="220" name="Google Shape;45;p17" descr=""/>
          <p:cNvPicPr/>
          <p:nvPr/>
        </p:nvPicPr>
        <p:blipFill>
          <a:blip r:embed="rId4"/>
          <a:stretch/>
        </p:blipFill>
        <p:spPr>
          <a:xfrm>
            <a:off x="0" y="4264200"/>
            <a:ext cx="1158120" cy="787680"/>
          </a:xfrm>
          <a:prstGeom prst="rect">
            <a:avLst/>
          </a:prstGeom>
          <a:ln w="0">
            <a:noFill/>
          </a:ln>
        </p:spPr>
      </p:pic>
      <p:sp>
        <p:nvSpPr>
          <p:cNvPr id="2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s-AR" sz="4400" spc="-1" strike="noStrike">
                <a:latin typeface="Arial"/>
              </a:rPr>
              <a:t>Pulse para editar el formato del texto de título</a:t>
            </a:r>
            <a:endParaRPr b="0" lang="es-AR" sz="4400" spc="-1" strike="noStrike">
              <a:latin typeface="Arial"/>
            </a:endParaRPr>
          </a:p>
        </p:txBody>
      </p:sp>
      <p:sp>
        <p:nvSpPr>
          <p:cNvPr id="22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fontScale="92000"/>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texto del esquema</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9" name="Google Shape;54;p19"/>
          <p:cNvSpPr/>
          <p:nvPr/>
        </p:nvSpPr>
        <p:spPr>
          <a:xfrm>
            <a:off x="-13680" y="-5760"/>
            <a:ext cx="9166320" cy="851040"/>
          </a:xfrm>
          <a:prstGeom prst="rect">
            <a:avLst/>
          </a:prstGeom>
          <a:solidFill>
            <a:srgbClr val="f8c823"/>
          </a:solidFill>
          <a:ln w="0">
            <a:noFill/>
          </a:ln>
        </p:spPr>
        <p:style>
          <a:lnRef idx="0"/>
          <a:fillRef idx="0"/>
          <a:effectRef idx="0"/>
          <a:fontRef idx="minor"/>
        </p:style>
      </p:sp>
      <p:pic>
        <p:nvPicPr>
          <p:cNvPr id="260" name="Google Shape;55;p19" descr=""/>
          <p:cNvPicPr/>
          <p:nvPr/>
        </p:nvPicPr>
        <p:blipFill>
          <a:blip r:embed="rId2"/>
          <a:stretch/>
        </p:blipFill>
        <p:spPr>
          <a:xfrm>
            <a:off x="7910640" y="-260640"/>
            <a:ext cx="1360800" cy="1360800"/>
          </a:xfrm>
          <a:prstGeom prst="rect">
            <a:avLst/>
          </a:prstGeom>
          <a:ln w="0">
            <a:noFill/>
          </a:ln>
        </p:spPr>
      </p:pic>
      <p:pic>
        <p:nvPicPr>
          <p:cNvPr id="261" name="Google Shape;56;p19" descr=""/>
          <p:cNvPicPr/>
          <p:nvPr/>
        </p:nvPicPr>
        <p:blipFill>
          <a:blip r:embed="rId3"/>
          <a:stretch/>
        </p:blipFill>
        <p:spPr>
          <a:xfrm>
            <a:off x="0" y="5760"/>
            <a:ext cx="1158120" cy="787680"/>
          </a:xfrm>
          <a:prstGeom prst="rect">
            <a:avLst/>
          </a:prstGeom>
          <a:ln w="0">
            <a:noFill/>
          </a:ln>
        </p:spPr>
      </p:pic>
      <p:pic>
        <p:nvPicPr>
          <p:cNvPr id="262" name="Google Shape;57;p19" descr=""/>
          <p:cNvPicPr/>
          <p:nvPr/>
        </p:nvPicPr>
        <p:blipFill>
          <a:blip r:embed="rId4"/>
          <a:stretch/>
        </p:blipFill>
        <p:spPr>
          <a:xfrm>
            <a:off x="4026240" y="164880"/>
            <a:ext cx="1086840" cy="492120"/>
          </a:xfrm>
          <a:prstGeom prst="rect">
            <a:avLst/>
          </a:prstGeom>
          <a:ln w="0">
            <a:noFill/>
          </a:ln>
        </p:spPr>
      </p:pic>
      <p:sp>
        <p:nvSpPr>
          <p:cNvPr id="2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s-AR" sz="4400" spc="-1" strike="noStrike">
                <a:latin typeface="Arial"/>
              </a:rPr>
              <a:t>Pulse para editar el formato del texto de título</a:t>
            </a:r>
            <a:endParaRPr b="0" lang="es-AR" sz="4400" spc="-1" strike="noStrike">
              <a:latin typeface="Arial"/>
            </a:endParaRPr>
          </a:p>
        </p:txBody>
      </p:sp>
      <p:sp>
        <p:nvSpPr>
          <p:cNvPr id="26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fontScale="92000"/>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texto del esquema</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49.xml"/>
</Relationships>
</file>

<file path=ppt/slides/_rels/slide14.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slideLayout" Target="../slideLayouts/slideLayout4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7.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49.xml"/>
</Relationships>
</file>

<file path=ppt/slides/_rels/slide18.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4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49.xml"/>
</Relationships>
</file>

<file path=ppt/slides/_rels/slide21.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49.xml"/>
</Relationships>
</file>

<file path=ppt/slides/_rels/slide22.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49.xml"/>
</Relationships>
</file>

<file path=ppt/slides/_rels/slide23.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49.xml"/>
</Relationships>
</file>

<file path=ppt/slides/_rels/slide24.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49.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comments" Target="../comments/comment7.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title"/>
          </p:nvPr>
        </p:nvSpPr>
        <p:spPr>
          <a:xfrm>
            <a:off x="3335040" y="1617480"/>
            <a:ext cx="5492160" cy="1370160"/>
          </a:xfrm>
          <a:prstGeom prst="rect">
            <a:avLst/>
          </a:prstGeom>
          <a:noFill/>
          <a:ln w="0">
            <a:noFill/>
          </a:ln>
        </p:spPr>
        <p:txBody>
          <a:bodyPr lIns="90000" rIns="90000" tIns="91440" bIns="91440" anchor="ctr">
            <a:normAutofit/>
          </a:bodyPr>
          <a:p>
            <a:pPr algn="ctr">
              <a:lnSpc>
                <a:spcPct val="100000"/>
              </a:lnSpc>
              <a:buNone/>
              <a:tabLst>
                <a:tab algn="l" pos="0"/>
              </a:tabLst>
            </a:pPr>
            <a:r>
              <a:rPr b="1" lang="es-ES" sz="3700" spc="-1" strike="noStrike">
                <a:solidFill>
                  <a:srgbClr val="000000"/>
                </a:solidFill>
                <a:latin typeface="Montserrat"/>
                <a:ea typeface="Montserrat"/>
              </a:rPr>
              <a:t>Codo a Codo inicial</a:t>
            </a:r>
            <a:endParaRPr b="0" lang="es-AR" sz="3700" spc="-1" strike="noStrike">
              <a:latin typeface="Arial"/>
            </a:endParaRPr>
          </a:p>
          <a:p>
            <a:pPr algn="ctr">
              <a:lnSpc>
                <a:spcPct val="100000"/>
              </a:lnSpc>
              <a:buNone/>
              <a:tabLst>
                <a:tab algn="l" pos="0"/>
              </a:tabLst>
            </a:pPr>
            <a:r>
              <a:rPr b="1" lang="es-ES" sz="3700" spc="-1" strike="noStrike">
                <a:solidFill>
                  <a:srgbClr val="000000"/>
                </a:solidFill>
                <a:latin typeface="Montserrat"/>
                <a:ea typeface="Montserrat"/>
              </a:rPr>
              <a:t>PSeInt</a:t>
            </a:r>
            <a:endParaRPr b="0" lang="es-AR" sz="3700" spc="-1" strike="noStrike">
              <a:latin typeface="Arial"/>
            </a:endParaRPr>
          </a:p>
        </p:txBody>
      </p:sp>
      <p:sp>
        <p:nvSpPr>
          <p:cNvPr id="308" name="PlaceHolder 2"/>
          <p:cNvSpPr>
            <a:spLocks noGrp="1"/>
          </p:cNvSpPr>
          <p:nvPr>
            <p:ph type="subTitle"/>
          </p:nvPr>
        </p:nvSpPr>
        <p:spPr>
          <a:xfrm>
            <a:off x="3335040" y="2986560"/>
            <a:ext cx="5529240" cy="787680"/>
          </a:xfrm>
          <a:prstGeom prst="rect">
            <a:avLst/>
          </a:prstGeom>
          <a:noFill/>
          <a:ln w="0">
            <a:noFill/>
          </a:ln>
        </p:spPr>
        <p:txBody>
          <a:bodyPr lIns="0" rIns="0" tIns="91440" bIns="91440" anchor="t">
            <a:normAutofit fontScale="89000"/>
          </a:bodyPr>
          <a:p>
            <a:pPr algn="ctr">
              <a:lnSpc>
                <a:spcPct val="100000"/>
              </a:lnSpc>
              <a:buNone/>
              <a:tabLst>
                <a:tab algn="l" pos="0"/>
              </a:tabLst>
            </a:pPr>
            <a:r>
              <a:rPr b="0" lang="es-ES" sz="2500" spc="-1" strike="noStrike">
                <a:solidFill>
                  <a:srgbClr val="595959"/>
                </a:solidFill>
                <a:latin typeface="Montserrat Medium"/>
                <a:ea typeface="Montserrat Medium"/>
              </a:rPr>
              <a:t>Estructuras de decisión. Condicionales  </a:t>
            </a:r>
            <a:endParaRPr b="0" lang="es-AR" sz="25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2" name="" descr=""/>
          <p:cNvPicPr/>
          <p:nvPr/>
        </p:nvPicPr>
        <p:blipFill>
          <a:blip r:embed="rId1"/>
          <a:srcRect l="2262" t="19561" r="43367" b="48921"/>
          <a:stretch/>
        </p:blipFill>
        <p:spPr>
          <a:xfrm>
            <a:off x="178560" y="1080000"/>
            <a:ext cx="8641080" cy="28796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PlaceHolder 5"/>
          <p:cNvSpPr/>
          <p:nvPr/>
        </p:nvSpPr>
        <p:spPr>
          <a:xfrm>
            <a:off x="488880" y="540000"/>
            <a:ext cx="8498160" cy="567720"/>
          </a:xfrm>
          <a:prstGeom prst="rect">
            <a:avLst/>
          </a:prstGeom>
          <a:noFill/>
          <a:ln w="0">
            <a:noFill/>
          </a:ln>
        </p:spPr>
        <p:style>
          <a:lnRef idx="0"/>
          <a:fillRef idx="0"/>
          <a:effectRef idx="0"/>
          <a:fontRef idx="minor"/>
        </p:style>
        <p:txBody>
          <a:bodyPr lIns="0" rIns="0" tIns="91440" bIns="91440" anchor="t">
            <a:noAutofit/>
          </a:bodyPr>
          <a:p>
            <a:pPr>
              <a:lnSpc>
                <a:spcPct val="100000"/>
              </a:lnSpc>
              <a:buNone/>
            </a:pPr>
            <a:r>
              <a:rPr b="1" lang="es-ES" sz="3000" spc="-1" strike="noStrike">
                <a:solidFill>
                  <a:srgbClr val="000000"/>
                </a:solidFill>
                <a:latin typeface="Montserrat Medium"/>
                <a:ea typeface="Montserrat Medium"/>
              </a:rPr>
              <a:t>Salidas de nuestro programa..</a:t>
            </a:r>
            <a:endParaRPr b="0" lang="es-AR" sz="3000" spc="-1" strike="noStrike">
              <a:latin typeface="Arial"/>
            </a:endParaRPr>
          </a:p>
        </p:txBody>
      </p:sp>
      <p:pic>
        <p:nvPicPr>
          <p:cNvPr id="334" name="" descr=""/>
          <p:cNvPicPr/>
          <p:nvPr/>
        </p:nvPicPr>
        <p:blipFill>
          <a:blip r:embed="rId1"/>
          <a:stretch/>
        </p:blipFill>
        <p:spPr>
          <a:xfrm>
            <a:off x="465120" y="1440000"/>
            <a:ext cx="4034520" cy="2604600"/>
          </a:xfrm>
          <a:prstGeom prst="rect">
            <a:avLst/>
          </a:prstGeom>
          <a:ln w="0">
            <a:noFill/>
          </a:ln>
        </p:spPr>
      </p:pic>
      <p:pic>
        <p:nvPicPr>
          <p:cNvPr id="335" name="" descr=""/>
          <p:cNvPicPr/>
          <p:nvPr/>
        </p:nvPicPr>
        <p:blipFill>
          <a:blip r:embed="rId2"/>
          <a:stretch/>
        </p:blipFill>
        <p:spPr>
          <a:xfrm>
            <a:off x="4433400" y="1376280"/>
            <a:ext cx="4206240" cy="27154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7"/>
          <p:cNvSpPr/>
          <p:nvPr/>
        </p:nvSpPr>
        <p:spPr>
          <a:xfrm>
            <a:off x="488880" y="540000"/>
            <a:ext cx="8498160" cy="567720"/>
          </a:xfrm>
          <a:prstGeom prst="rect">
            <a:avLst/>
          </a:prstGeom>
          <a:noFill/>
          <a:ln w="0">
            <a:noFill/>
          </a:ln>
        </p:spPr>
        <p:style>
          <a:lnRef idx="0"/>
          <a:fillRef idx="0"/>
          <a:effectRef idx="0"/>
          <a:fontRef idx="minor"/>
        </p:style>
        <p:txBody>
          <a:bodyPr lIns="0" rIns="0" tIns="91440" bIns="91440" anchor="t">
            <a:noAutofit/>
          </a:bodyPr>
          <a:p>
            <a:pPr>
              <a:lnSpc>
                <a:spcPct val="100000"/>
              </a:lnSpc>
              <a:buNone/>
            </a:pPr>
            <a:r>
              <a:rPr b="1" lang="es-ES" sz="3000" spc="-1" strike="noStrike">
                <a:solidFill>
                  <a:srgbClr val="000000"/>
                </a:solidFill>
                <a:latin typeface="Montserrat Medium"/>
                <a:ea typeface="Montserrat Medium"/>
              </a:rPr>
              <a:t>Comentarios..</a:t>
            </a:r>
            <a:endParaRPr b="0" lang="es-AR" sz="3000" spc="-1" strike="noStrike">
              <a:latin typeface="Arial"/>
            </a:endParaRPr>
          </a:p>
        </p:txBody>
      </p:sp>
      <p:sp>
        <p:nvSpPr>
          <p:cNvPr id="337" name="Google Shape;133;p 2"/>
          <p:cNvSpPr/>
          <p:nvPr/>
        </p:nvSpPr>
        <p:spPr>
          <a:xfrm>
            <a:off x="540000" y="1222200"/>
            <a:ext cx="7919640" cy="252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s-ES" sz="1600" spc="-1" strike="noStrike">
                <a:solidFill>
                  <a:srgbClr val="000000"/>
                </a:solidFill>
                <a:latin typeface="DM Sans"/>
                <a:ea typeface="DM Sans"/>
              </a:rPr>
              <a:t>En el ejemplo anterior, vemos que nuestro programa solo ejecuta la linea Escribir “El estudiante ha aprobado”, cuando el usuario ingresa un valor del 7 al 10.</a:t>
            </a:r>
            <a:endParaRPr b="0" lang="es-AR" sz="1600" spc="-1" strike="noStrike">
              <a:latin typeface="Arial"/>
            </a:endParaRPr>
          </a:p>
          <a:p>
            <a:pPr>
              <a:lnSpc>
                <a:spcPct val="100000"/>
              </a:lnSpc>
              <a:buNone/>
            </a:pPr>
            <a:endParaRPr b="0" lang="es-AR" sz="1600" spc="-1" strike="noStrike">
              <a:latin typeface="Arial"/>
            </a:endParaRPr>
          </a:p>
          <a:p>
            <a:pPr>
              <a:lnSpc>
                <a:spcPct val="100000"/>
              </a:lnSpc>
              <a:buNone/>
            </a:pPr>
            <a:r>
              <a:rPr b="0" lang="es-ES" sz="1600" spc="-1" strike="noStrike">
                <a:solidFill>
                  <a:srgbClr val="000000"/>
                </a:solidFill>
                <a:latin typeface="DM Sans"/>
                <a:ea typeface="DM Sans"/>
              </a:rPr>
              <a:t>Pero… ¿no seria conveniente definir una instrucción que se ejecute en el caso de que el estudiante haya obtenido una calificacion del 1 al 6?</a:t>
            </a:r>
            <a:endParaRPr b="0" lang="es-AR" sz="1600" spc="-1" strike="noStrike">
              <a:latin typeface="Arial"/>
            </a:endParaRPr>
          </a:p>
          <a:p>
            <a:pPr>
              <a:lnSpc>
                <a:spcPct val="100000"/>
              </a:lnSpc>
              <a:buNone/>
            </a:pPr>
            <a:endParaRPr b="0" lang="es-AR" sz="1600" spc="-1" strike="noStrike">
              <a:latin typeface="Arial"/>
            </a:endParaRPr>
          </a:p>
          <a:p>
            <a:pPr>
              <a:lnSpc>
                <a:spcPct val="100000"/>
              </a:lnSpc>
              <a:buNone/>
            </a:pPr>
            <a:r>
              <a:rPr b="0" lang="es-ES" sz="1600" spc="-1" strike="noStrike">
                <a:solidFill>
                  <a:srgbClr val="000000"/>
                </a:solidFill>
                <a:latin typeface="DM Sans"/>
                <a:ea typeface="DM Sans"/>
              </a:rPr>
              <a:t>Veamos la siguiente estructura...</a:t>
            </a:r>
            <a:endParaRPr b="0" lang="es-AR" sz="1600" spc="-1" strike="noStrike">
              <a:latin typeface="Arial"/>
            </a:endParaRPr>
          </a:p>
          <a:p>
            <a:pPr>
              <a:lnSpc>
                <a:spcPct val="100000"/>
              </a:lnSpc>
              <a:buNone/>
            </a:pPr>
            <a:endParaRPr b="0" lang="es-AR" sz="1600" spc="-1" strike="noStrike">
              <a:latin typeface="Arial"/>
            </a:endParaRPr>
          </a:p>
          <a:p>
            <a:pPr>
              <a:lnSpc>
                <a:spcPct val="100000"/>
              </a:lnSpc>
              <a:buNone/>
            </a:pPr>
            <a:endParaRPr b="0" lang="es-AR" sz="1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PlaceHolder 1"/>
          <p:cNvSpPr>
            <a:spLocks noGrp="1"/>
          </p:cNvSpPr>
          <p:nvPr>
            <p:ph type="title"/>
          </p:nvPr>
        </p:nvSpPr>
        <p:spPr>
          <a:xfrm>
            <a:off x="488520" y="540000"/>
            <a:ext cx="8498160" cy="567720"/>
          </a:xfrm>
          <a:prstGeom prst="rect">
            <a:avLst/>
          </a:prstGeom>
          <a:noFill/>
          <a:ln w="0">
            <a:noFill/>
          </a:ln>
        </p:spPr>
        <p:txBody>
          <a:bodyPr lIns="0" rIns="0" tIns="91440" bIns="91440" anchor="t">
            <a:noAutofit/>
          </a:bodyPr>
          <a:p>
            <a:pPr>
              <a:lnSpc>
                <a:spcPct val="100000"/>
              </a:lnSpc>
              <a:buNone/>
            </a:pPr>
            <a:r>
              <a:rPr b="1" lang="es-ES" sz="3000" spc="-1" strike="noStrike">
                <a:solidFill>
                  <a:srgbClr val="000000"/>
                </a:solidFill>
                <a:latin typeface="Montserrat Medium"/>
                <a:ea typeface="Montserrat Medium"/>
              </a:rPr>
              <a:t>Condicional Doble</a:t>
            </a:r>
            <a:endParaRPr b="0" lang="es-AR" sz="3000" spc="-1" strike="noStrike">
              <a:latin typeface="Arial"/>
            </a:endParaRPr>
          </a:p>
        </p:txBody>
      </p:sp>
      <p:sp>
        <p:nvSpPr>
          <p:cNvPr id="339" name="Google Shape;133;p 19"/>
          <p:cNvSpPr/>
          <p:nvPr/>
        </p:nvSpPr>
        <p:spPr>
          <a:xfrm>
            <a:off x="360000" y="1310040"/>
            <a:ext cx="2519640" cy="37400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s-ES" sz="1600" spc="-1" strike="noStrike">
                <a:solidFill>
                  <a:srgbClr val="000000"/>
                </a:solidFill>
                <a:latin typeface="Arial"/>
                <a:ea typeface="Arial"/>
              </a:rPr>
              <a:t>En esta estructura definiremos dos bloques de codigo distintos.</a:t>
            </a:r>
            <a:endParaRPr b="0" lang="es-AR" sz="1600" spc="-1" strike="noStrike">
              <a:latin typeface="Arial"/>
            </a:endParaRPr>
          </a:p>
          <a:p>
            <a:pPr>
              <a:lnSpc>
                <a:spcPct val="100000"/>
              </a:lnSpc>
              <a:buNone/>
            </a:pPr>
            <a:r>
              <a:rPr b="0" lang="es-ES" sz="1600" spc="-1" strike="noStrike">
                <a:solidFill>
                  <a:srgbClr val="000000"/>
                </a:solidFill>
                <a:latin typeface="Arial"/>
                <a:ea typeface="Arial"/>
              </a:rPr>
              <a:t>En uno detallaremos las ordenes que le daremos a la computadora SOLO SI la evaluacion de la expresion devuelve VERDADERO;</a:t>
            </a:r>
            <a:endParaRPr b="0" lang="es-AR" sz="1600" spc="-1" strike="noStrike">
              <a:latin typeface="Arial"/>
            </a:endParaRPr>
          </a:p>
          <a:p>
            <a:pPr>
              <a:lnSpc>
                <a:spcPct val="100000"/>
              </a:lnSpc>
              <a:buNone/>
            </a:pPr>
            <a:r>
              <a:rPr b="0" lang="es-ES" sz="1600" spc="-1" strike="noStrike">
                <a:solidFill>
                  <a:srgbClr val="000000"/>
                </a:solidFill>
                <a:latin typeface="Arial"/>
                <a:ea typeface="Arial"/>
              </a:rPr>
              <a:t>Y en el otro las ordenes que ejecutara SOLO SI la expresion devuelve FALSO</a:t>
            </a:r>
            <a:endParaRPr b="0" lang="es-AR" sz="1600" spc="-1" strike="noStrike">
              <a:latin typeface="Arial"/>
            </a:endParaRPr>
          </a:p>
          <a:p>
            <a:pPr>
              <a:lnSpc>
                <a:spcPct val="100000"/>
              </a:lnSpc>
              <a:buNone/>
            </a:pPr>
            <a:endParaRPr b="0" lang="es-AR" sz="1600" spc="-1" strike="noStrike">
              <a:latin typeface="Arial"/>
            </a:endParaRPr>
          </a:p>
          <a:p>
            <a:pPr>
              <a:lnSpc>
                <a:spcPct val="100000"/>
              </a:lnSpc>
              <a:buNone/>
            </a:pPr>
            <a:endParaRPr b="0" lang="es-AR" sz="1600" spc="-1" strike="noStrike">
              <a:latin typeface="Arial"/>
            </a:endParaRPr>
          </a:p>
        </p:txBody>
      </p:sp>
      <p:pic>
        <p:nvPicPr>
          <p:cNvPr id="340" name="" descr=""/>
          <p:cNvPicPr/>
          <p:nvPr/>
        </p:nvPicPr>
        <p:blipFill>
          <a:blip r:embed="rId1"/>
          <a:stretch/>
        </p:blipFill>
        <p:spPr>
          <a:xfrm>
            <a:off x="2880000" y="1260000"/>
            <a:ext cx="3324240" cy="3470040"/>
          </a:xfrm>
          <a:prstGeom prst="rect">
            <a:avLst/>
          </a:prstGeom>
          <a:ln w="0">
            <a:noFill/>
          </a:ln>
        </p:spPr>
      </p:pic>
      <p:sp>
        <p:nvSpPr>
          <p:cNvPr id="341" name="Google Shape;133;p 4"/>
          <p:cNvSpPr/>
          <p:nvPr/>
        </p:nvSpPr>
        <p:spPr>
          <a:xfrm>
            <a:off x="6300000" y="1980000"/>
            <a:ext cx="2755440" cy="1869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s-ES" sz="1400" spc="-1" strike="noStrike">
                <a:solidFill>
                  <a:srgbClr val="000000"/>
                </a:solidFill>
                <a:latin typeface="Arial"/>
                <a:ea typeface="Arial"/>
              </a:rPr>
              <a:t>La sintaxis es:</a:t>
            </a:r>
            <a:endParaRPr b="0" lang="es-AR" sz="1400" spc="-1" strike="noStrike">
              <a:latin typeface="Arial"/>
            </a:endParaRPr>
          </a:p>
          <a:p>
            <a:pPr>
              <a:lnSpc>
                <a:spcPct val="100000"/>
              </a:lnSpc>
              <a:buNone/>
            </a:pPr>
            <a:endParaRPr b="0" lang="es-AR" sz="1600" spc="-1" strike="noStrike">
              <a:latin typeface="Arial"/>
            </a:endParaRPr>
          </a:p>
          <a:p>
            <a:pPr>
              <a:lnSpc>
                <a:spcPct val="100000"/>
              </a:lnSpc>
              <a:buNone/>
            </a:pPr>
            <a:r>
              <a:rPr b="0" lang="es-ES" sz="1100" spc="-1" strike="noStrike">
                <a:solidFill>
                  <a:srgbClr val="000000"/>
                </a:solidFill>
                <a:latin typeface="Arial"/>
                <a:ea typeface="Arial"/>
              </a:rPr>
              <a:t>Si &lt;&lt;expresión_booleana» Entonces:</a:t>
            </a:r>
            <a:endParaRPr b="0" lang="es-AR" sz="1100" spc="-1" strike="noStrike">
              <a:latin typeface="Arial"/>
            </a:endParaRPr>
          </a:p>
          <a:p>
            <a:pPr>
              <a:lnSpc>
                <a:spcPct val="100000"/>
              </a:lnSpc>
              <a:buNone/>
            </a:pPr>
            <a:r>
              <a:rPr b="0" lang="es-ES" sz="1100" spc="-1" strike="noStrike">
                <a:solidFill>
                  <a:srgbClr val="000000"/>
                </a:solidFill>
                <a:latin typeface="Arial"/>
                <a:ea typeface="Arial"/>
              </a:rPr>
              <a:t>«instrucciones_caso_VERDADERO»</a:t>
            </a:r>
            <a:endParaRPr b="0" lang="es-AR" sz="1100" spc="-1" strike="noStrike">
              <a:latin typeface="Arial"/>
            </a:endParaRPr>
          </a:p>
          <a:p>
            <a:pPr>
              <a:lnSpc>
                <a:spcPct val="100000"/>
              </a:lnSpc>
              <a:buNone/>
            </a:pPr>
            <a:r>
              <a:rPr b="0" lang="es-ES" sz="1100" spc="-1" strike="noStrike">
                <a:solidFill>
                  <a:srgbClr val="000000"/>
                </a:solidFill>
                <a:latin typeface="Arial"/>
                <a:ea typeface="Arial"/>
              </a:rPr>
              <a:t>Sino</a:t>
            </a:r>
            <a:endParaRPr b="0" lang="es-AR" sz="1100" spc="-1" strike="noStrike">
              <a:latin typeface="Arial"/>
            </a:endParaRPr>
          </a:p>
          <a:p>
            <a:pPr>
              <a:lnSpc>
                <a:spcPct val="100000"/>
              </a:lnSpc>
              <a:buNone/>
            </a:pPr>
            <a:r>
              <a:rPr b="0" lang="es-ES" sz="1100" spc="-1" strike="noStrike">
                <a:solidFill>
                  <a:srgbClr val="000000"/>
                </a:solidFill>
                <a:latin typeface="Arial"/>
                <a:ea typeface="Arial"/>
              </a:rPr>
              <a:t>&lt;&lt;instrucciones_caso_FALSO»</a:t>
            </a:r>
            <a:endParaRPr b="0" lang="es-AR" sz="1100" spc="-1" strike="noStrike">
              <a:latin typeface="Arial"/>
            </a:endParaRPr>
          </a:p>
          <a:p>
            <a:pPr>
              <a:lnSpc>
                <a:spcPct val="100000"/>
              </a:lnSpc>
              <a:buNone/>
            </a:pPr>
            <a:r>
              <a:rPr b="0" lang="es-ES" sz="1100" spc="-1" strike="noStrike">
                <a:solidFill>
                  <a:srgbClr val="000000"/>
                </a:solidFill>
                <a:latin typeface="Arial"/>
                <a:ea typeface="Arial"/>
              </a:rPr>
              <a:t>FinSi</a:t>
            </a:r>
            <a:endParaRPr b="0" lang="es-AR" sz="1100" spc="-1" strike="noStrike">
              <a:latin typeface="Arial"/>
            </a:endParaRPr>
          </a:p>
          <a:p>
            <a:pPr>
              <a:lnSpc>
                <a:spcPct val="100000"/>
              </a:lnSpc>
              <a:buNone/>
            </a:pPr>
            <a:endParaRPr b="0" lang="es-AR" sz="1600" spc="-1" strike="noStrike">
              <a:latin typeface="Arial"/>
            </a:endParaRPr>
          </a:p>
          <a:p>
            <a:pPr>
              <a:lnSpc>
                <a:spcPct val="100000"/>
              </a:lnSpc>
              <a:buNone/>
            </a:pPr>
            <a:endParaRPr b="0" lang="es-AR" sz="1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2" name="" descr=""/>
          <p:cNvPicPr/>
          <p:nvPr/>
        </p:nvPicPr>
        <p:blipFill>
          <a:blip r:embed="rId1"/>
          <a:stretch/>
        </p:blipFill>
        <p:spPr>
          <a:xfrm>
            <a:off x="180000" y="832680"/>
            <a:ext cx="8763840" cy="348696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3" name="" descr=""/>
          <p:cNvPicPr/>
          <p:nvPr/>
        </p:nvPicPr>
        <p:blipFill>
          <a:blip r:embed="rId1"/>
          <a:stretch/>
        </p:blipFill>
        <p:spPr>
          <a:xfrm>
            <a:off x="7740360" y="702360"/>
            <a:ext cx="1075320" cy="1075320"/>
          </a:xfrm>
          <a:prstGeom prst="rect">
            <a:avLst/>
          </a:prstGeom>
          <a:ln w="0">
            <a:noFill/>
          </a:ln>
        </p:spPr>
      </p:pic>
      <p:pic>
        <p:nvPicPr>
          <p:cNvPr id="344" name="" descr=""/>
          <p:cNvPicPr/>
          <p:nvPr/>
        </p:nvPicPr>
        <p:blipFill>
          <a:blip r:embed="rId2"/>
          <a:srcRect l="2262" t="19561" r="47394" b="41927"/>
          <a:stretch/>
        </p:blipFill>
        <p:spPr>
          <a:xfrm>
            <a:off x="720000" y="1080000"/>
            <a:ext cx="6954840" cy="305964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PlaceHolder 9"/>
          <p:cNvSpPr/>
          <p:nvPr/>
        </p:nvSpPr>
        <p:spPr>
          <a:xfrm>
            <a:off x="488880" y="540000"/>
            <a:ext cx="8498160" cy="567720"/>
          </a:xfrm>
          <a:prstGeom prst="rect">
            <a:avLst/>
          </a:prstGeom>
          <a:noFill/>
          <a:ln w="0">
            <a:noFill/>
          </a:ln>
        </p:spPr>
        <p:style>
          <a:lnRef idx="0"/>
          <a:fillRef idx="0"/>
          <a:effectRef idx="0"/>
          <a:fontRef idx="minor"/>
        </p:style>
        <p:txBody>
          <a:bodyPr lIns="0" rIns="0" tIns="91440" bIns="91440" anchor="t">
            <a:noAutofit/>
          </a:bodyPr>
          <a:p>
            <a:pPr>
              <a:lnSpc>
                <a:spcPct val="100000"/>
              </a:lnSpc>
              <a:buNone/>
            </a:pPr>
            <a:r>
              <a:rPr b="1" lang="es-ES" sz="3000" spc="-1" strike="noStrike">
                <a:solidFill>
                  <a:srgbClr val="000000"/>
                </a:solidFill>
                <a:latin typeface="Montserrat Medium"/>
                <a:ea typeface="Montserrat Medium"/>
              </a:rPr>
              <a:t>Comentarios..</a:t>
            </a:r>
            <a:endParaRPr b="0" lang="es-AR" sz="3000" spc="-1" strike="noStrike">
              <a:latin typeface="Arial"/>
            </a:endParaRPr>
          </a:p>
        </p:txBody>
      </p:sp>
      <p:sp>
        <p:nvSpPr>
          <p:cNvPr id="346" name="Google Shape;133;p 3"/>
          <p:cNvSpPr/>
          <p:nvPr/>
        </p:nvSpPr>
        <p:spPr>
          <a:xfrm>
            <a:off x="540000" y="1222200"/>
            <a:ext cx="7244280" cy="32540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s-ES" sz="1600" spc="-1" strike="noStrike">
                <a:solidFill>
                  <a:srgbClr val="000000"/>
                </a:solidFill>
                <a:latin typeface="DM Sans"/>
                <a:ea typeface="DM Sans"/>
              </a:rPr>
              <a:t>En el ejemplo anterior, vemos que el algoritmo solo ejecuta la linea Escribir “El estudiante ha aprobado”, cuando el usuario ingresa un valor del 7 al 10 . </a:t>
            </a:r>
            <a:endParaRPr b="0" lang="es-AR" sz="1600" spc="-1" strike="noStrike">
              <a:latin typeface="Arial"/>
            </a:endParaRPr>
          </a:p>
          <a:p>
            <a:pPr>
              <a:lnSpc>
                <a:spcPct val="100000"/>
              </a:lnSpc>
              <a:buNone/>
            </a:pPr>
            <a:r>
              <a:rPr b="0" lang="es-ES" sz="1600" spc="-1" strike="noStrike">
                <a:solidFill>
                  <a:srgbClr val="000000"/>
                </a:solidFill>
                <a:latin typeface="DM Sans"/>
                <a:ea typeface="DM Sans"/>
              </a:rPr>
              <a:t>De no ser asi, el programa siempre ejecutará la orden de Escribir “El alumno ha reprobado”</a:t>
            </a:r>
            <a:endParaRPr b="0" lang="es-AR" sz="1600" spc="-1" strike="noStrike">
              <a:latin typeface="Arial"/>
            </a:endParaRPr>
          </a:p>
          <a:p>
            <a:pPr>
              <a:lnSpc>
                <a:spcPct val="100000"/>
              </a:lnSpc>
              <a:buNone/>
            </a:pPr>
            <a:endParaRPr b="0" lang="es-AR" sz="1600" spc="-1" strike="noStrike">
              <a:latin typeface="Arial"/>
            </a:endParaRPr>
          </a:p>
          <a:p>
            <a:pPr>
              <a:lnSpc>
                <a:spcPct val="100000"/>
              </a:lnSpc>
              <a:buNone/>
            </a:pPr>
            <a:r>
              <a:rPr b="0" lang="es-ES" sz="1600" spc="-1" strike="noStrike">
                <a:solidFill>
                  <a:srgbClr val="000000"/>
                </a:solidFill>
                <a:latin typeface="DM Sans"/>
                <a:ea typeface="DM Sans"/>
              </a:rPr>
              <a:t>Pero… ¿que pasa si ingresamos un 11?  ¿y un 0? </a:t>
            </a:r>
            <a:endParaRPr b="0" lang="es-AR" sz="1600" spc="-1" strike="noStrike">
              <a:latin typeface="Arial"/>
            </a:endParaRPr>
          </a:p>
          <a:p>
            <a:pPr>
              <a:lnSpc>
                <a:spcPct val="100000"/>
              </a:lnSpc>
              <a:buNone/>
            </a:pPr>
            <a:endParaRPr b="0" lang="es-AR" sz="1600" spc="-1" strike="noStrike">
              <a:latin typeface="Arial"/>
            </a:endParaRPr>
          </a:p>
          <a:p>
            <a:pPr>
              <a:lnSpc>
                <a:spcPct val="100000"/>
              </a:lnSpc>
              <a:buNone/>
            </a:pPr>
            <a:r>
              <a:rPr b="0" lang="es-ES" sz="1600" spc="-1" strike="noStrike">
                <a:solidFill>
                  <a:srgbClr val="000000"/>
                </a:solidFill>
                <a:latin typeface="DM Sans"/>
                <a:ea typeface="DM Sans"/>
              </a:rPr>
              <a:t>¿No seria conveniente definir cuales son las notas admitidas para mostrar el mensaje de reprobado?</a:t>
            </a:r>
            <a:endParaRPr b="0" lang="es-AR" sz="1600" spc="-1" strike="noStrike">
              <a:latin typeface="Arial"/>
            </a:endParaRPr>
          </a:p>
          <a:p>
            <a:pPr>
              <a:lnSpc>
                <a:spcPct val="100000"/>
              </a:lnSpc>
              <a:buNone/>
            </a:pPr>
            <a:endParaRPr b="0" lang="es-AR" sz="1600" spc="-1" strike="noStrike">
              <a:latin typeface="Arial"/>
            </a:endParaRPr>
          </a:p>
          <a:p>
            <a:pPr>
              <a:lnSpc>
                <a:spcPct val="100000"/>
              </a:lnSpc>
              <a:buNone/>
            </a:pPr>
            <a:r>
              <a:rPr b="0" lang="es-AR" sz="1600" spc="-1" strike="noStrike">
                <a:solidFill>
                  <a:srgbClr val="000000"/>
                </a:solidFill>
                <a:latin typeface="Arial"/>
                <a:ea typeface="DejaVu Sans"/>
              </a:rPr>
              <a:t>Veamos el siguiente ejemplo</a:t>
            </a:r>
            <a:endParaRPr b="0" lang="es-AR" sz="1600" spc="-1" strike="noStrike">
              <a:latin typeface="Arial"/>
            </a:endParaRPr>
          </a:p>
          <a:p>
            <a:pPr>
              <a:lnSpc>
                <a:spcPct val="100000"/>
              </a:lnSpc>
              <a:buNone/>
            </a:pPr>
            <a:endParaRPr b="0" lang="es-AR" sz="1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7" name="" descr=""/>
          <p:cNvPicPr/>
          <p:nvPr/>
        </p:nvPicPr>
        <p:blipFill>
          <a:blip r:embed="rId1"/>
          <a:stretch/>
        </p:blipFill>
        <p:spPr>
          <a:xfrm>
            <a:off x="180000" y="720000"/>
            <a:ext cx="8819640" cy="413964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8" name="" descr=""/>
          <p:cNvPicPr/>
          <p:nvPr/>
        </p:nvPicPr>
        <p:blipFill>
          <a:blip r:embed="rId1"/>
          <a:stretch/>
        </p:blipFill>
        <p:spPr>
          <a:xfrm>
            <a:off x="745200" y="623520"/>
            <a:ext cx="7714440" cy="387612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title"/>
          </p:nvPr>
        </p:nvSpPr>
        <p:spPr>
          <a:xfrm>
            <a:off x="550440" y="597960"/>
            <a:ext cx="8038440" cy="630360"/>
          </a:xfrm>
          <a:prstGeom prst="rect">
            <a:avLst/>
          </a:prstGeom>
          <a:noFill/>
          <a:ln w="0">
            <a:noFill/>
          </a:ln>
        </p:spPr>
        <p:txBody>
          <a:bodyPr lIns="90000" rIns="90000" tIns="91440" bIns="91440" anchor="b">
            <a:normAutofit fontScale="91000"/>
          </a:bodyPr>
          <a:p>
            <a:pPr>
              <a:lnSpc>
                <a:spcPct val="100000"/>
              </a:lnSpc>
              <a:buNone/>
              <a:tabLst>
                <a:tab algn="l" pos="0"/>
              </a:tabLst>
            </a:pPr>
            <a:r>
              <a:rPr b="1" lang="es-ES" sz="3200" spc="-1" strike="noStrike">
                <a:solidFill>
                  <a:srgbClr val="ffffff"/>
                </a:solidFill>
                <a:latin typeface="Montserrat"/>
                <a:ea typeface="Montserrat"/>
              </a:rPr>
              <a:t>Anidamiento de estructuras</a:t>
            </a:r>
            <a:endParaRPr b="0" lang="es-AR" sz="3200" spc="-1" strike="noStrike">
              <a:latin typeface="Arial"/>
            </a:endParaRPr>
          </a:p>
        </p:txBody>
      </p:sp>
      <p:sp>
        <p:nvSpPr>
          <p:cNvPr id="350" name="PlaceHolder 2"/>
          <p:cNvSpPr>
            <a:spLocks noGrp="1"/>
          </p:cNvSpPr>
          <p:nvPr>
            <p:ph type="subTitle"/>
          </p:nvPr>
        </p:nvSpPr>
        <p:spPr>
          <a:xfrm>
            <a:off x="720000" y="1440000"/>
            <a:ext cx="7737840" cy="3057840"/>
          </a:xfrm>
          <a:prstGeom prst="rect">
            <a:avLst/>
          </a:prstGeom>
          <a:noFill/>
          <a:ln w="0">
            <a:noFill/>
          </a:ln>
        </p:spPr>
        <p:txBody>
          <a:bodyPr lIns="0" rIns="0" tIns="91440" bIns="91440" anchor="t">
            <a:normAutofit/>
          </a:bodyPr>
          <a:p>
            <a:pPr>
              <a:lnSpc>
                <a:spcPct val="100000"/>
              </a:lnSpc>
              <a:buNone/>
              <a:tabLst>
                <a:tab algn="l" pos="0"/>
              </a:tabLst>
            </a:pPr>
            <a:r>
              <a:rPr b="0" lang="es-ES" sz="1800" spc="-1" strike="noStrike">
                <a:solidFill>
                  <a:srgbClr val="595959"/>
                </a:solidFill>
                <a:latin typeface="Montserrat Medium"/>
                <a:ea typeface="Montserrat Medium"/>
              </a:rPr>
              <a:t>El anidamiento de estructuras en programación se refiere a la capacidad de incluir una estructura dentro de otra estructura, lo que permite una mayor complejidad y flexibilidad en la toma de decisiones y en la ejecución de código. </a:t>
            </a:r>
            <a:endParaRPr b="0" lang="es-AR" sz="1800" spc="-1" strike="noStrike">
              <a:latin typeface="Arial"/>
            </a:endParaRPr>
          </a:p>
          <a:p>
            <a:pPr>
              <a:lnSpc>
                <a:spcPct val="100000"/>
              </a:lnSpc>
              <a:buNone/>
              <a:tabLst>
                <a:tab algn="l" pos="0"/>
              </a:tabLst>
            </a:pPr>
            <a:endParaRPr b="0" lang="es-AR" sz="1800" spc="-1" strike="noStrike">
              <a:latin typeface="Arial"/>
            </a:endParaRPr>
          </a:p>
          <a:p>
            <a:pPr>
              <a:lnSpc>
                <a:spcPct val="100000"/>
              </a:lnSpc>
              <a:buNone/>
              <a:tabLst>
                <a:tab algn="l" pos="0"/>
              </a:tabLst>
            </a:pPr>
            <a:r>
              <a:rPr b="0" lang="es-ES" sz="1800" spc="-1" strike="noStrike">
                <a:solidFill>
                  <a:srgbClr val="595959"/>
                </a:solidFill>
                <a:latin typeface="Montserrat Medium"/>
                <a:ea typeface="Montserrat Medium"/>
              </a:rPr>
              <a:t>El anidamiento puede hacer que el código sea más difícil de leer y entender si se utiliza en exceso, por lo que es importante utilizarlo de manera efectiva y con moderación.</a:t>
            </a:r>
            <a:endParaRPr b="0" lang="es-AR"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title"/>
          </p:nvPr>
        </p:nvSpPr>
        <p:spPr>
          <a:xfrm>
            <a:off x="311760" y="1226880"/>
            <a:ext cx="8515440" cy="1565640"/>
          </a:xfrm>
          <a:prstGeom prst="rect">
            <a:avLst/>
          </a:prstGeom>
          <a:noFill/>
          <a:ln w="0">
            <a:noFill/>
          </a:ln>
        </p:spPr>
        <p:txBody>
          <a:bodyPr lIns="0" rIns="0" tIns="91440" bIns="91440" anchor="b">
            <a:normAutofit fontScale="96000"/>
          </a:bodyPr>
          <a:p>
            <a:pPr algn="ctr">
              <a:lnSpc>
                <a:spcPct val="100000"/>
              </a:lnSpc>
              <a:buNone/>
              <a:tabLst>
                <a:tab algn="l" pos="0"/>
              </a:tabLst>
            </a:pPr>
            <a:r>
              <a:rPr b="1" lang="es-ES" sz="4900" spc="-1" strike="noStrike">
                <a:solidFill>
                  <a:srgbClr val="333333"/>
                </a:solidFill>
                <a:latin typeface="Montserrat"/>
                <a:ea typeface="Montserrat"/>
              </a:rPr>
              <a:t>Les damos la bienvenida</a:t>
            </a:r>
            <a:endParaRPr b="0" lang="es-AR" sz="49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Google Shape;133;p 1"/>
          <p:cNvSpPr/>
          <p:nvPr/>
        </p:nvSpPr>
        <p:spPr>
          <a:xfrm>
            <a:off x="720000" y="1980000"/>
            <a:ext cx="7244280" cy="1549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s-ES" sz="1600" spc="-1" strike="noStrike">
                <a:solidFill>
                  <a:srgbClr val="000000"/>
                </a:solidFill>
                <a:latin typeface="DM Sans"/>
                <a:ea typeface="DM Sans"/>
              </a:rPr>
              <a:t>La estructura de control multiple en programación es una herramienta que permite ejecutar diferentes bloques de código según el valor de una variable o expresión, y es una alternativa organizada y legible a múltiples condicionales. </a:t>
            </a:r>
            <a:endParaRPr b="0" lang="es-AR" sz="1600" spc="-1" strike="noStrike">
              <a:latin typeface="Arial"/>
            </a:endParaRPr>
          </a:p>
          <a:p>
            <a:pPr>
              <a:lnSpc>
                <a:spcPct val="100000"/>
              </a:lnSpc>
              <a:buNone/>
            </a:pPr>
            <a:endParaRPr b="0" lang="es-AR" sz="1600" spc="-1" strike="noStrike">
              <a:latin typeface="Arial"/>
            </a:endParaRPr>
          </a:p>
          <a:p>
            <a:pPr>
              <a:lnSpc>
                <a:spcPct val="100000"/>
              </a:lnSpc>
              <a:buNone/>
            </a:pPr>
            <a:endParaRPr b="0" lang="es-AR" sz="1600" spc="-1" strike="noStrike">
              <a:latin typeface="Arial"/>
            </a:endParaRPr>
          </a:p>
        </p:txBody>
      </p:sp>
      <p:pic>
        <p:nvPicPr>
          <p:cNvPr id="352" name="" descr=""/>
          <p:cNvPicPr/>
          <p:nvPr/>
        </p:nvPicPr>
        <p:blipFill>
          <a:blip r:embed="rId1"/>
          <a:stretch/>
        </p:blipFill>
        <p:spPr>
          <a:xfrm>
            <a:off x="7740360" y="702360"/>
            <a:ext cx="1075320" cy="1075320"/>
          </a:xfrm>
          <a:prstGeom prst="rect">
            <a:avLst/>
          </a:prstGeom>
          <a:ln w="0">
            <a:noFill/>
          </a:ln>
        </p:spPr>
      </p:pic>
      <p:sp>
        <p:nvSpPr>
          <p:cNvPr id="353" name="PlaceHolder 6"/>
          <p:cNvSpPr/>
          <p:nvPr/>
        </p:nvSpPr>
        <p:spPr>
          <a:xfrm>
            <a:off x="488880" y="720000"/>
            <a:ext cx="8498160" cy="567720"/>
          </a:xfrm>
          <a:prstGeom prst="rect">
            <a:avLst/>
          </a:prstGeom>
          <a:noFill/>
          <a:ln w="0">
            <a:noFill/>
          </a:ln>
        </p:spPr>
        <p:style>
          <a:lnRef idx="0"/>
          <a:fillRef idx="0"/>
          <a:effectRef idx="0"/>
          <a:fontRef idx="minor"/>
        </p:style>
        <p:txBody>
          <a:bodyPr lIns="0" rIns="0" tIns="91440" bIns="91440" anchor="t">
            <a:noAutofit/>
          </a:bodyPr>
          <a:p>
            <a:pPr>
              <a:lnSpc>
                <a:spcPct val="100000"/>
              </a:lnSpc>
              <a:buNone/>
            </a:pPr>
            <a:r>
              <a:rPr b="1" lang="es-ES" sz="3000" spc="-1" strike="noStrike">
                <a:solidFill>
                  <a:srgbClr val="000000"/>
                </a:solidFill>
                <a:latin typeface="Montserrat Medium"/>
                <a:ea typeface="Montserrat Medium"/>
              </a:rPr>
              <a:t>Condicional Múltiple</a:t>
            </a:r>
            <a:endParaRPr b="0" lang="es-AR" sz="3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4" name="" descr=""/>
          <p:cNvPicPr/>
          <p:nvPr/>
        </p:nvPicPr>
        <p:blipFill>
          <a:blip r:embed="rId1"/>
          <a:stretch/>
        </p:blipFill>
        <p:spPr>
          <a:xfrm>
            <a:off x="3240000" y="776880"/>
            <a:ext cx="5533200" cy="3542760"/>
          </a:xfrm>
          <a:prstGeom prst="rect">
            <a:avLst/>
          </a:prstGeom>
          <a:ln w="0">
            <a:noFill/>
          </a:ln>
        </p:spPr>
      </p:pic>
      <p:sp>
        <p:nvSpPr>
          <p:cNvPr id="355" name=""/>
          <p:cNvSpPr/>
          <p:nvPr/>
        </p:nvSpPr>
        <p:spPr>
          <a:xfrm>
            <a:off x="180000" y="1260000"/>
            <a:ext cx="3059640" cy="2856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s-ES" sz="1600" spc="-1" strike="noStrike">
                <a:solidFill>
                  <a:srgbClr val="000000"/>
                </a:solidFill>
                <a:latin typeface="DM Sans"/>
                <a:ea typeface="DM Sans"/>
              </a:rPr>
              <a:t>Sintaxis:</a:t>
            </a:r>
            <a:endParaRPr b="0" lang="es-AR" sz="1600" spc="-1" strike="noStrike">
              <a:latin typeface="Arial"/>
            </a:endParaRPr>
          </a:p>
          <a:p>
            <a:pPr>
              <a:lnSpc>
                <a:spcPct val="100000"/>
              </a:lnSpc>
              <a:buNone/>
            </a:pPr>
            <a:endParaRPr b="0" lang="es-AR" sz="1600" spc="-1" strike="noStrike">
              <a:latin typeface="Arial"/>
            </a:endParaRPr>
          </a:p>
          <a:p>
            <a:pPr>
              <a:lnSpc>
                <a:spcPct val="100000"/>
              </a:lnSpc>
              <a:buNone/>
            </a:pPr>
            <a:r>
              <a:rPr b="0" lang="es-ES" sz="1400" spc="-1" strike="noStrike">
                <a:solidFill>
                  <a:srgbClr val="000000"/>
                </a:solidFill>
                <a:latin typeface="DM Sans"/>
                <a:ea typeface="DM Sans"/>
              </a:rPr>
              <a:t>Segun («variable») Hacer</a:t>
            </a:r>
            <a:endParaRPr b="0" lang="es-AR" sz="1400" spc="-1" strike="noStrike">
              <a:latin typeface="Arial"/>
            </a:endParaRPr>
          </a:p>
          <a:p>
            <a:pPr>
              <a:lnSpc>
                <a:spcPct val="100000"/>
              </a:lnSpc>
              <a:buNone/>
            </a:pPr>
            <a:r>
              <a:rPr b="0" lang="es-ES" sz="1400" spc="-1" strike="noStrike">
                <a:solidFill>
                  <a:srgbClr val="000000"/>
                </a:solidFill>
                <a:latin typeface="DM Sans"/>
                <a:ea typeface="DM Sans"/>
              </a:rPr>
              <a:t>«opcion»:</a:t>
            </a:r>
            <a:endParaRPr b="0" lang="es-AR" sz="1400" spc="-1" strike="noStrike">
              <a:latin typeface="Arial"/>
            </a:endParaRPr>
          </a:p>
          <a:p>
            <a:pPr>
              <a:lnSpc>
                <a:spcPct val="100000"/>
              </a:lnSpc>
              <a:buNone/>
            </a:pPr>
            <a:r>
              <a:rPr b="0" lang="es-ES" sz="1400" spc="-1" strike="noStrike">
                <a:solidFill>
                  <a:srgbClr val="000000"/>
                </a:solidFill>
                <a:latin typeface="DM Sans"/>
                <a:ea typeface="DM Sans"/>
              </a:rPr>
              <a:t>&lt;&lt;instrucciones&gt;&gt;</a:t>
            </a:r>
            <a:endParaRPr b="0" lang="es-AR" sz="1400" spc="-1" strike="noStrike">
              <a:latin typeface="Arial"/>
            </a:endParaRPr>
          </a:p>
          <a:p>
            <a:pPr>
              <a:lnSpc>
                <a:spcPct val="100000"/>
              </a:lnSpc>
              <a:buNone/>
            </a:pPr>
            <a:r>
              <a:rPr b="0" lang="es-ES" sz="1400" spc="-1" strike="noStrike">
                <a:solidFill>
                  <a:srgbClr val="000000"/>
                </a:solidFill>
                <a:latin typeface="DM Sans"/>
                <a:ea typeface="DM Sans"/>
              </a:rPr>
              <a:t>«opcion»:</a:t>
            </a:r>
            <a:endParaRPr b="0" lang="es-AR" sz="1400" spc="-1" strike="noStrike">
              <a:latin typeface="Arial"/>
            </a:endParaRPr>
          </a:p>
          <a:p>
            <a:pPr>
              <a:lnSpc>
                <a:spcPct val="100000"/>
              </a:lnSpc>
              <a:buNone/>
            </a:pPr>
            <a:r>
              <a:rPr b="0" lang="es-ES" sz="1400" spc="-1" strike="noStrike">
                <a:solidFill>
                  <a:srgbClr val="000000"/>
                </a:solidFill>
                <a:latin typeface="DM Sans"/>
                <a:ea typeface="DM Sans"/>
              </a:rPr>
              <a:t>«instrucciones»</a:t>
            </a:r>
            <a:endParaRPr b="0" lang="es-AR" sz="1400" spc="-1" strike="noStrike">
              <a:latin typeface="Arial"/>
            </a:endParaRPr>
          </a:p>
          <a:p>
            <a:pPr>
              <a:lnSpc>
                <a:spcPct val="100000"/>
              </a:lnSpc>
              <a:buNone/>
            </a:pPr>
            <a:r>
              <a:rPr b="0" lang="es-ES" sz="1400" spc="-1" strike="noStrike">
                <a:solidFill>
                  <a:srgbClr val="000000"/>
                </a:solidFill>
                <a:latin typeface="DM Sans"/>
                <a:ea typeface="DM Sans"/>
              </a:rPr>
              <a:t>&lt;&lt;opcion»:</a:t>
            </a:r>
            <a:endParaRPr b="0" lang="es-AR" sz="1400" spc="-1" strike="noStrike">
              <a:latin typeface="Arial"/>
            </a:endParaRPr>
          </a:p>
          <a:p>
            <a:pPr>
              <a:lnSpc>
                <a:spcPct val="100000"/>
              </a:lnSpc>
              <a:buNone/>
            </a:pPr>
            <a:r>
              <a:rPr b="0" lang="es-ES" sz="1400" spc="-1" strike="noStrike">
                <a:solidFill>
                  <a:srgbClr val="000000"/>
                </a:solidFill>
                <a:latin typeface="DM Sans"/>
                <a:ea typeface="DM Sans"/>
              </a:rPr>
              <a:t>«instrucciones&gt;&gt;</a:t>
            </a:r>
            <a:endParaRPr b="0" lang="es-AR" sz="1400" spc="-1" strike="noStrike">
              <a:latin typeface="Arial"/>
            </a:endParaRPr>
          </a:p>
          <a:p>
            <a:pPr>
              <a:lnSpc>
                <a:spcPct val="100000"/>
              </a:lnSpc>
              <a:buNone/>
            </a:pPr>
            <a:r>
              <a:rPr b="0" lang="es-ES" sz="1400" spc="-1" strike="noStrike">
                <a:solidFill>
                  <a:srgbClr val="000000"/>
                </a:solidFill>
                <a:latin typeface="DM Sans"/>
                <a:ea typeface="DM Sans"/>
              </a:rPr>
              <a:t>De Otro Modo:</a:t>
            </a:r>
            <a:endParaRPr b="0" lang="es-AR" sz="1400" spc="-1" strike="noStrike">
              <a:latin typeface="Arial"/>
            </a:endParaRPr>
          </a:p>
          <a:p>
            <a:pPr>
              <a:lnSpc>
                <a:spcPct val="100000"/>
              </a:lnSpc>
              <a:buNone/>
            </a:pPr>
            <a:r>
              <a:rPr b="0" lang="es-ES" sz="1400" spc="-1" strike="noStrike">
                <a:solidFill>
                  <a:srgbClr val="000000"/>
                </a:solidFill>
                <a:latin typeface="DM Sans"/>
                <a:ea typeface="DM Sans"/>
              </a:rPr>
              <a:t>«instrucciones»</a:t>
            </a:r>
            <a:endParaRPr b="0" lang="es-AR" sz="1400" spc="-1" strike="noStrike">
              <a:latin typeface="Arial"/>
            </a:endParaRPr>
          </a:p>
          <a:p>
            <a:pPr>
              <a:lnSpc>
                <a:spcPct val="100000"/>
              </a:lnSpc>
              <a:buNone/>
            </a:pPr>
            <a:r>
              <a:rPr b="0" lang="es-ES" sz="1400" spc="-1" strike="noStrike">
                <a:solidFill>
                  <a:srgbClr val="000000"/>
                </a:solidFill>
                <a:latin typeface="DM Sans"/>
                <a:ea typeface="DM Sans"/>
              </a:rPr>
              <a:t>FinSegun</a:t>
            </a:r>
            <a:endParaRPr b="0" lang="es-AR" sz="1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6" name="" descr=""/>
          <p:cNvPicPr/>
          <p:nvPr/>
        </p:nvPicPr>
        <p:blipFill>
          <a:blip r:embed="rId1"/>
          <a:stretch/>
        </p:blipFill>
        <p:spPr>
          <a:xfrm>
            <a:off x="360" y="1260000"/>
            <a:ext cx="9143640" cy="2879640"/>
          </a:xfrm>
          <a:prstGeom prst="rect">
            <a:avLst/>
          </a:prstGeom>
          <a:ln w="0">
            <a:noFill/>
          </a:ln>
        </p:spPr>
      </p:pic>
      <p:sp>
        <p:nvSpPr>
          <p:cNvPr id="357" name="Google Shape;132;p 2"/>
          <p:cNvSpPr/>
          <p:nvPr/>
        </p:nvSpPr>
        <p:spPr>
          <a:xfrm>
            <a:off x="321840" y="689400"/>
            <a:ext cx="8498160" cy="567720"/>
          </a:xfrm>
          <a:prstGeom prst="rect">
            <a:avLst/>
          </a:prstGeom>
          <a:noFill/>
          <a:ln w="0">
            <a:noFill/>
          </a:ln>
        </p:spPr>
        <p:style>
          <a:lnRef idx="0"/>
          <a:fillRef idx="0"/>
          <a:effectRef idx="0"/>
          <a:fontRef idx="minor"/>
        </p:style>
        <p:txBody>
          <a:bodyPr lIns="90000" rIns="90000" tIns="91440" bIns="91440" anchor="t">
            <a:normAutofit fontScale="90000"/>
          </a:bodyPr>
          <a:p>
            <a:pPr>
              <a:lnSpc>
                <a:spcPct val="100000"/>
              </a:lnSpc>
              <a:buNone/>
            </a:pPr>
            <a:r>
              <a:rPr b="0" lang="es-ES" sz="2800" spc="-1" strike="noStrike">
                <a:solidFill>
                  <a:srgbClr val="000000"/>
                </a:solidFill>
                <a:latin typeface="Montserrat Medium"/>
                <a:ea typeface="Montserrat Medium"/>
              </a:rPr>
              <a:t>Mejorando nuestro algoritmo...</a:t>
            </a:r>
            <a:endParaRPr b="0" lang="es-AR" sz="2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8" name="" descr=""/>
          <p:cNvPicPr/>
          <p:nvPr/>
        </p:nvPicPr>
        <p:blipFill>
          <a:blip r:embed="rId1"/>
          <a:srcRect l="2262" t="16472" r="19210" b="10028"/>
          <a:stretch/>
        </p:blipFill>
        <p:spPr>
          <a:xfrm>
            <a:off x="720000" y="540000"/>
            <a:ext cx="7559640" cy="407016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Google Shape;133;p 5"/>
          <p:cNvSpPr/>
          <p:nvPr/>
        </p:nvSpPr>
        <p:spPr>
          <a:xfrm>
            <a:off x="720000" y="1274760"/>
            <a:ext cx="7244280" cy="3045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endParaRPr b="0" lang="es-AR" sz="1800" spc="-1" strike="noStrike">
              <a:latin typeface="Arial"/>
            </a:endParaRPr>
          </a:p>
          <a:p>
            <a:pPr>
              <a:lnSpc>
                <a:spcPct val="100000"/>
              </a:lnSpc>
              <a:buNone/>
            </a:pPr>
            <a:r>
              <a:rPr b="0" lang="es-ES" sz="1800" spc="-1" strike="noStrike">
                <a:solidFill>
                  <a:srgbClr val="000000"/>
                </a:solidFill>
                <a:latin typeface="DM Sans"/>
                <a:ea typeface="DM Sans"/>
              </a:rPr>
              <a:t>Los tres lados a, b y c de un triángulo deben satisfacer la desigualdad triangular: cada uno de los lados no puede ser más largo que la suma de los otros dos. Escriba un programa que reciba como entrada los tres lados de un triángulo, e indique: si acaso el triángulo es inválido; y, si no lo es, qué tipo de triángulo es (equilátero, isósceles o escaleno).</a:t>
            </a:r>
            <a:endParaRPr b="0" lang="es-AR" sz="1800" spc="-1" strike="noStrike">
              <a:latin typeface="Arial"/>
            </a:endParaRPr>
          </a:p>
          <a:p>
            <a:pPr>
              <a:lnSpc>
                <a:spcPct val="100000"/>
              </a:lnSpc>
              <a:buNone/>
            </a:pPr>
            <a:endParaRPr b="0" lang="es-AR" sz="1800" spc="-1" strike="noStrike">
              <a:latin typeface="Arial"/>
            </a:endParaRPr>
          </a:p>
          <a:p>
            <a:pPr>
              <a:lnSpc>
                <a:spcPct val="100000"/>
              </a:lnSpc>
              <a:buNone/>
            </a:pPr>
            <a:endParaRPr b="0" lang="es-AR" sz="1800" spc="-1" strike="noStrike">
              <a:latin typeface="Arial"/>
            </a:endParaRPr>
          </a:p>
          <a:p>
            <a:pPr>
              <a:lnSpc>
                <a:spcPct val="100000"/>
              </a:lnSpc>
              <a:buNone/>
            </a:pPr>
            <a:endParaRPr b="0" lang="es-AR" sz="1600" spc="-1" strike="noStrike">
              <a:latin typeface="Arial"/>
            </a:endParaRPr>
          </a:p>
          <a:p>
            <a:pPr>
              <a:lnSpc>
                <a:spcPct val="100000"/>
              </a:lnSpc>
              <a:buNone/>
            </a:pPr>
            <a:endParaRPr b="0" lang="es-AR" sz="1600" spc="-1" strike="noStrike">
              <a:latin typeface="Arial"/>
            </a:endParaRPr>
          </a:p>
        </p:txBody>
      </p:sp>
      <p:pic>
        <p:nvPicPr>
          <p:cNvPr id="360" name="" descr=""/>
          <p:cNvPicPr/>
          <p:nvPr/>
        </p:nvPicPr>
        <p:blipFill>
          <a:blip r:embed="rId1"/>
          <a:stretch/>
        </p:blipFill>
        <p:spPr>
          <a:xfrm>
            <a:off x="7740360" y="702360"/>
            <a:ext cx="1075320" cy="1075320"/>
          </a:xfrm>
          <a:prstGeom prst="rect">
            <a:avLst/>
          </a:prstGeom>
          <a:ln w="0">
            <a:noFill/>
          </a:ln>
        </p:spPr>
      </p:pic>
      <p:sp>
        <p:nvSpPr>
          <p:cNvPr id="361" name="PlaceHolder 3"/>
          <p:cNvSpPr/>
          <p:nvPr/>
        </p:nvSpPr>
        <p:spPr>
          <a:xfrm>
            <a:off x="540000" y="872280"/>
            <a:ext cx="8498160" cy="567720"/>
          </a:xfrm>
          <a:prstGeom prst="rect">
            <a:avLst/>
          </a:prstGeom>
          <a:noFill/>
          <a:ln w="0">
            <a:noFill/>
          </a:ln>
        </p:spPr>
        <p:style>
          <a:lnRef idx="0"/>
          <a:fillRef idx="0"/>
          <a:effectRef idx="0"/>
          <a:fontRef idx="minor"/>
        </p:style>
        <p:txBody>
          <a:bodyPr lIns="0" rIns="0" tIns="91440" bIns="91440" anchor="t">
            <a:noAutofit/>
          </a:bodyPr>
          <a:p>
            <a:pPr>
              <a:lnSpc>
                <a:spcPct val="100000"/>
              </a:lnSpc>
              <a:buNone/>
            </a:pPr>
            <a:r>
              <a:rPr b="1" lang="es-ES" sz="3000" spc="-1" strike="noStrike">
                <a:solidFill>
                  <a:srgbClr val="000000"/>
                </a:solidFill>
                <a:latin typeface="Montserrat Medium"/>
                <a:ea typeface="Montserrat Medium"/>
              </a:rPr>
              <a:t>Resolvamos el siguiente desafío</a:t>
            </a:r>
            <a:endParaRPr b="0" lang="es-AR" sz="3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PlaceHolder 1"/>
          <p:cNvSpPr>
            <a:spLocks noGrp="1"/>
          </p:cNvSpPr>
          <p:nvPr>
            <p:ph type="title"/>
          </p:nvPr>
        </p:nvSpPr>
        <p:spPr>
          <a:xfrm>
            <a:off x="490320" y="1135800"/>
            <a:ext cx="8092440" cy="3618720"/>
          </a:xfrm>
          <a:prstGeom prst="rect">
            <a:avLst/>
          </a:prstGeom>
          <a:noFill/>
          <a:ln w="0">
            <a:noFill/>
          </a:ln>
        </p:spPr>
        <p:txBody>
          <a:bodyPr lIns="90000" rIns="90000" tIns="91440" bIns="91440" anchor="ctr">
            <a:normAutofit/>
          </a:bodyPr>
          <a:p>
            <a:pPr>
              <a:lnSpc>
                <a:spcPct val="100000"/>
              </a:lnSpc>
              <a:buNone/>
              <a:tabLst>
                <a:tab algn="l" pos="0"/>
              </a:tabLst>
            </a:pPr>
            <a:r>
              <a:rPr b="1" lang="es-ES" sz="3700" spc="-1" strike="noStrike">
                <a:solidFill>
                  <a:srgbClr val="333333"/>
                </a:solidFill>
                <a:latin typeface="Montserrat"/>
                <a:ea typeface="Montserrat"/>
              </a:rPr>
              <a:t>Recordá: </a:t>
            </a:r>
            <a:endParaRPr b="0" lang="es-AR" sz="3700" spc="-1" strike="noStrike">
              <a:latin typeface="Arial"/>
            </a:endParaRPr>
          </a:p>
          <a:p>
            <a:pPr marL="457200" indent="-431640">
              <a:lnSpc>
                <a:spcPct val="100000"/>
              </a:lnSpc>
              <a:buClr>
                <a:srgbClr val="333333"/>
              </a:buClr>
              <a:buFont typeface="Montserrat SemiBold"/>
              <a:buChar char="●"/>
              <a:tabLst>
                <a:tab algn="l" pos="0"/>
              </a:tabLst>
            </a:pPr>
            <a:r>
              <a:rPr b="0" lang="es-ES" sz="3200" spc="-1" strike="noStrike">
                <a:solidFill>
                  <a:srgbClr val="333333"/>
                </a:solidFill>
                <a:latin typeface="Montserrat SemiBold"/>
                <a:ea typeface="Montserrat SemiBold"/>
              </a:rPr>
              <a:t>Revisar la Cartelera de Novedades.</a:t>
            </a:r>
            <a:endParaRPr b="0" lang="es-AR" sz="3200" spc="-1" strike="noStrike">
              <a:latin typeface="Arial"/>
            </a:endParaRPr>
          </a:p>
          <a:p>
            <a:pPr marL="457200" indent="-431640">
              <a:lnSpc>
                <a:spcPct val="100000"/>
              </a:lnSpc>
              <a:buClr>
                <a:srgbClr val="333333"/>
              </a:buClr>
              <a:buFont typeface="Montserrat SemiBold"/>
              <a:buChar char="●"/>
              <a:tabLst>
                <a:tab algn="l" pos="0"/>
              </a:tabLst>
            </a:pPr>
            <a:r>
              <a:rPr b="0" lang="es-ES" sz="3200" spc="-1" strike="noStrike">
                <a:solidFill>
                  <a:srgbClr val="333333"/>
                </a:solidFill>
                <a:latin typeface="Montserrat SemiBold"/>
                <a:ea typeface="Montserrat SemiBold"/>
              </a:rPr>
              <a:t>Hacer tus consultas en el Foro.</a:t>
            </a:r>
            <a:endParaRPr b="0" lang="es-AR" sz="3200" spc="-1" strike="noStrike">
              <a:latin typeface="Arial"/>
            </a:endParaRPr>
          </a:p>
          <a:p>
            <a:pPr>
              <a:lnSpc>
                <a:spcPct val="100000"/>
              </a:lnSpc>
              <a:buNone/>
              <a:tabLst>
                <a:tab algn="l" pos="0"/>
              </a:tabLst>
            </a:pPr>
            <a:endParaRPr b="0" lang="es-AR" sz="3200" spc="-1" strike="noStrike">
              <a:latin typeface="Arial"/>
            </a:endParaRPr>
          </a:p>
          <a:p>
            <a:pPr>
              <a:lnSpc>
                <a:spcPct val="100000"/>
              </a:lnSpc>
              <a:buNone/>
              <a:tabLst>
                <a:tab algn="l" pos="0"/>
              </a:tabLst>
            </a:pPr>
            <a:r>
              <a:rPr b="1" lang="es-ES" sz="3200" spc="-1" strike="noStrike">
                <a:solidFill>
                  <a:srgbClr val="333333"/>
                </a:solidFill>
                <a:latin typeface="Montserrat"/>
                <a:ea typeface="Montserrat"/>
              </a:rPr>
              <a:t>Todo en el Aula Virtual.</a:t>
            </a:r>
            <a:endParaRPr b="0" lang="es-AR"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title"/>
          </p:nvPr>
        </p:nvSpPr>
        <p:spPr>
          <a:xfrm>
            <a:off x="4039920" y="1164240"/>
            <a:ext cx="906840" cy="295560"/>
          </a:xfrm>
          <a:prstGeom prst="rect">
            <a:avLst/>
          </a:prstGeom>
          <a:noFill/>
          <a:ln w="0">
            <a:noFill/>
          </a:ln>
        </p:spPr>
        <p:txBody>
          <a:bodyPr lIns="90000" rIns="90000" tIns="91440" bIns="91440" anchor="t">
            <a:normAutofit fontScale="53000"/>
          </a:bodyPr>
          <a:p>
            <a:pPr algn="ctr">
              <a:lnSpc>
                <a:spcPct val="100000"/>
              </a:lnSpc>
              <a:buNone/>
              <a:tabLst>
                <a:tab algn="l" pos="0"/>
              </a:tabLst>
            </a:pPr>
            <a:r>
              <a:rPr b="1" lang="es-ES" sz="1400" spc="-1" strike="noStrike">
                <a:solidFill>
                  <a:srgbClr val="000000"/>
                </a:solidFill>
                <a:latin typeface="Montserrat"/>
                <a:ea typeface="Montserrat"/>
              </a:rPr>
              <a:t>Actual</a:t>
            </a:r>
            <a:endParaRPr b="0" lang="es-AR" sz="1400" spc="-1" strike="noStrike">
              <a:latin typeface="Arial"/>
            </a:endParaRPr>
          </a:p>
        </p:txBody>
      </p:sp>
      <p:sp>
        <p:nvSpPr>
          <p:cNvPr id="311" name="PlaceHolder 2"/>
          <p:cNvSpPr>
            <a:spLocks noGrp="1"/>
          </p:cNvSpPr>
          <p:nvPr>
            <p:ph type="title"/>
          </p:nvPr>
        </p:nvSpPr>
        <p:spPr>
          <a:xfrm>
            <a:off x="6877440" y="1164240"/>
            <a:ext cx="906840" cy="295560"/>
          </a:xfrm>
          <a:prstGeom prst="rect">
            <a:avLst/>
          </a:prstGeom>
          <a:noFill/>
          <a:ln w="0">
            <a:noFill/>
          </a:ln>
        </p:spPr>
        <p:txBody>
          <a:bodyPr lIns="90000" rIns="90000" tIns="91440" bIns="91440" anchor="t">
            <a:normAutofit fontScale="52000"/>
          </a:bodyPr>
          <a:p>
            <a:pPr algn="ctr">
              <a:lnSpc>
                <a:spcPct val="100000"/>
              </a:lnSpc>
              <a:buNone/>
              <a:tabLst>
                <a:tab algn="l" pos="0"/>
              </a:tabLst>
            </a:pPr>
            <a:r>
              <a:rPr b="1" lang="es-ES" sz="1400" spc="-1" strike="noStrike">
                <a:solidFill>
                  <a:srgbClr val="333333"/>
                </a:solidFill>
                <a:latin typeface="Montserrat"/>
                <a:ea typeface="Montserrat"/>
              </a:rPr>
              <a:t>Proximo</a:t>
            </a:r>
            <a:endParaRPr b="0" lang="es-AR" sz="1400" spc="-1" strike="noStrike">
              <a:latin typeface="Arial"/>
            </a:endParaRPr>
          </a:p>
        </p:txBody>
      </p:sp>
      <p:sp>
        <p:nvSpPr>
          <p:cNvPr id="312" name="Google Shape;117;p3"/>
          <p:cNvSpPr/>
          <p:nvPr/>
        </p:nvSpPr>
        <p:spPr>
          <a:xfrm>
            <a:off x="406800" y="2205720"/>
            <a:ext cx="2392920" cy="2070720"/>
          </a:xfrm>
          <a:prstGeom prst="rect">
            <a:avLst/>
          </a:prstGeom>
          <a:solidFill>
            <a:srgbClr val="d6d6d6"/>
          </a:solidFill>
          <a:ln w="0">
            <a:noFill/>
          </a:ln>
        </p:spPr>
        <p:style>
          <a:lnRef idx="0"/>
          <a:fillRef idx="0"/>
          <a:effectRef idx="0"/>
          <a:fontRef idx="minor"/>
        </p:style>
      </p:sp>
      <p:sp>
        <p:nvSpPr>
          <p:cNvPr id="313" name="Google Shape;118;p3"/>
          <p:cNvSpPr/>
          <p:nvPr/>
        </p:nvSpPr>
        <p:spPr>
          <a:xfrm>
            <a:off x="1015920" y="736200"/>
            <a:ext cx="1175040" cy="1151280"/>
          </a:xfrm>
          <a:prstGeom prst="ellipse">
            <a:avLst/>
          </a:prstGeom>
          <a:solidFill>
            <a:schemeClr val="lt2"/>
          </a:solidFill>
          <a:ln w="9525">
            <a:solidFill>
              <a:srgbClr val="ffc000"/>
            </a:solidFill>
            <a:round/>
          </a:ln>
          <a:effectLst>
            <a:outerShdw blurRad="39960" dir="5400000" dist="20160" rotWithShape="0">
              <a:srgbClr val="000000">
                <a:alpha val="38000"/>
              </a:srgbClr>
            </a:outerShdw>
          </a:effectLst>
        </p:spPr>
        <p:style>
          <a:lnRef idx="0"/>
          <a:fillRef idx="0"/>
          <a:effectRef idx="0"/>
          <a:fontRef idx="minor"/>
        </p:style>
      </p:sp>
      <p:sp>
        <p:nvSpPr>
          <p:cNvPr id="314" name="Google Shape;119;p3"/>
          <p:cNvSpPr/>
          <p:nvPr/>
        </p:nvSpPr>
        <p:spPr>
          <a:xfrm>
            <a:off x="1150200" y="1192320"/>
            <a:ext cx="906840" cy="295560"/>
          </a:xfrm>
          <a:prstGeom prst="rect">
            <a:avLst/>
          </a:prstGeom>
          <a:noFill/>
          <a:ln w="0">
            <a:noFill/>
          </a:ln>
        </p:spPr>
        <p:style>
          <a:lnRef idx="0"/>
          <a:fillRef idx="0"/>
          <a:effectRef idx="0"/>
          <a:fontRef idx="minor"/>
        </p:style>
        <p:txBody>
          <a:bodyPr lIns="90000" rIns="90000" tIns="295920" bIns="295920" anchor="t">
            <a:noAutofit/>
          </a:bodyPr>
          <a:p>
            <a:pPr algn="ctr">
              <a:lnSpc>
                <a:spcPct val="100000"/>
              </a:lnSpc>
              <a:buNone/>
              <a:tabLst>
                <a:tab algn="l" pos="0"/>
              </a:tabLst>
            </a:pPr>
            <a:r>
              <a:rPr b="1" lang="es-ES" sz="1200" spc="-1" strike="noStrike">
                <a:solidFill>
                  <a:srgbClr val="333333"/>
                </a:solidFill>
                <a:latin typeface="Montserrat"/>
                <a:ea typeface="Montserrat"/>
              </a:rPr>
              <a:t>Anterior</a:t>
            </a:r>
            <a:endParaRPr b="0" lang="es-AR" sz="1200" spc="-1" strike="noStrike">
              <a:latin typeface="Arial"/>
            </a:endParaRPr>
          </a:p>
        </p:txBody>
      </p:sp>
      <p:sp>
        <p:nvSpPr>
          <p:cNvPr id="315" name="Google Shape;120;p3"/>
          <p:cNvSpPr/>
          <p:nvPr/>
        </p:nvSpPr>
        <p:spPr>
          <a:xfrm>
            <a:off x="3270600" y="2205720"/>
            <a:ext cx="2392920" cy="2070720"/>
          </a:xfrm>
          <a:prstGeom prst="rect">
            <a:avLst/>
          </a:prstGeom>
          <a:noFill/>
          <a:ln w="0">
            <a:noFill/>
          </a:ln>
        </p:spPr>
        <p:style>
          <a:lnRef idx="0"/>
          <a:fillRef idx="0"/>
          <a:effectRef idx="0"/>
          <a:fontRef idx="minor"/>
        </p:style>
        <p:txBody>
          <a:bodyPr lIns="90000" rIns="90000" tIns="91440" bIns="91440" anchor="t">
            <a:normAutofit/>
          </a:bodyPr>
          <a:p>
            <a:pPr>
              <a:lnSpc>
                <a:spcPct val="100000"/>
              </a:lnSpc>
              <a:buNone/>
              <a:tabLst>
                <a:tab algn="l" pos="0"/>
              </a:tabLst>
            </a:pPr>
            <a:r>
              <a:rPr b="1" lang="es-ES" sz="1000" spc="-1" strike="noStrike">
                <a:solidFill>
                  <a:srgbClr val="000000"/>
                </a:solidFill>
                <a:latin typeface="Montserrat"/>
                <a:ea typeface="Montserrat"/>
              </a:rPr>
              <a:t>Estructuras de control.Condicionales</a:t>
            </a:r>
            <a:endParaRPr b="0" lang="es-AR" sz="1000" spc="-1" strike="noStrike">
              <a:latin typeface="Arial"/>
            </a:endParaRPr>
          </a:p>
          <a:p>
            <a:pPr marL="165240">
              <a:lnSpc>
                <a:spcPct val="100000"/>
              </a:lnSpc>
              <a:buNone/>
              <a:tabLst>
                <a:tab algn="l" pos="0"/>
              </a:tabLst>
            </a:pPr>
            <a:endParaRPr b="0" lang="es-AR" sz="1000" spc="-1" strike="noStrike">
              <a:latin typeface="Arial"/>
            </a:endParaRPr>
          </a:p>
          <a:p>
            <a:pPr marL="457200" indent="-291960">
              <a:lnSpc>
                <a:spcPct val="100000"/>
              </a:lnSpc>
              <a:buClr>
                <a:srgbClr val="000000"/>
              </a:buClr>
              <a:buFont typeface="Montserrat"/>
              <a:buChar char="●"/>
              <a:tabLst>
                <a:tab algn="l" pos="0"/>
              </a:tabLst>
            </a:pPr>
            <a:r>
              <a:rPr b="0" lang="es-ES" sz="1000" spc="-1" strike="noStrike">
                <a:solidFill>
                  <a:srgbClr val="000000"/>
                </a:solidFill>
                <a:latin typeface="Montserrat"/>
                <a:ea typeface="Montserrat"/>
              </a:rPr>
              <a:t>Estructura de control. Condicionales. Concepto. </a:t>
            </a:r>
            <a:endParaRPr b="0" lang="es-AR" sz="1000" spc="-1" strike="noStrike">
              <a:latin typeface="Arial"/>
            </a:endParaRPr>
          </a:p>
          <a:p>
            <a:pPr marL="457200" indent="-291960">
              <a:lnSpc>
                <a:spcPct val="100000"/>
              </a:lnSpc>
              <a:buClr>
                <a:srgbClr val="000000"/>
              </a:buClr>
              <a:buFont typeface="Montserrat"/>
              <a:buChar char="●"/>
              <a:tabLst>
                <a:tab algn="l" pos="0"/>
              </a:tabLst>
            </a:pPr>
            <a:r>
              <a:rPr b="0" lang="es-ES" sz="1000" spc="-1" strike="noStrike">
                <a:solidFill>
                  <a:srgbClr val="000000"/>
                </a:solidFill>
                <a:latin typeface="Montserrat"/>
                <a:ea typeface="Montserrat"/>
              </a:rPr>
              <a:t>Condicional Simple</a:t>
            </a:r>
            <a:endParaRPr b="0" lang="es-AR" sz="1000" spc="-1" strike="noStrike">
              <a:latin typeface="Arial"/>
            </a:endParaRPr>
          </a:p>
          <a:p>
            <a:pPr marL="457200" indent="-291960">
              <a:lnSpc>
                <a:spcPct val="100000"/>
              </a:lnSpc>
              <a:buClr>
                <a:srgbClr val="000000"/>
              </a:buClr>
              <a:buFont typeface="Montserrat"/>
              <a:buChar char="●"/>
              <a:tabLst>
                <a:tab algn="l" pos="0"/>
              </a:tabLst>
            </a:pPr>
            <a:r>
              <a:rPr b="0" lang="es-ES" sz="1000" spc="-1" strike="noStrike">
                <a:solidFill>
                  <a:srgbClr val="000000"/>
                </a:solidFill>
                <a:latin typeface="Montserrat"/>
                <a:ea typeface="Montserrat"/>
              </a:rPr>
              <a:t>Condicional Doble</a:t>
            </a:r>
            <a:endParaRPr b="0" lang="es-AR" sz="1000" spc="-1" strike="noStrike">
              <a:latin typeface="Arial"/>
            </a:endParaRPr>
          </a:p>
          <a:p>
            <a:pPr marL="457200" indent="-291960">
              <a:lnSpc>
                <a:spcPct val="100000"/>
              </a:lnSpc>
              <a:buClr>
                <a:srgbClr val="000000"/>
              </a:buClr>
              <a:buFont typeface="Montserrat"/>
              <a:buChar char="●"/>
              <a:tabLst>
                <a:tab algn="l" pos="0"/>
              </a:tabLst>
            </a:pPr>
            <a:r>
              <a:rPr b="0" lang="es-ES" sz="1000" spc="-1" strike="noStrike">
                <a:solidFill>
                  <a:srgbClr val="000000"/>
                </a:solidFill>
                <a:latin typeface="Montserrat"/>
                <a:ea typeface="Montserrat"/>
              </a:rPr>
              <a:t>Anidamiento de Estructuras</a:t>
            </a:r>
            <a:endParaRPr b="0" lang="es-AR" sz="1000" spc="-1" strike="noStrike">
              <a:latin typeface="Arial"/>
            </a:endParaRPr>
          </a:p>
          <a:p>
            <a:pPr marL="457200" indent="-291960">
              <a:lnSpc>
                <a:spcPct val="100000"/>
              </a:lnSpc>
              <a:buClr>
                <a:srgbClr val="000000"/>
              </a:buClr>
              <a:buFont typeface="Montserrat"/>
              <a:buChar char="●"/>
              <a:tabLst>
                <a:tab algn="l" pos="0"/>
              </a:tabLst>
            </a:pPr>
            <a:r>
              <a:rPr b="0" lang="es-ES" sz="1000" spc="-1" strike="noStrike">
                <a:solidFill>
                  <a:srgbClr val="000000"/>
                </a:solidFill>
                <a:latin typeface="Montserrat"/>
                <a:ea typeface="Montserrat"/>
              </a:rPr>
              <a:t>Condicional Multiple</a:t>
            </a:r>
            <a:endParaRPr b="0" lang="es-AR" sz="1000" spc="-1" strike="noStrike">
              <a:latin typeface="Arial"/>
            </a:endParaRPr>
          </a:p>
        </p:txBody>
      </p:sp>
      <p:sp>
        <p:nvSpPr>
          <p:cNvPr id="316" name="Google Shape;121;p3"/>
          <p:cNvSpPr/>
          <p:nvPr/>
        </p:nvSpPr>
        <p:spPr>
          <a:xfrm>
            <a:off x="6134400" y="2154240"/>
            <a:ext cx="2392920" cy="2070720"/>
          </a:xfrm>
          <a:prstGeom prst="rect">
            <a:avLst/>
          </a:prstGeom>
          <a:solidFill>
            <a:srgbClr val="d6d6d6"/>
          </a:solidFill>
          <a:ln w="0">
            <a:noFill/>
          </a:ln>
        </p:spPr>
        <p:style>
          <a:lnRef idx="0"/>
          <a:fillRef idx="0"/>
          <a:effectRef idx="0"/>
          <a:fontRef idx="minor"/>
        </p:style>
      </p:sp>
      <p:sp>
        <p:nvSpPr>
          <p:cNvPr id="317" name=""/>
          <p:cNvSpPr/>
          <p:nvPr/>
        </p:nvSpPr>
        <p:spPr>
          <a:xfrm>
            <a:off x="479520" y="2358000"/>
            <a:ext cx="2320200" cy="2317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s-ES" sz="1000" spc="-1" strike="noStrike">
                <a:solidFill>
                  <a:srgbClr val="000000"/>
                </a:solidFill>
                <a:latin typeface="Montserrat"/>
                <a:ea typeface="Montserrat"/>
              </a:rPr>
              <a:t>Operadores</a:t>
            </a:r>
            <a:endParaRPr b="0" lang="es-AR" sz="1000" spc="-1" strike="noStrike">
              <a:latin typeface="Arial"/>
            </a:endParaRPr>
          </a:p>
          <a:p>
            <a:pPr>
              <a:lnSpc>
                <a:spcPct val="100000"/>
              </a:lnSpc>
              <a:buNone/>
            </a:pPr>
            <a:endParaRPr b="0" lang="es-AR" sz="1000" spc="-1" strike="noStrike">
              <a:latin typeface="Arial"/>
            </a:endParaRPr>
          </a:p>
        </p:txBody>
      </p:sp>
      <p:sp>
        <p:nvSpPr>
          <p:cNvPr id="318" name=""/>
          <p:cNvSpPr/>
          <p:nvPr/>
        </p:nvSpPr>
        <p:spPr>
          <a:xfrm>
            <a:off x="6278040" y="2340000"/>
            <a:ext cx="2177280" cy="973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s-ES" sz="1000" spc="-1" strike="noStrike">
                <a:solidFill>
                  <a:srgbClr val="000000"/>
                </a:solidFill>
                <a:latin typeface="Montserrat"/>
                <a:ea typeface="Montserrat"/>
              </a:rPr>
              <a:t>Estructuras de control.Bucles</a:t>
            </a:r>
            <a:endParaRPr b="0" lang="es-AR" sz="1000" spc="-1" strike="noStrike">
              <a:latin typeface="Arial"/>
            </a:endParaRPr>
          </a:p>
          <a:p>
            <a:pPr>
              <a:lnSpc>
                <a:spcPct val="100000"/>
              </a:lnSpc>
              <a:buNone/>
              <a:tabLst>
                <a:tab algn="l" pos="0"/>
              </a:tabLst>
            </a:pPr>
            <a:endParaRPr b="0" lang="es-AR" sz="1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title"/>
          </p:nvPr>
        </p:nvSpPr>
        <p:spPr>
          <a:xfrm>
            <a:off x="550440" y="597960"/>
            <a:ext cx="8038440" cy="630360"/>
          </a:xfrm>
          <a:prstGeom prst="rect">
            <a:avLst/>
          </a:prstGeom>
          <a:noFill/>
          <a:ln w="0">
            <a:noFill/>
          </a:ln>
        </p:spPr>
        <p:txBody>
          <a:bodyPr lIns="90000" rIns="90000" tIns="91440" bIns="91440" anchor="b">
            <a:normAutofit fontScale="90000"/>
          </a:bodyPr>
          <a:p>
            <a:pPr>
              <a:lnSpc>
                <a:spcPct val="100000"/>
              </a:lnSpc>
              <a:buNone/>
              <a:tabLst>
                <a:tab algn="l" pos="0"/>
              </a:tabLst>
            </a:pPr>
            <a:r>
              <a:rPr b="1" lang="es-ES" sz="3200" spc="-1" strike="noStrike">
                <a:solidFill>
                  <a:srgbClr val="ffffff"/>
                </a:solidFill>
                <a:latin typeface="Montserrat"/>
                <a:ea typeface="Montserrat"/>
              </a:rPr>
              <a:t>Detonador de conocimientos previos..</a:t>
            </a:r>
            <a:endParaRPr b="0" lang="es-AR" sz="3200" spc="-1" strike="noStrike">
              <a:latin typeface="Arial"/>
            </a:endParaRPr>
          </a:p>
        </p:txBody>
      </p:sp>
      <p:sp>
        <p:nvSpPr>
          <p:cNvPr id="320" name="PlaceHolder 8"/>
          <p:cNvSpPr/>
          <p:nvPr/>
        </p:nvSpPr>
        <p:spPr>
          <a:xfrm>
            <a:off x="2832480" y="1080000"/>
            <a:ext cx="5446800" cy="537840"/>
          </a:xfrm>
          <a:prstGeom prst="rect">
            <a:avLst/>
          </a:prstGeom>
          <a:noFill/>
          <a:ln w="0">
            <a:noFill/>
          </a:ln>
        </p:spPr>
        <p:style>
          <a:lnRef idx="0"/>
          <a:fillRef idx="0"/>
          <a:effectRef idx="0"/>
          <a:fontRef idx="minor"/>
        </p:style>
        <p:txBody>
          <a:bodyPr lIns="90000" rIns="90000" tIns="91440" bIns="91440" anchor="b">
            <a:normAutofit fontScale="71000"/>
          </a:bodyPr>
          <a:p>
            <a:pPr>
              <a:lnSpc>
                <a:spcPct val="100000"/>
              </a:lnSpc>
              <a:buNone/>
              <a:tabLst>
                <a:tab algn="l" pos="0"/>
              </a:tabLst>
            </a:pPr>
            <a:r>
              <a:rPr b="1" lang="es-ES" sz="3200" spc="-1" strike="noStrike">
                <a:solidFill>
                  <a:srgbClr val="ffffff"/>
                </a:solidFill>
                <a:latin typeface="Montserrat"/>
                <a:ea typeface="Montserrat"/>
              </a:rPr>
              <a:t>¿Conoces este juego de mesa?</a:t>
            </a:r>
            <a:endParaRPr b="0" lang="es-AR" sz="3200" spc="-1" strike="noStrike">
              <a:latin typeface="Arial"/>
            </a:endParaRPr>
          </a:p>
        </p:txBody>
      </p:sp>
      <p:pic>
        <p:nvPicPr>
          <p:cNvPr id="321" name="" descr=""/>
          <p:cNvPicPr/>
          <p:nvPr/>
        </p:nvPicPr>
        <p:blipFill>
          <a:blip r:embed="rId1"/>
          <a:stretch/>
        </p:blipFill>
        <p:spPr>
          <a:xfrm>
            <a:off x="2700000" y="1620000"/>
            <a:ext cx="3419280" cy="34192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4"/>
          <p:cNvSpPr/>
          <p:nvPr/>
        </p:nvSpPr>
        <p:spPr>
          <a:xfrm>
            <a:off x="360000" y="540000"/>
            <a:ext cx="8639280" cy="3957840"/>
          </a:xfrm>
          <a:prstGeom prst="rect">
            <a:avLst/>
          </a:prstGeom>
          <a:noFill/>
          <a:ln w="0">
            <a:noFill/>
          </a:ln>
        </p:spPr>
        <p:style>
          <a:lnRef idx="0"/>
          <a:fillRef idx="0"/>
          <a:effectRef idx="0"/>
          <a:fontRef idx="minor"/>
        </p:style>
        <p:txBody>
          <a:bodyPr lIns="0" rIns="0" tIns="91440" bIns="91440" anchor="t">
            <a:normAutofit fontScale="95000"/>
          </a:bodyPr>
          <a:p>
            <a:pPr>
              <a:lnSpc>
                <a:spcPct val="100000"/>
              </a:lnSpc>
              <a:buNone/>
              <a:tabLst>
                <a:tab algn="l" pos="0"/>
              </a:tabLst>
            </a:pPr>
            <a:r>
              <a:rPr b="0" lang="es-ES" sz="1800" spc="-1" strike="noStrike">
                <a:solidFill>
                  <a:srgbClr val="595959"/>
                </a:solidFill>
                <a:latin typeface="Montserrat Medium"/>
                <a:ea typeface="Montserrat Medium"/>
              </a:rPr>
              <a:t>En el juego de la oca, hay casillas especiales que te permiten avanzar varias casillas de golpe, retroceder a una casilla anterior, perder un turno o volver a tirar el dado. Estas casillas especiales son condiciones que afectan tu progreso en el juego.</a:t>
            </a:r>
            <a:endParaRPr b="0" lang="es-AR" sz="1800" spc="-1" strike="noStrike">
              <a:latin typeface="Arial"/>
            </a:endParaRPr>
          </a:p>
          <a:p>
            <a:pPr>
              <a:lnSpc>
                <a:spcPct val="100000"/>
              </a:lnSpc>
              <a:buNone/>
              <a:tabLst>
                <a:tab algn="l" pos="0"/>
              </a:tabLst>
            </a:pPr>
            <a:endParaRPr b="0" lang="es-AR" sz="1800" spc="-1" strike="noStrike">
              <a:latin typeface="Arial"/>
            </a:endParaRPr>
          </a:p>
          <a:p>
            <a:pPr>
              <a:lnSpc>
                <a:spcPct val="100000"/>
              </a:lnSpc>
              <a:buNone/>
              <a:tabLst>
                <a:tab algn="l" pos="0"/>
              </a:tabLst>
            </a:pPr>
            <a:r>
              <a:rPr b="0" lang="es-ES" sz="1800" spc="-1" strike="noStrike">
                <a:solidFill>
                  <a:srgbClr val="595959"/>
                </a:solidFill>
                <a:latin typeface="Montserrat Medium"/>
                <a:ea typeface="Montserrat Medium"/>
              </a:rPr>
              <a:t>En programación, los condicionales son decisiones que se toman dependiendo de una condición que se cumple o no. Por ejemplo, podemos hacer un programa que le pregunte al usuario si quiere jugar al juego de la oca. Si la respuesta es "sí", el programa puede ejecutar el juego. Pero si la respuesta es "no", el programa puede mostrar un mensaje de despedida y cerrarse.</a:t>
            </a:r>
            <a:endParaRPr b="0" lang="es-AR" sz="1800" spc="-1" strike="noStrike">
              <a:latin typeface="Arial"/>
            </a:endParaRPr>
          </a:p>
          <a:p>
            <a:pPr>
              <a:lnSpc>
                <a:spcPct val="100000"/>
              </a:lnSpc>
              <a:buNone/>
              <a:tabLst>
                <a:tab algn="l" pos="0"/>
              </a:tabLst>
            </a:pPr>
            <a:endParaRPr b="0" lang="es-AR" sz="1800" spc="-1" strike="noStrike">
              <a:latin typeface="Arial"/>
            </a:endParaRPr>
          </a:p>
          <a:p>
            <a:pPr>
              <a:lnSpc>
                <a:spcPct val="100000"/>
              </a:lnSpc>
              <a:buNone/>
              <a:tabLst>
                <a:tab algn="l" pos="0"/>
              </a:tabLst>
            </a:pPr>
            <a:r>
              <a:rPr b="0" lang="es-ES" sz="1800" spc="-1" strike="noStrike">
                <a:solidFill>
                  <a:srgbClr val="595959"/>
                </a:solidFill>
                <a:latin typeface="Montserrat Medium"/>
                <a:ea typeface="Montserrat Medium"/>
              </a:rPr>
              <a:t>En ambos casos, las casillas especiales en el juego de la oca y las condiciones en programación son decisiones que se toman dependiendo de ciertas circunstancias, y afectan el resultado final del juego o del programa.</a:t>
            </a:r>
            <a:endParaRPr b="0" lang="es-AR"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PlaceHolder 1"/>
          <p:cNvSpPr>
            <a:spLocks noGrp="1"/>
          </p:cNvSpPr>
          <p:nvPr>
            <p:ph type="title"/>
          </p:nvPr>
        </p:nvSpPr>
        <p:spPr>
          <a:xfrm>
            <a:off x="550440" y="597960"/>
            <a:ext cx="8038440" cy="630360"/>
          </a:xfrm>
          <a:prstGeom prst="rect">
            <a:avLst/>
          </a:prstGeom>
          <a:noFill/>
          <a:ln w="0">
            <a:noFill/>
          </a:ln>
        </p:spPr>
        <p:txBody>
          <a:bodyPr lIns="90000" rIns="90000" tIns="91440" bIns="91440" anchor="b">
            <a:normAutofit fontScale="91000"/>
          </a:bodyPr>
          <a:p>
            <a:pPr>
              <a:lnSpc>
                <a:spcPct val="100000"/>
              </a:lnSpc>
              <a:buNone/>
              <a:tabLst>
                <a:tab algn="l" pos="0"/>
              </a:tabLst>
            </a:pPr>
            <a:r>
              <a:rPr b="1" lang="es-ES" sz="3200" spc="-1" strike="noStrike">
                <a:solidFill>
                  <a:srgbClr val="ffffff"/>
                </a:solidFill>
                <a:latin typeface="Montserrat"/>
                <a:ea typeface="Montserrat"/>
              </a:rPr>
              <a:t>Estructuras de Control. Concepto </a:t>
            </a:r>
            <a:endParaRPr b="0" lang="es-AR" sz="3200" spc="-1" strike="noStrike">
              <a:latin typeface="Arial"/>
            </a:endParaRPr>
          </a:p>
        </p:txBody>
      </p:sp>
      <p:sp>
        <p:nvSpPr>
          <p:cNvPr id="324" name="PlaceHolder 2"/>
          <p:cNvSpPr>
            <a:spLocks noGrp="1"/>
          </p:cNvSpPr>
          <p:nvPr>
            <p:ph type="subTitle"/>
          </p:nvPr>
        </p:nvSpPr>
        <p:spPr>
          <a:xfrm>
            <a:off x="722160" y="1622160"/>
            <a:ext cx="7737840" cy="3057840"/>
          </a:xfrm>
          <a:prstGeom prst="rect">
            <a:avLst/>
          </a:prstGeom>
          <a:noFill/>
          <a:ln w="0">
            <a:noFill/>
          </a:ln>
        </p:spPr>
        <p:txBody>
          <a:bodyPr lIns="0" rIns="0" tIns="91440" bIns="91440" anchor="t">
            <a:normAutofit/>
          </a:bodyPr>
          <a:p>
            <a:pPr>
              <a:lnSpc>
                <a:spcPct val="100000"/>
              </a:lnSpc>
              <a:buNone/>
              <a:tabLst>
                <a:tab algn="l" pos="0"/>
              </a:tabLst>
            </a:pPr>
            <a:r>
              <a:rPr b="0" lang="es-ES" sz="1800" spc="-1" strike="noStrike">
                <a:solidFill>
                  <a:srgbClr val="595959"/>
                </a:solidFill>
                <a:latin typeface="Montserrat Medium"/>
                <a:ea typeface="Montserrat Medium"/>
              </a:rPr>
              <a:t>Una estructura de control en programación es una instrucción o conjunto de instrucciones que permiten controlar el flujo de ejecución de un programa. Es decir, permiten decidir qué instrucciones se ejecutan en qué orden, o bien permiten repetir un conjunto de instrucciones varias veces.</a:t>
            </a:r>
            <a:endParaRPr b="0" lang="es-AR"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title"/>
          </p:nvPr>
        </p:nvSpPr>
        <p:spPr>
          <a:xfrm>
            <a:off x="550440" y="597960"/>
            <a:ext cx="8038440" cy="630360"/>
          </a:xfrm>
          <a:prstGeom prst="rect">
            <a:avLst/>
          </a:prstGeom>
          <a:noFill/>
          <a:ln w="0">
            <a:noFill/>
          </a:ln>
        </p:spPr>
        <p:txBody>
          <a:bodyPr lIns="90000" rIns="90000" tIns="91440" bIns="91440" anchor="b">
            <a:normAutofit fontScale="82000"/>
          </a:bodyPr>
          <a:p>
            <a:pPr>
              <a:lnSpc>
                <a:spcPct val="100000"/>
              </a:lnSpc>
              <a:buNone/>
              <a:tabLst>
                <a:tab algn="l" pos="0"/>
              </a:tabLst>
            </a:pPr>
            <a:r>
              <a:rPr b="1" lang="es-ES" sz="3200" spc="-1" strike="noStrike">
                <a:solidFill>
                  <a:srgbClr val="ffffff"/>
                </a:solidFill>
                <a:latin typeface="Montserrat"/>
                <a:ea typeface="Montserrat"/>
              </a:rPr>
              <a:t>¿Qué es un condicional en programación? </a:t>
            </a:r>
            <a:endParaRPr b="0" lang="es-AR" sz="3200" spc="-1" strike="noStrike">
              <a:latin typeface="Arial"/>
            </a:endParaRPr>
          </a:p>
        </p:txBody>
      </p:sp>
      <p:sp>
        <p:nvSpPr>
          <p:cNvPr id="326" name="PlaceHolder 2"/>
          <p:cNvSpPr>
            <a:spLocks noGrp="1"/>
          </p:cNvSpPr>
          <p:nvPr>
            <p:ph type="subTitle"/>
          </p:nvPr>
        </p:nvSpPr>
        <p:spPr>
          <a:xfrm>
            <a:off x="720000" y="1980000"/>
            <a:ext cx="7919280" cy="2699280"/>
          </a:xfrm>
          <a:prstGeom prst="rect">
            <a:avLst/>
          </a:prstGeom>
          <a:noFill/>
          <a:ln w="0">
            <a:noFill/>
          </a:ln>
        </p:spPr>
        <p:txBody>
          <a:bodyPr lIns="0" rIns="0" tIns="91440" bIns="91440" anchor="t">
            <a:normAutofit/>
          </a:bodyPr>
          <a:p>
            <a:pPr algn="ctr">
              <a:lnSpc>
                <a:spcPct val="100000"/>
              </a:lnSpc>
              <a:buNone/>
            </a:pPr>
            <a:r>
              <a:rPr b="0" lang="es-AR" sz="1800" spc="-1" strike="noStrike">
                <a:latin typeface="Arial"/>
              </a:rPr>
              <a:t>Un condicional es una estructura de control que permite a los desarrolladores crear bifurcaciones en el flujo de ejecución de un programa. Los condicionales permiten que el programa ejecute diferentes bloques de código dependiendo del resultado de una evaluación de situación. En diagrama de flujo lo vemos representado con la figura de rombo.</a:t>
            </a:r>
            <a:endParaRPr b="0" lang="es-AR"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title"/>
          </p:nvPr>
        </p:nvSpPr>
        <p:spPr>
          <a:xfrm>
            <a:off x="321480" y="662760"/>
            <a:ext cx="8498160" cy="567720"/>
          </a:xfrm>
          <a:prstGeom prst="rect">
            <a:avLst/>
          </a:prstGeom>
          <a:noFill/>
          <a:ln w="0">
            <a:noFill/>
          </a:ln>
        </p:spPr>
        <p:txBody>
          <a:bodyPr lIns="0" rIns="0" tIns="91440" bIns="91440" anchor="t">
            <a:noAutofit/>
          </a:bodyPr>
          <a:p>
            <a:pPr>
              <a:lnSpc>
                <a:spcPct val="100000"/>
              </a:lnSpc>
              <a:buNone/>
            </a:pPr>
            <a:r>
              <a:rPr b="1" lang="es-ES" sz="3000" spc="-1" strike="noStrike">
                <a:solidFill>
                  <a:srgbClr val="000000"/>
                </a:solidFill>
                <a:latin typeface="Montserrat Medium"/>
                <a:ea typeface="Montserrat Medium"/>
              </a:rPr>
              <a:t>Condicional Simple</a:t>
            </a:r>
            <a:endParaRPr b="0" lang="es-AR" sz="3000" spc="-1" strike="noStrike">
              <a:latin typeface="Arial"/>
            </a:endParaRPr>
          </a:p>
        </p:txBody>
      </p:sp>
      <p:sp>
        <p:nvSpPr>
          <p:cNvPr id="328" name="Google Shape;133;p5"/>
          <p:cNvSpPr/>
          <p:nvPr/>
        </p:nvSpPr>
        <p:spPr>
          <a:xfrm>
            <a:off x="321480" y="1230840"/>
            <a:ext cx="4679640" cy="3253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s-ES" sz="1600" spc="-1" strike="noStrike">
                <a:solidFill>
                  <a:srgbClr val="000000"/>
                </a:solidFill>
                <a:latin typeface="Arial"/>
                <a:ea typeface="Arial"/>
              </a:rPr>
              <a:t>Con esta estructura, podremos detallar una serie de instrucciones que se ejecutaran SOLO SI la evaluación de determinada expresión, es VERDADERA.</a:t>
            </a:r>
            <a:endParaRPr b="0" lang="es-AR" sz="1600" spc="-1" strike="noStrike">
              <a:latin typeface="Arial"/>
            </a:endParaRPr>
          </a:p>
          <a:p>
            <a:pPr>
              <a:lnSpc>
                <a:spcPct val="100000"/>
              </a:lnSpc>
              <a:buNone/>
            </a:pPr>
            <a:endParaRPr b="0" lang="es-AR" sz="1600" spc="-1" strike="noStrike">
              <a:latin typeface="Arial"/>
            </a:endParaRPr>
          </a:p>
          <a:p>
            <a:pPr>
              <a:lnSpc>
                <a:spcPct val="100000"/>
              </a:lnSpc>
              <a:buNone/>
            </a:pPr>
            <a:r>
              <a:rPr b="0" lang="es-ES" sz="1600" spc="-1" strike="noStrike">
                <a:solidFill>
                  <a:srgbClr val="000000"/>
                </a:solidFill>
                <a:latin typeface="Arial"/>
                <a:ea typeface="Arial"/>
              </a:rPr>
              <a:t>La sintaxis es:</a:t>
            </a:r>
            <a:endParaRPr b="0" lang="es-AR" sz="1600" spc="-1" strike="noStrike">
              <a:latin typeface="Arial"/>
            </a:endParaRPr>
          </a:p>
          <a:p>
            <a:pPr>
              <a:lnSpc>
                <a:spcPct val="100000"/>
              </a:lnSpc>
              <a:buNone/>
            </a:pPr>
            <a:r>
              <a:rPr b="0" lang="es-ES" sz="1600" spc="-1" strike="noStrike">
                <a:solidFill>
                  <a:srgbClr val="000000"/>
                </a:solidFill>
                <a:latin typeface="Arial"/>
                <a:ea typeface="Arial"/>
              </a:rPr>
              <a:t>Si &lt;&lt;expresión_booleana» Entonces</a:t>
            </a:r>
            <a:endParaRPr b="0" lang="es-AR" sz="1600" spc="-1" strike="noStrike">
              <a:latin typeface="Arial"/>
            </a:endParaRPr>
          </a:p>
          <a:p>
            <a:pPr>
              <a:lnSpc>
                <a:spcPct val="100000"/>
              </a:lnSpc>
              <a:buNone/>
            </a:pPr>
            <a:r>
              <a:rPr b="0" lang="es-ES" sz="1600" spc="-1" strike="noStrike">
                <a:solidFill>
                  <a:srgbClr val="000000"/>
                </a:solidFill>
                <a:latin typeface="Arial"/>
                <a:ea typeface="Arial"/>
              </a:rPr>
              <a:t>«instrucciones&gt;&gt;</a:t>
            </a:r>
            <a:endParaRPr b="0" lang="es-AR" sz="1600" spc="-1" strike="noStrike">
              <a:latin typeface="Arial"/>
            </a:endParaRPr>
          </a:p>
          <a:p>
            <a:pPr>
              <a:lnSpc>
                <a:spcPct val="100000"/>
              </a:lnSpc>
              <a:buNone/>
            </a:pPr>
            <a:r>
              <a:rPr b="0" lang="es-ES" sz="1600" spc="-1" strike="noStrike">
                <a:solidFill>
                  <a:srgbClr val="000000"/>
                </a:solidFill>
                <a:latin typeface="Arial"/>
                <a:ea typeface="Arial"/>
              </a:rPr>
              <a:t>FinSi</a:t>
            </a:r>
            <a:endParaRPr b="0" lang="es-AR" sz="1600" spc="-1" strike="noStrike">
              <a:latin typeface="Arial"/>
            </a:endParaRPr>
          </a:p>
          <a:p>
            <a:pPr>
              <a:lnSpc>
                <a:spcPct val="100000"/>
              </a:lnSpc>
              <a:buNone/>
            </a:pPr>
            <a:endParaRPr b="0" lang="es-AR" sz="1600" spc="-1" strike="noStrike">
              <a:latin typeface="Arial"/>
            </a:endParaRPr>
          </a:p>
          <a:p>
            <a:pPr>
              <a:lnSpc>
                <a:spcPct val="100000"/>
              </a:lnSpc>
              <a:buNone/>
            </a:pPr>
            <a:r>
              <a:rPr b="0" lang="es-ES" sz="1600" spc="-1" strike="noStrike">
                <a:solidFill>
                  <a:srgbClr val="000000"/>
                </a:solidFill>
                <a:latin typeface="Arial"/>
                <a:ea typeface="Arial"/>
              </a:rPr>
              <a:t>Supongamos que queremos escribir un programa en PSeInt que determine si un estudiante ha aprobado un examen, según su calificación...</a:t>
            </a:r>
            <a:endParaRPr b="0" lang="es-AR" sz="1600" spc="-1" strike="noStrike">
              <a:latin typeface="Arial"/>
            </a:endParaRPr>
          </a:p>
        </p:txBody>
      </p:sp>
      <p:pic>
        <p:nvPicPr>
          <p:cNvPr id="329" name="" descr=""/>
          <p:cNvPicPr/>
          <p:nvPr/>
        </p:nvPicPr>
        <p:blipFill>
          <a:blip r:embed="rId1"/>
          <a:stretch/>
        </p:blipFill>
        <p:spPr>
          <a:xfrm>
            <a:off x="5040000" y="662760"/>
            <a:ext cx="3848040" cy="401688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Google Shape;132;p 1"/>
          <p:cNvSpPr/>
          <p:nvPr/>
        </p:nvSpPr>
        <p:spPr>
          <a:xfrm>
            <a:off x="498960" y="689400"/>
            <a:ext cx="8498160" cy="567720"/>
          </a:xfrm>
          <a:prstGeom prst="rect">
            <a:avLst/>
          </a:prstGeom>
          <a:noFill/>
          <a:ln w="0">
            <a:noFill/>
          </a:ln>
        </p:spPr>
        <p:style>
          <a:lnRef idx="0"/>
          <a:fillRef idx="0"/>
          <a:effectRef idx="0"/>
          <a:fontRef idx="minor"/>
        </p:style>
        <p:txBody>
          <a:bodyPr lIns="90000" rIns="90000" tIns="91440" bIns="91440" anchor="t">
            <a:normAutofit fontScale="90000"/>
          </a:bodyPr>
          <a:p>
            <a:pPr>
              <a:lnSpc>
                <a:spcPct val="100000"/>
              </a:lnSpc>
              <a:buNone/>
            </a:pPr>
            <a:r>
              <a:rPr b="0" lang="es-ES" sz="2800" spc="-1" strike="noStrike">
                <a:solidFill>
                  <a:srgbClr val="000000"/>
                </a:solidFill>
                <a:latin typeface="Montserrat Medium"/>
                <a:ea typeface="Montserrat Medium"/>
              </a:rPr>
              <a:t>Veamos un ejemplo</a:t>
            </a:r>
            <a:endParaRPr b="0" lang="es-AR" sz="2800" spc="-1" strike="noStrike">
              <a:latin typeface="Arial"/>
            </a:endParaRPr>
          </a:p>
        </p:txBody>
      </p:sp>
      <p:pic>
        <p:nvPicPr>
          <p:cNvPr id="331" name="" descr=""/>
          <p:cNvPicPr/>
          <p:nvPr/>
        </p:nvPicPr>
        <p:blipFill>
          <a:blip r:embed="rId1"/>
          <a:stretch/>
        </p:blipFill>
        <p:spPr>
          <a:xfrm>
            <a:off x="1296720" y="1354680"/>
            <a:ext cx="7343280" cy="36853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755</TotalTime>
  <Application>LibreOffice/7.3.7.2$Linux_X86_64 LibreOffice_project/30$Build-2</Application>
  <AppVersion>15.0000</AppVersion>
  <Words>1024</Words>
  <Paragraphs>86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Christian</dc:creator>
  <dc:description/>
  <dc:language>es-AR</dc:language>
  <cp:lastModifiedBy/>
  <dcterms:modified xsi:type="dcterms:W3CDTF">2023-03-11T16:17:47Z</dcterms:modified>
  <cp:revision>46</cp:revision>
  <dc:subject/>
  <dc:title>Codo a Codo inicial Python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22</vt:i4>
  </property>
  <property fmtid="{D5CDD505-2E9C-101B-9397-08002B2CF9AE}" pid="3" name="PresentationFormat">
    <vt:lpwstr>Presentación en pantalla (16:9)</vt:lpwstr>
  </property>
  <property fmtid="{D5CDD505-2E9C-101B-9397-08002B2CF9AE}" pid="4" name="Slides">
    <vt:i4>22</vt:i4>
  </property>
</Properties>
</file>