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7"/>
  </p:notesMasterIdLst>
  <p:sldIdLst>
    <p:sldId id="256" r:id="rId2"/>
    <p:sldId id="257" r:id="rId3"/>
    <p:sldId id="330" r:id="rId4"/>
    <p:sldId id="331" r:id="rId5"/>
    <p:sldId id="335" r:id="rId6"/>
    <p:sldId id="362" r:id="rId7"/>
    <p:sldId id="367" r:id="rId8"/>
    <p:sldId id="363" r:id="rId9"/>
    <p:sldId id="364" r:id="rId10"/>
    <p:sldId id="365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34" r:id="rId24"/>
    <p:sldId id="287" r:id="rId25"/>
    <p:sldId id="288" r:id="rId26"/>
  </p:sldIdLst>
  <p:sldSz cx="9144000" cy="5143500" type="screen16x9"/>
  <p:notesSz cx="6858000" cy="9144000"/>
  <p:embeddedFontLst>
    <p:embeddedFont>
      <p:font typeface="Montserrat SemiBold" panose="020B0604020202020204" charset="0"/>
      <p:regular r:id="rId28"/>
      <p:bold r:id="rId29"/>
      <p:italic r:id="rId30"/>
      <p:boldItalic r:id="rId31"/>
    </p:embeddedFont>
    <p:embeddedFont>
      <p:font typeface="Montserrat Medium" panose="020B0604020202020204" charset="0"/>
      <p:regular r:id="rId32"/>
      <p:bold r:id="rId33"/>
      <p:italic r:id="rId34"/>
      <p:boldItalic r:id="rId35"/>
    </p:embeddedFont>
    <p:embeddedFont>
      <p:font typeface="Montserrat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8" autoAdjust="0"/>
  </p:normalViewPr>
  <p:slideViewPr>
    <p:cSldViewPr snapToGrid="0">
      <p:cViewPr varScale="1">
        <p:scale>
          <a:sx n="91" d="100"/>
          <a:sy n="91" d="100"/>
        </p:scale>
        <p:origin x="786" y="78"/>
      </p:cViewPr>
      <p:guideLst>
        <p:guide orient="horz" pos="7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55049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f8d3f1cc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f8d3f1cc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429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63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156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419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186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842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226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431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626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29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554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855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626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215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fa872340e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3fa872340e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fa872340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3fa872340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143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18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470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652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22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BLANK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BLANK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Concepto destacado y explicació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4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3" name="Google Shape;43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6954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303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7" r:id="rId3"/>
    <p:sldLayoutId id="2147483658" r:id="rId4"/>
    <p:sldLayoutId id="2147483660" r:id="rId5"/>
    <p:sldLayoutId id="2147483661" r:id="rId6"/>
    <p:sldLayoutId id="2147483663" r:id="rId7"/>
    <p:sldLayoutId id="214748366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7/docs/api/java.base/java/util/Collection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Codo a Codo inicial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Clase </a:t>
            </a:r>
            <a:r>
              <a:rPr lang="es" dirty="0" smtClean="0"/>
              <a:t>20</a:t>
            </a:r>
            <a:endParaRPr dirty="0"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Arreglos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dirty="0" err="1" smtClean="0"/>
              <a:t>Map</a:t>
            </a:r>
            <a:endParaRPr dirty="0"/>
          </a:p>
        </p:txBody>
      </p:sp>
      <p:sp>
        <p:nvSpPr>
          <p:cNvPr id="2" name="Rounded Rectangle 1"/>
          <p:cNvSpPr/>
          <p:nvPr/>
        </p:nvSpPr>
        <p:spPr>
          <a:xfrm>
            <a:off x="281965" y="2500575"/>
            <a:ext cx="1547529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HashMap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28494" y="2504355"/>
            <a:ext cx="1547527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LinkedHashMap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75021" y="2504941"/>
            <a:ext cx="1550883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TreeMap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21548" y="2500575"/>
            <a:ext cx="1550885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EnumMap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869452" y="1170125"/>
            <a:ext cx="1348769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Map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81965" y="3063767"/>
            <a:ext cx="1544083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Sin ordenación</a:t>
            </a:r>
          </a:p>
        </p:txBody>
      </p:sp>
      <p:cxnSp>
        <p:nvCxnSpPr>
          <p:cNvPr id="28" name="Straight Arrow Connector 27"/>
          <p:cNvCxnSpPr>
            <a:stCxn id="13" idx="2"/>
            <a:endCxn id="6" idx="0"/>
          </p:cNvCxnSpPr>
          <p:nvPr/>
        </p:nvCxnSpPr>
        <p:spPr>
          <a:xfrm>
            <a:off x="4543837" y="1643091"/>
            <a:ext cx="6626" cy="86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5" idx="0"/>
          </p:cNvCxnSpPr>
          <p:nvPr/>
        </p:nvCxnSpPr>
        <p:spPr>
          <a:xfrm flipH="1">
            <a:off x="2802258" y="1643091"/>
            <a:ext cx="1741579" cy="86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2"/>
            <a:endCxn id="2" idx="0"/>
          </p:cNvCxnSpPr>
          <p:nvPr/>
        </p:nvCxnSpPr>
        <p:spPr>
          <a:xfrm flipH="1">
            <a:off x="1055730" y="1643091"/>
            <a:ext cx="3488107" cy="85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2"/>
            <a:endCxn id="8" idx="0"/>
          </p:cNvCxnSpPr>
          <p:nvPr/>
        </p:nvCxnSpPr>
        <p:spPr>
          <a:xfrm>
            <a:off x="4543837" y="1643091"/>
            <a:ext cx="1753154" cy="85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028494" y="3063766"/>
            <a:ext cx="1547527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Ordenados por llegada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 smtClean="0"/>
              <a:t>Cada elemento está enlazado con el siguiente elemento</a:t>
            </a:r>
            <a:endParaRPr lang="en-US" sz="900" dirty="0"/>
          </a:p>
        </p:txBody>
      </p:sp>
      <p:sp>
        <p:nvSpPr>
          <p:cNvPr id="40" name="Rectangle 39"/>
          <p:cNvSpPr/>
          <p:nvPr/>
        </p:nvSpPr>
        <p:spPr>
          <a:xfrm>
            <a:off x="3775021" y="3063766"/>
            <a:ext cx="154743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Ordenados por clave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 smtClean="0"/>
              <a:t>Los elementos están estructurados en forma de árbol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521459" y="3063765"/>
            <a:ext cx="1550973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Admite </a:t>
            </a:r>
            <a:r>
              <a:rPr lang="es-AR" sz="900" i="1" dirty="0" err="1" smtClean="0"/>
              <a:t>enum</a:t>
            </a:r>
            <a:r>
              <a:rPr lang="es-AR" sz="900" dirty="0"/>
              <a:t> </a:t>
            </a:r>
            <a:r>
              <a:rPr lang="es-AR" sz="900" dirty="0" smtClean="0"/>
              <a:t>‘s como claves</a:t>
            </a:r>
            <a:endParaRPr lang="en-US" sz="900" dirty="0"/>
          </a:p>
        </p:txBody>
      </p:sp>
      <p:sp>
        <p:nvSpPr>
          <p:cNvPr id="48" name="Rounded Rectangle 47"/>
          <p:cNvSpPr/>
          <p:nvPr/>
        </p:nvSpPr>
        <p:spPr>
          <a:xfrm>
            <a:off x="7268075" y="2500575"/>
            <a:ext cx="1550887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ConcurrentHashMap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267897" y="3063765"/>
            <a:ext cx="1556243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Para concurrencia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 smtClean="0"/>
              <a:t>No admite nulos</a:t>
            </a:r>
            <a:endParaRPr lang="en-US" sz="900" dirty="0"/>
          </a:p>
        </p:txBody>
      </p:sp>
      <p:cxnSp>
        <p:nvCxnSpPr>
          <p:cNvPr id="50" name="Straight Arrow Connector 49"/>
          <p:cNvCxnSpPr>
            <a:stCxn id="13" idx="2"/>
            <a:endCxn id="48" idx="0"/>
          </p:cNvCxnSpPr>
          <p:nvPr/>
        </p:nvCxnSpPr>
        <p:spPr>
          <a:xfrm>
            <a:off x="4543837" y="1643091"/>
            <a:ext cx="3499682" cy="85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6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ctrTitle"/>
          </p:nvPr>
        </p:nvSpPr>
        <p:spPr>
          <a:xfrm>
            <a:off x="550375" y="597876"/>
            <a:ext cx="8043300" cy="63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s-ES" sz="3200" dirty="0" smtClean="0"/>
              <a:t>¿Cómo implemento un Set?</a:t>
            </a:r>
            <a:endParaRPr sz="3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50375" y="2466263"/>
            <a:ext cx="8190445" cy="876027"/>
          </a:xfrm>
        </p:spPr>
        <p:txBody>
          <a:bodyPr/>
          <a:lstStyle/>
          <a:p>
            <a:r>
              <a:rPr lang="es-AR" dirty="0" smtClean="0"/>
              <a:t>Veamos un ejemplo de cómo implementar una colección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dirty="0" smtClean="0"/>
              <a:t>Implementando un Set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95645" y="2312276"/>
            <a:ext cx="37071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700"/>
            </a:pPr>
            <a:r>
              <a:rPr lang="pt-BR" sz="1600" dirty="0" smtClean="0"/>
              <a:t>Para implementar la siguiente colección, supongamos que tenemos la siguiente clase Alumno:</a:t>
            </a:r>
          </a:p>
          <a:p>
            <a:pPr lvl="0">
              <a:buSzPts val="1700"/>
            </a:pPr>
            <a:endParaRPr lang="pt-BR" sz="1600" dirty="0"/>
          </a:p>
          <a:p>
            <a:pPr lvl="0">
              <a:buSzPts val="1700"/>
            </a:pPr>
            <a:r>
              <a:rPr lang="pt-BR" sz="1600" dirty="0" smtClean="0"/>
              <a:t> </a:t>
            </a:r>
            <a:endParaRPr lang="pt-BR" sz="1600" dirty="0"/>
          </a:p>
          <a:p>
            <a:pPr lvl="0">
              <a:buSzPts val="1700"/>
            </a:pPr>
            <a:endParaRPr lang="pt-BR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836" y="883775"/>
            <a:ext cx="32289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0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dirty="0" smtClean="0"/>
              <a:t>Implementando un Set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95645" y="1271752"/>
            <a:ext cx="793531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700"/>
            </a:pPr>
            <a:r>
              <a:rPr lang="pt-BR" sz="1600" dirty="0" smtClean="0"/>
              <a:t>Siendo una colección de alumnos, no voy a querer que los datos puedan repetirse, y por ello elijo Set. En un Set, si guardo dos veces un mismo objeto, sólo se almacena una vez.</a:t>
            </a:r>
          </a:p>
          <a:p>
            <a:pPr lvl="0">
              <a:buSzPts val="1700"/>
            </a:pPr>
            <a:endParaRPr lang="pt-BR" sz="1600" dirty="0"/>
          </a:p>
          <a:p>
            <a:pPr lvl="0">
              <a:buSzPts val="1700"/>
            </a:pPr>
            <a:r>
              <a:rPr lang="pt-BR" sz="1200" dirty="0" smtClean="0"/>
              <a:t>Si dentro de Set elijo implementar un HashSet, la sintaxis sería la siguiente:</a:t>
            </a:r>
          </a:p>
          <a:p>
            <a:pPr lvl="0">
              <a:buSzPts val="1700"/>
            </a:pPr>
            <a:endParaRPr lang="pt-BR" sz="1200" dirty="0"/>
          </a:p>
          <a:p>
            <a:pPr lvl="0">
              <a:buSzPts val="1700"/>
            </a:pPr>
            <a:r>
              <a:rPr lang="pt-BR" sz="1600" dirty="0" smtClean="0">
                <a:solidFill>
                  <a:schemeClr val="accent1"/>
                </a:solidFill>
              </a:rPr>
              <a:t>Set&lt;Alumno&gt; alumnos = new HashSet&lt;Alumno&gt;();</a:t>
            </a:r>
          </a:p>
          <a:p>
            <a:pPr lvl="0">
              <a:buSzPts val="1700"/>
            </a:pPr>
            <a:endParaRPr lang="pt-BR" sz="1200" dirty="0"/>
          </a:p>
          <a:p>
            <a:pPr lvl="0">
              <a:buSzPts val="1700"/>
            </a:pPr>
            <a:r>
              <a:rPr lang="pt-BR" sz="1200" dirty="0" smtClean="0"/>
              <a:t>Pero cuando escriba eso, va a tirar un error. Esto es porque necesito importar Set y HashSet. Como ambos son parte del paquete java.util, puede resultarme más cómodo escribir lo siguiente en la primera línea de mi archivo:</a:t>
            </a:r>
          </a:p>
          <a:p>
            <a:pPr lvl="0">
              <a:buSzPts val="1700"/>
            </a:pPr>
            <a:endParaRPr lang="pt-BR" sz="1200" dirty="0"/>
          </a:p>
          <a:p>
            <a:pPr lvl="0">
              <a:buSzPts val="1700"/>
            </a:pPr>
            <a:r>
              <a:rPr lang="pt-BR" sz="1600" i="1" dirty="0" smtClean="0">
                <a:solidFill>
                  <a:schemeClr val="accent1"/>
                </a:solidFill>
              </a:rPr>
              <a:t>import java.util.*;</a:t>
            </a:r>
          </a:p>
          <a:p>
            <a:pPr lvl="0">
              <a:buSzPts val="1700"/>
            </a:pPr>
            <a:endParaRPr lang="pt-BR" sz="1200" dirty="0"/>
          </a:p>
          <a:p>
            <a:pPr lvl="0">
              <a:buSzPts val="1700"/>
            </a:pPr>
            <a:r>
              <a:rPr lang="pt-BR" sz="1200" dirty="0" smtClean="0"/>
              <a:t>Esto importará todo el paquete, y por lo pronto es más rápido que poner</a:t>
            </a:r>
            <a:r>
              <a:rPr lang="pt-BR" sz="1200" i="1" dirty="0" smtClean="0"/>
              <a:t> import java.util.Set; </a:t>
            </a:r>
            <a:r>
              <a:rPr lang="pt-BR" sz="1200" dirty="0" smtClean="0"/>
              <a:t>seguido de </a:t>
            </a:r>
            <a:r>
              <a:rPr lang="pt-BR" sz="1200" i="1" dirty="0" smtClean="0"/>
              <a:t>import java.util.HashSet;</a:t>
            </a: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7436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5645" y="1271752"/>
            <a:ext cx="79353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700"/>
            </a:pPr>
            <a:endParaRPr lang="pt-BR" sz="1200" dirty="0" smtClean="0"/>
          </a:p>
          <a:p>
            <a:pPr lvl="0">
              <a:buSzPts val="1700"/>
            </a:pPr>
            <a:endParaRPr lang="pt-BR" sz="1200" dirty="0"/>
          </a:p>
          <a:p>
            <a:pPr lvl="0">
              <a:buSzPts val="1700"/>
            </a:pPr>
            <a:endParaRPr lang="pt-BR" sz="1200" dirty="0" smtClean="0"/>
          </a:p>
          <a:p>
            <a:pPr lvl="0">
              <a:buSzPts val="1700"/>
            </a:pPr>
            <a:r>
              <a:rPr lang="pt-BR" sz="1200" dirty="0" smtClean="0"/>
              <a:t>Ahora bien, ya tenemos el HashSet creado. Es momento de crear nuestras instancias de Alumno y agregarlas a nuestro Set. Para esto último, usamos el método </a:t>
            </a:r>
            <a:r>
              <a:rPr lang="pt-BR" sz="1200" b="1" i="1" dirty="0" smtClean="0"/>
              <a:t>.add()</a:t>
            </a:r>
            <a:endParaRPr lang="pt-BR" sz="1200" b="1" dirty="0" smtClean="0"/>
          </a:p>
          <a:p>
            <a:pPr lvl="0">
              <a:buSzPts val="1700"/>
            </a:pPr>
            <a:endParaRPr lang="pt-BR" sz="1600" dirty="0"/>
          </a:p>
          <a:p>
            <a:pPr lvl="0">
              <a:buSzPts val="1700"/>
            </a:pPr>
            <a:endParaRPr lang="pt-BR" sz="1600" dirty="0"/>
          </a:p>
          <a:p>
            <a:pPr lvl="0">
              <a:buSzPts val="1700"/>
            </a:pPr>
            <a:endParaRPr lang="pt-BR" sz="1200" dirty="0" smtClean="0"/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dirty="0" smtClean="0"/>
              <a:t>Implementando un Set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527" y="2286299"/>
            <a:ext cx="4854301" cy="2493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5645" y="1271752"/>
            <a:ext cx="767599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pt-BR" dirty="0"/>
              <a:t>El uso de &lt; y &gt; para encerrar el tipo de dato (el objeto) es una novedad para nosotros. Esta novedad </a:t>
            </a:r>
            <a:r>
              <a:rPr lang="pt-BR" dirty="0" smtClean="0"/>
              <a:t>tiene que ver con un asunto llamado </a:t>
            </a:r>
            <a:r>
              <a:rPr lang="pt-BR" i="1" dirty="0" smtClean="0"/>
              <a:t>programación </a:t>
            </a:r>
            <a:r>
              <a:rPr lang="pt-BR" i="1" dirty="0"/>
              <a:t>genérica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5645" y="1292773"/>
            <a:ext cx="793531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700"/>
            </a:pPr>
            <a:r>
              <a:rPr lang="pt-BR" sz="1200" dirty="0" smtClean="0"/>
              <a:t>Ahora es momento de imprimir en consola todos los objetos almacenados y comprobar que el duplicado no se guardó. Asimismo, corroboraremos que se muestran en cualquier orden (cada vez que ejecutemos, el orden podrá alterarse). Para esto, usaremos un bucle </a:t>
            </a:r>
            <a:r>
              <a:rPr lang="pt-BR" sz="1200" i="1" dirty="0" smtClean="0"/>
              <a:t>for each</a:t>
            </a:r>
            <a:r>
              <a:rPr lang="pt-BR" sz="1200" dirty="0" smtClean="0"/>
              <a:t>.</a:t>
            </a:r>
            <a:r>
              <a:rPr lang="pt-BR" sz="1200" i="1" dirty="0" smtClean="0"/>
              <a:t> </a:t>
            </a:r>
            <a:r>
              <a:rPr lang="pt-BR" sz="1200" dirty="0" smtClean="0"/>
              <a:t>Accederemos a cada atributo </a:t>
            </a:r>
            <a:r>
              <a:rPr lang="pt-BR" sz="1200" i="1" dirty="0" smtClean="0"/>
              <a:t>(nombre</a:t>
            </a:r>
            <a:r>
              <a:rPr lang="pt-BR" sz="1200" dirty="0" smtClean="0"/>
              <a:t> y </a:t>
            </a:r>
            <a:r>
              <a:rPr lang="pt-BR" sz="1200" i="1" dirty="0" smtClean="0"/>
              <a:t>dni</a:t>
            </a:r>
            <a:r>
              <a:rPr lang="pt-BR" sz="1200" dirty="0" smtClean="0"/>
              <a:t>), mediante los </a:t>
            </a:r>
            <a:r>
              <a:rPr lang="pt-BR" sz="1200" i="1" dirty="0" smtClean="0"/>
              <a:t>getters</a:t>
            </a:r>
            <a:r>
              <a:rPr lang="pt-BR" sz="1200" dirty="0" smtClean="0"/>
              <a:t> de Alumno</a:t>
            </a:r>
            <a:r>
              <a:rPr lang="pt-BR" sz="1200" i="1" dirty="0" smtClean="0"/>
              <a:t>:</a:t>
            </a:r>
            <a:endParaRPr lang="pt-BR" sz="1200" b="1" i="1" dirty="0" smtClean="0"/>
          </a:p>
          <a:p>
            <a:pPr lvl="0">
              <a:buSzPts val="1700"/>
            </a:pPr>
            <a:endParaRPr lang="pt-BR" sz="1600" dirty="0"/>
          </a:p>
          <a:p>
            <a:pPr lvl="0">
              <a:buSzPts val="1700"/>
            </a:pPr>
            <a:endParaRPr lang="pt-BR" sz="1600" dirty="0"/>
          </a:p>
          <a:p>
            <a:pPr lvl="0">
              <a:buSzPts val="1700"/>
            </a:pPr>
            <a:endParaRPr lang="pt-BR" sz="1200" dirty="0" smtClean="0"/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dirty="0" smtClean="0"/>
              <a:t>Implementando un Set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212" y="2122813"/>
            <a:ext cx="6734175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848" y="2780038"/>
            <a:ext cx="3267075" cy="1095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3167" y="3875413"/>
            <a:ext cx="628026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Se puede ver claramente que aun cuando agregamos a una alumna dos veces, esta se almacenó una sola vez. El Set no admite duplicados.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98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ctrTitle"/>
          </p:nvPr>
        </p:nvSpPr>
        <p:spPr>
          <a:xfrm>
            <a:off x="550375" y="597876"/>
            <a:ext cx="8043300" cy="63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s-ES" sz="3200" dirty="0" smtClean="0"/>
              <a:t>¿Cómo implemento una List?</a:t>
            </a:r>
            <a:endParaRPr sz="3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50375" y="2466263"/>
            <a:ext cx="8190445" cy="876027"/>
          </a:xfrm>
        </p:spPr>
        <p:txBody>
          <a:bodyPr/>
          <a:lstStyle/>
          <a:p>
            <a:r>
              <a:rPr lang="es-AR" dirty="0" smtClean="0"/>
              <a:t>Veamos un ejemplo de cómo implementar una colección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6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dirty="0" smtClean="0"/>
              <a:t>Implementando una List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14943" y="1902372"/>
            <a:ext cx="78967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700"/>
            </a:pPr>
            <a:r>
              <a:rPr lang="pt-BR" sz="1600" dirty="0" smtClean="0"/>
              <a:t>Para implementar la siguiente colección, supongamos que queremos guardar una lista de compras, específicamente de frutas.</a:t>
            </a:r>
          </a:p>
          <a:p>
            <a:pPr lvl="0">
              <a:buSzPts val="1700"/>
            </a:pPr>
            <a:endParaRPr lang="pt-BR" sz="1600" dirty="0" smtClean="0"/>
          </a:p>
          <a:p>
            <a:pPr lvl="0">
              <a:buSzPts val="1700"/>
            </a:pPr>
            <a:r>
              <a:rPr lang="pt-BR" sz="1600" dirty="0" smtClean="0"/>
              <a:t>Esta lista es un String. Puedo usar String como tipo de dato porque no es un dato primitivo.</a:t>
            </a:r>
            <a:endParaRPr lang="pt-BR" sz="1600" dirty="0"/>
          </a:p>
          <a:p>
            <a:pPr lvl="0">
              <a:buSzPts val="1700"/>
            </a:pPr>
            <a:endParaRPr lang="pt-BR" sz="1600" dirty="0" smtClean="0"/>
          </a:p>
          <a:p>
            <a:pPr lvl="0">
              <a:buSzPts val="1700"/>
            </a:pPr>
            <a:endParaRPr lang="pt-BR" sz="1600" dirty="0"/>
          </a:p>
          <a:p>
            <a:pPr lvl="0">
              <a:buSzPts val="1700"/>
            </a:pPr>
            <a:r>
              <a:rPr lang="pt-BR" sz="1600" dirty="0" smtClean="0"/>
              <a:t> </a:t>
            </a:r>
            <a:endParaRPr lang="pt-BR" sz="1600" dirty="0"/>
          </a:p>
          <a:p>
            <a:pPr lvl="0">
              <a:buSzPts val="1700"/>
            </a:pP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52563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dirty="0" smtClean="0"/>
              <a:t>Implementando una List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95645" y="1271752"/>
            <a:ext cx="79353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700"/>
            </a:pPr>
            <a:r>
              <a:rPr lang="pt-BR" dirty="0" smtClean="0"/>
              <a:t>Propongo usar una ArrayList, una de las colecciones que más usaremos y que funciona muy parecido a un Arreglo / Array.</a:t>
            </a:r>
          </a:p>
          <a:p>
            <a:pPr lvl="0">
              <a:buSzPts val="1700"/>
            </a:pPr>
            <a:endParaRPr lang="pt-BR" sz="1200" dirty="0"/>
          </a:p>
          <a:p>
            <a:pPr lvl="0">
              <a:buSzPts val="1700"/>
            </a:pPr>
            <a:r>
              <a:rPr lang="pt-BR" sz="1200" dirty="0" smtClean="0"/>
              <a:t>Si dentro de List elijo implementar un ArrayList, la sintaxis será la siguiente:</a:t>
            </a:r>
          </a:p>
          <a:p>
            <a:pPr lvl="0">
              <a:buSzPts val="1700"/>
            </a:pPr>
            <a:endParaRPr lang="pt-BR" sz="1200" dirty="0"/>
          </a:p>
          <a:p>
            <a:r>
              <a:rPr lang="en-US" sz="1600" dirty="0">
                <a:solidFill>
                  <a:schemeClr val="accent1"/>
                </a:solidFill>
              </a:rPr>
              <a:t>List&lt;String&gt; listaFrutas = new ArrayList&lt;String&gt;();</a:t>
            </a:r>
          </a:p>
          <a:p>
            <a:pPr lvl="0">
              <a:buSzPts val="1700"/>
            </a:pPr>
            <a:endParaRPr lang="pt-BR" sz="1200" dirty="0"/>
          </a:p>
          <a:p>
            <a:pPr lvl="0">
              <a:buSzPts val="1700"/>
            </a:pPr>
            <a:r>
              <a:rPr lang="pt-BR" sz="1200" dirty="0" smtClean="0"/>
              <a:t>Pero cuando escriba eso, va a tirar un error. Esto es porque necesito importar List y ArrayList. Como ambos son parte del paquete java.util, puede resultarme más cómodo escribir lo siguiente al principio de mi archivo, fuera de la clase:</a:t>
            </a:r>
          </a:p>
          <a:p>
            <a:pPr lvl="0">
              <a:buSzPts val="1700"/>
            </a:pPr>
            <a:endParaRPr lang="pt-BR" sz="1200" dirty="0"/>
          </a:p>
          <a:p>
            <a:pPr lvl="0">
              <a:buSzPts val="1700"/>
            </a:pPr>
            <a:r>
              <a:rPr lang="pt-BR" sz="1600" i="1" dirty="0" smtClean="0">
                <a:solidFill>
                  <a:schemeClr val="accent1"/>
                </a:solidFill>
              </a:rPr>
              <a:t>import java.util.*;</a:t>
            </a:r>
          </a:p>
          <a:p>
            <a:pPr lvl="0">
              <a:buSzPts val="1700"/>
            </a:pPr>
            <a:endParaRPr lang="pt-BR" sz="1200" dirty="0"/>
          </a:p>
          <a:p>
            <a:pPr lvl="0">
              <a:buSzPts val="1700"/>
            </a:pPr>
            <a:r>
              <a:rPr lang="pt-BR" sz="1200" dirty="0" smtClean="0"/>
              <a:t>Esto importará todo el paquete, y por lo pronto es más rápido que poner</a:t>
            </a:r>
            <a:r>
              <a:rPr lang="pt-BR" sz="1200" i="1" dirty="0" smtClean="0"/>
              <a:t> import java.util.List; </a:t>
            </a:r>
            <a:r>
              <a:rPr lang="pt-BR" sz="1200" dirty="0" smtClean="0"/>
              <a:t>seguido de </a:t>
            </a:r>
            <a:r>
              <a:rPr lang="pt-BR" sz="1200" i="1" dirty="0" smtClean="0"/>
              <a:t>import java.util.ArrayList;</a:t>
            </a: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19950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5645" y="1261242"/>
            <a:ext cx="79353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700"/>
            </a:pPr>
            <a:r>
              <a:rPr lang="pt-BR" sz="1200" dirty="0" smtClean="0"/>
              <a:t>Ahora bien, ya tenemos el ArrayList creado. Es momento de agregar nuestros String de frutas a nuestro ArrayList. Para esto último, usamos el método </a:t>
            </a:r>
            <a:r>
              <a:rPr lang="pt-BR" sz="1200" b="1" i="1" dirty="0" smtClean="0"/>
              <a:t>.add().</a:t>
            </a:r>
            <a:endParaRPr lang="pt-BR" sz="1200" b="1" dirty="0" smtClean="0"/>
          </a:p>
          <a:p>
            <a:pPr lvl="0">
              <a:buSzPts val="1700"/>
            </a:pPr>
            <a:endParaRPr lang="pt-BR" sz="1600" dirty="0"/>
          </a:p>
          <a:p>
            <a:pPr lvl="0">
              <a:buSzPts val="1700"/>
            </a:pPr>
            <a:endParaRPr lang="pt-BR" sz="1600" dirty="0"/>
          </a:p>
          <a:p>
            <a:pPr lvl="0">
              <a:buSzPts val="1700"/>
            </a:pPr>
            <a:endParaRPr lang="pt-BR" sz="1200" dirty="0" smtClean="0"/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dirty="0" smtClean="0"/>
              <a:t>Implementando una List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387" y="1830628"/>
            <a:ext cx="46958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5645" y="1292773"/>
            <a:ext cx="7935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700"/>
            </a:pPr>
            <a:r>
              <a:rPr lang="pt-BR" sz="1200" dirty="0" smtClean="0"/>
              <a:t>Ahora es momento de imprimir en consola todos los objetos. </a:t>
            </a:r>
            <a:r>
              <a:rPr lang="pt-BR" sz="1200" dirty="0"/>
              <a:t>C</a:t>
            </a:r>
            <a:r>
              <a:rPr lang="pt-BR" sz="1200" dirty="0" smtClean="0"/>
              <a:t>orroboraremos que los datos se muestran en ordenados, en el mismo orden en el que los ingresamos. Para esto, usaremos un bucle </a:t>
            </a:r>
            <a:r>
              <a:rPr lang="pt-BR" sz="1200" i="1" dirty="0" smtClean="0"/>
              <a:t>for each</a:t>
            </a:r>
            <a:r>
              <a:rPr lang="pt-BR" sz="1200" dirty="0" smtClean="0"/>
              <a:t>.</a:t>
            </a:r>
            <a:endParaRPr lang="pt-BR" sz="1600" dirty="0"/>
          </a:p>
          <a:p>
            <a:pPr lvl="0">
              <a:buSzPts val="1700"/>
            </a:pPr>
            <a:endParaRPr lang="pt-BR" sz="1200" dirty="0" smtClean="0"/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dirty="0" smtClean="0"/>
              <a:t>Implementando una List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985" y="2061752"/>
            <a:ext cx="2695575" cy="71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059" y="2776127"/>
            <a:ext cx="30194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5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5645" y="1292773"/>
            <a:ext cx="7935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700"/>
            </a:pPr>
            <a:r>
              <a:rPr lang="pt-BR" sz="1200" dirty="0" smtClean="0"/>
              <a:t>¡Perfecto! Ya creamos un ArrayList. ¿Pero qué pasa si quiero acceder a un dato en particular, a un determinado índice? ¿Puedo hacerlo con los corchetes como en un Arreglo? La respuesta es que no: tengo que usar un método, que es el método </a:t>
            </a:r>
            <a:r>
              <a:rPr lang="pt-BR" sz="1200" b="1" i="1" dirty="0" smtClean="0"/>
              <a:t>.get()</a:t>
            </a:r>
            <a:r>
              <a:rPr lang="pt-BR" sz="1200" dirty="0" smtClean="0"/>
              <a:t>. Este método me permitirá acceder a cualquier índice del ArrayList, sólo colocando su número dentro de los paréntesis. Por ejemplo, </a:t>
            </a:r>
            <a:r>
              <a:rPr lang="pt-BR" sz="1200" b="1" i="1" dirty="0" smtClean="0"/>
              <a:t>listaFrutas.get(0) </a:t>
            </a:r>
            <a:r>
              <a:rPr lang="pt-BR" sz="1200" b="1" dirty="0" smtClean="0"/>
              <a:t>accederá a </a:t>
            </a:r>
            <a:r>
              <a:rPr lang="pt-BR" sz="1200" b="1" i="1" dirty="0" smtClean="0"/>
              <a:t>“banana”</a:t>
            </a:r>
            <a:r>
              <a:rPr lang="pt-BR" sz="1200" dirty="0" smtClean="0"/>
              <a:t>.</a:t>
            </a:r>
            <a:r>
              <a:rPr lang="pt-BR" sz="1200" b="1" dirty="0" smtClean="0"/>
              <a:t> </a:t>
            </a:r>
            <a:endParaRPr lang="pt-BR" sz="1600" dirty="0"/>
          </a:p>
          <a:p>
            <a:pPr lvl="0">
              <a:buSzPts val="1700"/>
            </a:pPr>
            <a:endParaRPr lang="pt-BR" sz="1200" dirty="0" smtClean="0"/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dirty="0" smtClean="0"/>
              <a:t>Implementando una List</a:t>
            </a: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37" y="2431084"/>
            <a:ext cx="366712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761" y="2688259"/>
            <a:ext cx="3267075" cy="5429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81959" y="3488359"/>
            <a:ext cx="591387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Recordemos que la palabra </a:t>
            </a:r>
            <a:r>
              <a:rPr lang="es-AR" sz="1200" i="1" dirty="0" smtClean="0"/>
              <a:t>index:</a:t>
            </a:r>
            <a:r>
              <a:rPr lang="es-AR" sz="1200" dirty="0" smtClean="0"/>
              <a:t> es una anotación que coloca Visual Studio Code automáticamente para orientarnos, pero no está escrita realmente, y mucho menos la escribimos nosotros. Ahí realmente dice, tan solo, </a:t>
            </a:r>
            <a:r>
              <a:rPr lang="es-AR" sz="1200" i="1" dirty="0" smtClean="0"/>
              <a:t>System.out.println(</a:t>
            </a:r>
            <a:r>
              <a:rPr lang="es-AR" sz="1200" i="1" dirty="0" err="1" smtClean="0"/>
              <a:t>listaFrutas.get</a:t>
            </a:r>
            <a:r>
              <a:rPr lang="es-AR" sz="1200" i="1" dirty="0" smtClean="0"/>
              <a:t>(0));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69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ctrTitle"/>
          </p:nvPr>
        </p:nvSpPr>
        <p:spPr>
          <a:xfrm>
            <a:off x="550375" y="597876"/>
            <a:ext cx="8043300" cy="63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s-ES" sz="3200" dirty="0" smtClean="0"/>
              <a:t>Otros métodos que deberíamos conocer</a:t>
            </a:r>
            <a:endParaRPr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50375" y="2448910"/>
            <a:ext cx="804330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00" dirty="0">
                <a:solidFill>
                  <a:schemeClr val="bg2"/>
                </a:solidFill>
                <a:latin typeface="Montserrat Medium" panose="020B0604020202020204" charset="0"/>
              </a:rPr>
              <a:t>Veremos una tabla </a:t>
            </a:r>
            <a:r>
              <a:rPr lang="es-AR" sz="1700" dirty="0" smtClean="0">
                <a:solidFill>
                  <a:schemeClr val="bg2"/>
                </a:solidFill>
                <a:latin typeface="Montserrat Medium" panose="020B0604020202020204" charset="0"/>
              </a:rPr>
              <a:t>con algunos </a:t>
            </a:r>
            <a:r>
              <a:rPr lang="es-AR" sz="1700" dirty="0">
                <a:solidFill>
                  <a:schemeClr val="bg2"/>
                </a:solidFill>
                <a:latin typeface="Montserrat Medium" panose="020B0604020202020204" charset="0"/>
              </a:rPr>
              <a:t>métodos muy útiles y comúnmente requeridos a la hora de trabajar con </a:t>
            </a:r>
            <a:r>
              <a:rPr lang="es-AR" sz="1700" dirty="0" smtClean="0">
                <a:solidFill>
                  <a:schemeClr val="bg2"/>
                </a:solidFill>
                <a:latin typeface="Montserrat Medium" panose="020B0604020202020204" charset="0"/>
              </a:rPr>
              <a:t>colecciones que hereden de Collection (ej., para Set y List). Hay muchos  más, que se </a:t>
            </a:r>
            <a:r>
              <a:rPr lang="es-AR" sz="1700" dirty="0">
                <a:solidFill>
                  <a:schemeClr val="bg2"/>
                </a:solidFill>
                <a:latin typeface="Montserrat Medium" panose="020B0604020202020204" charset="0"/>
              </a:rPr>
              <a:t>pueden consultar en la api de Java: </a:t>
            </a:r>
            <a:r>
              <a:rPr lang="es-AR" dirty="0">
                <a:solidFill>
                  <a:schemeClr val="bg2"/>
                </a:solidFill>
                <a:latin typeface="Montserrat Medium" panose="020B0604020202020204" charset="0"/>
                <a:hlinkClick r:id="rId3"/>
              </a:rPr>
              <a:t>https://</a:t>
            </a:r>
            <a:r>
              <a:rPr lang="es-AR" dirty="0" smtClean="0">
                <a:solidFill>
                  <a:schemeClr val="bg2"/>
                </a:solidFill>
                <a:latin typeface="Montserrat Medium" panose="020B0604020202020204" charset="0"/>
                <a:hlinkClick r:id="rId3"/>
              </a:rPr>
              <a:t>docs.oracle.com/en/java/javase/17/docs/api/java.base/java/util/Collection.html</a:t>
            </a:r>
            <a:endParaRPr lang="es-AR" dirty="0" smtClean="0">
              <a:solidFill>
                <a:schemeClr val="bg2"/>
              </a:solidFill>
              <a:latin typeface="Montserrat Medium" panose="020B0604020202020204" charset="0"/>
            </a:endParaRPr>
          </a:p>
          <a:p>
            <a:r>
              <a:rPr lang="es-AR" sz="1200" dirty="0" smtClean="0">
                <a:solidFill>
                  <a:schemeClr val="bg2"/>
                </a:solidFill>
                <a:latin typeface="Montserrat Medium" panose="020B0604020202020204" charset="0"/>
              </a:rPr>
              <a:t>(si quieren acceder a la api de otra versión que no sea la 17, pueden reemplazar el número 17 en la URL por el de esa otra versión)</a:t>
            </a:r>
            <a:endParaRPr lang="en-US" sz="1200" dirty="0">
              <a:solidFill>
                <a:schemeClr val="bg2"/>
              </a:solidFill>
              <a:latin typeface="Montserrat Medium" panose="020B060402020202020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dirty="0" smtClean="0"/>
              <a:t>Métodos de uso cotidiano en Collection</a:t>
            </a:r>
            <a:endParaRPr dirty="0"/>
          </a:p>
        </p:txBody>
      </p:sp>
      <p:graphicFrame>
        <p:nvGraphicFramePr>
          <p:cNvPr id="139" name="Table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866186"/>
              </p:ext>
            </p:extLst>
          </p:nvPr>
        </p:nvGraphicFramePr>
        <p:xfrm>
          <a:off x="1008993" y="1170125"/>
          <a:ext cx="6096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3124438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72388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Método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Descripción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6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add()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Permite adherir el</a:t>
                      </a:r>
                      <a:r>
                        <a:rPr lang="es-AR" sz="1200" baseline="0" dirty="0" smtClean="0"/>
                        <a:t> elemento que ingresamos entre los paréntesis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4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contains()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Retorna</a:t>
                      </a:r>
                      <a:r>
                        <a:rPr lang="es-AR" sz="1200" baseline="0" dirty="0" smtClean="0"/>
                        <a:t> </a:t>
                      </a:r>
                      <a:r>
                        <a:rPr lang="es-AR" sz="1200" i="1" baseline="0" dirty="0" smtClean="0"/>
                        <a:t>true</a:t>
                      </a:r>
                      <a:r>
                        <a:rPr lang="es-AR" sz="1200" i="0" baseline="0" dirty="0" smtClean="0"/>
                        <a:t> si el objeto que ingresamos entre los paréntesis es parte de nuestra colección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2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isEmpty()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Retorna </a:t>
                      </a:r>
                      <a:r>
                        <a:rPr lang="es-AR" sz="1200" i="1" dirty="0" smtClean="0"/>
                        <a:t>true</a:t>
                      </a:r>
                      <a:r>
                        <a:rPr lang="es-AR" sz="1200" i="0" baseline="0" dirty="0" smtClean="0"/>
                        <a:t> si nuestra colección está vacía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3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remove()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Elimina de la colección el objeto que ingresemos entre los paréntesis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20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size()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Me devuelve</a:t>
                      </a:r>
                      <a:r>
                        <a:rPr lang="es-AR" sz="1200" baseline="0" dirty="0" smtClean="0"/>
                        <a:t> la longitud de la colección. Es el equivalente al length de los Arreglos, pero para Colecciones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07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toArray()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Me</a:t>
                      </a:r>
                      <a:r>
                        <a:rPr lang="es-AR" sz="1200" baseline="0" dirty="0" smtClean="0"/>
                        <a:t> devuelve un Arreglo que contiene todos los elementos de mi colección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69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ctrTitle"/>
          </p:nvPr>
        </p:nvSpPr>
        <p:spPr>
          <a:xfrm>
            <a:off x="550375" y="597876"/>
            <a:ext cx="8043300" cy="63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s-ES" sz="3200" dirty="0" smtClean="0"/>
              <a:t>Colecciones</a:t>
            </a:r>
            <a:endParaRPr sz="3200" dirty="0"/>
          </a:p>
        </p:txBody>
      </p:sp>
      <p:sp>
        <p:nvSpPr>
          <p:cNvPr id="127" name="Google Shape;127;p4"/>
          <p:cNvSpPr txBox="1">
            <a:spLocks noGrp="1"/>
          </p:cNvSpPr>
          <p:nvPr>
            <p:ph type="subTitle" idx="1"/>
          </p:nvPr>
        </p:nvSpPr>
        <p:spPr>
          <a:xfrm>
            <a:off x="550375" y="1986455"/>
            <a:ext cx="8043300" cy="239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s-ES" dirty="0" smtClean="0"/>
              <a:t>Una colección guarda un conjunto de objetos de manera dinámica. A diferencia de un arreglo, permite adherir o retirar elementos. Es flexible respecto de su longitud. </a:t>
            </a:r>
            <a:r>
              <a:rPr lang="es-ES" dirty="0" smtClean="0"/>
              <a:t>En otras palabras, no nos obliga a darle un límite predefinido a la cantidad de elementos que podemos almacenar.</a:t>
            </a:r>
          </a:p>
          <a:p>
            <a:pPr marL="0" lvl="0" indent="0"/>
            <a:endParaRPr lang="es-ES" dirty="0"/>
          </a:p>
          <a:p>
            <a:pPr marL="0" lvl="0" indent="0"/>
            <a:r>
              <a:rPr lang="es-ES" dirty="0" smtClean="0"/>
              <a:t>Sólo puede contener objetos, y no datos primitivos. Así, admitirá objetos de tipo </a:t>
            </a:r>
            <a:r>
              <a:rPr lang="es-ES" dirty="0" err="1" smtClean="0"/>
              <a:t>String</a:t>
            </a:r>
            <a:r>
              <a:rPr lang="es-ES" dirty="0" smtClean="0"/>
              <a:t> y de otras clases, pero no de tipo </a:t>
            </a:r>
            <a:r>
              <a:rPr lang="es-ES" dirty="0" err="1" smtClean="0"/>
              <a:t>boolean</a:t>
            </a:r>
            <a:r>
              <a:rPr lang="es-ES" dirty="0" smtClean="0"/>
              <a:t>, int, </a:t>
            </a:r>
            <a:r>
              <a:rPr lang="es-ES" dirty="0" err="1" smtClean="0"/>
              <a:t>float</a:t>
            </a:r>
            <a:r>
              <a:rPr lang="es-ES" dirty="0" smtClean="0"/>
              <a:t>, </a:t>
            </a:r>
            <a:r>
              <a:rPr lang="es-ES" dirty="0" err="1" smtClean="0"/>
              <a:t>char</a:t>
            </a:r>
            <a:r>
              <a:rPr lang="es-ES" dirty="0" smtClean="0"/>
              <a:t> o cualquier otro dato primitivo.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116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dirty="0" smtClean="0"/>
              <a:t>Colecciones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95645" y="2133600"/>
            <a:ext cx="79353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700"/>
            </a:pPr>
            <a:r>
              <a:rPr lang="pt-BR" sz="1600" dirty="0" smtClean="0"/>
              <a:t>Existen diversas colecciones a nuestra disposición. Algunas de las más comunes son Set, List, Queue y Map. Las tres primeras heredan de la interfaz Collection, pero la última (Map) no. Se pueden implementar de muchas maneras diferentes. Por ejemplo, </a:t>
            </a:r>
            <a:r>
              <a:rPr lang="pt-BR" sz="1600" dirty="0"/>
              <a:t>u</a:t>
            </a:r>
            <a:r>
              <a:rPr lang="pt-BR" sz="1600" dirty="0" smtClean="0"/>
              <a:t>n Set puede ser HashSet, LinkedHashSet, TreeSet, EnumSet, CopyOnWriteArraySet, etc.. y una List puede ser ArrayList, LikedList, CopyOnWriteArrayList, etc.</a:t>
            </a:r>
          </a:p>
          <a:p>
            <a:pPr lvl="0">
              <a:buSzPts val="1700"/>
            </a:pPr>
            <a:endParaRPr lang="pt-BR" sz="1600" dirty="0"/>
          </a:p>
          <a:p>
            <a:pPr lvl="0">
              <a:buSzPts val="1700"/>
            </a:pPr>
            <a:r>
              <a:rPr lang="pt-BR" sz="1600" dirty="0" smtClean="0"/>
              <a:t>Sus diferencias principales las veremos a continuación, esquemáticamente.</a:t>
            </a:r>
          </a:p>
          <a:p>
            <a:pPr lvl="0">
              <a:buSzPts val="1700"/>
            </a:pPr>
            <a:endParaRPr lang="pt-BR" sz="1600" dirty="0"/>
          </a:p>
          <a:p>
            <a:pPr lvl="0">
              <a:buSzPts val="1700"/>
            </a:pP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28211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dirty="0" smtClean="0"/>
              <a:t>Tipos de colección</a:t>
            </a:r>
            <a:endParaRPr dirty="0"/>
          </a:p>
        </p:txBody>
      </p:sp>
      <p:sp>
        <p:nvSpPr>
          <p:cNvPr id="2" name="Rounded Rectangle 1"/>
          <p:cNvSpPr/>
          <p:nvPr/>
        </p:nvSpPr>
        <p:spPr>
          <a:xfrm>
            <a:off x="469521" y="3890027"/>
            <a:ext cx="1348769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40818" y="3890027"/>
            <a:ext cx="1348769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List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12115" y="3890027"/>
            <a:ext cx="1348769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Queue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13271" y="3890027"/>
            <a:ext cx="1348769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Map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040817" y="2126027"/>
            <a:ext cx="1348769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Collection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7123" y="3453560"/>
            <a:ext cx="3756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HEREDAN DE LA INTERFAZ COLLECTION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715201" y="273389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12919" y="3469614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 HEREDA DE COLLECTION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1700" y="1190584"/>
            <a:ext cx="8050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Estas son las colecciones más usadas. Como vemos, Set, List y Queue heredan de la interfaz Collection, pero no así Map. Cada una de ellas realiza la tarea de una manera diferente.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dirty="0" smtClean="0"/>
              <a:t>Tipos de colección</a:t>
            </a:r>
            <a:endParaRPr dirty="0"/>
          </a:p>
        </p:txBody>
      </p:sp>
      <p:sp>
        <p:nvSpPr>
          <p:cNvPr id="2" name="Rounded Rectangle 1"/>
          <p:cNvSpPr/>
          <p:nvPr/>
        </p:nvSpPr>
        <p:spPr>
          <a:xfrm>
            <a:off x="311700" y="2021753"/>
            <a:ext cx="1348769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72349" y="2021753"/>
            <a:ext cx="1348769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List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2998" y="2021753"/>
            <a:ext cx="1348769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Queue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13270" y="2025520"/>
            <a:ext cx="1348769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Map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1700" y="1190584"/>
            <a:ext cx="8050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Estas son las colecciones más usadas. Como vemos, Set, List y Queue heredan de la interfaz Collection, pero no así Map. Cada una de ellas realiza la tarea de una manera diferente.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1700" y="2638097"/>
            <a:ext cx="1348769" cy="195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No admite duplicados</a:t>
            </a:r>
          </a:p>
          <a:p>
            <a:pPr algn="ctr"/>
            <a:endParaRPr lang="es-AR" sz="900" dirty="0"/>
          </a:p>
        </p:txBody>
      </p:sp>
      <p:sp>
        <p:nvSpPr>
          <p:cNvPr id="14" name="Rectangle 13"/>
          <p:cNvSpPr/>
          <p:nvPr/>
        </p:nvSpPr>
        <p:spPr>
          <a:xfrm>
            <a:off x="2072349" y="2638096"/>
            <a:ext cx="1348769" cy="1954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Admite duplicados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 smtClean="0"/>
              <a:t>Los objetos se guardan ordenados por índices, parecido a un Arreglo.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 smtClean="0"/>
              <a:t>Puedo acceder a cualquier elemento  usando su índice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3832997" y="2638095"/>
            <a:ext cx="1348769" cy="195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900" dirty="0" smtClean="0"/>
          </a:p>
          <a:p>
            <a:pPr algn="ctr"/>
            <a:r>
              <a:rPr lang="es-AR" sz="900" dirty="0" smtClean="0"/>
              <a:t>Admite duplicados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 smtClean="0"/>
              <a:t>Ordenados. Los elementos se agregan al final de la cola y se retiran al principio. </a:t>
            </a:r>
            <a:r>
              <a:rPr lang="es-AR" sz="900" i="1" dirty="0" err="1" smtClean="0"/>
              <a:t>First</a:t>
            </a:r>
            <a:r>
              <a:rPr lang="es-AR" sz="900" i="1" dirty="0" smtClean="0"/>
              <a:t> in, </a:t>
            </a:r>
            <a:r>
              <a:rPr lang="es-AR" sz="900" i="1" dirty="0" err="1" smtClean="0"/>
              <a:t>first</a:t>
            </a:r>
            <a:r>
              <a:rPr lang="es-AR" sz="900" i="1" dirty="0" smtClean="0"/>
              <a:t> </a:t>
            </a:r>
            <a:r>
              <a:rPr lang="es-AR" sz="900" i="1" dirty="0" err="1" smtClean="0"/>
              <a:t>out</a:t>
            </a:r>
            <a:endParaRPr lang="es-AR" sz="900" i="1" dirty="0" smtClean="0"/>
          </a:p>
          <a:p>
            <a:pPr algn="ctr"/>
            <a:endParaRPr lang="es-AR" sz="900" i="1" dirty="0"/>
          </a:p>
          <a:p>
            <a:pPr algn="ctr"/>
            <a:r>
              <a:rPr lang="es-AR" sz="900" dirty="0" smtClean="0"/>
              <a:t>No podemos acceder directamente a los elementos interiores: </a:t>
            </a:r>
            <a:r>
              <a:rPr lang="es-AR" sz="900" dirty="0"/>
              <a:t>s</a:t>
            </a:r>
            <a:r>
              <a:rPr lang="es-AR" sz="900" dirty="0" smtClean="0"/>
              <a:t>ólo al primero o al último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6313270" y="2638095"/>
            <a:ext cx="1348769" cy="195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Admite duplicados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 smtClean="0"/>
              <a:t>Son pares de </a:t>
            </a:r>
            <a:r>
              <a:rPr lang="es-AR" sz="900" i="1" dirty="0" err="1" smtClean="0"/>
              <a:t>key</a:t>
            </a:r>
            <a:r>
              <a:rPr lang="es-AR" sz="900" dirty="0" smtClean="0"/>
              <a:t> y </a:t>
            </a:r>
            <a:r>
              <a:rPr lang="es-AR" sz="900" i="1" dirty="0" err="1" smtClean="0"/>
              <a:t>value</a:t>
            </a:r>
            <a:r>
              <a:rPr lang="es-AR" sz="900" dirty="0" smtClean="0"/>
              <a:t>, o sea, de claves y valores. En lugar de un índice, tengo una </a:t>
            </a:r>
            <a:r>
              <a:rPr lang="es-AR" sz="900" i="1" dirty="0" err="1" smtClean="0"/>
              <a:t>key</a:t>
            </a:r>
            <a:r>
              <a:rPr lang="es-AR" sz="900" dirty="0" smtClean="0"/>
              <a:t>. Ej.: la </a:t>
            </a:r>
            <a:r>
              <a:rPr lang="es-AR" sz="900" i="1" dirty="0" err="1" smtClean="0"/>
              <a:t>key</a:t>
            </a:r>
            <a:r>
              <a:rPr lang="es-AR" sz="900" dirty="0" smtClean="0"/>
              <a:t> es </a:t>
            </a:r>
            <a:r>
              <a:rPr lang="es-AR" sz="900" i="1" dirty="0" smtClean="0"/>
              <a:t>“nombre” </a:t>
            </a:r>
            <a:r>
              <a:rPr lang="es-AR" sz="900" dirty="0" smtClean="0"/>
              <a:t>y el </a:t>
            </a:r>
            <a:r>
              <a:rPr lang="es-AR" sz="900" i="1" dirty="0" err="1" smtClean="0"/>
              <a:t>value</a:t>
            </a:r>
            <a:r>
              <a:rPr lang="es-AR" sz="900" dirty="0" smtClean="0"/>
              <a:t> es </a:t>
            </a:r>
            <a:r>
              <a:rPr lang="es-AR" sz="900" i="1" dirty="0" smtClean="0"/>
              <a:t>“Pepe”</a:t>
            </a:r>
            <a:r>
              <a:rPr lang="es-AR" sz="900" dirty="0" smtClean="0"/>
              <a:t>.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 smtClean="0"/>
              <a:t>Puedo acceder a cualquier dato mediante su </a:t>
            </a:r>
            <a:r>
              <a:rPr lang="es-AR" sz="900" i="1" dirty="0" err="1" smtClean="0"/>
              <a:t>key</a:t>
            </a:r>
            <a:r>
              <a:rPr lang="es-AR" sz="900" dirty="0" smtClean="0"/>
              <a:t>.</a:t>
            </a:r>
          </a:p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191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ctrTitle"/>
          </p:nvPr>
        </p:nvSpPr>
        <p:spPr>
          <a:xfrm>
            <a:off x="550375" y="597876"/>
            <a:ext cx="8043300" cy="63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888"/>
              <a:buNone/>
            </a:pPr>
            <a:r>
              <a:rPr lang="es-ES" sz="3200" dirty="0" smtClean="0"/>
              <a:t>Set, List y </a:t>
            </a:r>
            <a:r>
              <a:rPr lang="es-ES" sz="3200" dirty="0" err="1" smtClean="0"/>
              <a:t>Map</a:t>
            </a:r>
            <a:endParaRPr sz="3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7145" y="2150952"/>
            <a:ext cx="8593675" cy="2649300"/>
          </a:xfrm>
        </p:spPr>
        <p:txBody>
          <a:bodyPr/>
          <a:lstStyle/>
          <a:p>
            <a:r>
              <a:rPr lang="pt-BR" sz="1800" dirty="0" smtClean="0"/>
              <a:t>	A </a:t>
            </a:r>
            <a:r>
              <a:rPr lang="pt-BR" sz="1800" dirty="0"/>
              <a:t>continuación veremos diferentes </a:t>
            </a:r>
            <a:r>
              <a:rPr lang="pt-BR" sz="1800" dirty="0" smtClean="0"/>
              <a:t>tipos de </a:t>
            </a:r>
            <a:r>
              <a:rPr lang="pt-BR" sz="1800" dirty="0"/>
              <a:t>Set, List y Map </a:t>
            </a:r>
            <a:r>
              <a:rPr lang="pt-BR" sz="1800" dirty="0" smtClean="0"/>
              <a:t>(</a:t>
            </a:r>
            <a:r>
              <a:rPr lang="pt-BR" sz="1800" dirty="0"/>
              <a:t>pero atendiendo a que no son las </a:t>
            </a:r>
            <a:r>
              <a:rPr lang="pt-BR" sz="1800" dirty="0" smtClean="0"/>
              <a:t>únicas), y </a:t>
            </a:r>
            <a:r>
              <a:rPr lang="pt-BR" sz="1800" dirty="0"/>
              <a:t>muy brevemente algunas de sus </a:t>
            </a:r>
            <a:r>
              <a:rPr lang="pt-BR" sz="1800" dirty="0" smtClean="0"/>
              <a:t>características.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3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dirty="0" smtClean="0"/>
              <a:t>Set</a:t>
            </a:r>
            <a:endParaRPr dirty="0"/>
          </a:p>
        </p:txBody>
      </p:sp>
      <p:sp>
        <p:nvSpPr>
          <p:cNvPr id="2" name="Rounded Rectangle 1"/>
          <p:cNvSpPr/>
          <p:nvPr/>
        </p:nvSpPr>
        <p:spPr>
          <a:xfrm>
            <a:off x="189806" y="2553125"/>
            <a:ext cx="1429484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HashSet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10134" y="2556905"/>
            <a:ext cx="1455683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LinkedHashSet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56661" y="2557491"/>
            <a:ext cx="1459039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TreeSet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03189" y="2553125"/>
            <a:ext cx="1459040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EnumSet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711797" y="1170125"/>
            <a:ext cx="1348769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Set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89806" y="3116317"/>
            <a:ext cx="142603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Sin ordenación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/>
              <a:t>Los objetos no se guardan ordenados. No están </a:t>
            </a:r>
            <a:r>
              <a:rPr lang="es-AR" sz="900" dirty="0" smtClean="0"/>
              <a:t>indizados</a:t>
            </a:r>
            <a:endParaRPr lang="es-AR" sz="900" dirty="0"/>
          </a:p>
        </p:txBody>
      </p:sp>
      <p:cxnSp>
        <p:nvCxnSpPr>
          <p:cNvPr id="28" name="Straight Arrow Connector 27"/>
          <p:cNvCxnSpPr>
            <a:stCxn id="13" idx="2"/>
            <a:endCxn id="6" idx="0"/>
          </p:cNvCxnSpPr>
          <p:nvPr/>
        </p:nvCxnSpPr>
        <p:spPr>
          <a:xfrm flipH="1">
            <a:off x="4386181" y="1643091"/>
            <a:ext cx="1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5" idx="0"/>
          </p:cNvCxnSpPr>
          <p:nvPr/>
        </p:nvCxnSpPr>
        <p:spPr>
          <a:xfrm flipH="1">
            <a:off x="2637976" y="1643091"/>
            <a:ext cx="1748206" cy="91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2"/>
            <a:endCxn id="2" idx="0"/>
          </p:cNvCxnSpPr>
          <p:nvPr/>
        </p:nvCxnSpPr>
        <p:spPr>
          <a:xfrm flipH="1">
            <a:off x="904548" y="1643091"/>
            <a:ext cx="3481634" cy="9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2"/>
            <a:endCxn id="8" idx="0"/>
          </p:cNvCxnSpPr>
          <p:nvPr/>
        </p:nvCxnSpPr>
        <p:spPr>
          <a:xfrm>
            <a:off x="4386182" y="1643091"/>
            <a:ext cx="1746527" cy="9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10134" y="3116316"/>
            <a:ext cx="1455683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Ordenados por llegada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 smtClean="0"/>
              <a:t>Cada elemento está enlazado con el siguiente elemento</a:t>
            </a:r>
            <a:endParaRPr lang="en-US" sz="900" dirty="0"/>
          </a:p>
        </p:txBody>
      </p:sp>
      <p:sp>
        <p:nvSpPr>
          <p:cNvPr id="40" name="Rectangle 39"/>
          <p:cNvSpPr/>
          <p:nvPr/>
        </p:nvSpPr>
        <p:spPr>
          <a:xfrm>
            <a:off x="3656661" y="3116316"/>
            <a:ext cx="1455594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Ordenados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 smtClean="0"/>
              <a:t>Los elementos están estructurados en forma de árbol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403099" y="3116315"/>
            <a:ext cx="1459129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Para tipos enumerados</a:t>
            </a:r>
            <a:endParaRPr lang="en-US" sz="900" dirty="0"/>
          </a:p>
        </p:txBody>
      </p:sp>
      <p:sp>
        <p:nvSpPr>
          <p:cNvPr id="48" name="Rounded Rectangle 47"/>
          <p:cNvSpPr/>
          <p:nvPr/>
        </p:nvSpPr>
        <p:spPr>
          <a:xfrm>
            <a:off x="7149718" y="2553125"/>
            <a:ext cx="1459040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CopyOnWriteArraySet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154807" y="3116315"/>
            <a:ext cx="1459129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Para concurrencia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 smtClean="0"/>
              <a:t>Pueden ser ordenados</a:t>
            </a:r>
            <a:endParaRPr lang="en-US" sz="900" dirty="0"/>
          </a:p>
        </p:txBody>
      </p:sp>
      <p:cxnSp>
        <p:nvCxnSpPr>
          <p:cNvPr id="50" name="Straight Arrow Connector 49"/>
          <p:cNvCxnSpPr>
            <a:stCxn id="13" idx="2"/>
            <a:endCxn id="48" idx="0"/>
          </p:cNvCxnSpPr>
          <p:nvPr/>
        </p:nvCxnSpPr>
        <p:spPr>
          <a:xfrm>
            <a:off x="4386182" y="1643091"/>
            <a:ext cx="3493056" cy="9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56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dirty="0" smtClean="0"/>
              <a:t>List</a:t>
            </a:r>
            <a:endParaRPr dirty="0"/>
          </a:p>
        </p:txBody>
      </p:sp>
      <p:sp>
        <p:nvSpPr>
          <p:cNvPr id="2" name="Rounded Rectangle 1"/>
          <p:cNvSpPr/>
          <p:nvPr/>
        </p:nvSpPr>
        <p:spPr>
          <a:xfrm>
            <a:off x="1945035" y="2462900"/>
            <a:ext cx="1429484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ArrayList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65363" y="2466680"/>
            <a:ext cx="1455683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LinkedList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11890" y="2467266"/>
            <a:ext cx="1459039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CopyOnWriteArrayList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711797" y="1170125"/>
            <a:ext cx="1348769" cy="472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List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945035" y="3026092"/>
            <a:ext cx="1426038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Muy parecido a un Arreglo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 smtClean="0"/>
              <a:t>Fácil y rápido acceder a los elementos</a:t>
            </a:r>
            <a:endParaRPr lang="es-AR" sz="900" dirty="0"/>
          </a:p>
        </p:txBody>
      </p:sp>
      <p:cxnSp>
        <p:nvCxnSpPr>
          <p:cNvPr id="28" name="Straight Arrow Connector 27"/>
          <p:cNvCxnSpPr>
            <a:stCxn id="13" idx="2"/>
            <a:endCxn id="6" idx="0"/>
          </p:cNvCxnSpPr>
          <p:nvPr/>
        </p:nvCxnSpPr>
        <p:spPr>
          <a:xfrm>
            <a:off x="4386182" y="1643091"/>
            <a:ext cx="1755228" cy="82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5" idx="0"/>
          </p:cNvCxnSpPr>
          <p:nvPr/>
        </p:nvCxnSpPr>
        <p:spPr>
          <a:xfrm>
            <a:off x="4386182" y="1643091"/>
            <a:ext cx="7023" cy="82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2"/>
            <a:endCxn id="2" idx="0"/>
          </p:cNvCxnSpPr>
          <p:nvPr/>
        </p:nvCxnSpPr>
        <p:spPr>
          <a:xfrm flipH="1">
            <a:off x="2659777" y="1643091"/>
            <a:ext cx="1726405" cy="81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665363" y="3026091"/>
            <a:ext cx="1455683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Es una lista enlazada</a:t>
            </a:r>
          </a:p>
          <a:p>
            <a:pPr algn="ctr"/>
            <a:endParaRPr lang="es-AR" sz="900" dirty="0"/>
          </a:p>
          <a:p>
            <a:pPr algn="ctr"/>
            <a:r>
              <a:rPr lang="es-AR" sz="900" dirty="0" smtClean="0"/>
              <a:t>Es cómodo para agregar o quitar elementos</a:t>
            </a:r>
            <a:endParaRPr lang="en-US" sz="900" dirty="0"/>
          </a:p>
        </p:txBody>
      </p:sp>
      <p:sp>
        <p:nvSpPr>
          <p:cNvPr id="40" name="Rectangle 39"/>
          <p:cNvSpPr/>
          <p:nvPr/>
        </p:nvSpPr>
        <p:spPr>
          <a:xfrm>
            <a:off x="5411890" y="3026091"/>
            <a:ext cx="1455594" cy="150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Para concurrencia</a:t>
            </a:r>
          </a:p>
        </p:txBody>
      </p:sp>
    </p:spTree>
    <p:extLst>
      <p:ext uri="{BB962C8B-B14F-4D97-AF65-F5344CB8AC3E}">
        <p14:creationId xmlns:p14="http://schemas.microsoft.com/office/powerpoint/2010/main" val="30774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10173</TotalTime>
  <Words>1457</Words>
  <Application>Microsoft Office PowerPoint</Application>
  <PresentationFormat>On-screen Show (16:9)</PresentationFormat>
  <Paragraphs>179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Montserrat SemiBold</vt:lpstr>
      <vt:lpstr>Montserrat Medium</vt:lpstr>
      <vt:lpstr>Montserrat</vt:lpstr>
      <vt:lpstr>Arial</vt:lpstr>
      <vt:lpstr>Simple Light</vt:lpstr>
      <vt:lpstr>Codo a Codo inicial Clase 20</vt:lpstr>
      <vt:lpstr>Les damos la bienvenida</vt:lpstr>
      <vt:lpstr>Colecciones</vt:lpstr>
      <vt:lpstr>Colecciones</vt:lpstr>
      <vt:lpstr>Tipos de colección</vt:lpstr>
      <vt:lpstr>Tipos de colección</vt:lpstr>
      <vt:lpstr>Set, List y Map</vt:lpstr>
      <vt:lpstr>Set</vt:lpstr>
      <vt:lpstr>List</vt:lpstr>
      <vt:lpstr>Map</vt:lpstr>
      <vt:lpstr>¿Cómo implemento un Set?</vt:lpstr>
      <vt:lpstr>Implementando un Set</vt:lpstr>
      <vt:lpstr>Implementando un Set</vt:lpstr>
      <vt:lpstr>Implementando un Set</vt:lpstr>
      <vt:lpstr>Implementando un Set</vt:lpstr>
      <vt:lpstr>¿Cómo implemento una List?</vt:lpstr>
      <vt:lpstr>Implementando una List</vt:lpstr>
      <vt:lpstr>Implementando una List</vt:lpstr>
      <vt:lpstr>Implementando una List</vt:lpstr>
      <vt:lpstr>Implementando una List</vt:lpstr>
      <vt:lpstr>Implementando una List</vt:lpstr>
      <vt:lpstr>Otros métodos que deberíamos conocer</vt:lpstr>
      <vt:lpstr>Métodos de uso cotidiano en Collection</vt:lpstr>
      <vt:lpstr>No te olvides de dar el presente</vt:lpstr>
      <vt:lpstr>Recordá:  Revisar la Cartelera de Novedades. Hacer tus consultas en el Foro.  Todo en el Aula Virtual.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Codo a Codo inicial Clase 0</dc:title>
  <dc:creator>Gonzalo F. Rubé</dc:creator>
  <cp:lastModifiedBy>Gonzalo F. Rubé</cp:lastModifiedBy>
  <cp:revision>128</cp:revision>
  <dcterms:modified xsi:type="dcterms:W3CDTF">2023-05-01T23:49:57Z</dcterms:modified>
</cp:coreProperties>
</file>