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US" sz="2800" dirty="0">
                <a:latin typeface="Times New Roman" panose="02020603050405020304" pitchFamily="18" charset="0"/>
                <a:cs typeface="Times New Roman" panose="02020603050405020304" pitchFamily="18" charset="0"/>
              </a:rPr>
              <a:t>GOBALA KRISHNAN B</a:t>
            </a:r>
            <a:endParaRPr lang="en-IN" sz="2800" dirty="0">
              <a:latin typeface="Times New Roman" panose="02020603050405020304" pitchFamily="18" charset="0"/>
              <a:cs typeface="Times New Roman" panose="02020603050405020304" pitchFamily="18" charset="0"/>
            </a:endParaRPr>
          </a:p>
          <a:p>
            <a:pPr marL="12700">
              <a:spcBef>
                <a:spcPts val="130"/>
              </a:spcBef>
            </a:pPr>
            <a:r>
              <a:rPr lang="en-IN" sz="2800" dirty="0">
                <a:latin typeface="Times New Roman" panose="02020603050405020304" pitchFamily="18" charset="0"/>
                <a:cs typeface="Times New Roman" panose="02020603050405020304" pitchFamily="18" charset="0"/>
              </a:rPr>
              <a:t>au21CB17</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US" sz="48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769989"/>
          </a:xfrm>
        </p:spPr>
        <p:txBody>
          <a:bodyPr/>
          <a:lstStyle/>
          <a:p>
            <a:r>
              <a:rPr lang="en-US" sz="1800" dirty="0">
                <a:latin typeface="Times New Roman" panose="02020603050405020304" pitchFamily="18" charset="0"/>
                <a:cs typeface="Times New Roman" panose="02020603050405020304" pitchFamily="18" charset="0"/>
              </a:rPr>
              <a:t>4. Transformer-Based Models:</a:t>
            </a:r>
          </a:p>
          <a:p>
            <a:r>
              <a:rPr lang="en-US" sz="1800" dirty="0">
                <a:latin typeface="Times New Roman" panose="02020603050405020304" pitchFamily="18" charset="0"/>
                <a:cs typeface="Times New Roman" panose="02020603050405020304" pitchFamily="18" charset="0"/>
              </a:rPr>
              <a:t>   - BERT (Bidirectional Encoder Representations from Transformers)</a:t>
            </a:r>
          </a:p>
          <a:p>
            <a:r>
              <a:rPr lang="en-US" sz="1800" dirty="0">
                <a:latin typeface="Times New Roman" panose="02020603050405020304" pitchFamily="18" charset="0"/>
                <a:cs typeface="Times New Roman" panose="02020603050405020304" pitchFamily="18" charset="0"/>
              </a:rPr>
              <a:t>   - GPT (Generative Pre-trained Transformer)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Generative Adversarial Networks (GANs):</a:t>
            </a:r>
          </a:p>
          <a:p>
            <a:r>
              <a:rPr lang="en-US" dirty="0">
                <a:latin typeface="Times New Roman" panose="02020603050405020304" pitchFamily="18" charset="0"/>
                <a:cs typeface="Times New Roman" panose="02020603050405020304" pitchFamily="18" charset="0"/>
              </a:rPr>
              <a:t>   - GANs can be used to generate fake news articles for data augmentation or to detect patterns in fake news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Hybrid Models:</a:t>
            </a:r>
          </a:p>
          <a:p>
            <a:r>
              <a:rPr lang="en-US" dirty="0">
                <a:latin typeface="Times New Roman" panose="02020603050405020304" pitchFamily="18" charset="0"/>
                <a:cs typeface="Times New Roman" panose="02020603050405020304" pitchFamily="18" charset="0"/>
              </a:rPr>
              <a:t>   - Combining multiple models and techniques to improve overall performance and robustness.</a:t>
            </a:r>
          </a:p>
          <a:p>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https://drive.google.com/drive/folders/1x2lWbIH6xn0KOQRvdQeYIX4aYeqd2ZBN?usp=drive_link</a:t>
            </a:r>
            <a:endParaRPr sz="2000" dirty="0">
              <a:latin typeface="Trebuchet MS"/>
              <a:cs typeface="Trebuchet MS"/>
            </a:endParaRPr>
          </a:p>
        </p:txBody>
      </p:sp>
      <p:pic>
        <p:nvPicPr>
          <p:cNvPr id="11" name="Picture 10">
            <a:extLst>
              <a:ext uri="{FF2B5EF4-FFF2-40B4-BE49-F238E27FC236}">
                <a16:creationId xmlns:a16="http://schemas.microsoft.com/office/drawing/2014/main" id="{6A9FAD29-F1F6-1347-813F-459F40E14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25" y="1390473"/>
            <a:ext cx="8172875" cy="4077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7" name="Picture 26">
            <a:extLst>
              <a:ext uri="{FF2B5EF4-FFF2-40B4-BE49-F238E27FC236}">
                <a16:creationId xmlns:a16="http://schemas.microsoft.com/office/drawing/2014/main" id="{BCE9C81C-8A42-66B2-C6A0-3AA6F42DB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209800"/>
            <a:ext cx="5276852" cy="3733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727029"/>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The task involves developing a robust fake news detection system capable of accurately distinguishing between real and fake news articles. Given the proliferation of misinformation on social media and other online platforms, the goal is to create a solution that can automatically identify deceptive or misleading content, thereby helping to mitigate the spread of false information and preserve the integrity of online discourse.</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941546"/>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In the field of machine learning, autoencoders and Generative Adversarial Networks (GANs) have different functions. By training a generator and discriminator simultaneously, GANs are adept at producing new data that closely resembles an existing dataset. Conversely, autoencoders are very good at taking input data and compressing it into a lower-dimensional representation, which they then reconstruct.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most widely used approaches in the field of fake news detection systems mostly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on Natural Language Processing (NLP) methods including sentiment analysis and text categorization. These systems frequently use deep learning models like Recurrent Neural Networks (RNNs) and Convolutional Neural Networks (CNNs), or supervised learning methods like Support Vector Machines (SVMs) and random forests. As a result, although GANs and autoencoders make a substantial contribution to data processing tasks, they are not the main techniques used to detect fake news.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23400"/>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Social Media Platforms</a:t>
            </a:r>
          </a:p>
          <a:p>
            <a:pPr lvl="2">
              <a:lnSpc>
                <a:spcPct val="200000"/>
              </a:lnSpc>
            </a:pPr>
            <a:r>
              <a:rPr lang="en-US" dirty="0">
                <a:latin typeface="Times New Roman" panose="02020603050405020304" pitchFamily="18" charset="0"/>
                <a:cs typeface="Times New Roman" panose="02020603050405020304" pitchFamily="18" charset="0"/>
              </a:rPr>
              <a:t>2. News Organizations</a:t>
            </a:r>
          </a:p>
          <a:p>
            <a:pPr lvl="2">
              <a:lnSpc>
                <a:spcPct val="200000"/>
              </a:lnSpc>
            </a:pPr>
            <a:r>
              <a:rPr lang="en-US" dirty="0">
                <a:latin typeface="Times New Roman" panose="02020603050405020304" pitchFamily="18" charset="0"/>
                <a:cs typeface="Times New Roman" panose="02020603050405020304" pitchFamily="18" charset="0"/>
              </a:rPr>
              <a:t>3. Government Agencies</a:t>
            </a:r>
          </a:p>
          <a:p>
            <a:pPr lvl="2">
              <a:lnSpc>
                <a:spcPct val="200000"/>
              </a:lnSpc>
            </a:pPr>
            <a:r>
              <a:rPr lang="en-US" dirty="0">
                <a:latin typeface="Times New Roman" panose="02020603050405020304" pitchFamily="18" charset="0"/>
                <a:cs typeface="Times New Roman" panose="02020603050405020304" pitchFamily="18" charset="0"/>
              </a:rPr>
              <a:t>4. Educational Institutions</a:t>
            </a:r>
          </a:p>
          <a:p>
            <a:pPr lvl="2">
              <a:lnSpc>
                <a:spcPct val="200000"/>
              </a:lnSpc>
            </a:pPr>
            <a:r>
              <a:rPr lang="en-US" dirty="0">
                <a:latin typeface="Times New Roman" panose="02020603050405020304" pitchFamily="18" charset="0"/>
                <a:cs typeface="Times New Roman" panose="02020603050405020304" pitchFamily="18" charset="0"/>
              </a:rPr>
              <a:t>5. Fact-Checking Organizations</a:t>
            </a:r>
          </a:p>
          <a:p>
            <a:pPr lvl="2">
              <a:lnSpc>
                <a:spcPct val="200000"/>
              </a:lnSpc>
            </a:pPr>
            <a:r>
              <a:rPr lang="en-US" dirty="0">
                <a:latin typeface="Times New Roman" panose="02020603050405020304" pitchFamily="18" charset="0"/>
                <a:cs typeface="Times New Roman" panose="02020603050405020304" pitchFamily="18" charset="0"/>
              </a:rPr>
              <a:t>6. General Public</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478423"/>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r>
              <a:rPr lang="en-US" sz="1400" dirty="0"/>
              <a:t>Autoencoders for Feature Extraction: Utilizing autoencoders, meaningful features are extracted from the textual content present in news articles. By condensing the input data into a lower-dimensional representation, autoencoders capture the underlying patterns and semantics crucial for distinguishing between genuine and fake news.</a:t>
            </a:r>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r>
              <a:rPr lang="en-US" sz="1400" dirty="0"/>
              <a:t>Generative Adversarial Networks for Data Augmentation: The application of Generative Adversarial Networks (GANs) involves generating synthetic instances of both real and fake news articles. This augmentation process enriches the dataset, enabling the model to assimilate a broader range of features and enhance its resilience to various types of fake news.</a:t>
            </a:r>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r>
              <a:rPr lang="en-US" sz="1400" dirty="0"/>
              <a:t>Model Integration and Training: In this phase, the features extracted from autoencoders and the synthetic data generated by GANs are amalgamated to train a classification model. This model is trained to differentiate between authentic and deceptive news articles based on the learned representations. The training process revolves around optimizing the model parameters to minimize classification errors and enhance overall accuracy.</a:t>
            </a:r>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r>
              <a:rPr lang="en-US" sz="1400" dirty="0"/>
              <a:t>Evaluation and Validation: To gauge the performance of the fake news detection system, standard metrics such as accuracy, precision, recall, and F1-score are employed. The system undergoes validation using a distinct test dataset to evaluate its ability to generalize and effectively operate in real-world scenarios.</a:t>
            </a:r>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r>
              <a:rPr lang="en-US" sz="1400" dirty="0"/>
              <a:t>Deployment and Application: Following training and validation, the fake news detection system is ready for deployment across various platforms including social media networks, news websites, and online forums. </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607141"/>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Extraction</a:t>
            </a:r>
          </a:p>
          <a:p>
            <a:pPr lvl="6">
              <a:lnSpc>
                <a:spcPct val="200000"/>
              </a:lnSpc>
            </a:pPr>
            <a:r>
              <a:rPr lang="en-US" sz="2000" dirty="0">
                <a:latin typeface="Times New Roman" panose="02020603050405020304" pitchFamily="18" charset="0"/>
                <a:cs typeface="Times New Roman" panose="02020603050405020304" pitchFamily="18" charset="0"/>
              </a:rPr>
              <a:t>2. Data Augmentation</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Enhanced Generalization</a:t>
            </a:r>
          </a:p>
          <a:p>
            <a:pPr lvl="6">
              <a:lnSpc>
                <a:spcPct val="200000"/>
              </a:lnSpc>
            </a:pPr>
            <a:r>
              <a:rPr lang="en-US" sz="2000" dirty="0">
                <a:latin typeface="Times New Roman" panose="02020603050405020304" pitchFamily="18" charset="0"/>
                <a:cs typeface="Times New Roman" panose="02020603050405020304" pitchFamily="18" charset="0"/>
              </a:rPr>
              <a:t>5. Reduced Overfitting</a:t>
            </a:r>
          </a:p>
          <a:p>
            <a:pPr lvl="6">
              <a:lnSpc>
                <a:spcPct val="200000"/>
              </a:lnSpc>
            </a:pPr>
            <a:r>
              <a:rPr lang="en-US" sz="2000" dirty="0">
                <a:latin typeface="Times New Roman" panose="02020603050405020304" pitchFamily="18" charset="0"/>
                <a:cs typeface="Times New Roman" panose="02020603050405020304" pitchFamily="18" charset="0"/>
              </a:rPr>
              <a:t>6. Adaptability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970865"/>
          </a:xfrm>
        </p:spPr>
        <p:txBody>
          <a:bodyPr/>
          <a:lstStyle/>
          <a:p>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fake news detection, various models and techniques can be employed depending on the nature of the data and the specific requirements of the task. Here are some common models used in fake news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Traditional Machine Learning Models:</a:t>
            </a:r>
          </a:p>
          <a:p>
            <a:r>
              <a:rPr lang="en-US" dirty="0">
                <a:latin typeface="Times New Roman" panose="02020603050405020304" pitchFamily="18" charset="0"/>
                <a:cs typeface="Times New Roman" panose="02020603050405020304" pitchFamily="18" charset="0"/>
              </a:rPr>
              <a:t>   - Logistic Regression</a:t>
            </a:r>
          </a:p>
          <a:p>
            <a:r>
              <a:rPr lang="en-US" dirty="0">
                <a:latin typeface="Times New Roman" panose="02020603050405020304" pitchFamily="18" charset="0"/>
                <a:cs typeface="Times New Roman" panose="02020603050405020304" pitchFamily="18" charset="0"/>
              </a:rPr>
              <a:t>   - Support Vector Machines (SVM)</a:t>
            </a:r>
          </a:p>
          <a:p>
            <a:r>
              <a:rPr lang="en-US" dirty="0">
                <a:latin typeface="Times New Roman" panose="02020603050405020304" pitchFamily="18" charset="0"/>
                <a:cs typeface="Times New Roman" panose="02020603050405020304" pitchFamily="18" charset="0"/>
              </a:rPr>
              <a:t>   - Random Forest</a:t>
            </a:r>
          </a:p>
          <a:p>
            <a:r>
              <a:rPr lang="en-US" dirty="0">
                <a:latin typeface="Times New Roman" panose="02020603050405020304" pitchFamily="18" charset="0"/>
                <a:cs typeface="Times New Roman" panose="02020603050405020304" pitchFamily="18" charset="0"/>
              </a:rPr>
              <a:t>   - Naive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Deep Learning Models:</a:t>
            </a:r>
          </a:p>
          <a:p>
            <a:r>
              <a:rPr lang="en-US" dirty="0">
                <a:latin typeface="Times New Roman" panose="02020603050405020304" pitchFamily="18" charset="0"/>
                <a:cs typeface="Times New Roman" panose="02020603050405020304" pitchFamily="18" charset="0"/>
              </a:rPr>
              <a:t>   - Recurrent Neural Networks (RNNs)</a:t>
            </a:r>
          </a:p>
          <a:p>
            <a:r>
              <a:rPr lang="en-US" dirty="0">
                <a:latin typeface="Times New Roman" panose="02020603050405020304" pitchFamily="18" charset="0"/>
                <a:cs typeface="Times New Roman" panose="02020603050405020304" pitchFamily="18" charset="0"/>
              </a:rPr>
              <a:t>   - Convolutional Neural Networks (CNNs)</a:t>
            </a:r>
          </a:p>
          <a:p>
            <a:r>
              <a:rPr lang="en-US" dirty="0">
                <a:latin typeface="Times New Roman" panose="02020603050405020304" pitchFamily="18" charset="0"/>
                <a:cs typeface="Times New Roman" panose="02020603050405020304" pitchFamily="18" charset="0"/>
              </a:rPr>
              <a:t>   - Long Short-Term Memory (LSTM) Networks</a:t>
            </a:r>
          </a:p>
          <a:p>
            <a:r>
              <a:rPr lang="en-US" dirty="0">
                <a:latin typeface="Times New Roman" panose="02020603050405020304" pitchFamily="18" charset="0"/>
                <a:cs typeface="Times New Roman" panose="02020603050405020304" pitchFamily="18" charset="0"/>
              </a:rPr>
              <a:t>   - Gated Recurrent Units (GRUs)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Ensemble Models:</a:t>
            </a:r>
          </a:p>
          <a:p>
            <a:r>
              <a:rPr lang="en-US" dirty="0">
                <a:latin typeface="Times New Roman" panose="02020603050405020304" pitchFamily="18" charset="0"/>
                <a:cs typeface="Times New Roman" panose="02020603050405020304" pitchFamily="18" charset="0"/>
              </a:rPr>
              <a:t>   - Voting Classifier</a:t>
            </a:r>
          </a:p>
          <a:p>
            <a:r>
              <a:rPr lang="en-US" dirty="0">
                <a:latin typeface="Times New Roman" panose="02020603050405020304" pitchFamily="18" charset="0"/>
                <a:cs typeface="Times New Roman" panose="02020603050405020304" pitchFamily="18" charset="0"/>
              </a:rPr>
              <a:t>   - Bagging and Boosting Techniques (e.g.,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851</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GOBALA KRISHNAN B</cp:lastModifiedBy>
  <cp:revision>8</cp:revision>
  <dcterms:created xsi:type="dcterms:W3CDTF">2024-04-03T05:24:48Z</dcterms:created>
  <dcterms:modified xsi:type="dcterms:W3CDTF">2024-04-08T05:06:23Z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