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4" r:id="rId57"/>
    <p:sldId id="315" r:id="rId58"/>
    <p:sldId id="316" r:id="rId59"/>
    <p:sldId id="319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31" r:id="rId69"/>
    <p:sldId id="332" r:id="rId70"/>
    <p:sldId id="333" r:id="rId71"/>
    <p:sldId id="334" r:id="rId72"/>
    <p:sldId id="335" r:id="rId73"/>
    <p:sldId id="336" r:id="rId74"/>
    <p:sldId id="337" r:id="rId7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8"/>
        <p:guide pos="2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381" y="1945894"/>
            <a:ext cx="7111237" cy="138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680" y="3614775"/>
            <a:ext cx="7498638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433FF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2458" y="425957"/>
            <a:ext cx="179908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699" y="2651287"/>
            <a:ext cx="7090409" cy="1412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s://www.youtube.com/watch?v=JBjjnqG0BP8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CS100</a:t>
            </a:r>
            <a:endParaRPr spc="-10" dirty="0"/>
          </a:p>
          <a:p>
            <a:pPr marL="32956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165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10" dirty="0"/>
              <a:t>Programming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8595" marR="5080" indent="-2400935">
              <a:lnSpc>
                <a:spcPct val="123000"/>
              </a:lnSpc>
              <a:spcBef>
                <a:spcPts val="100"/>
              </a:spcBef>
            </a:pPr>
            <a:r>
              <a:rPr dirty="0"/>
              <a:t>Lecture</a:t>
            </a:r>
            <a:r>
              <a:rPr spc="-90" dirty="0"/>
              <a:t> </a:t>
            </a:r>
            <a:r>
              <a:rPr dirty="0"/>
              <a:t>13.</a:t>
            </a:r>
            <a:r>
              <a:rPr spc="-60" dirty="0"/>
              <a:t> </a:t>
            </a:r>
            <a:r>
              <a:rPr spc="-10" dirty="0"/>
              <a:t>Object-</a:t>
            </a:r>
            <a:r>
              <a:rPr dirty="0"/>
              <a:t>Oriented</a:t>
            </a:r>
            <a:r>
              <a:rPr spc="-105" dirty="0"/>
              <a:t> </a:t>
            </a:r>
            <a:r>
              <a:rPr spc="-10" dirty="0"/>
              <a:t>Programming: Encapsulation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363" y="425957"/>
            <a:ext cx="4704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OOP:</a:t>
            </a:r>
            <a:r>
              <a:rPr spc="-90" dirty="0"/>
              <a:t> </a:t>
            </a:r>
            <a:r>
              <a:rPr spc="-10" dirty="0"/>
              <a:t>Polymorphism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8035290" cy="3747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6225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i="1" dirty="0">
                <a:latin typeface="Calibri" panose="020F0502020204030204"/>
                <a:cs typeface="Calibri" panose="020F0502020204030204"/>
              </a:rPr>
              <a:t>polymorphism</a:t>
            </a:r>
            <a:r>
              <a:rPr sz="32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when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single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name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meanings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normally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used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conjunction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inheritance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ability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decide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runtime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what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done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–"/>
            </a:pPr>
            <a:endParaRPr sz="45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We’ll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look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at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one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form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polymorphism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today: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overloading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345" y="425957"/>
            <a:ext cx="4862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10" dirty="0"/>
              <a:t> </a:t>
            </a:r>
            <a:r>
              <a:rPr dirty="0"/>
              <a:t>Struct:</a:t>
            </a:r>
            <a:r>
              <a:rPr spc="-160" dirty="0"/>
              <a:t> </a:t>
            </a:r>
            <a:r>
              <a:rPr spc="-20" dirty="0"/>
              <a:t>Date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28953"/>
            <a:ext cx="446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typedef</a:t>
            </a:r>
            <a:r>
              <a:rPr sz="2800" b="1" spc="-19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struct</a:t>
            </a:r>
            <a:r>
              <a:rPr sz="2800" b="1" spc="-19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931060"/>
            <a:ext cx="2999105" cy="21304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8785">
              <a:lnSpc>
                <a:spcPct val="100000"/>
              </a:lnSpc>
              <a:spcBef>
                <a:spcPts val="96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0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day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700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1958314"/>
            <a:ext cx="2514600" cy="461645"/>
          </a:xfrm>
          <a:custGeom>
            <a:avLst/>
            <a:gdLst/>
            <a:ahLst/>
            <a:cxnLst/>
            <a:rect l="l" t="t" r="r" b="b"/>
            <a:pathLst>
              <a:path w="2514600" h="461644">
                <a:moveTo>
                  <a:pt x="2514600" y="0"/>
                </a:moveTo>
                <a:lnTo>
                  <a:pt x="0" y="0"/>
                </a:lnTo>
                <a:lnTo>
                  <a:pt x="0" y="461162"/>
                </a:lnTo>
                <a:lnTo>
                  <a:pt x="2514600" y="461162"/>
                </a:lnTo>
                <a:lnTo>
                  <a:pt x="2514600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95800" y="1958339"/>
            <a:ext cx="251460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struct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8800" y="1495425"/>
            <a:ext cx="2847975" cy="3419475"/>
            <a:chOff x="1828800" y="1495425"/>
            <a:chExt cx="2847975" cy="3419475"/>
          </a:xfrm>
        </p:grpSpPr>
        <p:sp>
          <p:nvSpPr>
            <p:cNvPr id="8" name="object 8"/>
            <p:cNvSpPr/>
            <p:nvPr/>
          </p:nvSpPr>
          <p:spPr>
            <a:xfrm>
              <a:off x="2148840" y="1524000"/>
              <a:ext cx="2499360" cy="610870"/>
            </a:xfrm>
            <a:custGeom>
              <a:avLst/>
              <a:gdLst/>
              <a:ahLst/>
              <a:cxnLst/>
              <a:rect l="l" t="t" r="r" b="b"/>
              <a:pathLst>
                <a:path w="2499360" h="610869">
                  <a:moveTo>
                    <a:pt x="0" y="305308"/>
                  </a:moveTo>
                  <a:lnTo>
                    <a:pt x="18796" y="252349"/>
                  </a:lnTo>
                  <a:lnTo>
                    <a:pt x="51054" y="218694"/>
                  </a:lnTo>
                  <a:lnTo>
                    <a:pt x="98171" y="186436"/>
                  </a:lnTo>
                  <a:lnTo>
                    <a:pt x="159131" y="156083"/>
                  </a:lnTo>
                  <a:lnTo>
                    <a:pt x="194564" y="141604"/>
                  </a:lnTo>
                  <a:lnTo>
                    <a:pt x="233045" y="127762"/>
                  </a:lnTo>
                  <a:lnTo>
                    <a:pt x="274574" y="114426"/>
                  </a:lnTo>
                  <a:lnTo>
                    <a:pt x="318897" y="101600"/>
                  </a:lnTo>
                  <a:lnTo>
                    <a:pt x="366014" y="89408"/>
                  </a:lnTo>
                  <a:lnTo>
                    <a:pt x="415798" y="77977"/>
                  </a:lnTo>
                  <a:lnTo>
                    <a:pt x="468122" y="67055"/>
                  </a:lnTo>
                  <a:lnTo>
                    <a:pt x="522732" y="56896"/>
                  </a:lnTo>
                  <a:lnTo>
                    <a:pt x="579755" y="47498"/>
                  </a:lnTo>
                  <a:lnTo>
                    <a:pt x="638937" y="38862"/>
                  </a:lnTo>
                  <a:lnTo>
                    <a:pt x="700151" y="30987"/>
                  </a:lnTo>
                  <a:lnTo>
                    <a:pt x="763270" y="24002"/>
                  </a:lnTo>
                  <a:lnTo>
                    <a:pt x="828294" y="17779"/>
                  </a:lnTo>
                  <a:lnTo>
                    <a:pt x="894969" y="12446"/>
                  </a:lnTo>
                  <a:lnTo>
                    <a:pt x="963168" y="8000"/>
                  </a:lnTo>
                  <a:lnTo>
                    <a:pt x="1032891" y="4572"/>
                  </a:lnTo>
                  <a:lnTo>
                    <a:pt x="1104011" y="2032"/>
                  </a:lnTo>
                  <a:lnTo>
                    <a:pt x="1176274" y="508"/>
                  </a:lnTo>
                  <a:lnTo>
                    <a:pt x="1249680" y="0"/>
                  </a:lnTo>
                  <a:lnTo>
                    <a:pt x="1323086" y="508"/>
                  </a:lnTo>
                  <a:lnTo>
                    <a:pt x="1395349" y="2032"/>
                  </a:lnTo>
                  <a:lnTo>
                    <a:pt x="1466469" y="4572"/>
                  </a:lnTo>
                  <a:lnTo>
                    <a:pt x="1536192" y="8000"/>
                  </a:lnTo>
                  <a:lnTo>
                    <a:pt x="1604390" y="12446"/>
                  </a:lnTo>
                  <a:lnTo>
                    <a:pt x="1671065" y="17779"/>
                  </a:lnTo>
                  <a:lnTo>
                    <a:pt x="1736089" y="24002"/>
                  </a:lnTo>
                  <a:lnTo>
                    <a:pt x="1799209" y="30987"/>
                  </a:lnTo>
                  <a:lnTo>
                    <a:pt x="1860423" y="38862"/>
                  </a:lnTo>
                  <a:lnTo>
                    <a:pt x="1919605" y="47498"/>
                  </a:lnTo>
                  <a:lnTo>
                    <a:pt x="1976627" y="56896"/>
                  </a:lnTo>
                  <a:lnTo>
                    <a:pt x="2031238" y="67055"/>
                  </a:lnTo>
                  <a:lnTo>
                    <a:pt x="2083562" y="77977"/>
                  </a:lnTo>
                  <a:lnTo>
                    <a:pt x="2133346" y="89408"/>
                  </a:lnTo>
                  <a:lnTo>
                    <a:pt x="2180463" y="101600"/>
                  </a:lnTo>
                  <a:lnTo>
                    <a:pt x="2224786" y="114426"/>
                  </a:lnTo>
                  <a:lnTo>
                    <a:pt x="2266315" y="127762"/>
                  </a:lnTo>
                  <a:lnTo>
                    <a:pt x="2304796" y="141604"/>
                  </a:lnTo>
                  <a:lnTo>
                    <a:pt x="2340229" y="156083"/>
                  </a:lnTo>
                  <a:lnTo>
                    <a:pt x="2401189" y="186436"/>
                  </a:lnTo>
                  <a:lnTo>
                    <a:pt x="2448306" y="218694"/>
                  </a:lnTo>
                  <a:lnTo>
                    <a:pt x="2480564" y="252349"/>
                  </a:lnTo>
                  <a:lnTo>
                    <a:pt x="2497201" y="287400"/>
                  </a:lnTo>
                  <a:lnTo>
                    <a:pt x="2499360" y="305308"/>
                  </a:lnTo>
                  <a:lnTo>
                    <a:pt x="2497201" y="323341"/>
                  </a:lnTo>
                  <a:lnTo>
                    <a:pt x="2480564" y="358394"/>
                  </a:lnTo>
                  <a:lnTo>
                    <a:pt x="2448306" y="392049"/>
                  </a:lnTo>
                  <a:lnTo>
                    <a:pt x="2401189" y="424307"/>
                  </a:lnTo>
                  <a:lnTo>
                    <a:pt x="2340229" y="454660"/>
                  </a:lnTo>
                  <a:lnTo>
                    <a:pt x="2304796" y="469138"/>
                  </a:lnTo>
                  <a:lnTo>
                    <a:pt x="2266315" y="483108"/>
                  </a:lnTo>
                  <a:lnTo>
                    <a:pt x="2224786" y="496442"/>
                  </a:lnTo>
                  <a:lnTo>
                    <a:pt x="2180463" y="509270"/>
                  </a:lnTo>
                  <a:lnTo>
                    <a:pt x="2133346" y="521335"/>
                  </a:lnTo>
                  <a:lnTo>
                    <a:pt x="2083562" y="532891"/>
                  </a:lnTo>
                  <a:lnTo>
                    <a:pt x="2031238" y="543687"/>
                  </a:lnTo>
                  <a:lnTo>
                    <a:pt x="1976627" y="553847"/>
                  </a:lnTo>
                  <a:lnTo>
                    <a:pt x="1919605" y="563245"/>
                  </a:lnTo>
                  <a:lnTo>
                    <a:pt x="1860423" y="572008"/>
                  </a:lnTo>
                  <a:lnTo>
                    <a:pt x="1799209" y="579754"/>
                  </a:lnTo>
                  <a:lnTo>
                    <a:pt x="1736089" y="586866"/>
                  </a:lnTo>
                  <a:lnTo>
                    <a:pt x="1671065" y="593089"/>
                  </a:lnTo>
                  <a:lnTo>
                    <a:pt x="1604390" y="598424"/>
                  </a:lnTo>
                  <a:lnTo>
                    <a:pt x="1536192" y="602741"/>
                  </a:lnTo>
                  <a:lnTo>
                    <a:pt x="1466469" y="606298"/>
                  </a:lnTo>
                  <a:lnTo>
                    <a:pt x="1395349" y="608838"/>
                  </a:lnTo>
                  <a:lnTo>
                    <a:pt x="1323086" y="610362"/>
                  </a:lnTo>
                  <a:lnTo>
                    <a:pt x="1249680" y="610870"/>
                  </a:lnTo>
                  <a:lnTo>
                    <a:pt x="1176274" y="610362"/>
                  </a:lnTo>
                  <a:lnTo>
                    <a:pt x="1104011" y="608838"/>
                  </a:lnTo>
                  <a:lnTo>
                    <a:pt x="1032891" y="606298"/>
                  </a:lnTo>
                  <a:lnTo>
                    <a:pt x="963168" y="602741"/>
                  </a:lnTo>
                  <a:lnTo>
                    <a:pt x="894969" y="598424"/>
                  </a:lnTo>
                  <a:lnTo>
                    <a:pt x="828294" y="593089"/>
                  </a:lnTo>
                  <a:lnTo>
                    <a:pt x="763270" y="586866"/>
                  </a:lnTo>
                  <a:lnTo>
                    <a:pt x="700151" y="579754"/>
                  </a:lnTo>
                  <a:lnTo>
                    <a:pt x="638937" y="572008"/>
                  </a:lnTo>
                  <a:lnTo>
                    <a:pt x="579755" y="563245"/>
                  </a:lnTo>
                  <a:lnTo>
                    <a:pt x="522732" y="553847"/>
                  </a:lnTo>
                  <a:lnTo>
                    <a:pt x="468122" y="543687"/>
                  </a:lnTo>
                  <a:lnTo>
                    <a:pt x="415798" y="532891"/>
                  </a:lnTo>
                  <a:lnTo>
                    <a:pt x="366014" y="521335"/>
                  </a:lnTo>
                  <a:lnTo>
                    <a:pt x="318897" y="509270"/>
                  </a:lnTo>
                  <a:lnTo>
                    <a:pt x="274574" y="496442"/>
                  </a:lnTo>
                  <a:lnTo>
                    <a:pt x="233045" y="483108"/>
                  </a:lnTo>
                  <a:lnTo>
                    <a:pt x="194564" y="469138"/>
                  </a:lnTo>
                  <a:lnTo>
                    <a:pt x="159131" y="454660"/>
                  </a:lnTo>
                  <a:lnTo>
                    <a:pt x="98171" y="424307"/>
                  </a:lnTo>
                  <a:lnTo>
                    <a:pt x="51054" y="392049"/>
                  </a:lnTo>
                  <a:lnTo>
                    <a:pt x="18796" y="358394"/>
                  </a:lnTo>
                  <a:lnTo>
                    <a:pt x="2159" y="323341"/>
                  </a:lnTo>
                  <a:lnTo>
                    <a:pt x="0" y="305308"/>
                  </a:lnTo>
                  <a:close/>
                </a:path>
              </a:pathLst>
            </a:custGeom>
            <a:ln w="571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8800" y="4139133"/>
              <a:ext cx="2672080" cy="775970"/>
            </a:xfrm>
            <a:custGeom>
              <a:avLst/>
              <a:gdLst/>
              <a:ahLst/>
              <a:cxnLst/>
              <a:rect l="l" t="t" r="r" b="b"/>
              <a:pathLst>
                <a:path w="2672079" h="775970">
                  <a:moveTo>
                    <a:pt x="2671572" y="0"/>
                  </a:moveTo>
                  <a:lnTo>
                    <a:pt x="0" y="0"/>
                  </a:lnTo>
                  <a:lnTo>
                    <a:pt x="0" y="775512"/>
                  </a:lnTo>
                  <a:lnTo>
                    <a:pt x="2671572" y="775512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828800" y="4139184"/>
            <a:ext cx="2667000" cy="765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 marR="330835">
              <a:lnSpc>
                <a:spcPct val="100000"/>
              </a:lnSpc>
              <a:spcBef>
                <a:spcPts val="60"/>
              </a:spcBef>
              <a:tabLst>
                <a:tab pos="1348740" algn="l"/>
                <a:tab pos="143256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(optional)</a:t>
            </a:r>
            <a:r>
              <a:rPr sz="2400" dirty="0">
                <a:latin typeface="Calibri" panose="020F0502020204030204"/>
                <a:cs typeface="Calibri" panose="020F0502020204030204"/>
              </a:rPr>
              <a:t>	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shorter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via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typedef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5616" y="2784284"/>
            <a:ext cx="6040755" cy="1471930"/>
            <a:chOff x="745616" y="2784284"/>
            <a:chExt cx="6040755" cy="1471930"/>
          </a:xfrm>
        </p:grpSpPr>
        <p:sp>
          <p:nvSpPr>
            <p:cNvPr id="12" name="object 12"/>
            <p:cNvSpPr/>
            <p:nvPr/>
          </p:nvSpPr>
          <p:spPr>
            <a:xfrm>
              <a:off x="774191" y="3616452"/>
              <a:ext cx="1386840" cy="610870"/>
            </a:xfrm>
            <a:custGeom>
              <a:avLst/>
              <a:gdLst/>
              <a:ahLst/>
              <a:cxnLst/>
              <a:rect l="l" t="t" r="r" b="b"/>
              <a:pathLst>
                <a:path w="1386839" h="610870">
                  <a:moveTo>
                    <a:pt x="0" y="305435"/>
                  </a:moveTo>
                  <a:lnTo>
                    <a:pt x="11176" y="250444"/>
                  </a:lnTo>
                  <a:lnTo>
                    <a:pt x="43383" y="198755"/>
                  </a:lnTo>
                  <a:lnTo>
                    <a:pt x="94665" y="151256"/>
                  </a:lnTo>
                  <a:lnTo>
                    <a:pt x="126860" y="129286"/>
                  </a:lnTo>
                  <a:lnTo>
                    <a:pt x="163080" y="108585"/>
                  </a:lnTo>
                  <a:lnTo>
                    <a:pt x="203098" y="89408"/>
                  </a:lnTo>
                  <a:lnTo>
                    <a:pt x="246659" y="71755"/>
                  </a:lnTo>
                  <a:lnTo>
                    <a:pt x="293522" y="55880"/>
                  </a:lnTo>
                  <a:lnTo>
                    <a:pt x="343433" y="41656"/>
                  </a:lnTo>
                  <a:lnTo>
                    <a:pt x="396163" y="29337"/>
                  </a:lnTo>
                  <a:lnTo>
                    <a:pt x="451459" y="19050"/>
                  </a:lnTo>
                  <a:lnTo>
                    <a:pt x="509142" y="10922"/>
                  </a:lnTo>
                  <a:lnTo>
                    <a:pt x="568833" y="4953"/>
                  </a:lnTo>
                  <a:lnTo>
                    <a:pt x="630301" y="1270"/>
                  </a:lnTo>
                  <a:lnTo>
                    <a:pt x="693420" y="0"/>
                  </a:lnTo>
                  <a:lnTo>
                    <a:pt x="756539" y="1270"/>
                  </a:lnTo>
                  <a:lnTo>
                    <a:pt x="818007" y="4953"/>
                  </a:lnTo>
                  <a:lnTo>
                    <a:pt x="877696" y="10922"/>
                  </a:lnTo>
                  <a:lnTo>
                    <a:pt x="935355" y="19050"/>
                  </a:lnTo>
                  <a:lnTo>
                    <a:pt x="990600" y="29337"/>
                  </a:lnTo>
                  <a:lnTo>
                    <a:pt x="1043432" y="41656"/>
                  </a:lnTo>
                  <a:lnTo>
                    <a:pt x="1093343" y="55880"/>
                  </a:lnTo>
                  <a:lnTo>
                    <a:pt x="1140206" y="71755"/>
                  </a:lnTo>
                  <a:lnTo>
                    <a:pt x="1183766" y="89408"/>
                  </a:lnTo>
                  <a:lnTo>
                    <a:pt x="1223771" y="108585"/>
                  </a:lnTo>
                  <a:lnTo>
                    <a:pt x="1259966" y="129286"/>
                  </a:lnTo>
                  <a:lnTo>
                    <a:pt x="1292097" y="151256"/>
                  </a:lnTo>
                  <a:lnTo>
                    <a:pt x="1343406" y="198755"/>
                  </a:lnTo>
                  <a:lnTo>
                    <a:pt x="1375664" y="250444"/>
                  </a:lnTo>
                  <a:lnTo>
                    <a:pt x="1386839" y="305435"/>
                  </a:lnTo>
                  <a:lnTo>
                    <a:pt x="1384045" y="333121"/>
                  </a:lnTo>
                  <a:lnTo>
                    <a:pt x="1362075" y="386588"/>
                  </a:lnTo>
                  <a:lnTo>
                    <a:pt x="1320038" y="436372"/>
                  </a:lnTo>
                  <a:lnTo>
                    <a:pt x="1259966" y="481584"/>
                  </a:lnTo>
                  <a:lnTo>
                    <a:pt x="1223771" y="502158"/>
                  </a:lnTo>
                  <a:lnTo>
                    <a:pt x="1183766" y="521335"/>
                  </a:lnTo>
                  <a:lnTo>
                    <a:pt x="1140206" y="538988"/>
                  </a:lnTo>
                  <a:lnTo>
                    <a:pt x="1093343" y="554990"/>
                  </a:lnTo>
                  <a:lnTo>
                    <a:pt x="1043432" y="569214"/>
                  </a:lnTo>
                  <a:lnTo>
                    <a:pt x="990600" y="581406"/>
                  </a:lnTo>
                  <a:lnTo>
                    <a:pt x="935355" y="591693"/>
                  </a:lnTo>
                  <a:lnTo>
                    <a:pt x="877696" y="599948"/>
                  </a:lnTo>
                  <a:lnTo>
                    <a:pt x="818007" y="605917"/>
                  </a:lnTo>
                  <a:lnTo>
                    <a:pt x="756539" y="609600"/>
                  </a:lnTo>
                  <a:lnTo>
                    <a:pt x="693420" y="610870"/>
                  </a:lnTo>
                  <a:lnTo>
                    <a:pt x="630301" y="609600"/>
                  </a:lnTo>
                  <a:lnTo>
                    <a:pt x="568833" y="605917"/>
                  </a:lnTo>
                  <a:lnTo>
                    <a:pt x="509142" y="599948"/>
                  </a:lnTo>
                  <a:lnTo>
                    <a:pt x="451459" y="591693"/>
                  </a:lnTo>
                  <a:lnTo>
                    <a:pt x="396163" y="581406"/>
                  </a:lnTo>
                  <a:lnTo>
                    <a:pt x="343433" y="569214"/>
                  </a:lnTo>
                  <a:lnTo>
                    <a:pt x="293522" y="554990"/>
                  </a:lnTo>
                  <a:lnTo>
                    <a:pt x="246659" y="538988"/>
                  </a:lnTo>
                  <a:lnTo>
                    <a:pt x="203098" y="521335"/>
                  </a:lnTo>
                  <a:lnTo>
                    <a:pt x="163080" y="502158"/>
                  </a:lnTo>
                  <a:lnTo>
                    <a:pt x="126860" y="481584"/>
                  </a:lnTo>
                  <a:lnTo>
                    <a:pt x="94665" y="459486"/>
                  </a:lnTo>
                  <a:lnTo>
                    <a:pt x="43383" y="411988"/>
                  </a:lnTo>
                  <a:lnTo>
                    <a:pt x="11176" y="360299"/>
                  </a:lnTo>
                  <a:lnTo>
                    <a:pt x="0" y="305435"/>
                  </a:lnTo>
                  <a:close/>
                </a:path>
              </a:pathLst>
            </a:custGeom>
            <a:ln w="571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14800" y="2784284"/>
              <a:ext cx="2672080" cy="758825"/>
            </a:xfrm>
            <a:custGeom>
              <a:avLst/>
              <a:gdLst/>
              <a:ahLst/>
              <a:cxnLst/>
              <a:rect l="l" t="t" r="r" b="b"/>
              <a:pathLst>
                <a:path w="2672079" h="758825">
                  <a:moveTo>
                    <a:pt x="2671572" y="0"/>
                  </a:moveTo>
                  <a:lnTo>
                    <a:pt x="0" y="0"/>
                  </a:lnTo>
                  <a:lnTo>
                    <a:pt x="0" y="758761"/>
                  </a:lnTo>
                  <a:lnTo>
                    <a:pt x="2671572" y="758761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14800" y="2784348"/>
            <a:ext cx="2667000" cy="765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2075" marR="270510">
              <a:lnSpc>
                <a:spcPct val="100000"/>
              </a:lnSpc>
              <a:spcBef>
                <a:spcPts val="55"/>
              </a:spcBef>
              <a:tabLst>
                <a:tab pos="963930" algn="l"/>
                <a:tab pos="128651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variables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the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structure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8520" y="2211323"/>
            <a:ext cx="751840" cy="1405255"/>
          </a:xfrm>
          <a:custGeom>
            <a:avLst/>
            <a:gdLst/>
            <a:ahLst/>
            <a:cxnLst/>
            <a:rect l="l" t="t" r="r" b="b"/>
            <a:pathLst>
              <a:path w="751839" h="1405254">
                <a:moveTo>
                  <a:pt x="0" y="0"/>
                </a:moveTo>
                <a:lnTo>
                  <a:pt x="60959" y="2286"/>
                </a:lnTo>
                <a:lnTo>
                  <a:pt x="118744" y="8762"/>
                </a:lnTo>
                <a:lnTo>
                  <a:pt x="172592" y="19303"/>
                </a:lnTo>
                <a:lnTo>
                  <a:pt x="221868" y="33400"/>
                </a:lnTo>
                <a:lnTo>
                  <a:pt x="265683" y="50673"/>
                </a:lnTo>
                <a:lnTo>
                  <a:pt x="303149" y="70865"/>
                </a:lnTo>
                <a:lnTo>
                  <a:pt x="356488" y="118363"/>
                </a:lnTo>
                <a:lnTo>
                  <a:pt x="375665" y="173100"/>
                </a:lnTo>
                <a:lnTo>
                  <a:pt x="375665" y="519302"/>
                </a:lnTo>
                <a:lnTo>
                  <a:pt x="380618" y="547370"/>
                </a:lnTo>
                <a:lnTo>
                  <a:pt x="417575" y="598931"/>
                </a:lnTo>
                <a:lnTo>
                  <a:pt x="485647" y="641730"/>
                </a:lnTo>
                <a:lnTo>
                  <a:pt x="529463" y="659002"/>
                </a:lnTo>
                <a:lnTo>
                  <a:pt x="578738" y="673100"/>
                </a:lnTo>
                <a:lnTo>
                  <a:pt x="632587" y="683640"/>
                </a:lnTo>
                <a:lnTo>
                  <a:pt x="690371" y="690245"/>
                </a:lnTo>
                <a:lnTo>
                  <a:pt x="751331" y="692403"/>
                </a:lnTo>
                <a:lnTo>
                  <a:pt x="690371" y="694689"/>
                </a:lnTo>
                <a:lnTo>
                  <a:pt x="632587" y="701293"/>
                </a:lnTo>
                <a:lnTo>
                  <a:pt x="578738" y="711835"/>
                </a:lnTo>
                <a:lnTo>
                  <a:pt x="529463" y="725804"/>
                </a:lnTo>
                <a:lnTo>
                  <a:pt x="485647" y="743203"/>
                </a:lnTo>
                <a:lnTo>
                  <a:pt x="448182" y="763397"/>
                </a:lnTo>
                <a:lnTo>
                  <a:pt x="394842" y="810895"/>
                </a:lnTo>
                <a:lnTo>
                  <a:pt x="375665" y="865631"/>
                </a:lnTo>
                <a:lnTo>
                  <a:pt x="375665" y="1231646"/>
                </a:lnTo>
                <a:lnTo>
                  <a:pt x="370713" y="1259713"/>
                </a:lnTo>
                <a:lnTo>
                  <a:pt x="333755" y="1311148"/>
                </a:lnTo>
                <a:lnTo>
                  <a:pt x="265683" y="1354074"/>
                </a:lnTo>
                <a:lnTo>
                  <a:pt x="221868" y="1371346"/>
                </a:lnTo>
                <a:lnTo>
                  <a:pt x="172592" y="1385442"/>
                </a:lnTo>
                <a:lnTo>
                  <a:pt x="118744" y="1395857"/>
                </a:lnTo>
                <a:lnTo>
                  <a:pt x="60959" y="1402461"/>
                </a:lnTo>
                <a:lnTo>
                  <a:pt x="0" y="1404746"/>
                </a:lnTo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801" y="425957"/>
            <a:ext cx="3220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Struct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12138" y="2864266"/>
            <a:ext cx="425577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  <a:tabLst>
                <a:tab pos="3831590" algn="l"/>
              </a:tabLst>
            </a:pP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PrintDate(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45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8" y="2831592"/>
            <a:ext cx="7291070" cy="445134"/>
          </a:xfrm>
          <a:custGeom>
            <a:avLst/>
            <a:gdLst/>
            <a:ahLst/>
            <a:cxnLst/>
            <a:rect l="l" t="t" r="r" b="b"/>
            <a:pathLst>
              <a:path w="7291070" h="445135">
                <a:moveTo>
                  <a:pt x="7290816" y="0"/>
                </a:moveTo>
                <a:lnTo>
                  <a:pt x="0" y="0"/>
                </a:lnTo>
                <a:lnTo>
                  <a:pt x="0" y="445008"/>
                </a:lnTo>
                <a:lnTo>
                  <a:pt x="7290816" y="445008"/>
                </a:lnTo>
                <a:lnTo>
                  <a:pt x="7290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12391" y="5213892"/>
            <a:ext cx="659447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  <a:tabLst>
                <a:tab pos="6170295" algn="l"/>
              </a:tabLst>
            </a:pPr>
            <a:r>
              <a:rPr sz="2800" b="1" spc="-10" dirty="0">
                <a:latin typeface="Courier New" panose="02070309020205020404"/>
                <a:cs typeface="Courier New" panose="02070309020205020404"/>
              </a:rPr>
              <a:t>ChangeYear(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45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48" y="5269991"/>
            <a:ext cx="8074659" cy="445134"/>
          </a:xfrm>
          <a:custGeom>
            <a:avLst/>
            <a:gdLst/>
            <a:ahLst/>
            <a:cxnLst/>
            <a:rect l="l" t="t" r="r" b="b"/>
            <a:pathLst>
              <a:path w="8074659" h="445135">
                <a:moveTo>
                  <a:pt x="8074152" y="0"/>
                </a:moveTo>
                <a:lnTo>
                  <a:pt x="0" y="0"/>
                </a:lnTo>
                <a:lnTo>
                  <a:pt x="0" y="445007"/>
                </a:lnTo>
                <a:lnTo>
                  <a:pt x="8074152" y="445007"/>
                </a:lnTo>
                <a:lnTo>
                  <a:pt x="8074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635" y="1582369"/>
            <a:ext cx="8056880" cy="4100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6135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if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want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print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using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struct, </a:t>
            </a:r>
            <a:r>
              <a:rPr sz="3200" dirty="0">
                <a:latin typeface="Calibri" panose="020F0502020204030204"/>
                <a:cs typeface="Calibri" panose="020F0502020204030204"/>
              </a:rPr>
              <a:t>what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our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be?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25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PrintDate(DATE</a:t>
            </a:r>
            <a:r>
              <a:rPr sz="2800" b="1" spc="-2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day);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55600" marR="1115695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if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want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year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date, </a:t>
            </a:r>
            <a:r>
              <a:rPr sz="3200" dirty="0">
                <a:latin typeface="Calibri" panose="020F0502020204030204"/>
                <a:cs typeface="Calibri" panose="020F0502020204030204"/>
              </a:rPr>
              <a:t>what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our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be?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ChangeYear(DATE</a:t>
            </a:r>
            <a:r>
              <a:rPr sz="2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800" b="1" spc="-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day,</a:t>
            </a:r>
            <a:r>
              <a:rPr sz="2800" b="1" spc="-1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year);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521" y="425957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0" dirty="0"/>
              <a:t>Class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2720"/>
            <a:ext cx="5970905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5" marR="5080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typedef</a:t>
            </a:r>
            <a:r>
              <a:rPr sz="2800" b="1" spc="-19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struct</a:t>
            </a:r>
            <a:r>
              <a:rPr sz="2800" b="1" spc="-19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38785" marR="5080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day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9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425957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0" dirty="0"/>
              <a:t>Class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2720"/>
            <a:ext cx="7137400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5" marR="2975610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struct</a:t>
            </a:r>
            <a:r>
              <a:rPr sz="2800" b="1" spc="-17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38785" marR="2975610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3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month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day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9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remove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typedef</a:t>
            </a:r>
            <a:r>
              <a:rPr sz="3200" b="1" spc="-12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–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won’t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alibri" panose="020F0502020204030204"/>
                <a:cs typeface="Calibri" panose="020F0502020204030204"/>
              </a:rPr>
              <a:t>need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it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class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425957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0" dirty="0"/>
              <a:t>Class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2720"/>
            <a:ext cx="6285865" cy="386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5" marR="1856740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5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38785" marR="1856740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lang="x-none" altLang=""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3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month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day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9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20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struct</a:t>
            </a:r>
            <a:r>
              <a:rPr sz="3200" b="1" spc="-11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class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425957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0" dirty="0"/>
              <a:t>Class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2720"/>
            <a:ext cx="8754745" cy="440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5" marR="4721225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5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38785" marR="4721225" indent="-426720">
              <a:lnSpc>
                <a:spcPct val="12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3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month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day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95"/>
              </a:spcBef>
              <a:tabLst>
                <a:tab pos="1715135" algn="l"/>
              </a:tabLst>
            </a:pPr>
            <a:r>
              <a:rPr sz="28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355600" marR="5080" indent="-342900">
              <a:lnSpc>
                <a:spcPts val="3710"/>
              </a:lnSpc>
              <a:spcBef>
                <a:spcPts val="26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 panose="020F0502020204030204"/>
                <a:cs typeface="Calibri" panose="020F0502020204030204"/>
              </a:rPr>
              <a:t>capitalize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–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according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style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guide,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classes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capitalized,</a:t>
            </a:r>
            <a:r>
              <a:rPr sz="32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while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structs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not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425957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0" dirty="0"/>
              <a:t>Class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3355"/>
            <a:ext cx="7736840" cy="4867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785" marR="4746625" indent="-426720">
              <a:lnSpc>
                <a:spcPct val="120000"/>
              </a:lnSpc>
              <a:spcBef>
                <a:spcPts val="105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7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38785" marR="4746625" indent="-426720">
              <a:lnSpc>
                <a:spcPct val="120000"/>
              </a:lnSpc>
              <a:spcBef>
                <a:spcPts val="105"/>
              </a:spcBef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8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355600" marR="5080" indent="-342900">
              <a:lnSpc>
                <a:spcPct val="102000"/>
              </a:lnSpc>
              <a:spcBef>
                <a:spcPts val="19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add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ourier New" panose="02070309020205020404"/>
                <a:cs typeface="Courier New" panose="02070309020205020404"/>
              </a:rPr>
              <a:t>m_</a:t>
            </a:r>
            <a:r>
              <a:rPr sz="32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names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–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classes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are </a:t>
            </a:r>
            <a:r>
              <a:rPr sz="3200" dirty="0">
                <a:latin typeface="Calibri" panose="020F0502020204030204"/>
                <a:cs typeface="Calibri" panose="020F0502020204030204"/>
              </a:rPr>
              <a:t>more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complicated,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help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prevent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confusion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vars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vars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425957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0" dirty="0"/>
              <a:t>Class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2720"/>
            <a:ext cx="7002145" cy="526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3695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12700" marR="4163695">
              <a:lnSpc>
                <a:spcPct val="120000"/>
              </a:lnSpc>
              <a:spcBef>
                <a:spcPts val="100"/>
              </a:spcBef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 marR="3735070">
              <a:lnSpc>
                <a:spcPct val="120000"/>
              </a:lnSpc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8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55600" marR="1616710" indent="-342900">
              <a:lnSpc>
                <a:spcPct val="104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 panose="020F0502020204030204"/>
                <a:cs typeface="Calibri" panose="020F0502020204030204"/>
              </a:rPr>
              <a:t>make</a:t>
            </a:r>
            <a:r>
              <a:rPr sz="3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variables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,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be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able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them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default,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members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private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938" y="421639"/>
            <a:ext cx="4496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spc="-85" dirty="0"/>
              <a:t> </a:t>
            </a:r>
            <a:r>
              <a:rPr spc="-10" dirty="0"/>
              <a:t>objectives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448983"/>
            <a:ext cx="7876540" cy="353567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Understand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difference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between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92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Procedural</a:t>
            </a:r>
            <a:r>
              <a:rPr sz="280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Object-</a:t>
            </a:r>
            <a:r>
              <a:rPr sz="2800" dirty="0">
                <a:latin typeface="Calibri" panose="020F0502020204030204"/>
                <a:cs typeface="Calibri" panose="020F0502020204030204"/>
              </a:rPr>
              <a:t>Oriented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Understanding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role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3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specifiers,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Constructors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Overloading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Code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organization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545" y="448182"/>
            <a:ext cx="4611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  <a:r>
              <a:rPr spc="-4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Classes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603754" y="5936741"/>
            <a:ext cx="3604260" cy="152400"/>
          </a:xfrm>
          <a:custGeom>
            <a:avLst/>
            <a:gdLst/>
            <a:ahLst/>
            <a:cxnLst/>
            <a:rect l="l" t="t" r="r" b="b"/>
            <a:pathLst>
              <a:path w="3604260" h="152400">
                <a:moveTo>
                  <a:pt x="3604259" y="0"/>
                </a:moveTo>
                <a:lnTo>
                  <a:pt x="3589908" y="38430"/>
                </a:lnTo>
                <a:lnTo>
                  <a:pt x="3552190" y="65747"/>
                </a:lnTo>
                <a:lnTo>
                  <a:pt x="3499104" y="76149"/>
                </a:lnTo>
                <a:lnTo>
                  <a:pt x="1932685" y="76149"/>
                </a:lnTo>
                <a:lnTo>
                  <a:pt x="1904745" y="78867"/>
                </a:lnTo>
                <a:lnTo>
                  <a:pt x="1858391" y="98450"/>
                </a:lnTo>
                <a:lnTo>
                  <a:pt x="1841881" y="113868"/>
                </a:lnTo>
                <a:lnTo>
                  <a:pt x="1831340" y="132054"/>
                </a:lnTo>
                <a:lnTo>
                  <a:pt x="1827530" y="152298"/>
                </a:lnTo>
                <a:lnTo>
                  <a:pt x="1823720" y="132054"/>
                </a:lnTo>
                <a:lnTo>
                  <a:pt x="1813179" y="113868"/>
                </a:lnTo>
                <a:lnTo>
                  <a:pt x="1796669" y="98450"/>
                </a:lnTo>
                <a:lnTo>
                  <a:pt x="1775459" y="86550"/>
                </a:lnTo>
                <a:lnTo>
                  <a:pt x="1722373" y="76149"/>
                </a:lnTo>
                <a:lnTo>
                  <a:pt x="105156" y="76149"/>
                </a:lnTo>
                <a:lnTo>
                  <a:pt x="77215" y="73431"/>
                </a:lnTo>
                <a:lnTo>
                  <a:pt x="52069" y="65747"/>
                </a:lnTo>
                <a:lnTo>
                  <a:pt x="30860" y="53848"/>
                </a:lnTo>
                <a:lnTo>
                  <a:pt x="14350" y="38430"/>
                </a:lnTo>
                <a:lnTo>
                  <a:pt x="3809" y="20243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5161" y="5936741"/>
            <a:ext cx="1559560" cy="166370"/>
          </a:xfrm>
          <a:custGeom>
            <a:avLst/>
            <a:gdLst/>
            <a:ahLst/>
            <a:cxnLst/>
            <a:rect l="l" t="t" r="r" b="b"/>
            <a:pathLst>
              <a:path w="1559560" h="166370">
                <a:moveTo>
                  <a:pt x="1559052" y="0"/>
                </a:moveTo>
                <a:lnTo>
                  <a:pt x="1543431" y="41922"/>
                </a:lnTo>
                <a:lnTo>
                  <a:pt x="1502283" y="71716"/>
                </a:lnTo>
                <a:lnTo>
                  <a:pt x="1444498" y="83058"/>
                </a:lnTo>
                <a:lnTo>
                  <a:pt x="905129" y="83058"/>
                </a:lnTo>
                <a:lnTo>
                  <a:pt x="874649" y="86029"/>
                </a:lnTo>
                <a:lnTo>
                  <a:pt x="824102" y="107378"/>
                </a:lnTo>
                <a:lnTo>
                  <a:pt x="806069" y="124193"/>
                </a:lnTo>
                <a:lnTo>
                  <a:pt x="794512" y="144030"/>
                </a:lnTo>
                <a:lnTo>
                  <a:pt x="790448" y="166116"/>
                </a:lnTo>
                <a:lnTo>
                  <a:pt x="786383" y="144030"/>
                </a:lnTo>
                <a:lnTo>
                  <a:pt x="774826" y="124193"/>
                </a:lnTo>
                <a:lnTo>
                  <a:pt x="756919" y="107378"/>
                </a:lnTo>
                <a:lnTo>
                  <a:pt x="733679" y="94399"/>
                </a:lnTo>
                <a:lnTo>
                  <a:pt x="675894" y="83058"/>
                </a:lnTo>
                <a:lnTo>
                  <a:pt x="114630" y="83058"/>
                </a:lnTo>
                <a:lnTo>
                  <a:pt x="84162" y="80086"/>
                </a:lnTo>
                <a:lnTo>
                  <a:pt x="56768" y="71716"/>
                </a:lnTo>
                <a:lnTo>
                  <a:pt x="33578" y="58724"/>
                </a:lnTo>
                <a:lnTo>
                  <a:pt x="15646" y="41922"/>
                </a:lnTo>
                <a:lnTo>
                  <a:pt x="4089" y="2208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635" y="1346707"/>
            <a:ext cx="7884159" cy="519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unlike</a:t>
            </a:r>
            <a:r>
              <a:rPr lang="x-none" altLang="" sz="3200" spc="-25" dirty="0">
                <a:latin typeface="Calibri" panose="020F0502020204030204"/>
                <a:cs typeface="Calibri" panose="020F0502020204030204"/>
              </a:rPr>
              <a:t> C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structs,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classes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functions</a:t>
            </a:r>
            <a:r>
              <a:rPr lang="x-none" altLang="" sz="32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along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variables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marR="163576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Note: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struct</a:t>
            </a:r>
            <a:r>
              <a:rPr sz="1800" b="1" spc="-6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refers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C-style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struct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C++,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there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(almost)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difference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b="1" spc="-7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struct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5600" marR="1413510" indent="-342900">
              <a:lnSpc>
                <a:spcPct val="100000"/>
              </a:lnSpc>
              <a:spcBef>
                <a:spcPts val="15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go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inside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class declaration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29565" marR="236220" indent="-317500">
              <a:lnSpc>
                <a:spcPct val="104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32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called</a:t>
            </a:r>
            <a:r>
              <a:rPr sz="3200" u="heavy" spc="-6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on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object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type </a:t>
            </a:r>
            <a:endParaRPr sz="3200" spc="-20" dirty="0">
              <a:latin typeface="Calibri" panose="020F0502020204030204"/>
              <a:cs typeface="Calibri" panose="020F0502020204030204"/>
            </a:endParaRPr>
          </a:p>
          <a:p>
            <a:pPr marL="12065" marR="236220" indent="0">
              <a:lnSpc>
                <a:spcPct val="104000"/>
              </a:lnSpc>
              <a:spcBef>
                <a:spcPts val="625"/>
              </a:spcBef>
              <a:buFont typeface="Arial" panose="020B0604020202020204"/>
              <a:buNone/>
              <a:tabLst>
                <a:tab pos="354965" algn="l"/>
                <a:tab pos="355600" algn="l"/>
              </a:tabLst>
            </a:pPr>
            <a:r>
              <a:rPr lang="x-none" altLang="" sz="2800" b="1" spc="-10" dirty="0">
                <a:latin typeface="Courier New" panose="02070309020205020404"/>
                <a:cs typeface="Courier New" panose="02070309020205020404"/>
              </a:rPr>
              <a:t> myVector.push_back(newVal)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905"/>
              </a:spcBef>
              <a:tabLst>
                <a:tab pos="3594735" algn="l"/>
              </a:tabLst>
            </a:pPr>
            <a:r>
              <a:rPr sz="1800" b="1" spc="-10" dirty="0">
                <a:solidFill>
                  <a:srgbClr val="0433FF"/>
                </a:solidFill>
                <a:latin typeface="Calibri" panose="020F0502020204030204"/>
                <a:cs typeface="Calibri" panose="020F0502020204030204"/>
              </a:rPr>
              <a:t>object</a:t>
            </a:r>
            <a:r>
              <a:rPr sz="1800" b="1" dirty="0">
                <a:solidFill>
                  <a:srgbClr val="0433F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700" b="1" spc="-15" baseline="2000" dirty="0">
                <a:solidFill>
                  <a:srgbClr val="0433FF"/>
                </a:solidFill>
                <a:latin typeface="Calibri" panose="020F0502020204030204"/>
                <a:cs typeface="Calibri" panose="020F0502020204030204"/>
              </a:rPr>
              <a:t>method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44" y="425957"/>
            <a:ext cx="800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114" dirty="0"/>
              <a:t> </a:t>
            </a:r>
            <a:r>
              <a:rPr dirty="0"/>
              <a:t>OutputMonth()</a:t>
            </a:r>
            <a:r>
              <a:rPr spc="-165" dirty="0"/>
              <a:t> </a:t>
            </a:r>
            <a:r>
              <a:rPr spc="-10" dirty="0"/>
              <a:t>Function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749540" cy="404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let’s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add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print </a:t>
            </a:r>
            <a:r>
              <a:rPr sz="3200" dirty="0">
                <a:latin typeface="Calibri" panose="020F0502020204030204"/>
                <a:cs typeface="Calibri" panose="020F0502020204030204"/>
              </a:rPr>
              <a:t>out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name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 the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month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 marR="4741545">
              <a:lnSpc>
                <a:spcPts val="4000"/>
              </a:lnSpc>
              <a:spcBef>
                <a:spcPts val="5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lang="x-none" altLang="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69900" marR="4741545">
              <a:lnSpc>
                <a:spcPts val="4000"/>
              </a:lnSpc>
              <a:spcBef>
                <a:spcPts val="50"/>
              </a:spcBef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6620" marR="4311650">
              <a:lnSpc>
                <a:spcPts val="4000"/>
              </a:lnSpc>
              <a:spcBef>
                <a:spcPts val="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662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82369"/>
            <a:ext cx="7749540" cy="404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let’s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add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print </a:t>
            </a:r>
            <a:r>
              <a:rPr sz="3200" dirty="0">
                <a:latin typeface="Calibri" panose="020F0502020204030204"/>
                <a:cs typeface="Calibri" panose="020F0502020204030204"/>
              </a:rPr>
              <a:t>out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name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 the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month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 marR="4741545">
              <a:lnSpc>
                <a:spcPts val="4000"/>
              </a:lnSpc>
              <a:spcBef>
                <a:spcPts val="5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lang="x-none" altLang="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469900" marR="4741545">
              <a:lnSpc>
                <a:spcPts val="4000"/>
              </a:lnSpc>
              <a:spcBef>
                <a:spcPts val="50"/>
              </a:spcBef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6620" marR="4311650">
              <a:lnSpc>
                <a:spcPts val="4000"/>
              </a:lnSpc>
              <a:spcBef>
                <a:spcPts val="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662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6620">
              <a:lnSpc>
                <a:spcPct val="100000"/>
              </a:lnSpc>
              <a:spcBef>
                <a:spcPts val="56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()</a:t>
            </a:r>
            <a:r>
              <a:rPr lang="x-none" altLang="" sz="28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835" y="5661456"/>
            <a:ext cx="44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5716524"/>
            <a:ext cx="1447800" cy="830580"/>
          </a:xfrm>
          <a:custGeom>
            <a:avLst/>
            <a:gdLst/>
            <a:ahLst/>
            <a:cxnLst/>
            <a:rect l="l" t="t" r="r" b="b"/>
            <a:pathLst>
              <a:path w="1447800" h="830579">
                <a:moveTo>
                  <a:pt x="1447800" y="0"/>
                </a:moveTo>
                <a:lnTo>
                  <a:pt x="0" y="0"/>
                </a:lnTo>
                <a:lnTo>
                  <a:pt x="0" y="830364"/>
                </a:lnTo>
                <a:lnTo>
                  <a:pt x="1447800" y="830364"/>
                </a:lnTo>
                <a:lnTo>
                  <a:pt x="1447800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3600" y="5716524"/>
            <a:ext cx="1447800" cy="830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075" marR="122555">
              <a:lnSpc>
                <a:spcPct val="100000"/>
              </a:lnSpc>
              <a:spcBef>
                <a:spcPts val="6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prototype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5105400"/>
            <a:ext cx="5682615" cy="610870"/>
          </a:xfrm>
          <a:custGeom>
            <a:avLst/>
            <a:gdLst/>
            <a:ahLst/>
            <a:cxnLst/>
            <a:rect l="l" t="t" r="r" b="b"/>
            <a:pathLst>
              <a:path w="4343400" h="610870">
                <a:moveTo>
                  <a:pt x="0" y="305561"/>
                </a:moveTo>
                <a:lnTo>
                  <a:pt x="21590" y="262254"/>
                </a:lnTo>
                <a:lnTo>
                  <a:pt x="64896" y="231012"/>
                </a:lnTo>
                <a:lnTo>
                  <a:pt x="106044" y="210946"/>
                </a:lnTo>
                <a:lnTo>
                  <a:pt x="156590" y="191388"/>
                </a:lnTo>
                <a:lnTo>
                  <a:pt x="216153" y="172465"/>
                </a:lnTo>
                <a:lnTo>
                  <a:pt x="284353" y="154304"/>
                </a:lnTo>
                <a:lnTo>
                  <a:pt x="321563" y="145414"/>
                </a:lnTo>
                <a:lnTo>
                  <a:pt x="360806" y="136778"/>
                </a:lnTo>
                <a:lnTo>
                  <a:pt x="401955" y="128396"/>
                </a:lnTo>
                <a:lnTo>
                  <a:pt x="445135" y="120141"/>
                </a:lnTo>
                <a:lnTo>
                  <a:pt x="490093" y="112140"/>
                </a:lnTo>
                <a:lnTo>
                  <a:pt x="536956" y="104393"/>
                </a:lnTo>
                <a:lnTo>
                  <a:pt x="585724" y="96773"/>
                </a:lnTo>
                <a:lnTo>
                  <a:pt x="636016" y="89534"/>
                </a:lnTo>
                <a:lnTo>
                  <a:pt x="688213" y="82422"/>
                </a:lnTo>
                <a:lnTo>
                  <a:pt x="741933" y="75564"/>
                </a:lnTo>
                <a:lnTo>
                  <a:pt x="797306" y="68960"/>
                </a:lnTo>
                <a:lnTo>
                  <a:pt x="854201" y="62610"/>
                </a:lnTo>
                <a:lnTo>
                  <a:pt x="912622" y="56514"/>
                </a:lnTo>
                <a:lnTo>
                  <a:pt x="972566" y="50799"/>
                </a:lnTo>
                <a:lnTo>
                  <a:pt x="1033907" y="45211"/>
                </a:lnTo>
                <a:lnTo>
                  <a:pt x="1096645" y="40004"/>
                </a:lnTo>
                <a:lnTo>
                  <a:pt x="1160652" y="35051"/>
                </a:lnTo>
                <a:lnTo>
                  <a:pt x="1226058" y="30352"/>
                </a:lnTo>
                <a:lnTo>
                  <a:pt x="1292606" y="26034"/>
                </a:lnTo>
                <a:lnTo>
                  <a:pt x="1360424" y="22097"/>
                </a:lnTo>
                <a:lnTo>
                  <a:pt x="1429385" y="18287"/>
                </a:lnTo>
                <a:lnTo>
                  <a:pt x="1499362" y="14985"/>
                </a:lnTo>
                <a:lnTo>
                  <a:pt x="1570482" y="11810"/>
                </a:lnTo>
                <a:lnTo>
                  <a:pt x="1642491" y="9143"/>
                </a:lnTo>
                <a:lnTo>
                  <a:pt x="1715643" y="6730"/>
                </a:lnTo>
                <a:lnTo>
                  <a:pt x="1789557" y="4698"/>
                </a:lnTo>
                <a:lnTo>
                  <a:pt x="1864487" y="3047"/>
                </a:lnTo>
                <a:lnTo>
                  <a:pt x="1940179" y="1777"/>
                </a:lnTo>
                <a:lnTo>
                  <a:pt x="2016633" y="761"/>
                </a:lnTo>
                <a:lnTo>
                  <a:pt x="2093849" y="253"/>
                </a:lnTo>
                <a:lnTo>
                  <a:pt x="2171700" y="0"/>
                </a:lnTo>
                <a:lnTo>
                  <a:pt x="2249551" y="253"/>
                </a:lnTo>
                <a:lnTo>
                  <a:pt x="2326766" y="761"/>
                </a:lnTo>
                <a:lnTo>
                  <a:pt x="2403221" y="1777"/>
                </a:lnTo>
                <a:lnTo>
                  <a:pt x="2478913" y="3047"/>
                </a:lnTo>
                <a:lnTo>
                  <a:pt x="2553842" y="4698"/>
                </a:lnTo>
                <a:lnTo>
                  <a:pt x="2627757" y="6730"/>
                </a:lnTo>
                <a:lnTo>
                  <a:pt x="2700782" y="9143"/>
                </a:lnTo>
                <a:lnTo>
                  <a:pt x="2772917" y="11810"/>
                </a:lnTo>
                <a:lnTo>
                  <a:pt x="2844038" y="14985"/>
                </a:lnTo>
                <a:lnTo>
                  <a:pt x="2914015" y="18287"/>
                </a:lnTo>
                <a:lnTo>
                  <a:pt x="2982976" y="22097"/>
                </a:lnTo>
                <a:lnTo>
                  <a:pt x="3050794" y="26034"/>
                </a:lnTo>
                <a:lnTo>
                  <a:pt x="3117341" y="30352"/>
                </a:lnTo>
                <a:lnTo>
                  <a:pt x="3182620" y="35051"/>
                </a:lnTo>
                <a:lnTo>
                  <a:pt x="3246754" y="40004"/>
                </a:lnTo>
                <a:lnTo>
                  <a:pt x="3309492" y="45211"/>
                </a:lnTo>
                <a:lnTo>
                  <a:pt x="3370834" y="50799"/>
                </a:lnTo>
                <a:lnTo>
                  <a:pt x="3430778" y="56514"/>
                </a:lnTo>
                <a:lnTo>
                  <a:pt x="3489198" y="62610"/>
                </a:lnTo>
                <a:lnTo>
                  <a:pt x="3546094" y="68960"/>
                </a:lnTo>
                <a:lnTo>
                  <a:pt x="3601466" y="75564"/>
                </a:lnTo>
                <a:lnTo>
                  <a:pt x="3655187" y="82422"/>
                </a:lnTo>
                <a:lnTo>
                  <a:pt x="3707257" y="89534"/>
                </a:lnTo>
                <a:lnTo>
                  <a:pt x="3757676" y="96773"/>
                </a:lnTo>
                <a:lnTo>
                  <a:pt x="3806316" y="104393"/>
                </a:lnTo>
                <a:lnTo>
                  <a:pt x="3853307" y="112140"/>
                </a:lnTo>
                <a:lnTo>
                  <a:pt x="3898265" y="120141"/>
                </a:lnTo>
                <a:lnTo>
                  <a:pt x="3941445" y="128396"/>
                </a:lnTo>
                <a:lnTo>
                  <a:pt x="3982592" y="136778"/>
                </a:lnTo>
                <a:lnTo>
                  <a:pt x="4021836" y="145414"/>
                </a:lnTo>
                <a:lnTo>
                  <a:pt x="4059047" y="154304"/>
                </a:lnTo>
                <a:lnTo>
                  <a:pt x="4127246" y="172465"/>
                </a:lnTo>
                <a:lnTo>
                  <a:pt x="4186809" y="191388"/>
                </a:lnTo>
                <a:lnTo>
                  <a:pt x="4237355" y="210946"/>
                </a:lnTo>
                <a:lnTo>
                  <a:pt x="4278503" y="231012"/>
                </a:lnTo>
                <a:lnTo>
                  <a:pt x="4321810" y="262254"/>
                </a:lnTo>
                <a:lnTo>
                  <a:pt x="4343400" y="305561"/>
                </a:lnTo>
                <a:lnTo>
                  <a:pt x="4342003" y="316483"/>
                </a:lnTo>
                <a:lnTo>
                  <a:pt x="4309872" y="359282"/>
                </a:lnTo>
                <a:lnTo>
                  <a:pt x="4259072" y="390016"/>
                </a:lnTo>
                <a:lnTo>
                  <a:pt x="4213225" y="409879"/>
                </a:lnTo>
                <a:lnTo>
                  <a:pt x="4158107" y="429107"/>
                </a:lnTo>
                <a:lnTo>
                  <a:pt x="4094226" y="447649"/>
                </a:lnTo>
                <a:lnTo>
                  <a:pt x="4021836" y="465480"/>
                </a:lnTo>
                <a:lnTo>
                  <a:pt x="3982592" y="474103"/>
                </a:lnTo>
                <a:lnTo>
                  <a:pt x="3941445" y="482523"/>
                </a:lnTo>
                <a:lnTo>
                  <a:pt x="3898265" y="490753"/>
                </a:lnTo>
                <a:lnTo>
                  <a:pt x="3853307" y="498754"/>
                </a:lnTo>
                <a:lnTo>
                  <a:pt x="3806316" y="506539"/>
                </a:lnTo>
                <a:lnTo>
                  <a:pt x="3757676" y="514095"/>
                </a:lnTo>
                <a:lnTo>
                  <a:pt x="3707257" y="521423"/>
                </a:lnTo>
                <a:lnTo>
                  <a:pt x="3655187" y="528510"/>
                </a:lnTo>
                <a:lnTo>
                  <a:pt x="3601466" y="535355"/>
                </a:lnTo>
                <a:lnTo>
                  <a:pt x="3546094" y="541947"/>
                </a:lnTo>
                <a:lnTo>
                  <a:pt x="3489198" y="548271"/>
                </a:lnTo>
                <a:lnTo>
                  <a:pt x="3430778" y="554342"/>
                </a:lnTo>
                <a:lnTo>
                  <a:pt x="3370834" y="560133"/>
                </a:lnTo>
                <a:lnTo>
                  <a:pt x="3309492" y="565657"/>
                </a:lnTo>
                <a:lnTo>
                  <a:pt x="3246754" y="570890"/>
                </a:lnTo>
                <a:lnTo>
                  <a:pt x="3182620" y="575830"/>
                </a:lnTo>
                <a:lnTo>
                  <a:pt x="3117341" y="580478"/>
                </a:lnTo>
                <a:lnTo>
                  <a:pt x="3050794" y="584809"/>
                </a:lnTo>
                <a:lnTo>
                  <a:pt x="2982976" y="588848"/>
                </a:lnTo>
                <a:lnTo>
                  <a:pt x="2914015" y="592556"/>
                </a:lnTo>
                <a:lnTo>
                  <a:pt x="2844038" y="595947"/>
                </a:lnTo>
                <a:lnTo>
                  <a:pt x="2772917" y="599020"/>
                </a:lnTo>
                <a:lnTo>
                  <a:pt x="2700782" y="601738"/>
                </a:lnTo>
                <a:lnTo>
                  <a:pt x="2627757" y="604126"/>
                </a:lnTo>
                <a:lnTo>
                  <a:pt x="2553842" y="606158"/>
                </a:lnTo>
                <a:lnTo>
                  <a:pt x="2478913" y="607834"/>
                </a:lnTo>
                <a:lnTo>
                  <a:pt x="2403221" y="609155"/>
                </a:lnTo>
                <a:lnTo>
                  <a:pt x="2326766" y="610107"/>
                </a:lnTo>
                <a:lnTo>
                  <a:pt x="2249551" y="610679"/>
                </a:lnTo>
                <a:lnTo>
                  <a:pt x="2171700" y="610869"/>
                </a:lnTo>
                <a:lnTo>
                  <a:pt x="2093849" y="610679"/>
                </a:lnTo>
                <a:lnTo>
                  <a:pt x="2016633" y="610107"/>
                </a:lnTo>
                <a:lnTo>
                  <a:pt x="1940179" y="609155"/>
                </a:lnTo>
                <a:lnTo>
                  <a:pt x="1864487" y="607834"/>
                </a:lnTo>
                <a:lnTo>
                  <a:pt x="1789557" y="606158"/>
                </a:lnTo>
                <a:lnTo>
                  <a:pt x="1715643" y="604126"/>
                </a:lnTo>
                <a:lnTo>
                  <a:pt x="1642491" y="601738"/>
                </a:lnTo>
                <a:lnTo>
                  <a:pt x="1570482" y="599020"/>
                </a:lnTo>
                <a:lnTo>
                  <a:pt x="1499362" y="595947"/>
                </a:lnTo>
                <a:lnTo>
                  <a:pt x="1429385" y="592556"/>
                </a:lnTo>
                <a:lnTo>
                  <a:pt x="1360424" y="588848"/>
                </a:lnTo>
                <a:lnTo>
                  <a:pt x="1292606" y="584809"/>
                </a:lnTo>
                <a:lnTo>
                  <a:pt x="1226058" y="580478"/>
                </a:lnTo>
                <a:lnTo>
                  <a:pt x="1160652" y="575830"/>
                </a:lnTo>
                <a:lnTo>
                  <a:pt x="1096645" y="570890"/>
                </a:lnTo>
                <a:lnTo>
                  <a:pt x="1033907" y="565657"/>
                </a:lnTo>
                <a:lnTo>
                  <a:pt x="972566" y="560133"/>
                </a:lnTo>
                <a:lnTo>
                  <a:pt x="912622" y="554342"/>
                </a:lnTo>
                <a:lnTo>
                  <a:pt x="854201" y="548271"/>
                </a:lnTo>
                <a:lnTo>
                  <a:pt x="797306" y="541947"/>
                </a:lnTo>
                <a:lnTo>
                  <a:pt x="741933" y="535355"/>
                </a:lnTo>
                <a:lnTo>
                  <a:pt x="688213" y="528510"/>
                </a:lnTo>
                <a:lnTo>
                  <a:pt x="636016" y="521423"/>
                </a:lnTo>
                <a:lnTo>
                  <a:pt x="585724" y="514095"/>
                </a:lnTo>
                <a:lnTo>
                  <a:pt x="536956" y="506539"/>
                </a:lnTo>
                <a:lnTo>
                  <a:pt x="490093" y="498754"/>
                </a:lnTo>
                <a:lnTo>
                  <a:pt x="445135" y="490753"/>
                </a:lnTo>
                <a:lnTo>
                  <a:pt x="401955" y="482523"/>
                </a:lnTo>
                <a:lnTo>
                  <a:pt x="360806" y="474103"/>
                </a:lnTo>
                <a:lnTo>
                  <a:pt x="321563" y="465480"/>
                </a:lnTo>
                <a:lnTo>
                  <a:pt x="284353" y="456653"/>
                </a:lnTo>
                <a:lnTo>
                  <a:pt x="216153" y="438467"/>
                </a:lnTo>
                <a:lnTo>
                  <a:pt x="156590" y="419569"/>
                </a:lnTo>
                <a:lnTo>
                  <a:pt x="106044" y="400037"/>
                </a:lnTo>
                <a:lnTo>
                  <a:pt x="64896" y="379856"/>
                </a:lnTo>
                <a:lnTo>
                  <a:pt x="21590" y="348741"/>
                </a:lnTo>
                <a:lnTo>
                  <a:pt x="0" y="305561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3746" y="425957"/>
            <a:ext cx="5873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80" dirty="0"/>
              <a:t> </a:t>
            </a:r>
            <a:r>
              <a:rPr spc="-10" dirty="0"/>
              <a:t>OutputMonth()</a:t>
            </a: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746" y="425957"/>
            <a:ext cx="5873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80" dirty="0"/>
              <a:t> </a:t>
            </a:r>
            <a:r>
              <a:rPr spc="-10" dirty="0"/>
              <a:t>OutputMonth()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3095" y="1066546"/>
            <a:ext cx="7425055" cy="6647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741545">
              <a:lnSpc>
                <a:spcPts val="4000"/>
              </a:lnSpc>
              <a:spcBef>
                <a:spcPts val="5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class</a:t>
            </a:r>
            <a:r>
              <a:rPr sz="2800" b="1" spc="-1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en-US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endParaRPr lang="x-none" altLang="" sz="2800" b="1" spc="-5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R="4741545">
              <a:lnSpc>
                <a:spcPts val="4000"/>
              </a:lnSpc>
              <a:spcBef>
                <a:spcPts val="50"/>
              </a:spcBef>
            </a:pPr>
            <a:r>
              <a:rPr lang="x-none" altLang="" sz="2800" b="1" spc="-50" dirty="0">
                <a:latin typeface="Courier New" panose="02070309020205020404"/>
                <a:cs typeface="Courier New" panose="02070309020205020404"/>
                <a:sym typeface="+mn-ea"/>
              </a:rPr>
              <a:t>  //...</a:t>
            </a:r>
            <a:r>
              <a:rPr lang="x-none" altLang="" sz="2800">
                <a:latin typeface="Courier New" panose="02070309020205020404"/>
                <a:cs typeface="Courier New" panose="02070309020205020404"/>
              </a:rPr>
              <a:t> 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void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OutputMonth</a:t>
            </a:r>
            <a:r>
              <a:rPr sz="2800" b="1" spc="-10" dirty="0">
                <a:latin typeface="Courier New" panose="02070309020205020404"/>
                <a:cs typeface="Courier New" panose="02070309020205020404"/>
                <a:sym typeface="+mn-ea"/>
              </a:rPr>
              <a:t>()</a:t>
            </a:r>
            <a:r>
              <a:rPr lang="x-none" altLang="en-US" sz="2800" b="1" spc="-1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</a:t>
            </a:r>
            <a:r>
              <a:rPr sz="2800" b="1" spc="-10" dirty="0">
                <a:latin typeface="Courier New" panose="02070309020205020404"/>
                <a:cs typeface="Courier New" panose="02070309020205020404"/>
                <a:sym typeface="+mn-ea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R="4741545">
              <a:lnSpc>
                <a:spcPts val="4000"/>
              </a:lnSpc>
              <a:spcBef>
                <a:spcPts val="50"/>
              </a:spcBef>
            </a:pPr>
            <a:r>
              <a:rPr lang="x-none" altLang="" sz="3100" b="1" spc="-50" dirty="0">
                <a:latin typeface="Courier New" panose="02070309020205020404"/>
                <a:cs typeface="Courier New" panose="02070309020205020404"/>
                <a:sym typeface="+mn-ea"/>
              </a:rPr>
              <a:t>};</a:t>
            </a:r>
            <a:endParaRPr sz="31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22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nothing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passed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–</a:t>
            </a:r>
            <a:r>
              <a:rPr sz="32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why?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marR="1279525" indent="-342900">
              <a:lnSpc>
                <a:spcPts val="3600"/>
              </a:lnSpc>
              <a:spcBef>
                <a:spcPts val="11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m_month</a:t>
            </a:r>
            <a:r>
              <a:rPr sz="3200" spc="-1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  <a:sym typeface="+mn-ea"/>
              </a:rPr>
              <a:t>is</a:t>
            </a:r>
            <a:r>
              <a:rPr sz="3200" spc="-9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3200" spc="-8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  <a:sym typeface="+mn-ea"/>
              </a:rPr>
              <a:t>member</a:t>
            </a:r>
            <a:r>
              <a:rPr sz="3200" b="1" i="1" spc="-7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  <a:sym typeface="+mn-ea"/>
              </a:rPr>
              <a:t>variable</a:t>
            </a:r>
            <a:r>
              <a:rPr sz="3200" b="1" i="1" spc="-6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  <a:sym typeface="+mn-ea"/>
              </a:rPr>
              <a:t>of</a:t>
            </a:r>
            <a:r>
              <a:rPr sz="3200" spc="-1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  <a:sym typeface="+mn-ea"/>
              </a:rPr>
              <a:t>the</a:t>
            </a:r>
            <a:r>
              <a:rPr sz="3200" spc="-9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  <a:sym typeface="+mn-ea"/>
              </a:rPr>
              <a:t>Date</a:t>
            </a:r>
            <a:r>
              <a:rPr sz="3200" spc="2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  <a:sym typeface="+mn-ea"/>
              </a:rPr>
              <a:t>class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just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like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OutputMonth()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b="1" i="1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function</a:t>
            </a:r>
            <a:endParaRPr sz="2800" b="1" i="1" spc="-10" dirty="0">
              <a:latin typeface="Calibri" panose="020F0502020204030204"/>
              <a:cs typeface="Calibri" panose="020F0502020204030204"/>
            </a:endParaRPr>
          </a:p>
          <a:p>
            <a:pPr marL="469265" lvl="0" indent="-4572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kumimoji="0" lang="x-none" altLang="" sz="3200" b="0" i="0" u="none" strike="noStrike" kern="0" cap="none" spc="0" normalizeH="0" baseline="0" noProof="1" dirty="0">
                <a:latin typeface="Calibri" panose="020F0502020204030204"/>
                <a:ea typeface="Arial" panose="020B0604020202020204" pitchFamily="34" charset="0"/>
                <a:cs typeface="Calibri" panose="020F0502020204030204"/>
              </a:rPr>
              <a:t>a const member function - why?</a:t>
            </a:r>
            <a:endParaRPr kumimoji="0" lang="x-none" altLang="" sz="3200" b="0" i="0" u="none" strike="noStrike" kern="0" cap="none" spc="0" normalizeH="0" baseline="0" noProof="1" dirty="0">
              <a:latin typeface="Calibri" panose="020F0502020204030204"/>
              <a:ea typeface="Arial" panose="020B0604020202020204" pitchFamily="34" charset="0"/>
              <a:cs typeface="Calibri" panose="020F0502020204030204"/>
            </a:endParaRPr>
          </a:p>
          <a:p>
            <a:pPr marL="469265" lvl="0" indent="-4572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kumimoji="0" lang="x-none" altLang="" sz="3200" b="0" i="0" u="none" strike="noStrike" kern="0" cap="none" spc="0" normalizeH="0" baseline="0" noProof="1" dirty="0">
                <a:latin typeface="Calibri" panose="020F0502020204030204"/>
                <a:ea typeface="Arial" panose="020B0604020202020204" pitchFamily="34" charset="0"/>
                <a:cs typeface="Calibri" panose="020F0502020204030204"/>
              </a:rPr>
              <a:t>because it only needs </a:t>
            </a:r>
            <a:r>
              <a:rPr kumimoji="0" lang="x-none" altLang="" sz="3200" b="1" i="1" u="none" strike="noStrike" kern="0" cap="none" spc="0" normalizeH="0" baseline="0" noProof="1" dirty="0">
                <a:latin typeface="Calibri" panose="020F0502020204030204"/>
                <a:ea typeface="Arial" panose="020B0604020202020204" pitchFamily="34" charset="0"/>
                <a:cs typeface="Calibri" panose="020F0502020204030204"/>
              </a:rPr>
              <a:t>access</a:t>
            </a:r>
            <a:r>
              <a:rPr kumimoji="0" lang="x-none" altLang="" sz="3200" b="0" i="0" u="none" strike="noStrike" kern="0" cap="none" spc="0" normalizeH="0" baseline="0" noProof="1" dirty="0">
                <a:latin typeface="Calibri" panose="020F0502020204030204"/>
                <a:ea typeface="Arial" panose="020B0604020202020204" pitchFamily="34" charset="0"/>
                <a:cs typeface="Calibri" panose="020F0502020204030204"/>
              </a:rPr>
              <a:t> to </a:t>
            </a:r>
            <a:r>
              <a:rPr sz="3200" b="1" spc="-10" dirty="0">
                <a:latin typeface="Courier New" panose="02070309020205020404"/>
                <a:cs typeface="Courier New" panose="02070309020205020404"/>
                <a:sym typeface="+mn-ea"/>
              </a:rPr>
              <a:t>m_month</a:t>
            </a:r>
            <a:r>
              <a:rPr kumimoji="0" lang="x-none" altLang="" sz="3200" b="0" i="0" u="none" strike="noStrike" kern="0" cap="none" spc="0" normalizeH="0" baseline="0" noProof="1" dirty="0">
                <a:latin typeface="Calibri" panose="020F0502020204030204"/>
                <a:ea typeface="Arial" panose="020B0604020202020204" pitchFamily="34" charset="0"/>
                <a:cs typeface="Calibri" panose="020F0502020204030204"/>
              </a:rPr>
              <a:t>.</a:t>
            </a:r>
            <a:endParaRPr kumimoji="0" sz="3200" b="0" i="0" u="none" strike="noStrike" kern="0" cap="none" spc="0" normalizeH="0" baseline="0" noProof="1" dirty="0">
              <a:latin typeface="Calibri" panose="020F0502020204030204"/>
              <a:ea typeface="Arial" panose="020B0604020202020204" pitchFamily="34" charset="0"/>
              <a:cs typeface="Calibri" panose="020F0502020204030204"/>
            </a:endParaRPr>
          </a:p>
          <a:p>
            <a:pPr marL="12065" lvl="0" indent="0">
              <a:lnSpc>
                <a:spcPct val="100000"/>
              </a:lnSpc>
              <a:spcBef>
                <a:spcPts val="700"/>
              </a:spcBef>
              <a:buFont typeface="Arial" panose="020B0604020202020204"/>
              <a:buNone/>
              <a:tabLst>
                <a:tab pos="756920" algn="l"/>
              </a:tabLst>
            </a:pPr>
            <a:endParaRPr sz="2800" b="1" i="1" spc="-10" dirty="0">
              <a:latin typeface="Calibri" panose="020F0502020204030204"/>
              <a:cs typeface="Calibri" panose="020F0502020204030204"/>
            </a:endParaRPr>
          </a:p>
          <a:p>
            <a:pPr marL="469265" lvl="1" indent="0">
              <a:lnSpc>
                <a:spcPct val="100000"/>
              </a:lnSpc>
              <a:spcBef>
                <a:spcPts val="700"/>
              </a:spcBef>
              <a:buFont typeface="Arial" panose="020B0604020202020204"/>
              <a:buNone/>
              <a:tabLst>
                <a:tab pos="756920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5848299"/>
            <a:ext cx="22415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546" y="425957"/>
            <a:ext cx="6036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OutputMonth()</a:t>
            </a:r>
            <a:r>
              <a:rPr spc="-229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30505" y="1555115"/>
            <a:ext cx="6419215" cy="41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b="1" spc="-10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()</a:t>
            </a:r>
            <a:r>
              <a:rPr lang="x-none" altLang="" sz="2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214" y="425957"/>
            <a:ext cx="6045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OutputMonth()</a:t>
            </a:r>
            <a:r>
              <a:rPr spc="-18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30505" y="1555115"/>
            <a:ext cx="6671310" cy="41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b="1" spc="-10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()</a:t>
            </a:r>
            <a:r>
              <a:rPr sz="2600" b="1" spc="-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034539"/>
            <a:ext cx="3057525" cy="1522095"/>
          </a:xfrm>
          <a:custGeom>
            <a:avLst/>
            <a:gdLst/>
            <a:ahLst/>
            <a:cxnLst/>
            <a:rect l="l" t="t" r="r" b="b"/>
            <a:pathLst>
              <a:path w="3057525" h="1522095">
                <a:moveTo>
                  <a:pt x="3057144" y="0"/>
                </a:moveTo>
                <a:lnTo>
                  <a:pt x="0" y="0"/>
                </a:lnTo>
                <a:lnTo>
                  <a:pt x="0" y="1522094"/>
                </a:lnTo>
                <a:lnTo>
                  <a:pt x="3057144" y="1522094"/>
                </a:lnTo>
                <a:lnTo>
                  <a:pt x="3057144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28800" y="2034539"/>
            <a:ext cx="3048000" cy="15030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1440" marR="351790">
              <a:lnSpc>
                <a:spcPct val="100000"/>
              </a:lnSpc>
              <a:spcBef>
                <a:spcPts val="50"/>
              </a:spcBef>
              <a:tabLst>
                <a:tab pos="198628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specify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name; </a:t>
            </a:r>
            <a:r>
              <a:rPr sz="2400" dirty="0">
                <a:latin typeface="Calibri" panose="020F0502020204030204"/>
                <a:cs typeface="Calibri" panose="020F0502020204030204"/>
              </a:rPr>
              <a:t>more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one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class </a:t>
            </a:r>
            <a:r>
              <a:rPr sz="2400" dirty="0">
                <a:latin typeface="Calibri" panose="020F0502020204030204"/>
                <a:cs typeface="Calibri" panose="020F0502020204030204"/>
              </a:rPr>
              <a:t>can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same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name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0327" y="1546860"/>
            <a:ext cx="972819" cy="610870"/>
          </a:xfrm>
          <a:custGeom>
            <a:avLst/>
            <a:gdLst/>
            <a:ahLst/>
            <a:cxnLst/>
            <a:rect l="l" t="t" r="r" b="b"/>
            <a:pathLst>
              <a:path w="972819" h="610869">
                <a:moveTo>
                  <a:pt x="0" y="305307"/>
                </a:moveTo>
                <a:lnTo>
                  <a:pt x="12839" y="235330"/>
                </a:lnTo>
                <a:lnTo>
                  <a:pt x="49428" y="171068"/>
                </a:lnTo>
                <a:lnTo>
                  <a:pt x="75704" y="141604"/>
                </a:lnTo>
                <a:lnTo>
                  <a:pt x="106819" y="114426"/>
                </a:lnTo>
                <a:lnTo>
                  <a:pt x="142417" y="89407"/>
                </a:lnTo>
                <a:lnTo>
                  <a:pt x="182118" y="67055"/>
                </a:lnTo>
                <a:lnTo>
                  <a:pt x="225552" y="47498"/>
                </a:lnTo>
                <a:lnTo>
                  <a:pt x="272415" y="30987"/>
                </a:lnTo>
                <a:lnTo>
                  <a:pt x="322199" y="17779"/>
                </a:lnTo>
                <a:lnTo>
                  <a:pt x="374650" y="8000"/>
                </a:lnTo>
                <a:lnTo>
                  <a:pt x="429513" y="2031"/>
                </a:lnTo>
                <a:lnTo>
                  <a:pt x="486156" y="0"/>
                </a:lnTo>
                <a:lnTo>
                  <a:pt x="542797" y="2031"/>
                </a:lnTo>
                <a:lnTo>
                  <a:pt x="597661" y="8000"/>
                </a:lnTo>
                <a:lnTo>
                  <a:pt x="650113" y="17779"/>
                </a:lnTo>
                <a:lnTo>
                  <a:pt x="699897" y="30987"/>
                </a:lnTo>
                <a:lnTo>
                  <a:pt x="746760" y="47498"/>
                </a:lnTo>
                <a:lnTo>
                  <a:pt x="790194" y="67055"/>
                </a:lnTo>
                <a:lnTo>
                  <a:pt x="829945" y="89407"/>
                </a:lnTo>
                <a:lnTo>
                  <a:pt x="865504" y="114426"/>
                </a:lnTo>
                <a:lnTo>
                  <a:pt x="896620" y="141604"/>
                </a:lnTo>
                <a:lnTo>
                  <a:pt x="922909" y="171068"/>
                </a:lnTo>
                <a:lnTo>
                  <a:pt x="959485" y="235330"/>
                </a:lnTo>
                <a:lnTo>
                  <a:pt x="972311" y="305307"/>
                </a:lnTo>
                <a:lnTo>
                  <a:pt x="969010" y="340994"/>
                </a:lnTo>
                <a:lnTo>
                  <a:pt x="943991" y="408431"/>
                </a:lnTo>
                <a:lnTo>
                  <a:pt x="896620" y="469138"/>
                </a:lnTo>
                <a:lnTo>
                  <a:pt x="865504" y="496442"/>
                </a:lnTo>
                <a:lnTo>
                  <a:pt x="829945" y="521335"/>
                </a:lnTo>
                <a:lnTo>
                  <a:pt x="790194" y="543687"/>
                </a:lnTo>
                <a:lnTo>
                  <a:pt x="746760" y="563244"/>
                </a:lnTo>
                <a:lnTo>
                  <a:pt x="699897" y="579754"/>
                </a:lnTo>
                <a:lnTo>
                  <a:pt x="650113" y="593089"/>
                </a:lnTo>
                <a:lnTo>
                  <a:pt x="597661" y="602741"/>
                </a:lnTo>
                <a:lnTo>
                  <a:pt x="542797" y="608838"/>
                </a:lnTo>
                <a:lnTo>
                  <a:pt x="486156" y="610869"/>
                </a:lnTo>
                <a:lnTo>
                  <a:pt x="429513" y="608838"/>
                </a:lnTo>
                <a:lnTo>
                  <a:pt x="374650" y="602741"/>
                </a:lnTo>
                <a:lnTo>
                  <a:pt x="322199" y="593089"/>
                </a:lnTo>
                <a:lnTo>
                  <a:pt x="272415" y="579754"/>
                </a:lnTo>
                <a:lnTo>
                  <a:pt x="225552" y="563244"/>
                </a:lnTo>
                <a:lnTo>
                  <a:pt x="182118" y="543687"/>
                </a:lnTo>
                <a:lnTo>
                  <a:pt x="142417" y="521335"/>
                </a:lnTo>
                <a:lnTo>
                  <a:pt x="106819" y="496442"/>
                </a:lnTo>
                <a:lnTo>
                  <a:pt x="75704" y="469138"/>
                </a:lnTo>
                <a:lnTo>
                  <a:pt x="49428" y="439674"/>
                </a:lnTo>
                <a:lnTo>
                  <a:pt x="12839" y="375412"/>
                </a:lnTo>
                <a:lnTo>
                  <a:pt x="0" y="305307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0530" y="5848299"/>
            <a:ext cx="22415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546" y="425957"/>
            <a:ext cx="6045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OutputMonth()</a:t>
            </a:r>
            <a:r>
              <a:rPr spc="-18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30505" y="1555115"/>
            <a:ext cx="6791960" cy="41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b="1" spc="-10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()</a:t>
            </a:r>
            <a:r>
              <a:rPr lang="x-none" altLang="" sz="2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</a:t>
            </a:r>
            <a:r>
              <a:rPr sz="2600" b="1" spc="-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1135" y="2065020"/>
            <a:ext cx="4113529" cy="1864360"/>
          </a:xfrm>
          <a:custGeom>
            <a:avLst/>
            <a:gdLst/>
            <a:ahLst/>
            <a:cxnLst/>
            <a:rect l="l" t="t" r="r" b="b"/>
            <a:pathLst>
              <a:path w="4113529" h="1864360">
                <a:moveTo>
                  <a:pt x="4113276" y="0"/>
                </a:moveTo>
                <a:lnTo>
                  <a:pt x="0" y="0"/>
                </a:lnTo>
                <a:lnTo>
                  <a:pt x="0" y="1863852"/>
                </a:lnTo>
                <a:lnTo>
                  <a:pt x="4113276" y="1863852"/>
                </a:lnTo>
                <a:lnTo>
                  <a:pt x="4113276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31135" y="2065020"/>
            <a:ext cx="4093845" cy="185673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0805" marR="108585">
              <a:lnSpc>
                <a:spcPct val="98000"/>
              </a:lnSpc>
              <a:spcBef>
                <a:spcPts val="95"/>
              </a:spcBef>
              <a:tabLst>
                <a:tab pos="777240" algn="l"/>
                <a:tab pos="932180" algn="l"/>
                <a:tab pos="1260475" algn="l"/>
                <a:tab pos="260159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double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colon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dirty="0">
                <a:latin typeface="Calibri" panose="020F0502020204030204"/>
                <a:cs typeface="Calibri" panose="020F0502020204030204"/>
              </a:rPr>
              <a:t>	called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scope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	resolution</a:t>
            </a:r>
            <a:r>
              <a:rPr sz="2400" b="1" i="1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associates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 function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OutputMonth()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dirty="0">
                <a:latin typeface="Calibri" panose="020F0502020204030204"/>
                <a:cs typeface="Calibri" panose="020F0502020204030204"/>
              </a:rPr>
              <a:t>	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ourier New" panose="02070309020205020404"/>
                <a:cs typeface="Courier New" panose="02070309020205020404"/>
              </a:rPr>
              <a:t>Date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761" y="1555241"/>
            <a:ext cx="629920" cy="610870"/>
          </a:xfrm>
          <a:custGeom>
            <a:avLst/>
            <a:gdLst/>
            <a:ahLst/>
            <a:cxnLst/>
            <a:rect l="l" t="t" r="r" b="b"/>
            <a:pathLst>
              <a:path w="629919" h="610869">
                <a:moveTo>
                  <a:pt x="0" y="305308"/>
                </a:moveTo>
                <a:lnTo>
                  <a:pt x="3429" y="260223"/>
                </a:lnTo>
                <a:lnTo>
                  <a:pt x="13335" y="217170"/>
                </a:lnTo>
                <a:lnTo>
                  <a:pt x="29210" y="176657"/>
                </a:lnTo>
                <a:lnTo>
                  <a:pt x="50673" y="139065"/>
                </a:lnTo>
                <a:lnTo>
                  <a:pt x="77215" y="105029"/>
                </a:lnTo>
                <a:lnTo>
                  <a:pt x="108204" y="74930"/>
                </a:lnTo>
                <a:lnTo>
                  <a:pt x="143382" y="49149"/>
                </a:lnTo>
                <a:lnTo>
                  <a:pt x="181990" y="28321"/>
                </a:lnTo>
                <a:lnTo>
                  <a:pt x="223774" y="12954"/>
                </a:lnTo>
                <a:lnTo>
                  <a:pt x="268224" y="3302"/>
                </a:lnTo>
                <a:lnTo>
                  <a:pt x="314706" y="0"/>
                </a:lnTo>
                <a:lnTo>
                  <a:pt x="361188" y="3302"/>
                </a:lnTo>
                <a:lnTo>
                  <a:pt x="405638" y="12954"/>
                </a:lnTo>
                <a:lnTo>
                  <a:pt x="447420" y="28321"/>
                </a:lnTo>
                <a:lnTo>
                  <a:pt x="486029" y="49149"/>
                </a:lnTo>
                <a:lnTo>
                  <a:pt x="521207" y="74930"/>
                </a:lnTo>
                <a:lnTo>
                  <a:pt x="552195" y="105029"/>
                </a:lnTo>
                <a:lnTo>
                  <a:pt x="578738" y="139065"/>
                </a:lnTo>
                <a:lnTo>
                  <a:pt x="600201" y="176657"/>
                </a:lnTo>
                <a:lnTo>
                  <a:pt x="616076" y="217170"/>
                </a:lnTo>
                <a:lnTo>
                  <a:pt x="625982" y="260223"/>
                </a:lnTo>
                <a:lnTo>
                  <a:pt x="629412" y="305308"/>
                </a:lnTo>
                <a:lnTo>
                  <a:pt x="625982" y="350520"/>
                </a:lnTo>
                <a:lnTo>
                  <a:pt x="616076" y="393573"/>
                </a:lnTo>
                <a:lnTo>
                  <a:pt x="600201" y="434086"/>
                </a:lnTo>
                <a:lnTo>
                  <a:pt x="578738" y="471678"/>
                </a:lnTo>
                <a:lnTo>
                  <a:pt x="552195" y="505841"/>
                </a:lnTo>
                <a:lnTo>
                  <a:pt x="521207" y="535940"/>
                </a:lnTo>
                <a:lnTo>
                  <a:pt x="486029" y="561594"/>
                </a:lnTo>
                <a:lnTo>
                  <a:pt x="447420" y="582422"/>
                </a:lnTo>
                <a:lnTo>
                  <a:pt x="405638" y="597916"/>
                </a:lnTo>
                <a:lnTo>
                  <a:pt x="361188" y="607568"/>
                </a:lnTo>
                <a:lnTo>
                  <a:pt x="314706" y="610870"/>
                </a:lnTo>
                <a:lnTo>
                  <a:pt x="268224" y="607568"/>
                </a:lnTo>
                <a:lnTo>
                  <a:pt x="223774" y="597916"/>
                </a:lnTo>
                <a:lnTo>
                  <a:pt x="181990" y="582422"/>
                </a:lnTo>
                <a:lnTo>
                  <a:pt x="143382" y="561594"/>
                </a:lnTo>
                <a:lnTo>
                  <a:pt x="108204" y="535940"/>
                </a:lnTo>
                <a:lnTo>
                  <a:pt x="77215" y="505841"/>
                </a:lnTo>
                <a:lnTo>
                  <a:pt x="50673" y="471678"/>
                </a:lnTo>
                <a:lnTo>
                  <a:pt x="29210" y="434086"/>
                </a:lnTo>
                <a:lnTo>
                  <a:pt x="13335" y="393573"/>
                </a:lnTo>
                <a:lnTo>
                  <a:pt x="3429" y="350520"/>
                </a:lnTo>
                <a:lnTo>
                  <a:pt x="0" y="305308"/>
                </a:lnTo>
                <a:close/>
              </a:path>
            </a:pathLst>
          </a:custGeom>
          <a:ln w="571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0530" y="5848299"/>
            <a:ext cx="22415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546" y="425957"/>
            <a:ext cx="6045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OutputMonth()</a:t>
            </a:r>
            <a:r>
              <a:rPr spc="-18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765" y="1534795"/>
            <a:ext cx="6508750" cy="41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b="1" spc="-8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()</a:t>
            </a:r>
            <a:r>
              <a:rPr sz="26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9081" y="2078624"/>
          <a:ext cx="71913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895"/>
                <a:gridCol w="5872480"/>
              </a:tblGrid>
              <a:tr h="424815">
                <a:tc>
                  <a:txBody>
                    <a:bodyPr/>
                    <a:lstStyle/>
                    <a:p>
                      <a:pPr marR="90805" algn="r">
                        <a:lnSpc>
                          <a:spcPts val="2690"/>
                        </a:lnSpc>
                      </a:pPr>
                      <a:r>
                        <a:rPr sz="2600" b="1" spc="-1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switch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690"/>
                        </a:lnSpc>
                      </a:pP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(m_month)</a:t>
                      </a:r>
                      <a:r>
                        <a:rPr sz="2600" b="1" spc="-8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spc="-5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474980">
                <a:tc>
                  <a:txBody>
                    <a:bodyPr/>
                    <a:lstStyle/>
                    <a:p>
                      <a:pPr marR="90170" algn="r">
                        <a:lnSpc>
                          <a:spcPts val="3085"/>
                        </a:lnSpc>
                      </a:pPr>
                      <a:r>
                        <a:rPr sz="2600" b="1" spc="-2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case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085"/>
                        </a:lnSpc>
                      </a:pP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1:</a:t>
                      </a:r>
                      <a:r>
                        <a:rPr sz="2600" b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printf(“</a:t>
                      </a:r>
                      <a:r>
                        <a:rPr sz="2600" b="1" dirty="0">
                          <a:solidFill>
                            <a:srgbClr val="008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January</a:t>
                      </a: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”);</a:t>
                      </a:r>
                      <a:r>
                        <a:rPr sz="2600" b="1" spc="-7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break</a:t>
                      </a:r>
                      <a:r>
                        <a:rPr sz="2600" b="1" spc="-1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475615">
                <a:tc>
                  <a:txBody>
                    <a:bodyPr/>
                    <a:lstStyle/>
                    <a:p>
                      <a:pPr marR="90170" algn="r">
                        <a:lnSpc>
                          <a:spcPts val="3085"/>
                        </a:lnSpc>
                      </a:pPr>
                      <a:r>
                        <a:rPr sz="2600" b="1" spc="-2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case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085"/>
                        </a:lnSpc>
                      </a:pP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2:</a:t>
                      </a:r>
                      <a:r>
                        <a:rPr sz="2600" b="1" spc="-9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printf(“</a:t>
                      </a:r>
                      <a:r>
                        <a:rPr sz="2600" b="1" dirty="0">
                          <a:solidFill>
                            <a:srgbClr val="008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February</a:t>
                      </a: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”);</a:t>
                      </a:r>
                      <a:r>
                        <a:rPr sz="26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break</a:t>
                      </a:r>
                      <a:r>
                        <a:rPr sz="2600" b="1" spc="-1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424815">
                <a:tc>
                  <a:txBody>
                    <a:bodyPr/>
                    <a:lstStyle/>
                    <a:p>
                      <a:pPr marR="90170" algn="r">
                        <a:lnSpc>
                          <a:spcPts val="3085"/>
                        </a:lnSpc>
                      </a:pPr>
                      <a:r>
                        <a:rPr sz="2600" b="1" spc="-2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case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085"/>
                        </a:lnSpc>
                      </a:pP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3:</a:t>
                      </a:r>
                      <a:r>
                        <a:rPr sz="2600" b="1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printf(“</a:t>
                      </a:r>
                      <a:r>
                        <a:rPr sz="2600" b="1" dirty="0">
                          <a:solidFill>
                            <a:srgbClr val="008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March</a:t>
                      </a:r>
                      <a:r>
                        <a:rPr sz="2600" b="1" dirty="0">
                          <a:latin typeface="Courier New" panose="02070309020205020404"/>
                          <a:cs typeface="Courier New" panose="02070309020205020404"/>
                        </a:rPr>
                        <a:t>”);</a:t>
                      </a:r>
                      <a:r>
                        <a:rPr sz="2600" b="1" spc="-9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C0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break</a:t>
                      </a:r>
                      <a:r>
                        <a:rPr sz="2600" b="1" spc="-1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1892" y="3834608"/>
            <a:ext cx="8938260" cy="243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5180" marR="6352540">
              <a:lnSpc>
                <a:spcPct val="120000"/>
              </a:lnSpc>
              <a:spcBef>
                <a:spcPts val="95"/>
              </a:spcBef>
            </a:pP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600" b="1" spc="-1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etc</a:t>
            </a:r>
            <a:r>
              <a:rPr sz="2600" b="1" spc="-9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2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*/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01420">
              <a:lnSpc>
                <a:spcPct val="100000"/>
              </a:lnSpc>
              <a:spcBef>
                <a:spcPts val="76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600" b="1" spc="-5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600" b="1" spc="-4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Date::OutputMonth</a:t>
            </a:r>
            <a:r>
              <a:rPr sz="2600" b="1" spc="-10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\n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”);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546" y="425957"/>
            <a:ext cx="6045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OutputMonth()</a:t>
            </a:r>
            <a:r>
              <a:rPr spc="-18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765" y="1456055"/>
            <a:ext cx="7073265" cy="98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396240">
              <a:lnSpc>
                <a:spcPct val="120000"/>
              </a:lnSpc>
              <a:spcBef>
                <a:spcPts val="95"/>
              </a:spcBef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b="1" spc="-8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()</a:t>
            </a:r>
            <a:r>
              <a:rPr sz="26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600" b="1" spc="-50" dirty="0">
              <a:latin typeface="Courier New" panose="02070309020205020404"/>
              <a:cs typeface="Courier New" panose="02070309020205020404"/>
            </a:endParaRPr>
          </a:p>
          <a:p>
            <a:pPr marL="408305" marR="5080" indent="-396240">
              <a:lnSpc>
                <a:spcPct val="120000"/>
              </a:lnSpc>
              <a:spcBef>
                <a:spcPts val="95"/>
              </a:spcBef>
            </a:pPr>
            <a:r>
              <a:rPr sz="26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6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600" b="1" spc="-6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(m_month)</a:t>
            </a:r>
            <a:r>
              <a:rPr sz="26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9186" y="2554112"/>
            <a:ext cx="49498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90"/>
              </a:lnSpc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rintf(“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January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”);</a:t>
            </a:r>
            <a:r>
              <a:rPr sz="2600" b="1" spc="-1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break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540" indent="-3175">
              <a:lnSpc>
                <a:spcPts val="3750"/>
              </a:lnSpc>
              <a:spcBef>
                <a:spcPts val="225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rintf(“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February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”);</a:t>
            </a:r>
            <a:r>
              <a:rPr sz="2600" b="1" spc="-1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break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rintf(“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March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”);</a:t>
            </a:r>
            <a:r>
              <a:rPr sz="26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break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676" y="2407386"/>
            <a:ext cx="1810385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600" b="1" spc="-1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1:</a:t>
            </a:r>
            <a:r>
              <a:rPr sz="26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p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600" b="1" spc="-1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2:</a:t>
            </a:r>
            <a:r>
              <a:rPr sz="26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p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600" b="1" spc="-1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3: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0" dirty="0">
                <a:latin typeface="Courier New" panose="02070309020205020404"/>
                <a:cs typeface="Courier New" panose="02070309020205020404"/>
              </a:rPr>
              <a:t>p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17145">
              <a:lnSpc>
                <a:spcPct val="120000"/>
              </a:lnSpc>
            </a:pP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600" b="1" spc="-1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etc</a:t>
            </a:r>
            <a:r>
              <a:rPr sz="2600" b="1" spc="-9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2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*/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4805273"/>
            <a:ext cx="8938260" cy="14655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01420">
              <a:lnSpc>
                <a:spcPct val="100000"/>
              </a:lnSpc>
              <a:spcBef>
                <a:spcPts val="70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600" b="1" spc="-5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600" b="1" spc="-4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Date::OutputMonth</a:t>
            </a:r>
            <a:r>
              <a:rPr sz="2600" b="1" spc="-10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\n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”);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b="1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1132" y="2639517"/>
            <a:ext cx="5420995" cy="1200785"/>
          </a:xfrm>
          <a:custGeom>
            <a:avLst/>
            <a:gdLst/>
            <a:ahLst/>
            <a:cxnLst/>
            <a:rect l="l" t="t" r="r" b="b"/>
            <a:pathLst>
              <a:path w="5420995" h="1200785">
                <a:moveTo>
                  <a:pt x="5420614" y="0"/>
                </a:moveTo>
                <a:lnTo>
                  <a:pt x="0" y="0"/>
                </a:lnTo>
                <a:lnTo>
                  <a:pt x="0" y="1200454"/>
                </a:lnTo>
                <a:lnTo>
                  <a:pt x="5420614" y="1200454"/>
                </a:lnTo>
                <a:lnTo>
                  <a:pt x="5420614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61132" y="2639567"/>
            <a:ext cx="5420995" cy="1201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45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can</a:t>
            </a:r>
            <a:r>
              <a:rPr sz="24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directly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4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m_month</a:t>
            </a:r>
            <a:r>
              <a:rPr sz="2400" b="1" spc="-8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because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400" b="1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variable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b="1" spc="-89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class,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belongs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0" y="1905000"/>
            <a:ext cx="1828800" cy="746760"/>
          </a:xfrm>
          <a:custGeom>
            <a:avLst/>
            <a:gdLst/>
            <a:ahLst/>
            <a:cxnLst/>
            <a:rect l="l" t="t" r="r" b="b"/>
            <a:pathLst>
              <a:path w="1828800" h="746760">
                <a:moveTo>
                  <a:pt x="0" y="373125"/>
                </a:moveTo>
                <a:lnTo>
                  <a:pt x="9143" y="320294"/>
                </a:lnTo>
                <a:lnTo>
                  <a:pt x="35560" y="269875"/>
                </a:lnTo>
                <a:lnTo>
                  <a:pt x="77977" y="222123"/>
                </a:lnTo>
                <a:lnTo>
                  <a:pt x="135381" y="177673"/>
                </a:lnTo>
                <a:lnTo>
                  <a:pt x="169291" y="156845"/>
                </a:lnTo>
                <a:lnTo>
                  <a:pt x="206375" y="137033"/>
                </a:lnTo>
                <a:lnTo>
                  <a:pt x="246633" y="118237"/>
                </a:lnTo>
                <a:lnTo>
                  <a:pt x="289813" y="100711"/>
                </a:lnTo>
                <a:lnTo>
                  <a:pt x="335788" y="84200"/>
                </a:lnTo>
                <a:lnTo>
                  <a:pt x="384301" y="69087"/>
                </a:lnTo>
                <a:lnTo>
                  <a:pt x="435356" y="55245"/>
                </a:lnTo>
                <a:lnTo>
                  <a:pt x="488695" y="42799"/>
                </a:lnTo>
                <a:lnTo>
                  <a:pt x="544322" y="31876"/>
                </a:lnTo>
                <a:lnTo>
                  <a:pt x="601852" y="22351"/>
                </a:lnTo>
                <a:lnTo>
                  <a:pt x="661288" y="14477"/>
                </a:lnTo>
                <a:lnTo>
                  <a:pt x="722376" y="8254"/>
                </a:lnTo>
                <a:lnTo>
                  <a:pt x="784987" y="3683"/>
                </a:lnTo>
                <a:lnTo>
                  <a:pt x="849122" y="888"/>
                </a:lnTo>
                <a:lnTo>
                  <a:pt x="914400" y="0"/>
                </a:lnTo>
                <a:lnTo>
                  <a:pt x="979677" y="888"/>
                </a:lnTo>
                <a:lnTo>
                  <a:pt x="1043813" y="3683"/>
                </a:lnTo>
                <a:lnTo>
                  <a:pt x="1106424" y="8254"/>
                </a:lnTo>
                <a:lnTo>
                  <a:pt x="1167511" y="14477"/>
                </a:lnTo>
                <a:lnTo>
                  <a:pt x="1226947" y="22351"/>
                </a:lnTo>
                <a:lnTo>
                  <a:pt x="1284477" y="31876"/>
                </a:lnTo>
                <a:lnTo>
                  <a:pt x="1340103" y="42799"/>
                </a:lnTo>
                <a:lnTo>
                  <a:pt x="1393444" y="55245"/>
                </a:lnTo>
                <a:lnTo>
                  <a:pt x="1444498" y="69087"/>
                </a:lnTo>
                <a:lnTo>
                  <a:pt x="1493012" y="84200"/>
                </a:lnTo>
                <a:lnTo>
                  <a:pt x="1538986" y="100711"/>
                </a:lnTo>
                <a:lnTo>
                  <a:pt x="1582165" y="118237"/>
                </a:lnTo>
                <a:lnTo>
                  <a:pt x="1622425" y="137033"/>
                </a:lnTo>
                <a:lnTo>
                  <a:pt x="1659509" y="156845"/>
                </a:lnTo>
                <a:lnTo>
                  <a:pt x="1693417" y="177673"/>
                </a:lnTo>
                <a:lnTo>
                  <a:pt x="1750822" y="222123"/>
                </a:lnTo>
                <a:lnTo>
                  <a:pt x="1793239" y="269875"/>
                </a:lnTo>
                <a:lnTo>
                  <a:pt x="1819655" y="320294"/>
                </a:lnTo>
                <a:lnTo>
                  <a:pt x="1828800" y="373125"/>
                </a:lnTo>
                <a:lnTo>
                  <a:pt x="1826514" y="399796"/>
                </a:lnTo>
                <a:lnTo>
                  <a:pt x="1808607" y="451485"/>
                </a:lnTo>
                <a:lnTo>
                  <a:pt x="1773936" y="500634"/>
                </a:lnTo>
                <a:lnTo>
                  <a:pt x="1723898" y="546735"/>
                </a:lnTo>
                <a:lnTo>
                  <a:pt x="1659509" y="589407"/>
                </a:lnTo>
                <a:lnTo>
                  <a:pt x="1622425" y="609219"/>
                </a:lnTo>
                <a:lnTo>
                  <a:pt x="1582165" y="628014"/>
                </a:lnTo>
                <a:lnTo>
                  <a:pt x="1538986" y="645540"/>
                </a:lnTo>
                <a:lnTo>
                  <a:pt x="1493012" y="662051"/>
                </a:lnTo>
                <a:lnTo>
                  <a:pt x="1444498" y="677163"/>
                </a:lnTo>
                <a:lnTo>
                  <a:pt x="1393444" y="691007"/>
                </a:lnTo>
                <a:lnTo>
                  <a:pt x="1340103" y="703452"/>
                </a:lnTo>
                <a:lnTo>
                  <a:pt x="1284477" y="714375"/>
                </a:lnTo>
                <a:lnTo>
                  <a:pt x="1226947" y="723900"/>
                </a:lnTo>
                <a:lnTo>
                  <a:pt x="1167511" y="731774"/>
                </a:lnTo>
                <a:lnTo>
                  <a:pt x="1106424" y="737997"/>
                </a:lnTo>
                <a:lnTo>
                  <a:pt x="1043813" y="742569"/>
                </a:lnTo>
                <a:lnTo>
                  <a:pt x="979677" y="745363"/>
                </a:lnTo>
                <a:lnTo>
                  <a:pt x="914400" y="746251"/>
                </a:lnTo>
                <a:lnTo>
                  <a:pt x="849122" y="745363"/>
                </a:lnTo>
                <a:lnTo>
                  <a:pt x="784987" y="742569"/>
                </a:lnTo>
                <a:lnTo>
                  <a:pt x="722376" y="737997"/>
                </a:lnTo>
                <a:lnTo>
                  <a:pt x="661288" y="731774"/>
                </a:lnTo>
                <a:lnTo>
                  <a:pt x="601852" y="723900"/>
                </a:lnTo>
                <a:lnTo>
                  <a:pt x="544322" y="714375"/>
                </a:lnTo>
                <a:lnTo>
                  <a:pt x="488695" y="703452"/>
                </a:lnTo>
                <a:lnTo>
                  <a:pt x="435356" y="691007"/>
                </a:lnTo>
                <a:lnTo>
                  <a:pt x="384301" y="677163"/>
                </a:lnTo>
                <a:lnTo>
                  <a:pt x="335788" y="662051"/>
                </a:lnTo>
                <a:lnTo>
                  <a:pt x="289813" y="645540"/>
                </a:lnTo>
                <a:lnTo>
                  <a:pt x="246633" y="628014"/>
                </a:lnTo>
                <a:lnTo>
                  <a:pt x="206375" y="609219"/>
                </a:lnTo>
                <a:lnTo>
                  <a:pt x="169291" y="589407"/>
                </a:lnTo>
                <a:lnTo>
                  <a:pt x="135381" y="568578"/>
                </a:lnTo>
                <a:lnTo>
                  <a:pt x="77977" y="524128"/>
                </a:lnTo>
                <a:lnTo>
                  <a:pt x="35560" y="476376"/>
                </a:lnTo>
                <a:lnTo>
                  <a:pt x="9143" y="425958"/>
                </a:lnTo>
                <a:lnTo>
                  <a:pt x="0" y="373125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170" y="425957"/>
            <a:ext cx="4714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Date</a:t>
            </a:r>
            <a:r>
              <a:rPr spc="-75" dirty="0"/>
              <a:t> </a:t>
            </a:r>
            <a:r>
              <a:rPr spc="-10" dirty="0"/>
              <a:t>Class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179703"/>
            <a:ext cx="2016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532" y="1752600"/>
            <a:ext cx="3619500" cy="1569720"/>
          </a:xfrm>
          <a:prstGeom prst="rect">
            <a:avLst/>
          </a:prstGeom>
          <a:solidFill>
            <a:srgbClr val="ECEBD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74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today</a:t>
            </a:r>
            <a:r>
              <a:rPr sz="2400" b="1" spc="-9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0805">
              <a:lnSpc>
                <a:spcPct val="100000"/>
              </a:lnSpc>
            </a:pPr>
            <a:r>
              <a:rPr sz="2400" b="1" i="1" spc="-10" dirty="0">
                <a:latin typeface="Calibri" panose="020F0502020204030204"/>
                <a:cs typeface="Calibri" panose="020F0502020204030204"/>
              </a:rPr>
              <a:t>instance</a:t>
            </a:r>
            <a:r>
              <a:rPr sz="24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ourier New" panose="02070309020205020404"/>
                <a:cs typeface="Courier New" panose="02070309020205020404"/>
              </a:rPr>
              <a:t>Date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object</a:t>
            </a:r>
            <a:r>
              <a:rPr sz="24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ourier New" panose="02070309020205020404"/>
                <a:cs typeface="Courier New" panose="02070309020205020404"/>
              </a:rPr>
              <a:t>Date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1170432"/>
            <a:ext cx="1219200" cy="582295"/>
          </a:xfrm>
          <a:custGeom>
            <a:avLst/>
            <a:gdLst/>
            <a:ahLst/>
            <a:cxnLst/>
            <a:rect l="l" t="t" r="r" b="b"/>
            <a:pathLst>
              <a:path w="1219200" h="582294">
                <a:moveTo>
                  <a:pt x="0" y="290956"/>
                </a:moveTo>
                <a:lnTo>
                  <a:pt x="12446" y="232282"/>
                </a:lnTo>
                <a:lnTo>
                  <a:pt x="47878" y="177672"/>
                </a:lnTo>
                <a:lnTo>
                  <a:pt x="104140" y="128269"/>
                </a:lnTo>
                <a:lnTo>
                  <a:pt x="139191" y="105917"/>
                </a:lnTo>
                <a:lnTo>
                  <a:pt x="178562" y="85216"/>
                </a:lnTo>
                <a:lnTo>
                  <a:pt x="221869" y="66420"/>
                </a:lnTo>
                <a:lnTo>
                  <a:pt x="268731" y="49656"/>
                </a:lnTo>
                <a:lnTo>
                  <a:pt x="319024" y="35051"/>
                </a:lnTo>
                <a:lnTo>
                  <a:pt x="372363" y="22859"/>
                </a:lnTo>
                <a:lnTo>
                  <a:pt x="428370" y="13080"/>
                </a:lnTo>
                <a:lnTo>
                  <a:pt x="486791" y="5968"/>
                </a:lnTo>
                <a:lnTo>
                  <a:pt x="547243" y="1523"/>
                </a:lnTo>
                <a:lnTo>
                  <a:pt x="609600" y="0"/>
                </a:lnTo>
                <a:lnTo>
                  <a:pt x="671957" y="1523"/>
                </a:lnTo>
                <a:lnTo>
                  <a:pt x="732408" y="5968"/>
                </a:lnTo>
                <a:lnTo>
                  <a:pt x="790829" y="13080"/>
                </a:lnTo>
                <a:lnTo>
                  <a:pt x="846836" y="22859"/>
                </a:lnTo>
                <a:lnTo>
                  <a:pt x="900176" y="35051"/>
                </a:lnTo>
                <a:lnTo>
                  <a:pt x="950468" y="49656"/>
                </a:lnTo>
                <a:lnTo>
                  <a:pt x="997331" y="66420"/>
                </a:lnTo>
                <a:lnTo>
                  <a:pt x="1040638" y="85216"/>
                </a:lnTo>
                <a:lnTo>
                  <a:pt x="1080008" y="105917"/>
                </a:lnTo>
                <a:lnTo>
                  <a:pt x="1115060" y="128269"/>
                </a:lnTo>
                <a:lnTo>
                  <a:pt x="1145667" y="152272"/>
                </a:lnTo>
                <a:lnTo>
                  <a:pt x="1191768" y="204469"/>
                </a:lnTo>
                <a:lnTo>
                  <a:pt x="1216025" y="261238"/>
                </a:lnTo>
                <a:lnTo>
                  <a:pt x="1219200" y="290956"/>
                </a:lnTo>
                <a:lnTo>
                  <a:pt x="1216025" y="320675"/>
                </a:lnTo>
                <a:lnTo>
                  <a:pt x="1191768" y="377443"/>
                </a:lnTo>
                <a:lnTo>
                  <a:pt x="1145667" y="429640"/>
                </a:lnTo>
                <a:lnTo>
                  <a:pt x="1115060" y="453643"/>
                </a:lnTo>
                <a:lnTo>
                  <a:pt x="1080008" y="475995"/>
                </a:lnTo>
                <a:lnTo>
                  <a:pt x="1040638" y="496696"/>
                </a:lnTo>
                <a:lnTo>
                  <a:pt x="997331" y="515492"/>
                </a:lnTo>
                <a:lnTo>
                  <a:pt x="950468" y="532256"/>
                </a:lnTo>
                <a:lnTo>
                  <a:pt x="900176" y="546734"/>
                </a:lnTo>
                <a:lnTo>
                  <a:pt x="846836" y="559053"/>
                </a:lnTo>
                <a:lnTo>
                  <a:pt x="790829" y="568832"/>
                </a:lnTo>
                <a:lnTo>
                  <a:pt x="732408" y="575944"/>
                </a:lnTo>
                <a:lnTo>
                  <a:pt x="671957" y="580389"/>
                </a:lnTo>
                <a:lnTo>
                  <a:pt x="609600" y="581913"/>
                </a:lnTo>
                <a:lnTo>
                  <a:pt x="547243" y="580389"/>
                </a:lnTo>
                <a:lnTo>
                  <a:pt x="486791" y="575944"/>
                </a:lnTo>
                <a:lnTo>
                  <a:pt x="428370" y="568832"/>
                </a:lnTo>
                <a:lnTo>
                  <a:pt x="372363" y="559053"/>
                </a:lnTo>
                <a:lnTo>
                  <a:pt x="319024" y="546734"/>
                </a:lnTo>
                <a:lnTo>
                  <a:pt x="268731" y="532256"/>
                </a:lnTo>
                <a:lnTo>
                  <a:pt x="221869" y="515492"/>
                </a:lnTo>
                <a:lnTo>
                  <a:pt x="178562" y="496696"/>
                </a:lnTo>
                <a:lnTo>
                  <a:pt x="139191" y="475995"/>
                </a:lnTo>
                <a:lnTo>
                  <a:pt x="104140" y="453643"/>
                </a:lnTo>
                <a:lnTo>
                  <a:pt x="73533" y="429640"/>
                </a:lnTo>
                <a:lnTo>
                  <a:pt x="27431" y="377443"/>
                </a:lnTo>
                <a:lnTo>
                  <a:pt x="3175" y="320675"/>
                </a:lnTo>
                <a:lnTo>
                  <a:pt x="0" y="290956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60717"/>
            <a:ext cx="6437630" cy="13169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400"/>
              </a:spcBef>
            </a:pP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Date</a:t>
            </a:r>
            <a:r>
              <a:rPr spc="-75" dirty="0"/>
              <a:t> </a:t>
            </a:r>
            <a:r>
              <a:rPr spc="-10" dirty="0"/>
              <a:t>Class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923925" algn="l"/>
              </a:tabLst>
            </a:pPr>
            <a:r>
              <a:rPr sz="2400" spc="-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400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432" y="2097100"/>
            <a:ext cx="8369300" cy="214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enter</a:t>
            </a:r>
            <a:r>
              <a:rPr sz="2400" b="1" spc="-5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dates</a:t>
            </a:r>
            <a:r>
              <a:rPr sz="2400" b="1" spc="-8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DD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MM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YYYY:\n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36195" marR="1424305">
              <a:lnSpc>
                <a:spcPct val="104000"/>
              </a:lnSpc>
              <a:spcBef>
                <a:spcPts val="175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r>
              <a:rPr sz="2400" b="1" spc="-10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enter</a:t>
            </a:r>
            <a:r>
              <a:rPr sz="2400" b="1" spc="-9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today’s</a:t>
            </a:r>
            <a:r>
              <a:rPr sz="2400" b="1" spc="-114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date:</a:t>
            </a:r>
            <a:r>
              <a:rPr sz="2400" b="1" spc="-16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dirty="0"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scanf(“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spc="-7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spc="-6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&amp;today.m_day,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65175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&amp;today.m_month,</a:t>
            </a:r>
            <a:r>
              <a:rPr sz="2400" b="1" spc="-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&amp;today.m_year);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4419600"/>
            <a:ext cx="5257800" cy="1569720"/>
          </a:xfrm>
          <a:custGeom>
            <a:avLst/>
            <a:gdLst/>
            <a:ahLst/>
            <a:cxnLst/>
            <a:rect l="l" t="t" r="r" b="b"/>
            <a:pathLst>
              <a:path w="5257800" h="1569720">
                <a:moveTo>
                  <a:pt x="5257800" y="0"/>
                </a:moveTo>
                <a:lnTo>
                  <a:pt x="0" y="0"/>
                </a:lnTo>
                <a:lnTo>
                  <a:pt x="0" y="1569466"/>
                </a:lnTo>
                <a:lnTo>
                  <a:pt x="5257800" y="1569466"/>
                </a:lnTo>
                <a:lnTo>
                  <a:pt x="5257800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67000" y="4419600"/>
            <a:ext cx="5257800" cy="15697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 marR="148590">
              <a:lnSpc>
                <a:spcPct val="98000"/>
              </a:lnSpc>
              <a:spcBef>
                <a:spcPts val="13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inside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(as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dirty="0">
                <a:latin typeface="Calibri" panose="020F0502020204030204"/>
                <a:cs typeface="Calibri" panose="020F0502020204030204"/>
              </a:rPr>
              <a:t>were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OutputMonth()</a:t>
            </a:r>
            <a:r>
              <a:rPr sz="2400" b="1" spc="-1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function) </a:t>
            </a:r>
            <a:r>
              <a:rPr sz="2400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must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use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dot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access </a:t>
            </a:r>
            <a:r>
              <a:rPr sz="2400" b="1" spc="-45" dirty="0">
                <a:latin typeface="Courier New" panose="02070309020205020404"/>
                <a:cs typeface="Courier New" panose="02070309020205020404"/>
              </a:rPr>
              <a:t>today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’s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400" b="1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variables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9219" y="3761232"/>
            <a:ext cx="2651760" cy="670560"/>
          </a:xfrm>
          <a:custGeom>
            <a:avLst/>
            <a:gdLst/>
            <a:ahLst/>
            <a:cxnLst/>
            <a:rect l="l" t="t" r="r" b="b"/>
            <a:pathLst>
              <a:path w="2651760" h="670560">
                <a:moveTo>
                  <a:pt x="0" y="335153"/>
                </a:moveTo>
                <a:lnTo>
                  <a:pt x="17399" y="280797"/>
                </a:lnTo>
                <a:lnTo>
                  <a:pt x="47371" y="246126"/>
                </a:lnTo>
                <a:lnTo>
                  <a:pt x="91186" y="212852"/>
                </a:lnTo>
                <a:lnTo>
                  <a:pt x="147955" y="181229"/>
                </a:lnTo>
                <a:lnTo>
                  <a:pt x="217043" y="151384"/>
                </a:lnTo>
                <a:lnTo>
                  <a:pt x="255778" y="137287"/>
                </a:lnTo>
                <a:lnTo>
                  <a:pt x="297434" y="123698"/>
                </a:lnTo>
                <a:lnTo>
                  <a:pt x="341630" y="110617"/>
                </a:lnTo>
                <a:lnTo>
                  <a:pt x="388366" y="98171"/>
                </a:lnTo>
                <a:lnTo>
                  <a:pt x="437515" y="86360"/>
                </a:lnTo>
                <a:lnTo>
                  <a:pt x="489077" y="75184"/>
                </a:lnTo>
                <a:lnTo>
                  <a:pt x="542798" y="64643"/>
                </a:lnTo>
                <a:lnTo>
                  <a:pt x="598678" y="54864"/>
                </a:lnTo>
                <a:lnTo>
                  <a:pt x="656717" y="45720"/>
                </a:lnTo>
                <a:lnTo>
                  <a:pt x="716534" y="37465"/>
                </a:lnTo>
                <a:lnTo>
                  <a:pt x="778256" y="29845"/>
                </a:lnTo>
                <a:lnTo>
                  <a:pt x="841756" y="23114"/>
                </a:lnTo>
                <a:lnTo>
                  <a:pt x="906780" y="17145"/>
                </a:lnTo>
                <a:lnTo>
                  <a:pt x="973455" y="11938"/>
                </a:lnTo>
                <a:lnTo>
                  <a:pt x="1041527" y="7747"/>
                </a:lnTo>
                <a:lnTo>
                  <a:pt x="1110869" y="4445"/>
                </a:lnTo>
                <a:lnTo>
                  <a:pt x="1181481" y="1905"/>
                </a:lnTo>
                <a:lnTo>
                  <a:pt x="1253236" y="508"/>
                </a:lnTo>
                <a:lnTo>
                  <a:pt x="1325880" y="0"/>
                </a:lnTo>
                <a:lnTo>
                  <a:pt x="1398651" y="508"/>
                </a:lnTo>
                <a:lnTo>
                  <a:pt x="1470406" y="1905"/>
                </a:lnTo>
                <a:lnTo>
                  <a:pt x="1541018" y="4445"/>
                </a:lnTo>
                <a:lnTo>
                  <a:pt x="1610360" y="7747"/>
                </a:lnTo>
                <a:lnTo>
                  <a:pt x="1678432" y="11938"/>
                </a:lnTo>
                <a:lnTo>
                  <a:pt x="1744980" y="17145"/>
                </a:lnTo>
                <a:lnTo>
                  <a:pt x="1810131" y="23114"/>
                </a:lnTo>
                <a:lnTo>
                  <a:pt x="1873504" y="29845"/>
                </a:lnTo>
                <a:lnTo>
                  <a:pt x="1935226" y="37465"/>
                </a:lnTo>
                <a:lnTo>
                  <a:pt x="1995170" y="45720"/>
                </a:lnTo>
                <a:lnTo>
                  <a:pt x="2053082" y="54864"/>
                </a:lnTo>
                <a:lnTo>
                  <a:pt x="2108962" y="64643"/>
                </a:lnTo>
                <a:lnTo>
                  <a:pt x="2162683" y="75184"/>
                </a:lnTo>
                <a:lnTo>
                  <a:pt x="2214245" y="86360"/>
                </a:lnTo>
                <a:lnTo>
                  <a:pt x="2263394" y="98171"/>
                </a:lnTo>
                <a:lnTo>
                  <a:pt x="2310130" y="110617"/>
                </a:lnTo>
                <a:lnTo>
                  <a:pt x="2354453" y="123698"/>
                </a:lnTo>
                <a:lnTo>
                  <a:pt x="2395982" y="137287"/>
                </a:lnTo>
                <a:lnTo>
                  <a:pt x="2434717" y="151384"/>
                </a:lnTo>
                <a:lnTo>
                  <a:pt x="2470785" y="165989"/>
                </a:lnTo>
                <a:lnTo>
                  <a:pt x="2533777" y="196850"/>
                </a:lnTo>
                <a:lnTo>
                  <a:pt x="2584196" y="229235"/>
                </a:lnTo>
                <a:lnTo>
                  <a:pt x="2621153" y="263271"/>
                </a:lnTo>
                <a:lnTo>
                  <a:pt x="2644013" y="298704"/>
                </a:lnTo>
                <a:lnTo>
                  <a:pt x="2651760" y="335153"/>
                </a:lnTo>
                <a:lnTo>
                  <a:pt x="2649855" y="353568"/>
                </a:lnTo>
                <a:lnTo>
                  <a:pt x="2634360" y="389636"/>
                </a:lnTo>
                <a:lnTo>
                  <a:pt x="2604389" y="424307"/>
                </a:lnTo>
                <a:lnTo>
                  <a:pt x="2560574" y="457708"/>
                </a:lnTo>
                <a:lnTo>
                  <a:pt x="2503805" y="489331"/>
                </a:lnTo>
                <a:lnTo>
                  <a:pt x="2434717" y="519176"/>
                </a:lnTo>
                <a:lnTo>
                  <a:pt x="2395982" y="533273"/>
                </a:lnTo>
                <a:lnTo>
                  <a:pt x="2354453" y="546862"/>
                </a:lnTo>
                <a:lnTo>
                  <a:pt x="2310130" y="559943"/>
                </a:lnTo>
                <a:lnTo>
                  <a:pt x="2263394" y="572389"/>
                </a:lnTo>
                <a:lnTo>
                  <a:pt x="2214245" y="584200"/>
                </a:lnTo>
                <a:lnTo>
                  <a:pt x="2162683" y="595376"/>
                </a:lnTo>
                <a:lnTo>
                  <a:pt x="2108962" y="605917"/>
                </a:lnTo>
                <a:lnTo>
                  <a:pt x="2053082" y="615696"/>
                </a:lnTo>
                <a:lnTo>
                  <a:pt x="1995170" y="624840"/>
                </a:lnTo>
                <a:lnTo>
                  <a:pt x="1935226" y="633095"/>
                </a:lnTo>
                <a:lnTo>
                  <a:pt x="1873504" y="640715"/>
                </a:lnTo>
                <a:lnTo>
                  <a:pt x="1810131" y="647446"/>
                </a:lnTo>
                <a:lnTo>
                  <a:pt x="1744980" y="653415"/>
                </a:lnTo>
                <a:lnTo>
                  <a:pt x="1678432" y="658622"/>
                </a:lnTo>
                <a:lnTo>
                  <a:pt x="1610360" y="662813"/>
                </a:lnTo>
                <a:lnTo>
                  <a:pt x="1541018" y="666115"/>
                </a:lnTo>
                <a:lnTo>
                  <a:pt x="1470406" y="668655"/>
                </a:lnTo>
                <a:lnTo>
                  <a:pt x="1398651" y="670052"/>
                </a:lnTo>
                <a:lnTo>
                  <a:pt x="1325880" y="670560"/>
                </a:lnTo>
                <a:lnTo>
                  <a:pt x="1253236" y="670052"/>
                </a:lnTo>
                <a:lnTo>
                  <a:pt x="1181481" y="668655"/>
                </a:lnTo>
                <a:lnTo>
                  <a:pt x="1110869" y="666115"/>
                </a:lnTo>
                <a:lnTo>
                  <a:pt x="1041527" y="662813"/>
                </a:lnTo>
                <a:lnTo>
                  <a:pt x="973455" y="658622"/>
                </a:lnTo>
                <a:lnTo>
                  <a:pt x="906780" y="653415"/>
                </a:lnTo>
                <a:lnTo>
                  <a:pt x="841756" y="647446"/>
                </a:lnTo>
                <a:lnTo>
                  <a:pt x="778256" y="640715"/>
                </a:lnTo>
                <a:lnTo>
                  <a:pt x="716534" y="633095"/>
                </a:lnTo>
                <a:lnTo>
                  <a:pt x="656717" y="624840"/>
                </a:lnTo>
                <a:lnTo>
                  <a:pt x="598678" y="615696"/>
                </a:lnTo>
                <a:lnTo>
                  <a:pt x="542798" y="605917"/>
                </a:lnTo>
                <a:lnTo>
                  <a:pt x="489077" y="595376"/>
                </a:lnTo>
                <a:lnTo>
                  <a:pt x="437515" y="584200"/>
                </a:lnTo>
                <a:lnTo>
                  <a:pt x="388366" y="572389"/>
                </a:lnTo>
                <a:lnTo>
                  <a:pt x="341630" y="559943"/>
                </a:lnTo>
                <a:lnTo>
                  <a:pt x="297434" y="546862"/>
                </a:lnTo>
                <a:lnTo>
                  <a:pt x="255778" y="533273"/>
                </a:lnTo>
                <a:lnTo>
                  <a:pt x="217043" y="519176"/>
                </a:lnTo>
                <a:lnTo>
                  <a:pt x="180975" y="504444"/>
                </a:lnTo>
                <a:lnTo>
                  <a:pt x="117983" y="473710"/>
                </a:lnTo>
                <a:lnTo>
                  <a:pt x="67564" y="441198"/>
                </a:lnTo>
                <a:lnTo>
                  <a:pt x="30607" y="407162"/>
                </a:lnTo>
                <a:lnTo>
                  <a:pt x="7746" y="371729"/>
                </a:lnTo>
                <a:lnTo>
                  <a:pt x="0" y="335153"/>
                </a:lnTo>
                <a:close/>
              </a:path>
            </a:pathLst>
          </a:custGeom>
          <a:ln w="5714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60717"/>
            <a:ext cx="6437630" cy="13169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400"/>
              </a:spcBef>
            </a:pP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Date</a:t>
            </a:r>
            <a:r>
              <a:rPr spc="-75" dirty="0"/>
              <a:t> </a:t>
            </a:r>
            <a:r>
              <a:rPr spc="-10" dirty="0"/>
              <a:t>Class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923925" algn="l"/>
              </a:tabLst>
            </a:pPr>
            <a:r>
              <a:rPr sz="2400" spc="-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400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7668" y="30883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8632" y="3152133"/>
            <a:ext cx="5263515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2480"/>
              </a:lnSpc>
            </a:pP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lease</a:t>
            </a:r>
            <a:r>
              <a:rPr sz="2400" b="1" spc="-9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enter</a:t>
            </a:r>
            <a:r>
              <a:rPr sz="2400" b="1" spc="-6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today’s</a:t>
            </a:r>
            <a:r>
              <a:rPr sz="2400" b="1" spc="-9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date:</a:t>
            </a:r>
            <a:r>
              <a:rPr sz="2400" b="1" spc="-14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dirty="0">
                <a:latin typeface="Courier New" panose="02070309020205020404"/>
                <a:cs typeface="Courier New" panose="02070309020205020404"/>
              </a:rPr>
              <a:t>”)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880" marR="342265" indent="-182880">
              <a:lnSpc>
                <a:spcPct val="103000"/>
              </a:lnSpc>
              <a:spcBef>
                <a:spcPts val="15"/>
              </a:spcBef>
            </a:pPr>
            <a:r>
              <a:rPr sz="2400" b="1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400" b="1" spc="-40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spc="-30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&amp;today.m_day,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y.m_month,</a:t>
            </a:r>
            <a:r>
              <a:rPr sz="2400" b="1" spc="-1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&amp;today.m_year);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8837" y="2366581"/>
            <a:ext cx="5267325" cy="2286635"/>
            <a:chOff x="2128837" y="2366581"/>
            <a:chExt cx="5267325" cy="2286635"/>
          </a:xfrm>
        </p:grpSpPr>
        <p:sp>
          <p:nvSpPr>
            <p:cNvPr id="6" name="object 6"/>
            <p:cNvSpPr/>
            <p:nvPr/>
          </p:nvSpPr>
          <p:spPr>
            <a:xfrm>
              <a:off x="2133600" y="2394204"/>
              <a:ext cx="5257800" cy="2253615"/>
            </a:xfrm>
            <a:custGeom>
              <a:avLst/>
              <a:gdLst/>
              <a:ahLst/>
              <a:cxnLst/>
              <a:rect l="l" t="t" r="r" b="b"/>
              <a:pathLst>
                <a:path w="5257800" h="2253615">
                  <a:moveTo>
                    <a:pt x="5257800" y="0"/>
                  </a:moveTo>
                  <a:lnTo>
                    <a:pt x="0" y="0"/>
                  </a:lnTo>
                  <a:lnTo>
                    <a:pt x="0" y="2253615"/>
                  </a:lnTo>
                  <a:lnTo>
                    <a:pt x="5257800" y="2253615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33600" y="2371344"/>
              <a:ext cx="5257800" cy="2277110"/>
            </a:xfrm>
            <a:custGeom>
              <a:avLst/>
              <a:gdLst/>
              <a:ahLst/>
              <a:cxnLst/>
              <a:rect l="l" t="t" r="r" b="b"/>
              <a:pathLst>
                <a:path w="5257800" h="2277110">
                  <a:moveTo>
                    <a:pt x="0" y="2276855"/>
                  </a:moveTo>
                  <a:lnTo>
                    <a:pt x="5257800" y="2276855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2768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16432" y="2097100"/>
            <a:ext cx="836930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785" indent="-1696720">
              <a:lnSpc>
                <a:spcPts val="2505"/>
              </a:lnSpc>
              <a:spcBef>
                <a:spcPts val="100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enter</a:t>
            </a:r>
            <a:r>
              <a:rPr sz="2400" b="1" spc="-5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dates</a:t>
            </a:r>
            <a:r>
              <a:rPr sz="2400" b="1" spc="-8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DD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MM</a:t>
            </a:r>
            <a:r>
              <a:rPr sz="2400" b="1" spc="-8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YYYY:\n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708785">
              <a:lnSpc>
                <a:spcPts val="2445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also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use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dot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call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708785">
              <a:lnSpc>
                <a:spcPts val="2820"/>
              </a:lnSpc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4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OutputMonth()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07" y="3088385"/>
            <a:ext cx="512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400" b="1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400" b="1" spc="-117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on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the</a:t>
            </a:r>
            <a:r>
              <a:rPr sz="3600" spc="15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5" baseline="1000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3600" b="1" spc="-1410" baseline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object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5" baseline="1000" dirty="0">
                <a:latin typeface="Courier New" panose="02070309020205020404"/>
                <a:cs typeface="Courier New" panose="02070309020205020404"/>
              </a:rPr>
              <a:t>today</a:t>
            </a:r>
            <a:endParaRPr sz="36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207" y="3435477"/>
            <a:ext cx="8395335" cy="23158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b="1" spc="-10" dirty="0">
                <a:latin typeface="Courier New" panose="02070309020205020404"/>
                <a:cs typeface="Courier New" panose="02070309020205020404"/>
              </a:rPr>
              <a:t>scanf(“</a:t>
            </a:r>
            <a:r>
              <a:rPr sz="2400" b="1" spc="-10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%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84655" marR="1796415" indent="-943610">
              <a:lnSpc>
                <a:spcPts val="2770"/>
              </a:lnSpc>
              <a:spcBef>
                <a:spcPts val="440"/>
              </a:spcBef>
            </a:pPr>
            <a:r>
              <a:rPr sz="3600" b="1" spc="-15" baseline="3000" dirty="0">
                <a:latin typeface="Courier New" panose="02070309020205020404"/>
                <a:cs typeface="Courier New" panose="02070309020205020404"/>
              </a:rPr>
              <a:t>&amp;toda</a:t>
            </a:r>
            <a:r>
              <a:rPr sz="3600" b="1" spc="-1777" baseline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Again,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note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do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need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pass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4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4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m_month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Today’s</a:t>
            </a:r>
            <a:r>
              <a:rPr sz="2400" b="1" spc="-10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b="1" spc="-7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400" b="1" spc="-8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dirty="0"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 panose="02070309020205020404"/>
                <a:cs typeface="Courier New" panose="02070309020205020404"/>
              </a:rPr>
              <a:t>today.OutputMonth();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printf(“</a:t>
            </a:r>
            <a:r>
              <a:rPr sz="2400" b="1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b="1" spc="-114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C3D59B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4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\n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today.m_day,</a:t>
            </a:r>
            <a:r>
              <a:rPr sz="2400" b="1" spc="-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today.m_year);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4953000"/>
            <a:ext cx="4253865" cy="576580"/>
          </a:xfrm>
          <a:custGeom>
            <a:avLst/>
            <a:gdLst/>
            <a:ahLst/>
            <a:cxnLst/>
            <a:rect l="l" t="t" r="r" b="b"/>
            <a:pathLst>
              <a:path w="4253865" h="576579">
                <a:moveTo>
                  <a:pt x="0" y="288036"/>
                </a:moveTo>
                <a:lnTo>
                  <a:pt x="27838" y="241300"/>
                </a:lnTo>
                <a:lnTo>
                  <a:pt x="75958" y="211455"/>
                </a:lnTo>
                <a:lnTo>
                  <a:pt x="146240" y="182880"/>
                </a:lnTo>
                <a:lnTo>
                  <a:pt x="237375" y="155701"/>
                </a:lnTo>
                <a:lnTo>
                  <a:pt x="348056" y="130048"/>
                </a:lnTo>
                <a:lnTo>
                  <a:pt x="410324" y="117982"/>
                </a:lnTo>
                <a:lnTo>
                  <a:pt x="476999" y="106299"/>
                </a:lnTo>
                <a:lnTo>
                  <a:pt x="547916" y="94995"/>
                </a:lnTo>
                <a:lnTo>
                  <a:pt x="622896" y="84327"/>
                </a:lnTo>
                <a:lnTo>
                  <a:pt x="701802" y="74168"/>
                </a:lnTo>
                <a:lnTo>
                  <a:pt x="784466" y="64643"/>
                </a:lnTo>
                <a:lnTo>
                  <a:pt x="870712" y="55625"/>
                </a:lnTo>
                <a:lnTo>
                  <a:pt x="960399" y="47117"/>
                </a:lnTo>
                <a:lnTo>
                  <a:pt x="1053338" y="39369"/>
                </a:lnTo>
                <a:lnTo>
                  <a:pt x="1149350" y="32131"/>
                </a:lnTo>
                <a:lnTo>
                  <a:pt x="1248410" y="25654"/>
                </a:lnTo>
                <a:lnTo>
                  <a:pt x="1350137" y="19812"/>
                </a:lnTo>
                <a:lnTo>
                  <a:pt x="1454531" y="14731"/>
                </a:lnTo>
                <a:lnTo>
                  <a:pt x="1561464" y="10287"/>
                </a:lnTo>
                <a:lnTo>
                  <a:pt x="1670558" y="6604"/>
                </a:lnTo>
                <a:lnTo>
                  <a:pt x="1781810" y="3810"/>
                </a:lnTo>
                <a:lnTo>
                  <a:pt x="1895094" y="1650"/>
                </a:lnTo>
                <a:lnTo>
                  <a:pt x="2010156" y="381"/>
                </a:lnTo>
                <a:lnTo>
                  <a:pt x="2126869" y="0"/>
                </a:lnTo>
                <a:lnTo>
                  <a:pt x="2243582" y="381"/>
                </a:lnTo>
                <a:lnTo>
                  <a:pt x="2358517" y="1650"/>
                </a:lnTo>
                <a:lnTo>
                  <a:pt x="2471801" y="3810"/>
                </a:lnTo>
                <a:lnTo>
                  <a:pt x="2583053" y="6604"/>
                </a:lnTo>
                <a:lnTo>
                  <a:pt x="2692146" y="10287"/>
                </a:lnTo>
                <a:lnTo>
                  <a:pt x="2799080" y="14731"/>
                </a:lnTo>
                <a:lnTo>
                  <a:pt x="2903474" y="19812"/>
                </a:lnTo>
                <a:lnTo>
                  <a:pt x="3005201" y="25654"/>
                </a:lnTo>
                <a:lnTo>
                  <a:pt x="3104134" y="32131"/>
                </a:lnTo>
                <a:lnTo>
                  <a:pt x="3200146" y="39369"/>
                </a:lnTo>
                <a:lnTo>
                  <a:pt x="3293110" y="47117"/>
                </a:lnTo>
                <a:lnTo>
                  <a:pt x="3382772" y="55625"/>
                </a:lnTo>
                <a:lnTo>
                  <a:pt x="3469004" y="64643"/>
                </a:lnTo>
                <a:lnTo>
                  <a:pt x="3551682" y="74168"/>
                </a:lnTo>
                <a:lnTo>
                  <a:pt x="3630549" y="84327"/>
                </a:lnTo>
                <a:lnTo>
                  <a:pt x="3705605" y="94995"/>
                </a:lnTo>
                <a:lnTo>
                  <a:pt x="3776472" y="106299"/>
                </a:lnTo>
                <a:lnTo>
                  <a:pt x="3843147" y="117982"/>
                </a:lnTo>
                <a:lnTo>
                  <a:pt x="3905377" y="130048"/>
                </a:lnTo>
                <a:lnTo>
                  <a:pt x="3963162" y="142620"/>
                </a:lnTo>
                <a:lnTo>
                  <a:pt x="4064254" y="169037"/>
                </a:lnTo>
                <a:lnTo>
                  <a:pt x="4145026" y="196976"/>
                </a:lnTo>
                <a:lnTo>
                  <a:pt x="4204462" y="226187"/>
                </a:lnTo>
                <a:lnTo>
                  <a:pt x="4241038" y="256667"/>
                </a:lnTo>
                <a:lnTo>
                  <a:pt x="4253484" y="288036"/>
                </a:lnTo>
                <a:lnTo>
                  <a:pt x="4250309" y="303784"/>
                </a:lnTo>
                <a:lnTo>
                  <a:pt x="4225671" y="334772"/>
                </a:lnTo>
                <a:lnTo>
                  <a:pt x="4177538" y="364616"/>
                </a:lnTo>
                <a:lnTo>
                  <a:pt x="4107179" y="393191"/>
                </a:lnTo>
                <a:lnTo>
                  <a:pt x="4016121" y="420369"/>
                </a:lnTo>
                <a:lnTo>
                  <a:pt x="3905377" y="446024"/>
                </a:lnTo>
                <a:lnTo>
                  <a:pt x="3843147" y="458088"/>
                </a:lnTo>
                <a:lnTo>
                  <a:pt x="3776472" y="469772"/>
                </a:lnTo>
                <a:lnTo>
                  <a:pt x="3705605" y="480949"/>
                </a:lnTo>
                <a:lnTo>
                  <a:pt x="3630549" y="491744"/>
                </a:lnTo>
                <a:lnTo>
                  <a:pt x="3551682" y="501903"/>
                </a:lnTo>
                <a:lnTo>
                  <a:pt x="3469004" y="511428"/>
                </a:lnTo>
                <a:lnTo>
                  <a:pt x="3382772" y="520446"/>
                </a:lnTo>
                <a:lnTo>
                  <a:pt x="3293110" y="528955"/>
                </a:lnTo>
                <a:lnTo>
                  <a:pt x="3200146" y="536702"/>
                </a:lnTo>
                <a:lnTo>
                  <a:pt x="3104134" y="543941"/>
                </a:lnTo>
                <a:lnTo>
                  <a:pt x="3005201" y="550418"/>
                </a:lnTo>
                <a:lnTo>
                  <a:pt x="2903474" y="556260"/>
                </a:lnTo>
                <a:lnTo>
                  <a:pt x="2799080" y="561340"/>
                </a:lnTo>
                <a:lnTo>
                  <a:pt x="2692146" y="565785"/>
                </a:lnTo>
                <a:lnTo>
                  <a:pt x="2583053" y="569468"/>
                </a:lnTo>
                <a:lnTo>
                  <a:pt x="2471801" y="572262"/>
                </a:lnTo>
                <a:lnTo>
                  <a:pt x="2358517" y="574421"/>
                </a:lnTo>
                <a:lnTo>
                  <a:pt x="2243582" y="575691"/>
                </a:lnTo>
                <a:lnTo>
                  <a:pt x="2126869" y="576072"/>
                </a:lnTo>
                <a:lnTo>
                  <a:pt x="2010156" y="575691"/>
                </a:lnTo>
                <a:lnTo>
                  <a:pt x="1895094" y="574421"/>
                </a:lnTo>
                <a:lnTo>
                  <a:pt x="1781810" y="572262"/>
                </a:lnTo>
                <a:lnTo>
                  <a:pt x="1670558" y="569468"/>
                </a:lnTo>
                <a:lnTo>
                  <a:pt x="1561464" y="565785"/>
                </a:lnTo>
                <a:lnTo>
                  <a:pt x="1454531" y="561340"/>
                </a:lnTo>
                <a:lnTo>
                  <a:pt x="1350137" y="556260"/>
                </a:lnTo>
                <a:lnTo>
                  <a:pt x="1248410" y="550418"/>
                </a:lnTo>
                <a:lnTo>
                  <a:pt x="1149350" y="543941"/>
                </a:lnTo>
                <a:lnTo>
                  <a:pt x="1053338" y="536702"/>
                </a:lnTo>
                <a:lnTo>
                  <a:pt x="960399" y="528955"/>
                </a:lnTo>
                <a:lnTo>
                  <a:pt x="870712" y="520446"/>
                </a:lnTo>
                <a:lnTo>
                  <a:pt x="784466" y="511428"/>
                </a:lnTo>
                <a:lnTo>
                  <a:pt x="701802" y="501903"/>
                </a:lnTo>
                <a:lnTo>
                  <a:pt x="622896" y="491744"/>
                </a:lnTo>
                <a:lnTo>
                  <a:pt x="547916" y="480949"/>
                </a:lnTo>
                <a:lnTo>
                  <a:pt x="476999" y="469772"/>
                </a:lnTo>
                <a:lnTo>
                  <a:pt x="410324" y="458088"/>
                </a:lnTo>
                <a:lnTo>
                  <a:pt x="348056" y="446024"/>
                </a:lnTo>
                <a:lnTo>
                  <a:pt x="290347" y="433450"/>
                </a:lnTo>
                <a:lnTo>
                  <a:pt x="189280" y="406908"/>
                </a:lnTo>
                <a:lnTo>
                  <a:pt x="108419" y="379094"/>
                </a:lnTo>
                <a:lnTo>
                  <a:pt x="49047" y="349758"/>
                </a:lnTo>
                <a:lnTo>
                  <a:pt x="12484" y="319405"/>
                </a:lnTo>
                <a:lnTo>
                  <a:pt x="0" y="288036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798" y="425957"/>
            <a:ext cx="38944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114" dirty="0"/>
              <a:t> </a:t>
            </a:r>
            <a:r>
              <a:rPr spc="-10" dirty="0"/>
              <a:t>Specifiers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781925" cy="219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our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Date</a:t>
            </a:r>
            <a:r>
              <a:rPr sz="320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class,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everything </a:t>
            </a:r>
            <a:r>
              <a:rPr sz="3200" dirty="0">
                <a:latin typeface="Calibri" panose="020F0502020204030204"/>
                <a:cs typeface="Calibri" panose="020F0502020204030204"/>
              </a:rPr>
              <a:t>was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public</a:t>
            </a:r>
            <a:r>
              <a:rPr sz="32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–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not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good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practice!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Why?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425957"/>
            <a:ext cx="38944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114" dirty="0"/>
              <a:t> </a:t>
            </a:r>
            <a:r>
              <a:rPr spc="-10" dirty="0"/>
              <a:t>Specifiers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436484" cy="366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three</a:t>
            </a:r>
            <a:r>
              <a:rPr sz="3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3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options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for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</a:pPr>
            <a:r>
              <a:rPr sz="3200" b="1" i="1" dirty="0">
                <a:latin typeface="Calibri" panose="020F0502020204030204"/>
                <a:cs typeface="Calibri" panose="020F0502020204030204"/>
              </a:rPr>
              <a:t>access</a:t>
            </a:r>
            <a:r>
              <a:rPr sz="3200" b="1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specifiers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each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own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role: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public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private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protected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–"/>
            </a:pPr>
            <a:endParaRPr sz="40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specify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members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inside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class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425957"/>
            <a:ext cx="290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Toy</a:t>
            </a:r>
            <a:r>
              <a:rPr spc="-190" dirty="0"/>
              <a:t> </a:t>
            </a:r>
            <a:r>
              <a:rPr spc="-10" dirty="0"/>
              <a:t>Example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442720"/>
            <a:ext cx="6524625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434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12700" marR="434340">
              <a:lnSpc>
                <a:spcPct val="120000"/>
              </a:lnSpc>
              <a:spcBef>
                <a:spcPts val="100"/>
              </a:spcBef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 indent="426720">
              <a:lnSpc>
                <a:spcPct val="120000"/>
              </a:lnSpc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 b="1" spc="-20" dirty="0">
              <a:latin typeface="Courier New" panose="02070309020205020404"/>
              <a:cs typeface="Courier New" panose="02070309020205020404"/>
            </a:endParaRPr>
          </a:p>
          <a:p>
            <a:pPr marL="12700" marR="5080" lvl="0" indent="426720">
              <a:lnSpc>
                <a:spcPct val="120000"/>
              </a:lnSpc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429895" indent="426720">
              <a:lnSpc>
                <a:spcPct val="120000"/>
              </a:lnSpc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 b="1" spc="-20" dirty="0">
              <a:latin typeface="Courier New" panose="02070309020205020404"/>
              <a:cs typeface="Courier New" panose="02070309020205020404"/>
            </a:endParaRPr>
          </a:p>
          <a:p>
            <a:pPr marL="12700" marR="429895" indent="426720">
              <a:lnSpc>
                <a:spcPct val="120000"/>
              </a:lnSpc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protected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5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425957"/>
            <a:ext cx="7270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Public,</a:t>
            </a:r>
            <a:r>
              <a:rPr spc="-85" dirty="0"/>
              <a:t> </a:t>
            </a:r>
            <a:r>
              <a:rPr dirty="0"/>
              <a:t>Private,</a:t>
            </a:r>
            <a:r>
              <a:rPr spc="-85" dirty="0"/>
              <a:t> </a:t>
            </a:r>
            <a:r>
              <a:rPr spc="-10" dirty="0"/>
              <a:t>Protected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408038"/>
            <a:ext cx="8166100" cy="38093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ourier New" panose="02070309020205020404"/>
                <a:cs typeface="Courier New" panose="02070309020205020404"/>
              </a:rPr>
              <a:t>public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56285" marR="5080" indent="-287020">
              <a:lnSpc>
                <a:spcPct val="103000"/>
              </a:lnSpc>
              <a:spcBef>
                <a:spcPts val="780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anything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has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object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also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public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variables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2593340" indent="-342900">
              <a:lnSpc>
                <a:spcPct val="100000"/>
              </a:lnSpc>
              <a:spcBef>
                <a:spcPts val="21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not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normally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used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variables;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used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most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425957"/>
            <a:ext cx="7270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Public,</a:t>
            </a:r>
            <a:r>
              <a:rPr spc="-85" dirty="0"/>
              <a:t> </a:t>
            </a:r>
            <a:r>
              <a:rPr dirty="0"/>
              <a:t>Private,</a:t>
            </a:r>
            <a:r>
              <a:rPr spc="-85" dirty="0"/>
              <a:t> </a:t>
            </a:r>
            <a:r>
              <a:rPr spc="-10" dirty="0"/>
              <a:t>Protected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6045"/>
            <a:ext cx="8220710" cy="482219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ourier New" panose="02070309020205020404"/>
                <a:cs typeface="Courier New" panose="02070309020205020404"/>
              </a:rPr>
              <a:t>private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1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35" dirty="0">
                <a:latin typeface="Calibri" panose="020F0502020204030204"/>
                <a:cs typeface="Calibri" panose="020F0502020204030204"/>
              </a:rPr>
              <a:t>private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members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variables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only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accessed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800" b="1" i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Date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class;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cannot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accessed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main(),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etc.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42265" marR="408940" indent="-342265" algn="l">
              <a:lnSpc>
                <a:spcPct val="100000"/>
              </a:lnSpc>
              <a:spcBef>
                <a:spcPts val="2030"/>
              </a:spcBef>
              <a:buFont typeface="Arial" panose="020B0604020202020204"/>
              <a:buChar char="•"/>
              <a:tabLst>
                <a:tab pos="342265" algn="l"/>
                <a:tab pos="355600" algn="l"/>
              </a:tabLst>
            </a:pPr>
            <a:r>
              <a:rPr lang="x-none" altLang="" sz="3200" dirty="0">
                <a:latin typeface="Calibri" panose="020F0502020204030204"/>
                <a:cs typeface="Calibri" panose="020F0502020204030204"/>
              </a:rPr>
              <a:t>In a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class</a:t>
            </a:r>
            <a:r>
              <a:rPr lang="x-none" altLang="" sz="3200" dirty="0">
                <a:latin typeface="Calibri" panose="020F0502020204030204"/>
                <a:cs typeface="Calibri" panose="020F0502020204030204"/>
              </a:rPr>
              <a:t>, </a:t>
            </a:r>
            <a:r>
              <a:rPr sz="3200" dirty="0">
                <a:latin typeface="Calibri" panose="020F0502020204030204"/>
                <a:cs typeface="Calibri" panose="020F0502020204030204"/>
              </a:rPr>
              <a:t>if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not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specified,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members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default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private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43585" marR="331470" lvl="2" indent="-287020" algn="l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–"/>
              <a:tabLst>
                <a:tab pos="2870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8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specify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anyway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–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good</a:t>
            </a:r>
            <a:r>
              <a:rPr sz="28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coding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practices!</a:t>
            </a:r>
            <a:endParaRPr sz="2800" spc="-10" dirty="0">
              <a:latin typeface="Calibri" panose="020F0502020204030204"/>
              <a:cs typeface="Calibri" panose="020F0502020204030204"/>
            </a:endParaRPr>
          </a:p>
          <a:p>
            <a:pPr marL="457200" marR="331470" lvl="1" indent="-457200" algn="l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x-none" altLang="" sz="2800">
                <a:latin typeface="Calibri" panose="020F0502020204030204"/>
                <a:cs typeface="Calibri" panose="020F0502020204030204"/>
              </a:rPr>
              <a:t> </a:t>
            </a: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struct</a:t>
            </a:r>
            <a:r>
              <a:rPr sz="2800" spc="-15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x-none" altLang="" sz="2800">
                <a:latin typeface="Calibri" panose="020F0502020204030204"/>
                <a:cs typeface="Calibri" panose="020F0502020204030204"/>
              </a:rPr>
              <a:t>and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class</a:t>
            </a:r>
            <a:r>
              <a:rPr lang="x-none" altLang="" sz="2800">
                <a:latin typeface="Calibri" panose="020F0502020204030204"/>
                <a:cs typeface="Calibri" panose="020F0502020204030204"/>
              </a:rPr>
              <a:t> differ: Members in a 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struct</a:t>
            </a:r>
            <a:r>
              <a:rPr sz="2800" spc="-15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x-none" altLang="en-US" sz="2800">
                <a:latin typeface="Calibri" panose="020F0502020204030204"/>
                <a:cs typeface="Calibri" panose="020F0502020204030204"/>
                <a:sym typeface="+mn-ea"/>
              </a:rPr>
              <a:t>default to public.</a:t>
            </a:r>
            <a:endParaRPr lang="x-none" altLang="" sz="2800" spc="-150" dirty="0">
              <a:latin typeface="Calibri" panose="020F0502020204030204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425957"/>
            <a:ext cx="7270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Public,</a:t>
            </a:r>
            <a:r>
              <a:rPr spc="-85" dirty="0"/>
              <a:t> </a:t>
            </a:r>
            <a:r>
              <a:rPr dirty="0"/>
              <a:t>Private,</a:t>
            </a:r>
            <a:r>
              <a:rPr spc="-85" dirty="0"/>
              <a:t> </a:t>
            </a:r>
            <a:r>
              <a:rPr spc="-10" dirty="0"/>
              <a:t>Protected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76167"/>
            <a:ext cx="8142605" cy="30378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ourier New" panose="02070309020205020404"/>
                <a:cs typeface="Courier New" panose="02070309020205020404"/>
              </a:rPr>
              <a:t>protected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1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30" dirty="0">
                <a:latin typeface="Calibri" panose="020F0502020204030204"/>
                <a:cs typeface="Calibri" panose="020F0502020204030204"/>
              </a:rPr>
              <a:t>protected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variables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only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accessed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800" b="1" i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Date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class,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member</a:t>
            </a:r>
            <a:r>
              <a:rPr sz="2800" u="heavy" spc="-10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functions</a:t>
            </a:r>
            <a:r>
              <a:rPr sz="2800" u="heavy" spc="-9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of</a:t>
            </a:r>
            <a:r>
              <a:rPr sz="2800" u="heavy" spc="-8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any</a:t>
            </a:r>
            <a:r>
              <a:rPr sz="2800" u="heavy" spc="-10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derived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classes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(we’ll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cover</a:t>
            </a:r>
            <a:r>
              <a:rPr sz="28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later)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963" y="425957"/>
            <a:ext cx="5772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Procedural</a:t>
            </a:r>
            <a:r>
              <a:rPr spc="-200" dirty="0"/>
              <a:t> </a:t>
            </a:r>
            <a:r>
              <a:rPr spc="-10" dirty="0"/>
              <a:t>Programming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44574"/>
            <a:ext cx="8362315" cy="461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67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67310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C,</a:t>
            </a:r>
            <a:r>
              <a:rPr sz="3200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everything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we’ve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been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doing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has</a:t>
            </a:r>
            <a:r>
              <a:rPr sz="3200" dirty="0">
                <a:latin typeface="Calibri" panose="020F0502020204030204"/>
                <a:cs typeface="Calibri" panose="020F0502020204030204"/>
              </a:rPr>
              <a:t>	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been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ts val="3670"/>
              </a:lnSpc>
            </a:pPr>
            <a:r>
              <a:rPr sz="3200" b="1" i="1" dirty="0">
                <a:latin typeface="Calibri" panose="020F0502020204030204"/>
                <a:cs typeface="Calibri" panose="020F0502020204030204"/>
              </a:rPr>
              <a:t>procedural</a:t>
            </a:r>
            <a:r>
              <a:rPr sz="3200" b="1" i="1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code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divided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into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3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procedures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marR="5080" indent="-287020">
              <a:lnSpc>
                <a:spcPts val="2980"/>
              </a:lnSpc>
              <a:spcBef>
                <a:spcPts val="800"/>
              </a:spcBef>
              <a:tabLst>
                <a:tab pos="7586345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procedures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operate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(structures), when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given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correct</a:t>
            </a:r>
            <a:r>
              <a:rPr sz="28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arguments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800" dirty="0">
                <a:latin typeface="Calibri" panose="020F0502020204030204"/>
                <a:cs typeface="Calibri" panose="020F0502020204030204"/>
              </a:rPr>
              <a:t>–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calls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procedures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sequence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Example: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400" b="1" spc="-10" dirty="0">
                <a:latin typeface="Courier New" panose="02070309020205020404"/>
                <a:cs typeface="Courier New" panose="02070309020205020404"/>
              </a:rPr>
              <a:t>printf(&lt;character</a:t>
            </a:r>
            <a:r>
              <a:rPr sz="2400" b="1" spc="-3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array&gt;,&lt;parameters&gt;)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425957"/>
            <a:ext cx="71856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105" dirty="0"/>
              <a:t> </a:t>
            </a:r>
            <a:r>
              <a:rPr dirty="0"/>
              <a:t>Specifiers</a:t>
            </a:r>
            <a:r>
              <a:rPr spc="-135" dirty="0"/>
              <a:t> </a:t>
            </a:r>
            <a:r>
              <a:rPr dirty="0"/>
              <a:t>for</a:t>
            </a:r>
            <a:r>
              <a:rPr spc="-140" dirty="0"/>
              <a:t> </a:t>
            </a:r>
            <a:r>
              <a:rPr dirty="0"/>
              <a:t>Date</a:t>
            </a:r>
            <a:r>
              <a:rPr spc="-70" dirty="0"/>
              <a:t> </a:t>
            </a:r>
            <a:r>
              <a:rPr spc="-10" dirty="0"/>
              <a:t>Class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05839" y="1622587"/>
            <a:ext cx="4439285" cy="40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8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???????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70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204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OutputMonth();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???????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26085" marR="1471295">
              <a:lnSpc>
                <a:spcPts val="4030"/>
              </a:lnSpc>
              <a:spcBef>
                <a:spcPts val="8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43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524000"/>
            <a:ext cx="4494530" cy="4122420"/>
          </a:xfrm>
          <a:custGeom>
            <a:avLst/>
            <a:gdLst/>
            <a:ahLst/>
            <a:cxnLst/>
            <a:rect l="l" t="t" r="r" b="b"/>
            <a:pathLst>
              <a:path w="4494530" h="4122420">
                <a:moveTo>
                  <a:pt x="4494276" y="0"/>
                </a:moveTo>
                <a:lnTo>
                  <a:pt x="0" y="0"/>
                </a:lnTo>
                <a:lnTo>
                  <a:pt x="0" y="4122420"/>
                </a:lnTo>
                <a:lnTo>
                  <a:pt x="4494276" y="4122420"/>
                </a:lnTo>
                <a:lnTo>
                  <a:pt x="449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0600" y="1461135"/>
            <a:ext cx="6602095" cy="418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3890">
              <a:lnSpc>
                <a:spcPct val="120000"/>
              </a:lnSpc>
              <a:spcBef>
                <a:spcPts val="9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12700" marR="1913890">
              <a:lnSpc>
                <a:spcPct val="120000"/>
              </a:lnSpc>
              <a:spcBef>
                <a:spcPts val="95"/>
              </a:spcBef>
            </a:pPr>
            <a:r>
              <a:rPr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 indent="426085">
              <a:lnSpc>
                <a:spcPct val="120000"/>
              </a:lnSpc>
              <a:spcBef>
                <a:spcPts val="5"/>
              </a:spcBef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2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OutputMonth()</a:t>
            </a:r>
            <a:r>
              <a:rPr lang="x-none" altLang="" sz="2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 b="1" spc="-20" dirty="0">
              <a:latin typeface="Courier New" panose="02070309020205020404"/>
              <a:cs typeface="Courier New" panose="02070309020205020404"/>
            </a:endParaRPr>
          </a:p>
          <a:p>
            <a:pPr marL="12700" marR="5080" indent="426085">
              <a:lnSpc>
                <a:spcPct val="12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 marR="1483995">
              <a:lnSpc>
                <a:spcPct val="120000"/>
              </a:lnSpc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</a:t>
            </a:r>
            <a:endParaRPr sz="2800" b="1" spc="-20" dirty="0">
              <a:latin typeface="Courier New" panose="02070309020205020404"/>
              <a:cs typeface="Courier New" panose="02070309020205020404"/>
            </a:endParaRPr>
          </a:p>
          <a:p>
            <a:pPr marL="438785" marR="1483995">
              <a:lnSpc>
                <a:spcPct val="120000"/>
              </a:lnSpc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 b="1" spc="-10" dirty="0">
              <a:latin typeface="Courier New" panose="02070309020205020404"/>
              <a:cs typeface="Courier New" panose="02070309020205020404"/>
            </a:endParaRPr>
          </a:p>
          <a:p>
            <a:pPr marL="438785" marR="1483995">
              <a:lnSpc>
                <a:spcPct val="120000"/>
              </a:lnSpc>
            </a:pPr>
            <a:r>
              <a:rPr lang="x-none" altLang="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45" y="425957"/>
            <a:ext cx="558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New</a:t>
            </a:r>
            <a:r>
              <a:rPr spc="-40" dirty="0"/>
              <a:t> </a:t>
            </a:r>
            <a:r>
              <a:rPr dirty="0"/>
              <a:t>Member</a:t>
            </a:r>
            <a:r>
              <a:rPr spc="-95" dirty="0"/>
              <a:t> </a:t>
            </a:r>
            <a:r>
              <a:rPr spc="-10" dirty="0"/>
              <a:t>Functions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47571"/>
            <a:ext cx="7583805" cy="15113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02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now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ourier New" panose="02070309020205020404"/>
                <a:cs typeface="Courier New" panose="02070309020205020404"/>
              </a:rPr>
              <a:t>m_month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ourier New" panose="02070309020205020404"/>
                <a:cs typeface="Courier New" panose="02070309020205020404"/>
              </a:rPr>
              <a:t>m_day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m_year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private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how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do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give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them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values,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or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retrieve</a:t>
            </a:r>
            <a:r>
              <a:rPr sz="32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those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values?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45" y="425957"/>
            <a:ext cx="558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New</a:t>
            </a:r>
            <a:r>
              <a:rPr spc="-40" dirty="0"/>
              <a:t> </a:t>
            </a:r>
            <a:r>
              <a:rPr dirty="0"/>
              <a:t>Member</a:t>
            </a:r>
            <a:r>
              <a:rPr spc="-95" dirty="0"/>
              <a:t> </a:t>
            </a:r>
            <a:r>
              <a:rPr spc="-10" dirty="0"/>
              <a:t>Functions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47571"/>
            <a:ext cx="7801609" cy="415797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222250" indent="-342900">
              <a:lnSpc>
                <a:spcPct val="102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now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ourier New" panose="02070309020205020404"/>
                <a:cs typeface="Courier New" panose="02070309020205020404"/>
              </a:rPr>
              <a:t>m_month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ourier New" panose="02070309020205020404"/>
                <a:cs typeface="Courier New" panose="02070309020205020404"/>
              </a:rPr>
              <a:t>m_day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m_year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private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how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do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give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them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values,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or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retrieve</a:t>
            </a:r>
            <a:r>
              <a:rPr sz="32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those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values?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•"/>
            </a:pPr>
            <a:endParaRPr sz="4650">
              <a:latin typeface="Calibri" panose="020F0502020204030204"/>
              <a:cs typeface="Calibri" panose="020F0502020204030204"/>
            </a:endParaRPr>
          </a:p>
          <a:p>
            <a:pPr marL="355600" marR="59817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write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public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provide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indirect,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controlled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user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marR="5080" indent="-287020">
              <a:lnSpc>
                <a:spcPts val="3340"/>
              </a:lnSpc>
              <a:spcBef>
                <a:spcPts val="865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ideal:</a:t>
            </a:r>
            <a:r>
              <a:rPr sz="2800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programmer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only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knows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(public </a:t>
            </a:r>
            <a:r>
              <a:rPr sz="2800" dirty="0">
                <a:latin typeface="Calibri" panose="020F0502020204030204"/>
                <a:cs typeface="Calibri" panose="020F0502020204030204"/>
              </a:rPr>
              <a:t>functions)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not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implementation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(private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variables)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45" y="425957"/>
            <a:ext cx="5624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Member</a:t>
            </a:r>
            <a:r>
              <a:rPr spc="-35" dirty="0"/>
              <a:t> </a:t>
            </a:r>
            <a:r>
              <a:rPr dirty="0"/>
              <a:t>Function</a:t>
            </a:r>
            <a:r>
              <a:rPr spc="-90" dirty="0"/>
              <a:t> </a:t>
            </a:r>
            <a:r>
              <a:rPr spc="-10" dirty="0"/>
              <a:t>Types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2291588"/>
            <a:ext cx="3864610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Many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classifications.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Example: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accessor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mutator</a:t>
            </a:r>
            <a:r>
              <a:rPr sz="32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3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796" y="425957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Member</a:t>
            </a:r>
            <a:r>
              <a:rPr spc="-55" dirty="0"/>
              <a:t> </a:t>
            </a:r>
            <a:r>
              <a:rPr dirty="0"/>
              <a:t>Functions:</a:t>
            </a:r>
            <a:r>
              <a:rPr spc="-85" dirty="0"/>
              <a:t> </a:t>
            </a:r>
            <a:r>
              <a:rPr spc="-10" dirty="0"/>
              <a:t>Accessor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17955"/>
            <a:ext cx="7608570" cy="39230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i="1" spc="-20" dirty="0">
                <a:latin typeface="Calibri" panose="020F0502020204030204"/>
                <a:cs typeface="Calibri" panose="020F0502020204030204"/>
              </a:rPr>
              <a:t>convention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: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start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 </a:t>
            </a:r>
            <a:r>
              <a:rPr sz="3200" b="1" spc="-25" dirty="0">
                <a:latin typeface="Courier New" panose="02070309020205020404"/>
                <a:cs typeface="Courier New" panose="02070309020205020404"/>
              </a:rPr>
              <a:t>Get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allow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retrieval</a:t>
            </a:r>
            <a:r>
              <a:rPr sz="3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private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data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members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examples: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 marR="0" algn="l" rtl="0" eaLnBrk="1" fontAlgn="auto" latinLnBrk="0" hangingPunct="1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kumimoji="0" lang="x-none" sz="2800" b="1" i="0" u="none" strike="noStrike" kern="0" cap="none" spc="-10" normalizeH="0" baseline="0" noProof="1" dirty="0">
                <a:latin typeface="Courier New" panose="02070309020205020404"/>
                <a:ea typeface="Arial" panose="020B0604020202020204" pitchFamily="34" charset="0"/>
                <a:cs typeface="Courier New" panose="02070309020205020404"/>
              </a:rPr>
              <a:t>int GetMonth() const;</a:t>
            </a:r>
            <a:endParaRPr kumimoji="0" lang="x-none" sz="2800" b="1" i="0" u="none" strike="noStrike" kern="0" cap="none" spc="-10" normalizeH="0" baseline="0" noProof="1" dirty="0">
              <a:latin typeface="Courier New" panose="02070309020205020404"/>
              <a:ea typeface="Arial" panose="020B0604020202020204" pitchFamily="34" charset="0"/>
              <a:cs typeface="Courier New" panose="02070309020205020404"/>
            </a:endParaRPr>
          </a:p>
          <a:p>
            <a:pPr marL="469900" marR="0" algn="l" rtl="0" eaLnBrk="1" fontAlgn="auto" latinLnBrk="0" hangingPunct="1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kumimoji="0" lang="x-none" sz="2800" b="1" i="0" u="none" strike="noStrike" kern="0" cap="none" spc="-10" normalizeH="0" baseline="0" noProof="1" dirty="0">
                <a:latin typeface="Courier New" panose="02070309020205020404"/>
                <a:ea typeface="Arial" panose="020B0604020202020204" pitchFamily="34" charset="0"/>
                <a:cs typeface="Courier New" panose="02070309020205020404"/>
              </a:rPr>
              <a:t>int GetDay() const;</a:t>
            </a:r>
            <a:endParaRPr kumimoji="0" lang="x-none" sz="2800" b="1" i="0" u="none" strike="noStrike" kern="0" cap="none" spc="-10" normalizeH="0" baseline="0" noProof="1" dirty="0">
              <a:latin typeface="Courier New" panose="02070309020205020404"/>
              <a:ea typeface="Arial" panose="020B0604020202020204" pitchFamily="34" charset="0"/>
              <a:cs typeface="Courier New" panose="02070309020205020404"/>
            </a:endParaRPr>
          </a:p>
          <a:p>
            <a:pPr marL="469900" marR="0" algn="l" rtl="0" eaLnBrk="1" fontAlgn="auto" latinLnBrk="0" hangingPunct="1">
              <a:lnSpc>
                <a:spcPct val="10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kumimoji="0" lang="x-none" sz="2800" b="1" i="0" u="none" strike="noStrike" kern="0" cap="none" spc="-10" normalizeH="0" baseline="0" noProof="1" dirty="0">
                <a:latin typeface="Courier New" panose="02070309020205020404"/>
                <a:ea typeface="Arial" panose="020B0604020202020204" pitchFamily="34" charset="0"/>
                <a:cs typeface="Courier New" panose="02070309020205020404"/>
              </a:rPr>
              <a:t>int GetYear() const;</a:t>
            </a:r>
            <a:endParaRPr lang="x-none" altLang=""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96" y="425957"/>
            <a:ext cx="66046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Member</a:t>
            </a:r>
            <a:r>
              <a:rPr spc="-55" dirty="0"/>
              <a:t> </a:t>
            </a:r>
            <a:r>
              <a:rPr dirty="0"/>
              <a:t>Functions:</a:t>
            </a:r>
            <a:r>
              <a:rPr spc="-95" dirty="0"/>
              <a:t> </a:t>
            </a:r>
            <a:r>
              <a:rPr spc="-10" dirty="0"/>
              <a:t>Mutator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418095"/>
            <a:ext cx="7200900" cy="442404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i="1" spc="-20" dirty="0">
                <a:latin typeface="Calibri" panose="020F0502020204030204"/>
                <a:cs typeface="Calibri" panose="020F0502020204030204"/>
              </a:rPr>
              <a:t>convention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: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start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 </a:t>
            </a:r>
            <a:r>
              <a:rPr sz="3200" b="1" spc="-25" dirty="0">
                <a:latin typeface="Courier New" panose="02070309020205020404"/>
                <a:cs typeface="Courier New" panose="02070309020205020404"/>
              </a:rPr>
              <a:t>Set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allow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changing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private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member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examples: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 marR="2282825">
              <a:lnSpc>
                <a:spcPts val="3870"/>
              </a:lnSpc>
              <a:spcBef>
                <a:spcPts val="7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2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SetMonth(int</a:t>
            </a:r>
            <a:r>
              <a:rPr sz="2800" b="1" spc="-2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m);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2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SetDay(int</a:t>
            </a:r>
            <a:r>
              <a:rPr sz="2800" b="1" spc="-2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d);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25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SetYear(int</a:t>
            </a:r>
            <a:r>
              <a:rPr sz="2800" b="1" spc="-3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y);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796" y="425957"/>
            <a:ext cx="671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Member</a:t>
            </a:r>
            <a:r>
              <a:rPr spc="-55" dirty="0"/>
              <a:t> </a:t>
            </a:r>
            <a:r>
              <a:rPr dirty="0"/>
              <a:t>Functions:</a:t>
            </a:r>
            <a:r>
              <a:rPr spc="-125" dirty="0"/>
              <a:t> </a:t>
            </a:r>
            <a:r>
              <a:rPr spc="-10" dirty="0"/>
              <a:t>Auxiliary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476843"/>
            <a:ext cx="8326755" cy="165353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32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operations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public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generally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outside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40" dirty="0">
                <a:latin typeface="Calibri" panose="020F0502020204030204"/>
                <a:cs typeface="Calibri" panose="020F0502020204030204"/>
              </a:rPr>
              <a:t>private/protected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only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1415"/>
            <a:ext cx="5826125" cy="16332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examples: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 marR="5080">
              <a:lnSpc>
                <a:spcPts val="4100"/>
              </a:lnSpc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OutputMonth()</a:t>
            </a:r>
            <a:r>
              <a:rPr lang="x-none" altLang="" sz="2800" b="1" spc="-10" dirty="0">
                <a:latin typeface="Courier New" panose="02070309020205020404"/>
                <a:cs typeface="Courier New" panose="02070309020205020404"/>
              </a:rPr>
              <a:t> const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1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IncrementDate();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809" y="4205181"/>
            <a:ext cx="1505585" cy="1059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5"/>
              </a:spcBef>
            </a:pPr>
            <a:r>
              <a:rPr sz="2800" b="1" spc="-10" dirty="0">
                <a:latin typeface="Courier New" panose="02070309020205020404"/>
                <a:cs typeface="Courier New" panose="02070309020205020404"/>
              </a:rPr>
              <a:t>public 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private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6123" y="4533900"/>
            <a:ext cx="379730" cy="76200"/>
          </a:xfrm>
          <a:custGeom>
            <a:avLst/>
            <a:gdLst/>
            <a:ahLst/>
            <a:cxnLst/>
            <a:rect l="l" t="t" r="r" b="b"/>
            <a:pathLst>
              <a:path w="379729" h="76200">
                <a:moveTo>
                  <a:pt x="303529" y="0"/>
                </a:moveTo>
                <a:lnTo>
                  <a:pt x="303529" y="76200"/>
                </a:lnTo>
                <a:lnTo>
                  <a:pt x="367029" y="44450"/>
                </a:lnTo>
                <a:lnTo>
                  <a:pt x="316229" y="44450"/>
                </a:lnTo>
                <a:lnTo>
                  <a:pt x="316229" y="31750"/>
                </a:lnTo>
                <a:lnTo>
                  <a:pt x="367029" y="31750"/>
                </a:lnTo>
                <a:lnTo>
                  <a:pt x="303529" y="0"/>
                </a:lnTo>
                <a:close/>
              </a:path>
              <a:path w="379729" h="76200">
                <a:moveTo>
                  <a:pt x="303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3529" y="44450"/>
                </a:lnTo>
                <a:lnTo>
                  <a:pt x="303529" y="31750"/>
                </a:lnTo>
                <a:close/>
              </a:path>
              <a:path w="379729" h="76200">
                <a:moveTo>
                  <a:pt x="367029" y="31750"/>
                </a:moveTo>
                <a:lnTo>
                  <a:pt x="316229" y="31750"/>
                </a:lnTo>
                <a:lnTo>
                  <a:pt x="316229" y="44450"/>
                </a:lnTo>
                <a:lnTo>
                  <a:pt x="367029" y="44450"/>
                </a:lnTo>
                <a:lnTo>
                  <a:pt x="379729" y="38100"/>
                </a:lnTo>
                <a:lnTo>
                  <a:pt x="367029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4600" y="5067300"/>
            <a:ext cx="379730" cy="76200"/>
          </a:xfrm>
          <a:custGeom>
            <a:avLst/>
            <a:gdLst/>
            <a:ahLst/>
            <a:cxnLst/>
            <a:rect l="l" t="t" r="r" b="b"/>
            <a:pathLst>
              <a:path w="379729" h="76200">
                <a:moveTo>
                  <a:pt x="303529" y="0"/>
                </a:moveTo>
                <a:lnTo>
                  <a:pt x="303529" y="76200"/>
                </a:lnTo>
                <a:lnTo>
                  <a:pt x="367029" y="44450"/>
                </a:lnTo>
                <a:lnTo>
                  <a:pt x="316229" y="44450"/>
                </a:lnTo>
                <a:lnTo>
                  <a:pt x="316229" y="31750"/>
                </a:lnTo>
                <a:lnTo>
                  <a:pt x="367029" y="31750"/>
                </a:lnTo>
                <a:lnTo>
                  <a:pt x="303529" y="0"/>
                </a:lnTo>
                <a:close/>
              </a:path>
              <a:path w="379729" h="76200">
                <a:moveTo>
                  <a:pt x="303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3529" y="44450"/>
                </a:lnTo>
                <a:lnTo>
                  <a:pt x="303529" y="31750"/>
                </a:lnTo>
                <a:close/>
              </a:path>
              <a:path w="379729" h="76200">
                <a:moveTo>
                  <a:pt x="367029" y="31750"/>
                </a:moveTo>
                <a:lnTo>
                  <a:pt x="316229" y="31750"/>
                </a:lnTo>
                <a:lnTo>
                  <a:pt x="316229" y="44450"/>
                </a:lnTo>
                <a:lnTo>
                  <a:pt x="367029" y="44450"/>
                </a:lnTo>
                <a:lnTo>
                  <a:pt x="379729" y="38100"/>
                </a:lnTo>
                <a:lnTo>
                  <a:pt x="367029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421" y="425957"/>
            <a:ext cx="71856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105" dirty="0"/>
              <a:t> </a:t>
            </a:r>
            <a:r>
              <a:rPr dirty="0"/>
              <a:t>Specifiers</a:t>
            </a:r>
            <a:r>
              <a:rPr spc="-125" dirty="0"/>
              <a:t> </a:t>
            </a:r>
            <a:r>
              <a:rPr dirty="0"/>
              <a:t>for</a:t>
            </a:r>
            <a:r>
              <a:rPr spc="-140" dirty="0"/>
              <a:t> </a:t>
            </a:r>
            <a:r>
              <a:rPr dirty="0"/>
              <a:t>Date</a:t>
            </a:r>
            <a:r>
              <a:rPr spc="-80" dirty="0"/>
              <a:t> </a:t>
            </a:r>
            <a:r>
              <a:rPr spc="-10" dirty="0"/>
              <a:t>Class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518920"/>
            <a:ext cx="5258435" cy="1027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b="1" spc="-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200" b="1" spc="-4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7345">
              <a:lnSpc>
                <a:spcPct val="100000"/>
              </a:lnSpc>
            </a:pP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b="1" spc="-5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OutputMonth()</a:t>
            </a:r>
            <a:r>
              <a:rPr lang="x-none" altLang="" sz="22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"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const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20" y="2524760"/>
            <a:ext cx="4009390" cy="103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54075" algn="l"/>
              </a:tabLst>
            </a:pPr>
            <a:r>
              <a:rPr sz="22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GetMonth()</a:t>
            </a:r>
            <a:r>
              <a:rPr lang="x-none" altLang="" sz="22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const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2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GetDay()</a:t>
            </a:r>
            <a:r>
              <a:rPr lang="x-none" altLang="" sz="22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const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200" b="1" spc="-10" dirty="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54075" algn="l"/>
              </a:tabLst>
            </a:pPr>
            <a:r>
              <a:rPr sz="2200" b="1" spc="-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GetYear()</a:t>
            </a:r>
            <a:r>
              <a:rPr lang="x-none" altLang="" sz="22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const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3531234"/>
            <a:ext cx="3568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b="1" spc="-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SetMonth(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-1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200" b="1" spc="-25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866515"/>
            <a:ext cx="390334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b="1" spc="4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SetDay</a:t>
            </a:r>
            <a:r>
              <a:rPr sz="2200" b="1" spc="4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434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200" b="1" spc="-25" dirty="0">
                <a:latin typeface="Courier New" panose="02070309020205020404"/>
                <a:cs typeface="Courier New" panose="02070309020205020404"/>
              </a:rPr>
              <a:t>); 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b="1" spc="-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SetYear</a:t>
            </a:r>
            <a:r>
              <a:rPr sz="22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-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200" b="1" spc="-25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7345" marR="1539240">
              <a:lnSpc>
                <a:spcPct val="100000"/>
              </a:lnSpc>
            </a:pP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-9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-4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2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-6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2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447" y="3360420"/>
            <a:ext cx="3360420" cy="1504315"/>
          </a:xfrm>
          <a:prstGeom prst="rect">
            <a:avLst/>
          </a:prstGeom>
          <a:solidFill>
            <a:srgbClr val="ECEBDF"/>
          </a:solidFill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2075" marR="400050">
              <a:lnSpc>
                <a:spcPct val="100000"/>
              </a:lnSpc>
              <a:spcBef>
                <a:spcPts val="55"/>
              </a:spcBef>
              <a:tabLst>
                <a:tab pos="263271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sake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brevity, </a:t>
            </a:r>
            <a:r>
              <a:rPr sz="2400" dirty="0">
                <a:latin typeface="Calibri" panose="020F0502020204030204"/>
                <a:cs typeface="Calibri" panose="020F0502020204030204"/>
              </a:rPr>
              <a:t>we’ll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leave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out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accessor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mutator </a:t>
            </a:r>
            <a:r>
              <a:rPr sz="240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now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2590800"/>
            <a:ext cx="457200" cy="2016125"/>
          </a:xfrm>
          <a:custGeom>
            <a:avLst/>
            <a:gdLst/>
            <a:ahLst/>
            <a:cxnLst/>
            <a:rect l="l" t="t" r="r" b="b"/>
            <a:pathLst>
              <a:path w="457200" h="2016125">
                <a:moveTo>
                  <a:pt x="0" y="0"/>
                </a:moveTo>
                <a:lnTo>
                  <a:pt x="60705" y="3810"/>
                </a:lnTo>
                <a:lnTo>
                  <a:pt x="115315" y="14350"/>
                </a:lnTo>
                <a:lnTo>
                  <a:pt x="161544" y="30861"/>
                </a:lnTo>
                <a:lnTo>
                  <a:pt x="197230" y="52070"/>
                </a:lnTo>
                <a:lnTo>
                  <a:pt x="228346" y="105155"/>
                </a:lnTo>
                <a:lnTo>
                  <a:pt x="228346" y="888491"/>
                </a:lnTo>
                <a:lnTo>
                  <a:pt x="236600" y="916432"/>
                </a:lnTo>
                <a:lnTo>
                  <a:pt x="295275" y="962913"/>
                </a:lnTo>
                <a:lnTo>
                  <a:pt x="341629" y="979297"/>
                </a:lnTo>
                <a:lnTo>
                  <a:pt x="396113" y="989964"/>
                </a:lnTo>
                <a:lnTo>
                  <a:pt x="456946" y="993648"/>
                </a:lnTo>
                <a:lnTo>
                  <a:pt x="396113" y="997458"/>
                </a:lnTo>
                <a:lnTo>
                  <a:pt x="341629" y="1008126"/>
                </a:lnTo>
                <a:lnTo>
                  <a:pt x="295275" y="1024508"/>
                </a:lnTo>
                <a:lnTo>
                  <a:pt x="259587" y="1045844"/>
                </a:lnTo>
                <a:lnTo>
                  <a:pt x="228346" y="1098931"/>
                </a:lnTo>
                <a:lnTo>
                  <a:pt x="228346" y="1910714"/>
                </a:lnTo>
                <a:lnTo>
                  <a:pt x="220217" y="1938655"/>
                </a:lnTo>
                <a:lnTo>
                  <a:pt x="197230" y="1963801"/>
                </a:lnTo>
                <a:lnTo>
                  <a:pt x="161544" y="1985010"/>
                </a:lnTo>
                <a:lnTo>
                  <a:pt x="115315" y="2001520"/>
                </a:lnTo>
                <a:lnTo>
                  <a:pt x="60705" y="2012061"/>
                </a:lnTo>
                <a:lnTo>
                  <a:pt x="0" y="2015870"/>
                </a:lnTo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425957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Constructors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962265" cy="219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932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special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member</a:t>
            </a:r>
            <a:r>
              <a:rPr sz="32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3200" b="1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used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create </a:t>
            </a:r>
            <a:r>
              <a:rPr sz="3200" dirty="0">
                <a:latin typeface="Calibri" panose="020F0502020204030204"/>
                <a:cs typeface="Calibri" panose="020F0502020204030204"/>
              </a:rPr>
              <a:t>(or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“construct”)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new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objects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automatically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when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object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created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699" y="3857330"/>
          <a:ext cx="7664450" cy="920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205"/>
                <a:gridCol w="1385570"/>
                <a:gridCol w="2118360"/>
                <a:gridCol w="855344"/>
                <a:gridCol w="1410334"/>
              </a:tblGrid>
              <a:tr h="462280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 panose="020B0604020202020204"/>
                          <a:cs typeface="Arial" panose="020B0604020202020204"/>
                        </a:rPr>
                        <a:t>–</a:t>
                      </a:r>
                      <a:r>
                        <a:rPr sz="28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implicit: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2985"/>
                        </a:lnSpc>
                      </a:pPr>
                      <a:r>
                        <a:rPr sz="2800" b="1" spc="-20" dirty="0">
                          <a:latin typeface="Courier New" panose="02070309020205020404"/>
                          <a:cs typeface="Courier New" panose="02070309020205020404"/>
                        </a:rPr>
                        <a:t>Date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985"/>
                        </a:lnSpc>
                      </a:pPr>
                      <a:r>
                        <a:rPr sz="2800" b="1" spc="-10" dirty="0">
                          <a:latin typeface="Courier New" panose="02070309020205020404"/>
                          <a:cs typeface="Courier New" panose="02070309020205020404"/>
                        </a:rPr>
                        <a:t>today;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578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Arial" panose="020B0604020202020204"/>
                          <a:cs typeface="Arial" panose="020B0604020202020204"/>
                        </a:rPr>
                        <a:t>–</a:t>
                      </a:r>
                      <a:r>
                        <a:rPr sz="2800" spc="-1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explicit: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3300"/>
                        </a:lnSpc>
                      </a:pPr>
                      <a:r>
                        <a:rPr sz="2800" b="1" spc="-20" dirty="0">
                          <a:latin typeface="Courier New" panose="02070309020205020404"/>
                          <a:cs typeface="Courier New" panose="02070309020205020404"/>
                        </a:rPr>
                        <a:t>Date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300"/>
                        </a:lnSpc>
                      </a:pPr>
                      <a:r>
                        <a:rPr sz="2800" b="1" spc="-10" dirty="0">
                          <a:latin typeface="Courier New" panose="02070309020205020404"/>
                          <a:cs typeface="Courier New" panose="02070309020205020404"/>
                        </a:rPr>
                        <a:t>today(10,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300"/>
                        </a:lnSpc>
                      </a:pPr>
                      <a:r>
                        <a:rPr sz="2800" b="1" spc="-25" dirty="0">
                          <a:latin typeface="Courier New" panose="02070309020205020404"/>
                          <a:cs typeface="Courier New" panose="02070309020205020404"/>
                        </a:rPr>
                        <a:t>15,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5">
                        <a:lnSpc>
                          <a:spcPts val="3300"/>
                        </a:lnSpc>
                      </a:pPr>
                      <a:r>
                        <a:rPr sz="2800" b="1" spc="-10" dirty="0">
                          <a:latin typeface="Courier New" panose="02070309020205020404"/>
                          <a:cs typeface="Courier New" panose="02070309020205020404"/>
                        </a:rPr>
                        <a:t>2014);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635" y="5436209"/>
            <a:ext cx="7016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initializes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all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data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members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41" y="425957"/>
            <a:ext cx="7024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Object-</a:t>
            </a:r>
            <a:r>
              <a:rPr dirty="0"/>
              <a:t>Oriented</a:t>
            </a:r>
            <a:r>
              <a:rPr spc="-165" dirty="0"/>
              <a:t> </a:t>
            </a:r>
            <a:r>
              <a:rPr spc="-10" dirty="0"/>
              <a:t>Programming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8197850" cy="347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now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start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using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C++,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start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taking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advantage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object-oriented</a:t>
            </a:r>
            <a:r>
              <a:rPr sz="3200" b="1" i="1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3550">
              <a:latin typeface="Calibri" panose="020F0502020204030204"/>
              <a:cs typeface="Calibri" panose="020F0502020204030204"/>
            </a:endParaRPr>
          </a:p>
          <a:p>
            <a:pPr marL="355600" marR="313055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adding</a:t>
            </a:r>
            <a:r>
              <a:rPr sz="3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OOP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was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one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driving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forces </a:t>
            </a:r>
            <a:r>
              <a:rPr sz="3200" dirty="0">
                <a:latin typeface="Calibri" panose="020F0502020204030204"/>
                <a:cs typeface="Calibri" panose="020F0502020204030204"/>
              </a:rPr>
              <a:t>behind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creation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C++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as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language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marR="3036570" indent="-287020">
              <a:lnSpc>
                <a:spcPts val="3340"/>
              </a:lnSpc>
              <a:spcBef>
                <a:spcPts val="865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C++’s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predecessor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was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actually called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“C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Classes”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791" y="425957"/>
            <a:ext cx="5460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  <a:r>
              <a:rPr spc="-90" dirty="0"/>
              <a:t> </a:t>
            </a:r>
            <a:r>
              <a:rPr dirty="0"/>
              <a:t>Class</a:t>
            </a:r>
            <a:r>
              <a:rPr spc="-85" dirty="0"/>
              <a:t> </a:t>
            </a:r>
            <a:r>
              <a:rPr spc="-10" dirty="0"/>
              <a:t>Constructors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442618"/>
            <a:ext cx="6157595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680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12700" marR="3606800">
              <a:lnSpc>
                <a:spcPct val="12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()</a:t>
            </a:r>
            <a:r>
              <a:rPr lang="x-none" altLang="" sz="28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Date(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2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517798"/>
            <a:ext cx="2985135" cy="25634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 marR="5080">
              <a:lnSpc>
                <a:spcPct val="118000"/>
              </a:lnSpc>
              <a:spcBef>
                <a:spcPts val="3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3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459" y="3849623"/>
            <a:ext cx="1606550" cy="1199515"/>
          </a:xfrm>
          <a:prstGeom prst="rect">
            <a:avLst/>
          </a:prstGeom>
          <a:solidFill>
            <a:srgbClr val="ECEBD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2630"/>
              </a:lnSpc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exact</a:t>
            </a:r>
            <a:r>
              <a:rPr sz="240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same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class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0625" y="3095625"/>
            <a:ext cx="2620645" cy="735330"/>
            <a:chOff x="1190625" y="3095625"/>
            <a:chExt cx="2620645" cy="735330"/>
          </a:xfrm>
        </p:grpSpPr>
        <p:sp>
          <p:nvSpPr>
            <p:cNvPr id="7" name="object 7"/>
            <p:cNvSpPr/>
            <p:nvPr/>
          </p:nvSpPr>
          <p:spPr>
            <a:xfrm>
              <a:off x="1219200" y="3124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7" y="212978"/>
                  </a:lnTo>
                  <a:lnTo>
                    <a:pt x="50927" y="162813"/>
                  </a:lnTo>
                  <a:lnTo>
                    <a:pt x="110616" y="117601"/>
                  </a:lnTo>
                  <a:lnTo>
                    <a:pt x="147828" y="97027"/>
                  </a:lnTo>
                  <a:lnTo>
                    <a:pt x="189737" y="78104"/>
                  </a:lnTo>
                  <a:lnTo>
                    <a:pt x="235712" y="60833"/>
                  </a:lnTo>
                  <a:lnTo>
                    <a:pt x="285496" y="45592"/>
                  </a:lnTo>
                  <a:lnTo>
                    <a:pt x="338963" y="32130"/>
                  </a:lnTo>
                  <a:lnTo>
                    <a:pt x="395605" y="20954"/>
                  </a:lnTo>
                  <a:lnTo>
                    <a:pt x="455041" y="11937"/>
                  </a:lnTo>
                  <a:lnTo>
                    <a:pt x="517144" y="5461"/>
                  </a:lnTo>
                  <a:lnTo>
                    <a:pt x="581406" y="1397"/>
                  </a:lnTo>
                  <a:lnTo>
                    <a:pt x="647700" y="0"/>
                  </a:lnTo>
                  <a:lnTo>
                    <a:pt x="713867" y="1397"/>
                  </a:lnTo>
                  <a:lnTo>
                    <a:pt x="778256" y="5461"/>
                  </a:lnTo>
                  <a:lnTo>
                    <a:pt x="840358" y="11937"/>
                  </a:lnTo>
                  <a:lnTo>
                    <a:pt x="899794" y="20954"/>
                  </a:lnTo>
                  <a:lnTo>
                    <a:pt x="956437" y="32130"/>
                  </a:lnTo>
                  <a:lnTo>
                    <a:pt x="1009904" y="45592"/>
                  </a:lnTo>
                  <a:lnTo>
                    <a:pt x="1059688" y="60833"/>
                  </a:lnTo>
                  <a:lnTo>
                    <a:pt x="1105662" y="78104"/>
                  </a:lnTo>
                  <a:lnTo>
                    <a:pt x="1147572" y="97027"/>
                  </a:lnTo>
                  <a:lnTo>
                    <a:pt x="1184783" y="117601"/>
                  </a:lnTo>
                  <a:lnTo>
                    <a:pt x="1217295" y="139573"/>
                  </a:lnTo>
                  <a:lnTo>
                    <a:pt x="1266317" y="187325"/>
                  </a:lnTo>
                  <a:lnTo>
                    <a:pt x="1292098" y="239395"/>
                  </a:lnTo>
                  <a:lnTo>
                    <a:pt x="1295400" y="266700"/>
                  </a:lnTo>
                  <a:lnTo>
                    <a:pt x="1292098" y="294004"/>
                  </a:lnTo>
                  <a:lnTo>
                    <a:pt x="1266317" y="346075"/>
                  </a:lnTo>
                  <a:lnTo>
                    <a:pt x="1217295" y="393826"/>
                  </a:lnTo>
                  <a:lnTo>
                    <a:pt x="1184783" y="415798"/>
                  </a:lnTo>
                  <a:lnTo>
                    <a:pt x="1147572" y="436372"/>
                  </a:lnTo>
                  <a:lnTo>
                    <a:pt x="1105662" y="455295"/>
                  </a:lnTo>
                  <a:lnTo>
                    <a:pt x="1059688" y="472566"/>
                  </a:lnTo>
                  <a:lnTo>
                    <a:pt x="1009904" y="487806"/>
                  </a:lnTo>
                  <a:lnTo>
                    <a:pt x="956437" y="501269"/>
                  </a:lnTo>
                  <a:lnTo>
                    <a:pt x="899794" y="512444"/>
                  </a:lnTo>
                  <a:lnTo>
                    <a:pt x="840358" y="521462"/>
                  </a:lnTo>
                  <a:lnTo>
                    <a:pt x="778256" y="527938"/>
                  </a:lnTo>
                  <a:lnTo>
                    <a:pt x="713867" y="532002"/>
                  </a:lnTo>
                  <a:lnTo>
                    <a:pt x="647700" y="533400"/>
                  </a:lnTo>
                  <a:lnTo>
                    <a:pt x="581406" y="532002"/>
                  </a:lnTo>
                  <a:lnTo>
                    <a:pt x="517144" y="527938"/>
                  </a:lnTo>
                  <a:lnTo>
                    <a:pt x="455041" y="521462"/>
                  </a:lnTo>
                  <a:lnTo>
                    <a:pt x="395605" y="512444"/>
                  </a:lnTo>
                  <a:lnTo>
                    <a:pt x="338963" y="501269"/>
                  </a:lnTo>
                  <a:lnTo>
                    <a:pt x="285496" y="487806"/>
                  </a:lnTo>
                  <a:lnTo>
                    <a:pt x="235712" y="472566"/>
                  </a:lnTo>
                  <a:lnTo>
                    <a:pt x="189737" y="455295"/>
                  </a:lnTo>
                  <a:lnTo>
                    <a:pt x="147828" y="436372"/>
                  </a:lnTo>
                  <a:lnTo>
                    <a:pt x="110616" y="415798"/>
                  </a:lnTo>
                  <a:lnTo>
                    <a:pt x="78105" y="393826"/>
                  </a:lnTo>
                  <a:lnTo>
                    <a:pt x="29121" y="346075"/>
                  </a:lnTo>
                  <a:lnTo>
                    <a:pt x="3340" y="294004"/>
                  </a:lnTo>
                  <a:lnTo>
                    <a:pt x="0" y="266700"/>
                  </a:lnTo>
                  <a:close/>
                </a:path>
              </a:pathLst>
            </a:custGeom>
            <a:ln w="571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14600" y="3629533"/>
              <a:ext cx="1296670" cy="201295"/>
            </a:xfrm>
            <a:custGeom>
              <a:avLst/>
              <a:gdLst/>
              <a:ahLst/>
              <a:cxnLst/>
              <a:rect l="l" t="t" r="r" b="b"/>
              <a:pathLst>
                <a:path w="1296670" h="201295">
                  <a:moveTo>
                    <a:pt x="76371" y="31467"/>
                  </a:moveTo>
                  <a:lnTo>
                    <a:pt x="74766" y="44030"/>
                  </a:lnTo>
                  <a:lnTo>
                    <a:pt x="1294638" y="200914"/>
                  </a:lnTo>
                  <a:lnTo>
                    <a:pt x="1296162" y="188341"/>
                  </a:lnTo>
                  <a:lnTo>
                    <a:pt x="76371" y="31467"/>
                  </a:lnTo>
                  <a:close/>
                </a:path>
                <a:path w="1296670" h="201295">
                  <a:moveTo>
                    <a:pt x="80391" y="0"/>
                  </a:moveTo>
                  <a:lnTo>
                    <a:pt x="0" y="28067"/>
                  </a:lnTo>
                  <a:lnTo>
                    <a:pt x="70738" y="75565"/>
                  </a:lnTo>
                  <a:lnTo>
                    <a:pt x="74766" y="44030"/>
                  </a:lnTo>
                  <a:lnTo>
                    <a:pt x="62230" y="42418"/>
                  </a:lnTo>
                  <a:lnTo>
                    <a:pt x="63754" y="29845"/>
                  </a:lnTo>
                  <a:lnTo>
                    <a:pt x="76578" y="29845"/>
                  </a:lnTo>
                  <a:lnTo>
                    <a:pt x="80391" y="0"/>
                  </a:lnTo>
                  <a:close/>
                </a:path>
                <a:path w="1296670" h="201295">
                  <a:moveTo>
                    <a:pt x="63754" y="29845"/>
                  </a:moveTo>
                  <a:lnTo>
                    <a:pt x="62230" y="42418"/>
                  </a:lnTo>
                  <a:lnTo>
                    <a:pt x="74766" y="44030"/>
                  </a:lnTo>
                  <a:lnTo>
                    <a:pt x="76371" y="31467"/>
                  </a:lnTo>
                  <a:lnTo>
                    <a:pt x="63754" y="29845"/>
                  </a:lnTo>
                  <a:close/>
                </a:path>
                <a:path w="1296670" h="201295">
                  <a:moveTo>
                    <a:pt x="76578" y="29845"/>
                  </a:moveTo>
                  <a:lnTo>
                    <a:pt x="63754" y="29845"/>
                  </a:lnTo>
                  <a:lnTo>
                    <a:pt x="76371" y="31467"/>
                  </a:lnTo>
                  <a:lnTo>
                    <a:pt x="76578" y="2984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791" y="425957"/>
            <a:ext cx="5460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  <a:r>
              <a:rPr spc="-90" dirty="0"/>
              <a:t> </a:t>
            </a:r>
            <a:r>
              <a:rPr dirty="0"/>
              <a:t>Class</a:t>
            </a:r>
            <a:r>
              <a:rPr spc="-85" dirty="0"/>
              <a:t> </a:t>
            </a:r>
            <a:r>
              <a:rPr spc="-10" dirty="0"/>
              <a:t>Constructors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442618"/>
            <a:ext cx="6157595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680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12700" marR="3606800">
              <a:lnSpc>
                <a:spcPct val="12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86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OutputMonth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()</a:t>
            </a:r>
            <a:r>
              <a:rPr lang="x-none" altLang="" sz="28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o</a:t>
            </a:r>
            <a:r>
              <a:rPr lang="x-none" altLang="en-US"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nst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Date(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2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3671351"/>
            <a:ext cx="1484630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800" b="1" spc="-25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ts val="4010"/>
              </a:lnSpc>
              <a:spcBef>
                <a:spcPts val="225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7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3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0303" y="3517798"/>
            <a:ext cx="1508125" cy="15500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35"/>
              </a:spcBef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_month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">
              <a:lnSpc>
                <a:spcPct val="100000"/>
              </a:lnSpc>
              <a:spcBef>
                <a:spcPts val="650"/>
              </a:spcBef>
            </a:pP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_day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022189"/>
            <a:ext cx="2781300" cy="10591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38785">
              <a:lnSpc>
                <a:spcPct val="100000"/>
              </a:lnSpc>
              <a:spcBef>
                <a:spcPts val="810"/>
              </a:spcBef>
            </a:pP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825240"/>
            <a:ext cx="3599815" cy="694690"/>
          </a:xfrm>
          <a:prstGeom prst="rect">
            <a:avLst/>
          </a:prstGeom>
          <a:solidFill>
            <a:srgbClr val="ECEBD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ts val="271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No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lang="x-none" altLang="" sz="2400" spc="-10" dirty="0">
                <a:latin typeface="Calibri" panose="020F0502020204030204"/>
                <a:cs typeface="Calibri" panose="020F0502020204030204"/>
              </a:rPr>
              <a:t>-type declaration. (It is not void.)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312420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13157" y="212978"/>
                </a:lnTo>
                <a:lnTo>
                  <a:pt x="50888" y="162813"/>
                </a:lnTo>
                <a:lnTo>
                  <a:pt x="110604" y="117601"/>
                </a:lnTo>
                <a:lnTo>
                  <a:pt x="147891" y="97027"/>
                </a:lnTo>
                <a:lnTo>
                  <a:pt x="189687" y="78104"/>
                </a:lnTo>
                <a:lnTo>
                  <a:pt x="235686" y="60833"/>
                </a:lnTo>
                <a:lnTo>
                  <a:pt x="285546" y="45592"/>
                </a:lnTo>
                <a:lnTo>
                  <a:pt x="338950" y="32130"/>
                </a:lnTo>
                <a:lnTo>
                  <a:pt x="395566" y="20954"/>
                </a:lnTo>
                <a:lnTo>
                  <a:pt x="455079" y="11937"/>
                </a:lnTo>
                <a:lnTo>
                  <a:pt x="517156" y="5461"/>
                </a:lnTo>
                <a:lnTo>
                  <a:pt x="581469" y="1397"/>
                </a:lnTo>
                <a:lnTo>
                  <a:pt x="647700" y="0"/>
                </a:lnTo>
                <a:lnTo>
                  <a:pt x="713930" y="1397"/>
                </a:lnTo>
                <a:lnTo>
                  <a:pt x="778243" y="5461"/>
                </a:lnTo>
                <a:lnTo>
                  <a:pt x="840320" y="11937"/>
                </a:lnTo>
                <a:lnTo>
                  <a:pt x="899833" y="20954"/>
                </a:lnTo>
                <a:lnTo>
                  <a:pt x="956449" y="32130"/>
                </a:lnTo>
                <a:lnTo>
                  <a:pt x="1009853" y="45592"/>
                </a:lnTo>
                <a:lnTo>
                  <a:pt x="1059713" y="60833"/>
                </a:lnTo>
                <a:lnTo>
                  <a:pt x="1105712" y="78104"/>
                </a:lnTo>
                <a:lnTo>
                  <a:pt x="1147508" y="97027"/>
                </a:lnTo>
                <a:lnTo>
                  <a:pt x="1184795" y="117601"/>
                </a:lnTo>
                <a:lnTo>
                  <a:pt x="1217295" y="139573"/>
                </a:lnTo>
                <a:lnTo>
                  <a:pt x="1266317" y="187325"/>
                </a:lnTo>
                <a:lnTo>
                  <a:pt x="1292098" y="239395"/>
                </a:lnTo>
                <a:lnTo>
                  <a:pt x="1295400" y="266700"/>
                </a:lnTo>
                <a:lnTo>
                  <a:pt x="1292098" y="294004"/>
                </a:lnTo>
                <a:lnTo>
                  <a:pt x="1266317" y="346075"/>
                </a:lnTo>
                <a:lnTo>
                  <a:pt x="1217295" y="393826"/>
                </a:lnTo>
                <a:lnTo>
                  <a:pt x="1184795" y="415798"/>
                </a:lnTo>
                <a:lnTo>
                  <a:pt x="1147508" y="436372"/>
                </a:lnTo>
                <a:lnTo>
                  <a:pt x="1105712" y="455295"/>
                </a:lnTo>
                <a:lnTo>
                  <a:pt x="1059713" y="472566"/>
                </a:lnTo>
                <a:lnTo>
                  <a:pt x="1009853" y="487806"/>
                </a:lnTo>
                <a:lnTo>
                  <a:pt x="956449" y="501269"/>
                </a:lnTo>
                <a:lnTo>
                  <a:pt x="899833" y="512444"/>
                </a:lnTo>
                <a:lnTo>
                  <a:pt x="840320" y="521462"/>
                </a:lnTo>
                <a:lnTo>
                  <a:pt x="778243" y="527938"/>
                </a:lnTo>
                <a:lnTo>
                  <a:pt x="713930" y="532002"/>
                </a:lnTo>
                <a:lnTo>
                  <a:pt x="647700" y="533400"/>
                </a:lnTo>
                <a:lnTo>
                  <a:pt x="581469" y="532002"/>
                </a:lnTo>
                <a:lnTo>
                  <a:pt x="517156" y="527938"/>
                </a:lnTo>
                <a:lnTo>
                  <a:pt x="455079" y="521462"/>
                </a:lnTo>
                <a:lnTo>
                  <a:pt x="395566" y="512444"/>
                </a:lnTo>
                <a:lnTo>
                  <a:pt x="338950" y="501269"/>
                </a:lnTo>
                <a:lnTo>
                  <a:pt x="285546" y="487806"/>
                </a:lnTo>
                <a:lnTo>
                  <a:pt x="235686" y="472566"/>
                </a:lnTo>
                <a:lnTo>
                  <a:pt x="189687" y="455295"/>
                </a:lnTo>
                <a:lnTo>
                  <a:pt x="147891" y="436372"/>
                </a:lnTo>
                <a:lnTo>
                  <a:pt x="110604" y="415798"/>
                </a:lnTo>
                <a:lnTo>
                  <a:pt x="78168" y="393826"/>
                </a:lnTo>
                <a:lnTo>
                  <a:pt x="29114" y="346075"/>
                </a:lnTo>
                <a:lnTo>
                  <a:pt x="3342" y="294004"/>
                </a:lnTo>
                <a:lnTo>
                  <a:pt x="0" y="266700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095" y="425957"/>
            <a:ext cx="5172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Constructor</a:t>
            </a:r>
            <a:r>
              <a:rPr spc="-22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74367"/>
            <a:ext cx="6791325" cy="10521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3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624832"/>
            <a:ext cx="23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095" y="425957"/>
            <a:ext cx="5172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Constructor</a:t>
            </a:r>
            <a:r>
              <a:rPr spc="-22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74367"/>
            <a:ext cx="6791325" cy="31083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4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3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 marR="3813810">
              <a:lnSpc>
                <a:spcPts val="4030"/>
              </a:lnSpc>
              <a:spcBef>
                <a:spcPts val="8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m_month</a:t>
            </a:r>
            <a:r>
              <a:rPr sz="2800" b="1" spc="-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b="1" spc="-1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m;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m_day</a:t>
            </a:r>
            <a:r>
              <a:rPr sz="28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d;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43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m_year</a:t>
            </a:r>
            <a:r>
              <a:rPr sz="2800" b="1" spc="-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b="1" spc="-1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y;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338580"/>
            <a:ext cx="719836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4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400" b="1" spc="-3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spc="-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b="1" spc="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spc="-5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spc="-10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b="1" spc="-25" dirty="0">
                <a:latin typeface="Courier New" panose="02070309020205020404"/>
                <a:cs typeface="Courier New" panose="02070309020205020404"/>
              </a:rPr>
              <a:t>)</a:t>
            </a:r>
            <a:endParaRPr sz="2400" b="1" spc="-2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x-none" altLang="" sz="2400" b="1" dirty="0">
                <a:latin typeface="Courier New" panose="02070309020205020404"/>
                <a:cs typeface="Courier New" panose="02070309020205020404"/>
              </a:rPr>
              <a:t>  : m_month(m), m_day(d), m_year(y) {}</a:t>
            </a:r>
            <a:endParaRPr lang="x-none" altLang="" sz="2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0095" y="425957"/>
            <a:ext cx="5172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Constructor</a:t>
            </a:r>
            <a:r>
              <a:rPr spc="-220" dirty="0"/>
              <a:t> </a:t>
            </a:r>
            <a:r>
              <a:rPr spc="-10" dirty="0"/>
              <a:t>Definition</a:t>
            </a:r>
            <a:endParaRPr spc="-10" dirty="0"/>
          </a:p>
        </p:txBody>
      </p:sp>
      <p:sp>
        <p:nvSpPr>
          <p:cNvPr id="5" name="object 3"/>
          <p:cNvSpPr txBox="1"/>
          <p:nvPr/>
        </p:nvSpPr>
        <p:spPr>
          <a:xfrm>
            <a:off x="381000" y="2102485"/>
            <a:ext cx="8524875" cy="428688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2800">
                <a:latin typeface="Calibri" panose="020F0502020204030204"/>
                <a:cs typeface="Calibri" panose="020F0502020204030204"/>
              </a:rPr>
              <a:t>Better: Use </a:t>
            </a:r>
            <a:r>
              <a:rPr lang="x-none" altLang="" sz="2800" b="1" i="1">
                <a:latin typeface="Calibri" panose="020F0502020204030204"/>
                <a:cs typeface="Calibri" panose="020F0502020204030204"/>
              </a:rPr>
              <a:t>constructor initializer list</a:t>
            </a:r>
            <a:r>
              <a:rPr lang="x-none" altLang="" sz="2800">
                <a:latin typeface="Calibri" panose="020F0502020204030204"/>
                <a:cs typeface="Calibri" panose="020F0502020204030204"/>
              </a:rPr>
              <a:t>.</a:t>
            </a:r>
            <a:endParaRPr lang="x-none" altLang=""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2800">
                <a:latin typeface="Calibri" panose="020F0502020204030204"/>
                <a:cs typeface="Calibri" panose="020F0502020204030204"/>
              </a:rPr>
              <a:t>Members are </a:t>
            </a:r>
            <a:r>
              <a:rPr lang="x-none" altLang="" sz="2800" b="1" i="1">
                <a:latin typeface="Calibri" panose="020F0502020204030204"/>
                <a:cs typeface="Calibri" panose="020F0502020204030204"/>
              </a:rPr>
              <a:t>initialized </a:t>
            </a:r>
            <a:r>
              <a:rPr lang="x-none" altLang="" sz="2800">
                <a:latin typeface="Calibri" panose="020F0502020204030204"/>
                <a:cs typeface="Calibri" panose="020F0502020204030204"/>
              </a:rPr>
              <a:t>in the order in which they appear in class definition.</a:t>
            </a:r>
            <a:endParaRPr lang="x-none" altLang="" sz="2800">
              <a:latin typeface="Calibri" panose="020F0502020204030204"/>
              <a:cs typeface="Calibri" panose="020F0502020204030204"/>
            </a:endParaRPr>
          </a:p>
          <a:p>
            <a:pPr marL="812800" lvl="1" indent="-34290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2400">
                <a:latin typeface="Calibri" panose="020F0502020204030204"/>
                <a:cs typeface="Calibri" panose="020F0502020204030204"/>
              </a:rPr>
              <a:t>Warning if it does not match the order in the initializer list.</a:t>
            </a:r>
            <a:endParaRPr lang="x-none" altLang="" sz="2400">
              <a:latin typeface="Calibri" panose="020F0502020204030204"/>
              <a:cs typeface="Calibri" panose="020F0502020204030204"/>
            </a:endParaRPr>
          </a:p>
          <a:p>
            <a:pPr marL="812800" lvl="1" indent="-34290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2400">
                <a:latin typeface="Calibri" panose="020F0502020204030204"/>
                <a:cs typeface="Calibri" panose="020F0502020204030204"/>
              </a:rPr>
              <a:t>Use the value of an uninitialized member variable is </a:t>
            </a:r>
            <a:r>
              <a:rPr lang="x-none" altLang="" sz="2400" b="1" i="1">
                <a:latin typeface="Calibri" panose="020F0502020204030204"/>
                <a:cs typeface="Calibri" panose="020F0502020204030204"/>
              </a:rPr>
              <a:t>undefined behavior</a:t>
            </a:r>
            <a:r>
              <a:rPr lang="x-none" altLang="" sz="2400">
                <a:latin typeface="Calibri" panose="020F0502020204030204"/>
                <a:cs typeface="Calibri" panose="020F0502020204030204"/>
              </a:rPr>
              <a:t>!</a:t>
            </a:r>
            <a:endParaRPr lang="x-none" altLang="" sz="2400">
              <a:latin typeface="Calibri" panose="020F0502020204030204"/>
              <a:cs typeface="Calibri" panose="020F0502020204030204"/>
            </a:endParaRPr>
          </a:p>
          <a:p>
            <a:pPr marL="355600" lvl="0" indent="-342900">
              <a:lnSpc>
                <a:spcPct val="100000"/>
              </a:lnSpc>
              <a:spcBef>
                <a:spcPts val="11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2800">
                <a:latin typeface="Calibri" panose="020F0502020204030204"/>
                <a:cs typeface="Calibri" panose="020F0502020204030204"/>
              </a:rPr>
              <a:t>Also initializes const member variables.</a:t>
            </a:r>
            <a:endParaRPr lang="x-none" altLang="" sz="2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11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2400">
                <a:latin typeface="Calibri" panose="020F0502020204030204"/>
                <a:cs typeface="Calibri" panose="020F0502020204030204"/>
              </a:rPr>
              <a:t>A const member variable cannot be </a:t>
            </a:r>
            <a:r>
              <a:rPr lang="x-none" altLang="" sz="2400" b="1" i="1">
                <a:latin typeface="Calibri" panose="020F0502020204030204"/>
                <a:cs typeface="Calibri" panose="020F0502020204030204"/>
              </a:rPr>
              <a:t>assigned </a:t>
            </a:r>
            <a:r>
              <a:rPr lang="x-none" altLang="" sz="2400">
                <a:latin typeface="Calibri" panose="020F0502020204030204"/>
                <a:cs typeface="Calibri" panose="020F0502020204030204"/>
              </a:rPr>
              <a:t>a value in the constructor body.</a:t>
            </a:r>
            <a:endParaRPr lang="x-none" altLang=""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01" y="425957"/>
            <a:ext cx="286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Overloading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6609715" cy="375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define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versions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constructor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–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overload</a:t>
            </a:r>
            <a:r>
              <a:rPr sz="3200" b="1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it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42265" marR="2059940" indent="-342265" algn="l">
              <a:lnSpc>
                <a:spcPct val="100000"/>
              </a:lnSpc>
              <a:buFont typeface="Arial" panose="020B0604020202020204"/>
              <a:buChar char="•"/>
              <a:tabLst>
                <a:tab pos="342265" algn="l"/>
                <a:tab pos="355600" algn="l"/>
              </a:tabLst>
            </a:pPr>
            <a:r>
              <a:rPr sz="3200" spc="-4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32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constructors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for: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43585" marR="2060575" lvl="2" indent="-287020" algn="l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2870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known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43585" marR="2015490" lvl="2" indent="-287020" algn="l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2870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no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known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some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subset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known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2420"/>
            <a:ext cx="8350250" cy="438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0" indent="-5715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x-none" altLang="" sz="3200">
                <a:latin typeface="Calibri" panose="020F0502020204030204"/>
                <a:cs typeface="Calibri" panose="020F0502020204030204"/>
              </a:rPr>
              <a:t>Define multiple constructors (different ways of constructing)</a:t>
            </a:r>
            <a:br>
              <a:rPr lang="x-none" altLang="" sz="3200">
                <a:latin typeface="Calibri" panose="020F0502020204030204"/>
                <a:cs typeface="Calibri" panose="020F0502020204030204"/>
              </a:rPr>
            </a:br>
            <a:endParaRPr sz="24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</a:t>
            </a:r>
            <a:endParaRPr sz="2800" b="1" spc="-25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  : m_month(m), m_day(d), m_year(y) {}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altLang="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  <a:sym typeface="+mn-ea"/>
              </a:rPr>
              <a:t>yyyymmdd</a:t>
            </a: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)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  : m_month(yyyymmdd / 100 % 100),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    m_day(yyyymmdd % 100),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    m_year(yyyymmdd / 10000) {}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1910" y="457200"/>
            <a:ext cx="65201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x-none" spc="-20" dirty="0"/>
              <a:t>Overloaded constructors</a:t>
            </a:r>
            <a:endParaRPr lang="x-none" spc="-2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493" y="425957"/>
            <a:ext cx="679894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x-none" dirty="0"/>
              <a:t>Overloaded</a:t>
            </a:r>
            <a:r>
              <a:rPr spc="-110" dirty="0"/>
              <a:t> </a:t>
            </a:r>
            <a:r>
              <a:rPr spc="-10" dirty="0"/>
              <a:t>Constructor</a:t>
            </a:r>
            <a:r>
              <a:rPr lang="x-none" spc="-10" dirty="0"/>
              <a:t>s</a:t>
            </a:r>
            <a:endParaRPr lang="x-non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2420"/>
            <a:ext cx="786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" sz="3200" dirty="0">
                <a:latin typeface="Calibri" panose="020F0502020204030204"/>
                <a:cs typeface="Calibri" panose="020F0502020204030204"/>
              </a:rPr>
              <a:t>Suppose we have the following constructors:</a:t>
            </a:r>
            <a:endParaRPr lang="x-none" altLang=""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55295" y="2286000"/>
            <a:ext cx="8350250" cy="389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0" indent="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x-none" altLang="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6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</a:t>
            </a:r>
            <a:endParaRPr sz="2800" b="1" spc="-25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  : m_month(m), m_day(d), m_year(y) {}</a:t>
            </a:r>
            <a:endParaRPr lang="x-none" altLang="en-US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altLang="en-US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  <a:sym typeface="+mn-ea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  <a:sym typeface="+mn-ea"/>
              </a:rPr>
              <a:t>,</a:t>
            </a:r>
            <a:r>
              <a:rPr lang="x-none" altLang="en-US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int</a:t>
            </a:r>
            <a:r>
              <a:rPr sz="2800" b="1" spc="-14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altLang="en-US"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)</a:t>
            </a:r>
            <a:endParaRPr lang="x-none" altLang="en-US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  : m_month(m), m_day(d), m_year(1) {}</a:t>
            </a:r>
            <a:endParaRPr lang="x-none" altLang="en-US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Date</a:t>
            </a: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()</a:t>
            </a:r>
            <a:endParaRPr lang="x-none" altLang="en-US" sz="2800" b="1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lang="x-none" altLang="en-US" sz="2800" b="1">
                <a:latin typeface="Courier New" panose="02070309020205020404"/>
                <a:cs typeface="Courier New" panose="02070309020205020404"/>
              </a:rPr>
              <a:t>  : m_month(1), m_day(1), m_year(1) {}</a:t>
            </a:r>
            <a:endParaRPr lang="x-none" altLang="en-US" sz="2800" b="1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691" y="425957"/>
            <a:ext cx="7211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Avoiding</a:t>
            </a:r>
            <a:r>
              <a:rPr spc="-145" dirty="0"/>
              <a:t> </a:t>
            </a:r>
            <a:r>
              <a:rPr dirty="0"/>
              <a:t>Multiple</a:t>
            </a:r>
            <a:r>
              <a:rPr spc="-130" dirty="0"/>
              <a:t> </a:t>
            </a:r>
            <a:r>
              <a:rPr spc="-10" dirty="0"/>
              <a:t>Constructors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530465" cy="317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defining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constructors</a:t>
            </a:r>
            <a:r>
              <a:rPr sz="32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3200" dirty="0">
                <a:latin typeface="Calibri" panose="020F0502020204030204"/>
                <a:cs typeface="Calibri" panose="020F0502020204030204"/>
              </a:rPr>
              <a:t>sets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known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lot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unnecessary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code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duplication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marR="1376045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avoid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by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setting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default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3200" b="1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our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constructors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41" y="425957"/>
            <a:ext cx="7024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Object-</a:t>
            </a:r>
            <a:r>
              <a:rPr dirty="0"/>
              <a:t>Oriented</a:t>
            </a:r>
            <a:r>
              <a:rPr spc="-165" dirty="0"/>
              <a:t> </a:t>
            </a:r>
            <a:r>
              <a:rPr spc="-10" dirty="0"/>
              <a:t>Programming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5417"/>
            <a:ext cx="7912734" cy="358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3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lots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tasks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3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unmaintainable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383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Idea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OOP: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Concept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“interacting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objects”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Data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procedures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specific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object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are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“packed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away”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neat,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self-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contained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boxes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 marR="327025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Permits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think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objects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more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abstractly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focus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interactions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2259" y="6056172"/>
            <a:ext cx="2597785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https://www.youtube.com/watch?v=JBjjnqG0BP8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2135"/>
              </a:lnSpc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Bjarne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Stroutrup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Inventor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C++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4529326"/>
            <a:ext cx="2057400" cy="225247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154" y="425957"/>
            <a:ext cx="4481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240" dirty="0"/>
              <a:t> </a:t>
            </a:r>
            <a:r>
              <a:rPr spc="-30" dirty="0"/>
              <a:t>Parameters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9717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b="1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3200" b="1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u="heavy" spc="-9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only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default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want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constructor</a:t>
            </a:r>
            <a:r>
              <a:rPr sz="32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use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699" y="3139475"/>
          <a:ext cx="624586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140"/>
                <a:gridCol w="1065530"/>
                <a:gridCol w="847725"/>
                <a:gridCol w="852170"/>
                <a:gridCol w="850264"/>
                <a:gridCol w="856614"/>
                <a:gridCol w="780414"/>
              </a:tblGrid>
              <a:tr h="449580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20" dirty="0">
                          <a:latin typeface="Courier New" panose="02070309020205020404"/>
                          <a:cs typeface="Courier New" panose="02070309020205020404"/>
                        </a:rPr>
                        <a:t>Date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2890"/>
                        </a:lnSpc>
                      </a:pPr>
                      <a:r>
                        <a:rPr sz="2800" b="1" spc="-2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800" b="1" spc="-20" dirty="0">
                          <a:solidFill>
                            <a:srgbClr val="006E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890"/>
                        </a:lnSpc>
                      </a:pPr>
                      <a:r>
                        <a:rPr sz="2800" b="1" dirty="0">
                          <a:solidFill>
                            <a:srgbClr val="D4009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90"/>
                        </a:lnSpc>
                      </a:pPr>
                      <a:r>
                        <a:rPr sz="2800" b="1" spc="-25" dirty="0">
                          <a:solidFill>
                            <a:srgbClr val="006E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5">
                        <a:lnSpc>
                          <a:spcPts val="2890"/>
                        </a:lnSpc>
                      </a:pPr>
                      <a:r>
                        <a:rPr sz="2800" b="1" dirty="0">
                          <a:solidFill>
                            <a:srgbClr val="D4009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265"/>
                        </a:lnSpc>
                      </a:pPr>
                      <a:r>
                        <a:rPr sz="2800" b="1" spc="-25" dirty="0">
                          <a:solidFill>
                            <a:srgbClr val="006E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3265"/>
                        </a:lnSpc>
                      </a:pPr>
                      <a:r>
                        <a:rPr sz="2800" b="1" dirty="0">
                          <a:solidFill>
                            <a:srgbClr val="D4009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65"/>
                        </a:lnSpc>
                      </a:pPr>
                      <a:r>
                        <a:rPr sz="2800" b="1" spc="-25" dirty="0"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154" y="425957"/>
            <a:ext cx="4481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240" dirty="0"/>
              <a:t> </a:t>
            </a:r>
            <a:r>
              <a:rPr spc="-30" dirty="0"/>
              <a:t>Parameters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971790" cy="2430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b="1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3200" b="1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u="heavy" spc="-9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only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default </a:t>
            </a:r>
            <a:r>
              <a:rPr sz="320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want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constructor</a:t>
            </a:r>
            <a:r>
              <a:rPr sz="32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use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550">
              <a:latin typeface="Calibri" panose="020F0502020204030204"/>
              <a:cs typeface="Calibri" panose="020F0502020204030204"/>
            </a:endParaRPr>
          </a:p>
          <a:p>
            <a:pPr marL="1746885" marR="1354455" indent="-1277620">
              <a:lnSpc>
                <a:spcPct val="121000"/>
              </a:lnSpc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spc="-7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10,</a:t>
            </a:r>
            <a:r>
              <a:rPr sz="2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spc="-80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15,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7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6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2014);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154" y="425957"/>
            <a:ext cx="4481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240" dirty="0"/>
              <a:t> </a:t>
            </a:r>
            <a:r>
              <a:rPr spc="-30" dirty="0"/>
              <a:t>Parameters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8555355" cy="334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32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3200" b="1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nothing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changes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77570" marR="5080" indent="-427355" eaLnBrk="1" fontAlgn="auto" latinLnBrk="0" hangingPunct="1">
              <a:lnSpc>
                <a:spcPct val="120000"/>
              </a:lnSpc>
              <a:spcBef>
                <a:spcPts val="1800"/>
              </a:spcBef>
            </a:pP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::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3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3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3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800" b="1" spc="-140" dirty="0">
                <a:latin typeface="Courier New" panose="02070309020205020404"/>
                <a:cs typeface="Courier New" panose="02070309020205020404"/>
              </a:rPr>
              <a:t> </a:t>
            </a:r>
            <a:br>
              <a:rPr sz="2800" b="1" spc="-140" dirty="0">
                <a:latin typeface="Courier New" panose="02070309020205020404"/>
                <a:cs typeface="Courier New" panose="02070309020205020404"/>
              </a:rPr>
            </a:br>
            <a:r>
              <a:rPr lang="x-none" altLang="" sz="2800" b="1" spc="-140" dirty="0">
                <a:latin typeface="Courier New" panose="02070309020205020404"/>
                <a:cs typeface="Courier New" panose="02070309020205020404"/>
              </a:rPr>
              <a:t>: m_month(m), m_day(d), m_year(y) {}</a:t>
            </a:r>
            <a:endParaRPr lang="x-none" altLang="" sz="2800" b="1" spc="-140" dirty="0">
              <a:latin typeface="Courier New" panose="02070309020205020404"/>
              <a:cs typeface="Courier New" panose="02070309020205020404"/>
            </a:endParaRPr>
          </a:p>
          <a:p>
            <a:pPr marL="896620" marR="5080" indent="-427355" eaLnBrk="1" fontAlgn="auto" latinLnBrk="0" hangingPunct="1">
              <a:lnSpc>
                <a:spcPct val="120000"/>
              </a:lnSpc>
              <a:spcBef>
                <a:spcPts val="1200"/>
              </a:spcBef>
            </a:pPr>
            <a:r>
              <a:rPr lang="x-none" altLang="" sz="2800" dirty="0">
                <a:latin typeface="Calibri" panose="020F0502020204030204"/>
                <a:cs typeface="Calibri" panose="020F0502020204030204"/>
                <a:sym typeface="+mn-ea"/>
              </a:rPr>
              <a:t>or we can combine them together:</a:t>
            </a:r>
            <a:endParaRPr lang="x-none" altLang="" sz="2800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896620" marR="5080" indent="-427355">
              <a:lnSpc>
                <a:spcPct val="120000"/>
              </a:lnSpc>
              <a:spcBef>
                <a:spcPts val="3005"/>
              </a:spcBef>
            </a:pPr>
            <a:endParaRPr lang="x-none" altLang="" sz="2800" b="1" spc="-140" dirty="0"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98755" y="3657600"/>
            <a:ext cx="8832850" cy="261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360680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 b="1" spc="-50" dirty="0">
              <a:latin typeface="Courier New" panose="02070309020205020404"/>
              <a:cs typeface="Courier New" panose="02070309020205020404"/>
            </a:endParaRPr>
          </a:p>
          <a:p>
            <a:pPr marL="12700" marR="3606800">
              <a:lnSpc>
                <a:spcPct val="12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lang="x-none" altLang="" sz="2800" b="1" spc="-10" dirty="0">
                <a:solidFill>
                  <a:srgbClr val="00AE5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Courier New" panose="02070309020205020404"/>
                <a:cs typeface="Courier New" panose="02070309020205020404"/>
              </a:rPr>
              <a:t>Date(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9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1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b="1" spc="-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b="1" spc="-2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25" dirty="0">
                <a:solidFill>
                  <a:srgbClr val="D40092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)</a:t>
            </a:r>
            <a:endParaRPr sz="2800" b="1" spc="-25" dirty="0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80"/>
              </a:spcBef>
            </a:pPr>
            <a:r>
              <a:rPr lang="x-none" altLang="" sz="2800">
                <a:latin typeface="Courier New" panose="02070309020205020404"/>
                <a:cs typeface="Courier New" panose="02070309020205020404"/>
              </a:rPr>
              <a:t>  </a:t>
            </a: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: m_month(m), m_day(d), m_year(y) {}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  <a:p>
            <a:pPr marL="438785">
              <a:lnSpc>
                <a:spcPct val="100000"/>
              </a:lnSpc>
              <a:spcBef>
                <a:spcPts val="680"/>
              </a:spcBef>
            </a:pPr>
            <a:r>
              <a:rPr lang="x-none" altLang="" sz="2800" b="1">
                <a:latin typeface="Courier New" panose="02070309020205020404"/>
                <a:cs typeface="Courier New" panose="02070309020205020404"/>
              </a:rPr>
              <a:t>};</a:t>
            </a:r>
            <a:endParaRPr lang="x-none" altLang="" sz="2800" b="1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575" y="425957"/>
            <a:ext cx="589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110" dirty="0"/>
              <a:t> </a:t>
            </a:r>
            <a:r>
              <a:rPr dirty="0"/>
              <a:t>Default</a:t>
            </a:r>
            <a:r>
              <a:rPr spc="-145" dirty="0"/>
              <a:t> </a:t>
            </a:r>
            <a:r>
              <a:rPr spc="-30" dirty="0"/>
              <a:t>Parameters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02486"/>
            <a:ext cx="6253480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 panose="020F0502020204030204"/>
                <a:cs typeface="Calibri" panose="020F0502020204030204"/>
              </a:rPr>
              <a:t>the</a:t>
            </a:r>
            <a:r>
              <a:rPr sz="3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30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are</a:t>
            </a:r>
            <a:r>
              <a:rPr sz="30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all</a:t>
            </a:r>
            <a:r>
              <a:rPr sz="3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valid</a:t>
            </a:r>
            <a:r>
              <a:rPr sz="3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declarations: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469900" marR="426720">
              <a:lnSpc>
                <a:spcPct val="100000"/>
              </a:lnSpc>
              <a:spcBef>
                <a:spcPts val="2490"/>
              </a:spcBef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spc="-3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graduation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(5,18,2015); 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spc="-3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69900" marR="1419860">
              <a:lnSpc>
                <a:spcPct val="100000"/>
              </a:lnSpc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spc="-3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halloween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(10,31); </a:t>
            </a: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spc="-4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july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(4);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699" y="4341764"/>
          <a:ext cx="5020310" cy="156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/>
                <a:gridCol w="2378075"/>
                <a:gridCol w="2114550"/>
              </a:tblGrid>
              <a:tr h="384175">
                <a:tc>
                  <a:txBody>
                    <a:bodyPr/>
                    <a:lstStyle/>
                    <a:p>
                      <a:pPr marL="31750">
                        <a:lnSpc>
                          <a:spcPts val="2690"/>
                        </a:lnSpc>
                      </a:pPr>
                      <a:r>
                        <a:rPr sz="2600" b="1" spc="-25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690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graduation: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690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5/18/2015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sz="2600" b="1" spc="-25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765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today: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765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10/15/2014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31750">
                        <a:lnSpc>
                          <a:spcPts val="2775"/>
                        </a:lnSpc>
                      </a:pPr>
                      <a:r>
                        <a:rPr sz="2600" b="1" spc="-25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775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halloween: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775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10/31/2014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85445">
                <a:tc>
                  <a:txBody>
                    <a:bodyPr/>
                    <a:lstStyle/>
                    <a:p>
                      <a:pPr marL="31750">
                        <a:lnSpc>
                          <a:spcPts val="2775"/>
                        </a:lnSpc>
                      </a:pPr>
                      <a:r>
                        <a:rPr sz="2600" b="1" spc="-25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775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july: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775"/>
                        </a:lnSpc>
                      </a:pPr>
                      <a:r>
                        <a:rPr sz="2600" b="1" spc="-10" dirty="0">
                          <a:solidFill>
                            <a:srgbClr val="001F5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4/15/2014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575" y="425957"/>
            <a:ext cx="589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110" dirty="0"/>
              <a:t> </a:t>
            </a:r>
            <a:r>
              <a:rPr dirty="0"/>
              <a:t>Default</a:t>
            </a:r>
            <a:r>
              <a:rPr spc="-145" dirty="0"/>
              <a:t> </a:t>
            </a:r>
            <a:r>
              <a:rPr spc="-30" dirty="0"/>
              <a:t>Parameters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386073" y="3152155"/>
            <a:ext cx="1980564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en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(10,31);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070"/>
              </a:lnSpc>
            </a:pPr>
            <a:r>
              <a:rPr sz="26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654422"/>
            <a:ext cx="259143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b="1" spc="-4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today: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b="1" spc="-8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halloween: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b="1" spc="-3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july: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8877" y="4654422"/>
            <a:ext cx="200660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10/15/2014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10/31/2014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4/15/2014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2025" y="2898457"/>
            <a:ext cx="3596004" cy="1513840"/>
            <a:chOff x="3252025" y="2898457"/>
            <a:chExt cx="3596004" cy="1513840"/>
          </a:xfrm>
        </p:grpSpPr>
        <p:sp>
          <p:nvSpPr>
            <p:cNvPr id="7" name="object 7"/>
            <p:cNvSpPr/>
            <p:nvPr/>
          </p:nvSpPr>
          <p:spPr>
            <a:xfrm>
              <a:off x="3258312" y="2903220"/>
              <a:ext cx="3584575" cy="1504315"/>
            </a:xfrm>
            <a:custGeom>
              <a:avLst/>
              <a:gdLst/>
              <a:ahLst/>
              <a:cxnLst/>
              <a:rect l="l" t="t" r="r" b="b"/>
              <a:pathLst>
                <a:path w="3584575" h="1504314">
                  <a:moveTo>
                    <a:pt x="3584447" y="0"/>
                  </a:moveTo>
                  <a:lnTo>
                    <a:pt x="0" y="0"/>
                  </a:lnTo>
                  <a:lnTo>
                    <a:pt x="0" y="1503933"/>
                  </a:lnTo>
                  <a:lnTo>
                    <a:pt x="3584447" y="1503933"/>
                  </a:lnTo>
                  <a:lnTo>
                    <a:pt x="3584447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56788" y="2903220"/>
              <a:ext cx="3586479" cy="1504315"/>
            </a:xfrm>
            <a:custGeom>
              <a:avLst/>
              <a:gdLst/>
              <a:ahLst/>
              <a:cxnLst/>
              <a:rect l="l" t="t" r="r" b="b"/>
              <a:pathLst>
                <a:path w="3586479" h="1504314">
                  <a:moveTo>
                    <a:pt x="0" y="1504187"/>
                  </a:moveTo>
                  <a:lnTo>
                    <a:pt x="3585971" y="1504187"/>
                  </a:lnTo>
                  <a:lnTo>
                    <a:pt x="3585971" y="0"/>
                  </a:lnTo>
                  <a:lnTo>
                    <a:pt x="0" y="0"/>
                  </a:lnTo>
                  <a:lnTo>
                    <a:pt x="0" y="15041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2135" y="1502486"/>
            <a:ext cx="6380480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18465" algn="l"/>
                <a:tab pos="419100" algn="l"/>
              </a:tabLst>
            </a:pPr>
            <a:r>
              <a:rPr sz="3000" dirty="0">
                <a:latin typeface="Calibri" panose="020F0502020204030204"/>
                <a:cs typeface="Calibri" panose="020F0502020204030204"/>
              </a:rPr>
              <a:t>the</a:t>
            </a:r>
            <a:r>
              <a:rPr sz="3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30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are</a:t>
            </a:r>
            <a:r>
              <a:rPr sz="30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all</a:t>
            </a:r>
            <a:r>
              <a:rPr sz="3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valid</a:t>
            </a:r>
            <a:r>
              <a:rPr sz="3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declarations: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33400" marR="493395" indent="-635">
              <a:lnSpc>
                <a:spcPts val="4690"/>
              </a:lnSpc>
              <a:spcBef>
                <a:spcPts val="1340"/>
              </a:spcBef>
              <a:tabLst>
                <a:tab pos="5047615" algn="l"/>
              </a:tabLst>
            </a:pPr>
            <a:r>
              <a:rPr sz="26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600" b="1" spc="-55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graduation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(5,19,2014); </a:t>
            </a:r>
            <a:r>
              <a:rPr sz="3900" b="1" baseline="330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900" b="1" spc="75" baseline="330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00" b="1" spc="-15" baseline="3300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3900" b="1" spc="-15" baseline="33000" dirty="0">
                <a:latin typeface="Courier New" panose="02070309020205020404"/>
                <a:cs typeface="Courier New" panose="02070309020205020404"/>
              </a:rPr>
              <a:t>;</a:t>
            </a:r>
            <a:r>
              <a:rPr sz="3900" b="1" spc="-569" baseline="3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NOTE: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you</a:t>
            </a:r>
            <a:r>
              <a:rPr sz="2400" dirty="0">
                <a:latin typeface="Calibri" panose="020F0502020204030204"/>
                <a:cs typeface="Calibri" panose="020F0502020204030204"/>
              </a:rPr>
              <a:t>	call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33400">
              <a:lnSpc>
                <a:spcPts val="2350"/>
              </a:lnSpc>
              <a:tabLst>
                <a:tab pos="4420870" algn="l"/>
              </a:tabLst>
            </a:pPr>
            <a:r>
              <a:rPr sz="3900" b="1" baseline="280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900" b="1" spc="97" baseline="280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00" b="1" spc="-15" baseline="2800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hallow</a:t>
            </a:r>
            <a:r>
              <a:rPr sz="3900" b="1" spc="-15" baseline="2600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constructor</a:t>
            </a:r>
            <a:r>
              <a:rPr sz="2400" dirty="0">
                <a:latin typeface="Calibri" panose="020F0502020204030204"/>
                <a:cs typeface="Calibri" panose="020F0502020204030204"/>
              </a:rPr>
              <a:t>	with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no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33400">
              <a:lnSpc>
                <a:spcPts val="2980"/>
              </a:lnSpc>
              <a:tabLst>
                <a:tab pos="5314315" algn="l"/>
              </a:tabLst>
            </a:pPr>
            <a:r>
              <a:rPr sz="3900" b="1" baseline="240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900" b="1" spc="-165" baseline="2400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00" b="1" spc="-30" baseline="2400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july</a:t>
            </a:r>
            <a:r>
              <a:rPr sz="3900" b="1" spc="-30" baseline="24000" dirty="0">
                <a:latin typeface="Courier New" panose="02070309020205020404"/>
                <a:cs typeface="Courier New" panose="02070309020205020404"/>
              </a:rPr>
              <a:t>(4</a:t>
            </a:r>
            <a:r>
              <a:rPr sz="3900" b="1" spc="-30" baseline="2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arguments,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you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do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not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7185">
              <a:lnSpc>
                <a:spcPts val="2520"/>
              </a:lnSpc>
              <a:tabLst>
                <a:tab pos="460502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give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empty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parentheses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33400">
              <a:lnSpc>
                <a:spcPts val="2780"/>
              </a:lnSpc>
            </a:pPr>
            <a:r>
              <a:rPr sz="3900" b="1" baseline="300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900" b="1" spc="-127" baseline="300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00" b="1" baseline="300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graduati</a:t>
            </a:r>
            <a:r>
              <a:rPr sz="2600" b="1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on:</a:t>
            </a:r>
            <a:r>
              <a:rPr sz="2600" b="1" spc="-85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Courier New" panose="02070309020205020404"/>
                <a:cs typeface="Courier New" panose="02070309020205020404"/>
              </a:rPr>
              <a:t>5/19/2014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26670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266700"/>
                </a:moveTo>
                <a:lnTo>
                  <a:pt x="12318" y="216026"/>
                </a:lnTo>
                <a:lnTo>
                  <a:pt x="47879" y="168528"/>
                </a:lnTo>
                <a:lnTo>
                  <a:pt x="104393" y="125222"/>
                </a:lnTo>
                <a:lnTo>
                  <a:pt x="139700" y="105283"/>
                </a:lnTo>
                <a:lnTo>
                  <a:pt x="179450" y="86867"/>
                </a:lnTo>
                <a:lnTo>
                  <a:pt x="223266" y="69723"/>
                </a:lnTo>
                <a:lnTo>
                  <a:pt x="270891" y="54355"/>
                </a:lnTo>
                <a:lnTo>
                  <a:pt x="321944" y="40639"/>
                </a:lnTo>
                <a:lnTo>
                  <a:pt x="376174" y="28701"/>
                </a:lnTo>
                <a:lnTo>
                  <a:pt x="433450" y="18669"/>
                </a:lnTo>
                <a:lnTo>
                  <a:pt x="493268" y="10667"/>
                </a:lnTo>
                <a:lnTo>
                  <a:pt x="555498" y="4825"/>
                </a:lnTo>
                <a:lnTo>
                  <a:pt x="619760" y="1270"/>
                </a:lnTo>
                <a:lnTo>
                  <a:pt x="685800" y="0"/>
                </a:lnTo>
                <a:lnTo>
                  <a:pt x="751839" y="1270"/>
                </a:lnTo>
                <a:lnTo>
                  <a:pt x="816101" y="4825"/>
                </a:lnTo>
                <a:lnTo>
                  <a:pt x="878332" y="10667"/>
                </a:lnTo>
                <a:lnTo>
                  <a:pt x="938149" y="18669"/>
                </a:lnTo>
                <a:lnTo>
                  <a:pt x="995426" y="28701"/>
                </a:lnTo>
                <a:lnTo>
                  <a:pt x="1049655" y="40639"/>
                </a:lnTo>
                <a:lnTo>
                  <a:pt x="1100708" y="54355"/>
                </a:lnTo>
                <a:lnTo>
                  <a:pt x="1148333" y="69723"/>
                </a:lnTo>
                <a:lnTo>
                  <a:pt x="1192149" y="86867"/>
                </a:lnTo>
                <a:lnTo>
                  <a:pt x="1231900" y="105283"/>
                </a:lnTo>
                <a:lnTo>
                  <a:pt x="1267206" y="125222"/>
                </a:lnTo>
                <a:lnTo>
                  <a:pt x="1323720" y="168528"/>
                </a:lnTo>
                <a:lnTo>
                  <a:pt x="1359280" y="216026"/>
                </a:lnTo>
                <a:lnTo>
                  <a:pt x="1371600" y="266700"/>
                </a:lnTo>
                <a:lnTo>
                  <a:pt x="1368425" y="292353"/>
                </a:lnTo>
                <a:lnTo>
                  <a:pt x="1344168" y="341629"/>
                </a:lnTo>
                <a:lnTo>
                  <a:pt x="1297939" y="387096"/>
                </a:lnTo>
                <a:lnTo>
                  <a:pt x="1231900" y="428116"/>
                </a:lnTo>
                <a:lnTo>
                  <a:pt x="1192149" y="446532"/>
                </a:lnTo>
                <a:lnTo>
                  <a:pt x="1148333" y="463676"/>
                </a:lnTo>
                <a:lnTo>
                  <a:pt x="1100708" y="479044"/>
                </a:lnTo>
                <a:lnTo>
                  <a:pt x="1049655" y="492760"/>
                </a:lnTo>
                <a:lnTo>
                  <a:pt x="995426" y="504698"/>
                </a:lnTo>
                <a:lnTo>
                  <a:pt x="938149" y="514730"/>
                </a:lnTo>
                <a:lnTo>
                  <a:pt x="878332" y="522732"/>
                </a:lnTo>
                <a:lnTo>
                  <a:pt x="816101" y="528574"/>
                </a:lnTo>
                <a:lnTo>
                  <a:pt x="751839" y="532129"/>
                </a:lnTo>
                <a:lnTo>
                  <a:pt x="685800" y="533400"/>
                </a:lnTo>
                <a:lnTo>
                  <a:pt x="619760" y="532129"/>
                </a:lnTo>
                <a:lnTo>
                  <a:pt x="555498" y="528574"/>
                </a:lnTo>
                <a:lnTo>
                  <a:pt x="493268" y="522732"/>
                </a:lnTo>
                <a:lnTo>
                  <a:pt x="433450" y="514730"/>
                </a:lnTo>
                <a:lnTo>
                  <a:pt x="376174" y="504698"/>
                </a:lnTo>
                <a:lnTo>
                  <a:pt x="321944" y="492760"/>
                </a:lnTo>
                <a:lnTo>
                  <a:pt x="270891" y="479044"/>
                </a:lnTo>
                <a:lnTo>
                  <a:pt x="223266" y="463676"/>
                </a:lnTo>
                <a:lnTo>
                  <a:pt x="179450" y="446532"/>
                </a:lnTo>
                <a:lnTo>
                  <a:pt x="139700" y="428116"/>
                </a:lnTo>
                <a:lnTo>
                  <a:pt x="104393" y="408177"/>
                </a:lnTo>
                <a:lnTo>
                  <a:pt x="47879" y="364871"/>
                </a:lnTo>
                <a:lnTo>
                  <a:pt x="12318" y="317373"/>
                </a:lnTo>
                <a:lnTo>
                  <a:pt x="0" y="266700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070" y="425957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220" dirty="0"/>
              <a:t> </a:t>
            </a:r>
            <a:r>
              <a:rPr spc="-10" dirty="0"/>
              <a:t>Constructors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04819"/>
            <a:ext cx="7753350" cy="32639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default</a:t>
            </a:r>
            <a:r>
              <a:rPr sz="3200" b="1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constructor</a:t>
            </a:r>
            <a:r>
              <a:rPr sz="3200" b="1" i="1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provided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by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compiler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handle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declarations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0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instances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4400">
              <a:latin typeface="Calibri" panose="020F0502020204030204"/>
              <a:cs typeface="Calibri" panose="020F0502020204030204"/>
            </a:endParaRPr>
          </a:p>
          <a:p>
            <a:pPr marL="355600" marR="342265" indent="-342900">
              <a:lnSpc>
                <a:spcPct val="102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how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created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3200" b="1" spc="-12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objects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dirty="0">
                <a:latin typeface="Calibri" panose="020F0502020204030204"/>
                <a:cs typeface="Calibri" panose="020F0502020204030204"/>
              </a:rPr>
              <a:t>slides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before</a:t>
            </a:r>
            <a:r>
              <a:rPr sz="3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we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declared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defined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our </a:t>
            </a:r>
            <a:r>
              <a:rPr sz="3200" dirty="0">
                <a:latin typeface="Calibri" panose="020F0502020204030204"/>
                <a:cs typeface="Calibri" panose="020F0502020204030204"/>
              </a:rPr>
              <a:t>own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constructor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070" y="425957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220" dirty="0"/>
              <a:t> </a:t>
            </a:r>
            <a:r>
              <a:rPr spc="-10" dirty="0"/>
              <a:t>Constructors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995920" cy="467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but</a:t>
            </a:r>
            <a:r>
              <a:rPr sz="3200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if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any</a:t>
            </a:r>
            <a:r>
              <a:rPr sz="32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other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constructor,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the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 panose="020F0502020204030204"/>
                <a:cs typeface="Calibri" panose="020F0502020204030204"/>
              </a:rPr>
              <a:t>compiler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doesn’t</a:t>
            </a:r>
            <a:r>
              <a:rPr sz="3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default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constructor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3100">
              <a:latin typeface="Calibri" panose="020F0502020204030204"/>
              <a:cs typeface="Calibri" panose="020F0502020204030204"/>
            </a:endParaRPr>
          </a:p>
          <a:p>
            <a:pPr marL="355600" marR="24384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so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if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constructor,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make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default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constructor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too</a:t>
            </a:r>
            <a:r>
              <a:rPr lang="x-none" altLang=""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x-none" altLang="" sz="3200" b="1" spc="-20" dirty="0">
                <a:latin typeface="Calibri" panose="020F0502020204030204"/>
                <a:cs typeface="Calibri" panose="020F0502020204030204"/>
              </a:rPr>
              <a:t>(if you really need it)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,</a:t>
            </a:r>
            <a:r>
              <a:rPr lang="x-none" altLang="" sz="3200" spc="-20" dirty="0">
                <a:latin typeface="Calibri" panose="020F0502020204030204"/>
                <a:cs typeface="Calibri" panose="020F0502020204030204"/>
              </a:rPr>
              <a:t> and define it in a </a:t>
            </a:r>
            <a:r>
              <a:rPr lang="x-none" altLang="" sz="3200" b="1" i="1" spc="-20" dirty="0">
                <a:latin typeface="Calibri" panose="020F0502020204030204"/>
                <a:cs typeface="Calibri" panose="020F0502020204030204"/>
              </a:rPr>
              <a:t>reasonable </a:t>
            </a:r>
            <a:r>
              <a:rPr lang="x-none" altLang="" sz="3200" spc="-20" dirty="0">
                <a:latin typeface="Calibri" panose="020F0502020204030204"/>
                <a:cs typeface="Calibri" panose="020F0502020204030204"/>
              </a:rPr>
              <a:t>way.</a:t>
            </a:r>
            <a:endParaRPr lang="x-none" altLang="" sz="3200" spc="-20" dirty="0">
              <a:latin typeface="Calibri" panose="020F0502020204030204"/>
              <a:cs typeface="Calibri" panose="020F0502020204030204"/>
            </a:endParaRPr>
          </a:p>
          <a:p>
            <a:pPr marL="812800" marR="24384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en-US" sz="2800" spc="-20" dirty="0">
                <a:latin typeface="Calibri" panose="020F0502020204030204"/>
                <a:cs typeface="Calibri" panose="020F0502020204030204"/>
                <a:sym typeface="+mn-ea"/>
              </a:rPr>
              <a:t>If the class does not have a reasonable way of default-construction, do not define it.</a:t>
            </a:r>
            <a:endParaRPr lang="x-none" altLang="en-US" sz="2800" spc="-20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812800" marR="24384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x-none" altLang="en-US" sz="2800" i="1" spc="-20" dirty="0">
                <a:latin typeface="Calibri" panose="020F0502020204030204"/>
                <a:cs typeface="Calibri" panose="020F0502020204030204"/>
                <a:sym typeface="+mn-ea"/>
              </a:rPr>
              <a:t>More Effective C++</a:t>
            </a:r>
            <a:r>
              <a:rPr lang="x-none" altLang="en-US" sz="2800" spc="-20" dirty="0">
                <a:latin typeface="Calibri" panose="020F0502020204030204"/>
                <a:cs typeface="Calibri" panose="020F0502020204030204"/>
                <a:sym typeface="+mn-ea"/>
              </a:rPr>
              <a:t> Item 4: Avoid gratuitous default constructors.</a:t>
            </a:r>
            <a:endParaRPr lang="x-none" altLang=""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354" y="412191"/>
            <a:ext cx="4239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organization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5417"/>
            <a:ext cx="7202170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2735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Header: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declarations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with constructors,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member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function,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 panose="020F0502020204030204"/>
                <a:cs typeface="Calibri" panose="020F0502020204030204"/>
              </a:rPr>
              <a:t>Source-</a:t>
            </a:r>
            <a:r>
              <a:rPr sz="2800" dirty="0">
                <a:latin typeface="Calibri" panose="020F0502020204030204"/>
                <a:cs typeface="Calibri" panose="020F0502020204030204"/>
              </a:rPr>
              <a:t>file: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implementations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Abstraction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interacting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objects: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One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Header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Source-</a:t>
            </a:r>
            <a:r>
              <a:rPr sz="2800" dirty="0">
                <a:latin typeface="Calibri" panose="020F0502020204030204"/>
                <a:cs typeface="Calibri" panose="020F0502020204030204"/>
              </a:rPr>
              <a:t>file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per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object!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Gain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understanding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concept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(i.e. </a:t>
            </a:r>
            <a:r>
              <a:rPr sz="2800" dirty="0">
                <a:latin typeface="Calibri" panose="020F0502020204030204"/>
                <a:cs typeface="Calibri" panose="020F0502020204030204"/>
              </a:rPr>
              <a:t>objects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interactions)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looking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at </a:t>
            </a:r>
            <a:r>
              <a:rPr sz="2800" dirty="0">
                <a:latin typeface="Calibri" panose="020F0502020204030204"/>
                <a:cs typeface="Calibri" panose="020F0502020204030204"/>
              </a:rPr>
              <a:t>header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files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only!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354" y="412191"/>
            <a:ext cx="4239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organization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5417"/>
            <a:ext cx="7579995" cy="482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355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What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following?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ts val="3355"/>
              </a:lnSpc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classes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Location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2800" lvl="1" indent="-343535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Birthday</a:t>
            </a:r>
            <a:r>
              <a:rPr sz="2800" b="1" spc="-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includes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00" lvl="2" indent="-3435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1269365" algn="l"/>
                <a:tab pos="1270635" algn="l"/>
              </a:tabLst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ourier New" panose="02070309020205020404"/>
                <a:cs typeface="Courier New" panose="02070309020205020404"/>
              </a:rPr>
              <a:t>Name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2800" lvl="1" indent="-34353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Meeting</a:t>
            </a:r>
            <a:r>
              <a:rPr sz="2800" b="1" spc="-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includes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00" lvl="2" indent="-34353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1269365" algn="l"/>
                <a:tab pos="1270635" algn="l"/>
              </a:tabLst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Location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2800" lvl="1" indent="-34353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812165" algn="l"/>
                <a:tab pos="81343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ourier New" panose="02070309020205020404"/>
                <a:cs typeface="Courier New" panose="02070309020205020404"/>
              </a:rPr>
              <a:t>Calendar</a:t>
            </a:r>
            <a:r>
              <a:rPr sz="2800" b="1" spc="-10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includes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00" lvl="2" indent="-3435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1269365" algn="l"/>
                <a:tab pos="1270635" algn="l"/>
              </a:tabLst>
            </a:pPr>
            <a:r>
              <a:rPr sz="2800" b="1" spc="-30" dirty="0">
                <a:latin typeface="Courier New" panose="02070309020205020404"/>
                <a:cs typeface="Courier New" panose="02070309020205020404"/>
              </a:rPr>
              <a:t>Birthday</a:t>
            </a:r>
            <a:r>
              <a:rPr sz="2800" b="1" spc="-10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Meeting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355600" marR="66675" indent="-342900">
              <a:lnSpc>
                <a:spcPts val="325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resolving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#include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lead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double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!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41" y="425957"/>
            <a:ext cx="7024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Object-</a:t>
            </a:r>
            <a:r>
              <a:rPr dirty="0"/>
              <a:t>Oriented</a:t>
            </a:r>
            <a:r>
              <a:rPr spc="-165" dirty="0"/>
              <a:t> </a:t>
            </a:r>
            <a:r>
              <a:rPr spc="-10" dirty="0"/>
              <a:t>Programming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451090" cy="453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764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80" dirty="0">
                <a:latin typeface="Calibri" panose="020F0502020204030204"/>
                <a:cs typeface="Calibri" panose="020F0502020204030204"/>
              </a:rPr>
              <a:t>OOP,</a:t>
            </a:r>
            <a:r>
              <a:rPr sz="3200" spc="-2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code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data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are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combined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into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a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single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entity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 </a:t>
            </a:r>
            <a:r>
              <a:rPr sz="3200" b="1" i="1" spc="-10" dirty="0">
                <a:latin typeface="Calibri" panose="020F0502020204030204"/>
                <a:cs typeface="Calibri" panose="020F0502020204030204"/>
              </a:rPr>
              <a:t>class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each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30" dirty="0">
                <a:latin typeface="Calibri" panose="020F0502020204030204"/>
                <a:cs typeface="Calibri" panose="020F0502020204030204"/>
              </a:rPr>
              <a:t>instance</a:t>
            </a:r>
            <a:r>
              <a:rPr sz="2800" b="1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Calibri" panose="020F0502020204030204"/>
                <a:cs typeface="Calibri" panose="020F0502020204030204"/>
              </a:rPr>
              <a:t>object</a:t>
            </a:r>
            <a:r>
              <a:rPr sz="2800" b="1"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type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principles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Object-Oriented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encapsulation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inheritance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polymorphism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354" y="412191"/>
            <a:ext cx="4239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organization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273555"/>
            <a:ext cx="6431915" cy="484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Include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guards</a:t>
            </a:r>
            <a:r>
              <a:rPr sz="28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ensure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unique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declaration!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19760" marR="2205990">
              <a:lnSpc>
                <a:spcPct val="123000"/>
              </a:lnSpc>
              <a:spcBef>
                <a:spcPts val="1620"/>
              </a:spcBef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#ifndef</a:t>
            </a:r>
            <a:r>
              <a:rPr sz="2800" b="1" spc="-254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DATE_HPP_ </a:t>
            </a: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#define</a:t>
            </a:r>
            <a:r>
              <a:rPr sz="2800" b="1" spc="-23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DATE_HPP_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619760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b="1" spc="-16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2800" b="1" spc="-220" dirty="0">
                <a:solidFill>
                  <a:srgbClr val="006E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44575">
              <a:lnSpc>
                <a:spcPct val="100000"/>
              </a:lnSpc>
              <a:spcBef>
                <a:spcPts val="765"/>
              </a:spcBef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…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19760">
              <a:lnSpc>
                <a:spcPct val="100000"/>
              </a:lnSpc>
              <a:spcBef>
                <a:spcPts val="865"/>
              </a:spcBef>
            </a:pPr>
            <a:r>
              <a:rPr sz="2800" b="1" spc="-25" dirty="0">
                <a:latin typeface="Courier New" panose="02070309020205020404"/>
                <a:cs typeface="Courier New" panose="02070309020205020404"/>
              </a:rPr>
              <a:t>};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619760">
              <a:lnSpc>
                <a:spcPct val="100000"/>
              </a:lnSpc>
            </a:pPr>
            <a:r>
              <a:rPr sz="28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#endif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304646"/>
            <a:ext cx="5704840" cy="4959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Procedural</a:t>
            </a:r>
            <a:r>
              <a:rPr sz="3200" spc="-14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3200" spc="-13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OOP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Classes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800" spc="-1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Morphing</a:t>
            </a:r>
            <a:r>
              <a:rPr sz="2800" spc="-12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800" spc="-95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Struct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Access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Constructors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Overloading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3200" spc="-7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organization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Compilation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C++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545" y="425957"/>
            <a:ext cx="4393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Compilation</a:t>
            </a:r>
            <a:r>
              <a:rPr spc="-4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25" dirty="0"/>
              <a:t>C++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48841"/>
            <a:ext cx="5536565" cy="223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instead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ourier New" panose="02070309020205020404"/>
                <a:cs typeface="Courier New" panose="02070309020205020404"/>
              </a:rPr>
              <a:t>gcc</a:t>
            </a:r>
            <a:r>
              <a:rPr sz="3200" b="1" spc="-1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latin typeface="Courier New" panose="02070309020205020404"/>
                <a:cs typeface="Courier New" panose="02070309020205020404"/>
              </a:rPr>
              <a:t>g++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515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still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same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flags: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510"/>
              </a:spcBef>
            </a:pPr>
            <a:r>
              <a:rPr sz="2800" b="1" spc="-3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2800" b="1" dirty="0">
                <a:latin typeface="Courier New" panose="02070309020205020404"/>
                <a:cs typeface="Courier New" panose="02070309020205020404"/>
              </a:rPr>
              <a:t>Wall</a:t>
            </a:r>
            <a:r>
              <a:rPr sz="2800" b="1" spc="-1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warnings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35" y="3756178"/>
            <a:ext cx="45085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3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c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-4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o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3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2800" b="1" spc="-50" dirty="0">
                <a:latin typeface="Courier New" panose="02070309020205020404"/>
                <a:cs typeface="Courier New" panose="02070309020205020404"/>
              </a:rPr>
              <a:t>g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086" y="3756178"/>
            <a:ext cx="5782945" cy="211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>
              <a:lnSpc>
                <a:spcPct val="121000"/>
              </a:lnSpc>
              <a:spcBef>
                <a:spcPts val="95"/>
              </a:spcBef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denoting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separate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compilation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naming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executable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allowing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debugger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any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other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flags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you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used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gcc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545" y="425957"/>
            <a:ext cx="4393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Compilation</a:t>
            </a:r>
            <a:r>
              <a:rPr spc="-4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25" dirty="0"/>
              <a:t>C++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7035" y="1858518"/>
            <a:ext cx="8470900" cy="1382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Compiling</a:t>
            </a:r>
            <a:r>
              <a:rPr sz="32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3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files: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32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g++</a:t>
            </a:r>
            <a:r>
              <a:rPr sz="2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main.cpp</a:t>
            </a:r>
            <a:r>
              <a:rPr sz="24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Class1.cpp</a:t>
            </a:r>
            <a:r>
              <a:rPr sz="2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Class2.cpp</a:t>
            </a:r>
            <a:r>
              <a:rPr sz="2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–o</a:t>
            </a:r>
            <a:r>
              <a:rPr sz="24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0" dirty="0">
                <a:latin typeface="Courier New" panose="02070309020205020404"/>
                <a:cs typeface="Courier New" panose="02070309020205020404"/>
              </a:rPr>
              <a:t>main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338" y="425957"/>
            <a:ext cx="458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OOP:</a:t>
            </a:r>
            <a:r>
              <a:rPr spc="-120" dirty="0"/>
              <a:t> </a:t>
            </a:r>
            <a:r>
              <a:rPr spc="-10" dirty="0"/>
              <a:t>Encapsulation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738745" cy="4250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7315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i="1" dirty="0">
                <a:latin typeface="Calibri" panose="020F0502020204030204"/>
                <a:cs typeface="Calibri" panose="020F0502020204030204"/>
              </a:rPr>
              <a:t>encapsulation</a:t>
            </a:r>
            <a:r>
              <a:rPr sz="3200" b="1" i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form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information </a:t>
            </a:r>
            <a:r>
              <a:rPr sz="3200" dirty="0">
                <a:latin typeface="Calibri" panose="020F0502020204030204"/>
                <a:cs typeface="Calibri" panose="020F0502020204030204"/>
              </a:rPr>
              <a:t>hiding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abstraction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marR="231140" indent="-3429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data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3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act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on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data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are </a:t>
            </a:r>
            <a:r>
              <a:rPr sz="3200" dirty="0">
                <a:latin typeface="Calibri" panose="020F0502020204030204"/>
                <a:cs typeface="Calibri" panose="020F0502020204030204"/>
              </a:rPr>
              <a:t>grouped</a:t>
            </a:r>
            <a:r>
              <a:rPr sz="32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together</a:t>
            </a:r>
            <a:r>
              <a:rPr sz="320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(inside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class)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Calibri" panose="020F0502020204030204"/>
                <a:cs typeface="Calibri" panose="020F0502020204030204"/>
              </a:rPr>
              <a:t>ideal:</a:t>
            </a:r>
            <a:r>
              <a:rPr sz="320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separate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interface/implementation </a:t>
            </a:r>
            <a:r>
              <a:rPr sz="3200" dirty="0">
                <a:latin typeface="Calibri" panose="020F0502020204030204"/>
                <a:cs typeface="Calibri" panose="020F0502020204030204"/>
              </a:rPr>
              <a:t>so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can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</a:t>
            </a:r>
            <a:r>
              <a:rPr sz="3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former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without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any </a:t>
            </a:r>
            <a:r>
              <a:rPr sz="3200" dirty="0">
                <a:latin typeface="Calibri" panose="020F0502020204030204"/>
                <a:cs typeface="Calibri" panose="020F0502020204030204"/>
              </a:rPr>
              <a:t>knowledge</a:t>
            </a:r>
            <a:r>
              <a:rPr sz="3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latter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898" y="425957"/>
            <a:ext cx="3997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OOP:</a:t>
            </a:r>
            <a:r>
              <a:rPr spc="-120" dirty="0"/>
              <a:t> </a:t>
            </a:r>
            <a:r>
              <a:rPr spc="-10" dirty="0"/>
              <a:t>Inheritance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82369"/>
            <a:ext cx="7235190" cy="423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i="1" dirty="0">
                <a:latin typeface="Calibri" panose="020F0502020204030204"/>
                <a:cs typeface="Calibri" panose="020F0502020204030204"/>
              </a:rPr>
              <a:t>inheritance</a:t>
            </a:r>
            <a:r>
              <a:rPr sz="3200" b="1" i="1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allows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3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define </a:t>
            </a:r>
            <a:r>
              <a:rPr sz="3200" dirty="0">
                <a:latin typeface="Calibri" panose="020F0502020204030204"/>
                <a:cs typeface="Calibri" panose="020F0502020204030204"/>
              </a:rPr>
              <a:t>new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classes</a:t>
            </a:r>
            <a:r>
              <a:rPr sz="3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from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</a:t>
            </a:r>
            <a:r>
              <a:rPr sz="3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existing</a:t>
            </a:r>
            <a:r>
              <a:rPr sz="3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class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(i.e. sub-classes)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45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allows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us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to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re-</a:t>
            </a:r>
            <a:r>
              <a:rPr sz="3200" dirty="0">
                <a:latin typeface="Calibri" panose="020F0502020204030204"/>
                <a:cs typeface="Calibri" panose="020F0502020204030204"/>
              </a:rPr>
              <a:t>use</a:t>
            </a:r>
            <a:r>
              <a:rPr sz="3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code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45" dirty="0">
                <a:latin typeface="Calibri" panose="020F0502020204030204"/>
                <a:cs typeface="Calibri" panose="020F0502020204030204"/>
              </a:rPr>
              <a:t>faster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implementation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time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45" dirty="0">
                <a:latin typeface="Calibri" panose="020F0502020204030204"/>
                <a:cs typeface="Calibri" panose="020F0502020204030204"/>
              </a:rPr>
              <a:t>fewer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errors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easier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maintain/update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14920</Words>
  <Application>WPS Presentation</Application>
  <PresentationFormat>On-screen Show (4:3)</PresentationFormat>
  <Paragraphs>836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Arial</vt:lpstr>
      <vt:lpstr>SimSun</vt:lpstr>
      <vt:lpstr>Wingdings</vt:lpstr>
      <vt:lpstr>Calibri</vt:lpstr>
      <vt:lpstr>Arial</vt:lpstr>
      <vt:lpstr>Courier New</vt:lpstr>
      <vt:lpstr>Wingdings</vt:lpstr>
      <vt:lpstr>Times New Roman</vt:lpstr>
      <vt:lpstr>微软雅黑</vt:lpstr>
      <vt:lpstr>Arial Unicode MS</vt:lpstr>
      <vt:lpstr>文泉驿正黑</vt:lpstr>
      <vt:lpstr>Wingdings</vt:lpstr>
      <vt:lpstr>Office Theme</vt:lpstr>
      <vt:lpstr>Introduction to Programming</vt:lpstr>
      <vt:lpstr>Learning objectives</vt:lpstr>
      <vt:lpstr>Outline</vt:lpstr>
      <vt:lpstr>Procedural Programming</vt:lpstr>
      <vt:lpstr>Object-Oriented Programming</vt:lpstr>
      <vt:lpstr>Object-Oriented Programming</vt:lpstr>
      <vt:lpstr>Object-Oriented Programming</vt:lpstr>
      <vt:lpstr>OOP: Encapsulation</vt:lpstr>
      <vt:lpstr>OOP: Inheritance</vt:lpstr>
      <vt:lpstr>OOP: Polymorphism</vt:lpstr>
      <vt:lpstr>Outline</vt:lpstr>
      <vt:lpstr>Example Struct: Date</vt:lpstr>
      <vt:lpstr>Using a Struct</vt:lpstr>
      <vt:lpstr>Morphing from Struct to Class</vt:lpstr>
      <vt:lpstr>Morphing from Struct to Class</vt:lpstr>
      <vt:lpstr>Morphing from Struct to Class</vt:lpstr>
      <vt:lpstr>Morphing from Struct to Class</vt:lpstr>
      <vt:lpstr>Morphing from Struct to Class</vt:lpstr>
      <vt:lpstr>Morphing from Struct to Class</vt:lpstr>
      <vt:lpstr>Outline</vt:lpstr>
      <vt:lpstr>Functions in Classes</vt:lpstr>
      <vt:lpstr>Example: OutputMonth() Function</vt:lpstr>
      <vt:lpstr>Example: OutputMonth()</vt:lpstr>
      <vt:lpstr>Example: OutputMonth()</vt:lpstr>
      <vt:lpstr>OutputMonth() Definition</vt:lpstr>
      <vt:lpstr>OutputMonth() Definition</vt:lpstr>
      <vt:lpstr>OutputMonth() Definition</vt:lpstr>
      <vt:lpstr>OutputMonth() Definition</vt:lpstr>
      <vt:lpstr>OutputMonth() Definition</vt:lpstr>
      <vt:lpstr>Using the Date Class</vt:lpstr>
      <vt:lpstr>Date	today;</vt:lpstr>
      <vt:lpstr>Date	today;</vt:lpstr>
      <vt:lpstr>Outline</vt:lpstr>
      <vt:lpstr>Access Specifiers</vt:lpstr>
      <vt:lpstr>Access Specifiers</vt:lpstr>
      <vt:lpstr>Toy Example</vt:lpstr>
      <vt:lpstr>Using Public, Private, Protected</vt:lpstr>
      <vt:lpstr>Using Public, Private, Protected</vt:lpstr>
      <vt:lpstr>Using Public, Private, Protected</vt:lpstr>
      <vt:lpstr>Access Specifiers for Date Class</vt:lpstr>
      <vt:lpstr>New Member Functions</vt:lpstr>
      <vt:lpstr>New Member Functions</vt:lpstr>
      <vt:lpstr>Member Function Types</vt:lpstr>
      <vt:lpstr>Member Functions: Accessor</vt:lpstr>
      <vt:lpstr>Member Functions: Mutator</vt:lpstr>
      <vt:lpstr>Member Functions: Auxiliary</vt:lpstr>
      <vt:lpstr>Access Specifiers for Date Class</vt:lpstr>
      <vt:lpstr>Outline</vt:lpstr>
      <vt:lpstr>Constructors</vt:lpstr>
      <vt:lpstr>Date Class Constructors</vt:lpstr>
      <vt:lpstr>Date Class Constructors</vt:lpstr>
      <vt:lpstr>Constructor Definition</vt:lpstr>
      <vt:lpstr>Constructor Definition</vt:lpstr>
      <vt:lpstr>Constructor Definition</vt:lpstr>
      <vt:lpstr>Outline</vt:lpstr>
      <vt:lpstr>Overloading</vt:lpstr>
      <vt:lpstr>All Known Values</vt:lpstr>
      <vt:lpstr>Overloaded Date Constructor</vt:lpstr>
      <vt:lpstr>Avoiding Multiple Constructors</vt:lpstr>
      <vt:lpstr>Default Parameters</vt:lpstr>
      <vt:lpstr>Default Parameters</vt:lpstr>
      <vt:lpstr>Default Parameters</vt:lpstr>
      <vt:lpstr>Using Default Parameters</vt:lpstr>
      <vt:lpstr>Using Default Parameters</vt:lpstr>
      <vt:lpstr>Default Constructors</vt:lpstr>
      <vt:lpstr>Default Constructors</vt:lpstr>
      <vt:lpstr>Outline</vt:lpstr>
      <vt:lpstr>Code organization</vt:lpstr>
      <vt:lpstr>Code organization</vt:lpstr>
      <vt:lpstr>Code organization</vt:lpstr>
      <vt:lpstr>Outline</vt:lpstr>
      <vt:lpstr>Compilation in C++</vt:lpstr>
      <vt:lpstr>Compilation in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Introduction to Programming</dc:title>
  <dc:creator>xulan</dc:creator>
  <cp:lastModifiedBy>gkxx</cp:lastModifiedBy>
  <cp:revision>95</cp:revision>
  <dcterms:created xsi:type="dcterms:W3CDTF">2023-03-28T15:59:35Z</dcterms:created>
  <dcterms:modified xsi:type="dcterms:W3CDTF">2023-03-28T15:59:35Z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2021-04-07T08:00:00Z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2023-03-28T08:00:00Z</vt:filetime>
  </property>
  <property fmtid="{D5CDD505-2E9C-101B-9397-08002B2CF9AE}" pid="5" name="ICV">
    <vt:lpwstr/>
  </property>
  <property fmtid="{D5CDD505-2E9C-101B-9397-08002B2CF9AE}" pid="6" name="KSOProductBuildVer">
    <vt:lpwstr>1033-11.1.0.11691</vt:lpwstr>
  </property>
</Properties>
</file>