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8" r:id="rId5"/>
    <p:sldId id="259" r:id="rId6"/>
    <p:sldId id="269" r:id="rId7"/>
    <p:sldId id="265"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p:scale>
          <a:sx n="74" d="100"/>
          <a:sy n="74" d="100"/>
        </p:scale>
        <p:origin x="376" y="-30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12/19/2020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12/19/2020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dirty="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dirty="0"/>
              <a:t>Click icon to add picture</a:t>
            </a:r>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dirty="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dirty="0"/>
              <a:t>Click icon to add table</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dirty="0"/>
              <a:t>Click icon to add picture</a:t>
            </a:r>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1141337" y="2017636"/>
            <a:ext cx="3390901" cy="2803681"/>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1515639" y="2400998"/>
            <a:ext cx="2731838" cy="1580926"/>
            <a:chOff x="1515639" y="2476228"/>
            <a:chExt cx="2731838" cy="1580926"/>
          </a:xfrm>
        </p:grpSpPr>
        <p:sp>
          <p:nvSpPr>
            <p:cNvPr id="7" name="TextBox 6">
              <a:extLst>
                <a:ext uri="{FF2B5EF4-FFF2-40B4-BE49-F238E27FC236}">
                  <a16:creationId xmlns:a16="http://schemas.microsoft.com/office/drawing/2014/main" id="{4835BE9C-E4C1-41B7-ACD8-7ABEC8DF5F24}"/>
                </a:ext>
              </a:extLst>
            </p:cNvPr>
            <p:cNvSpPr txBox="1"/>
            <p:nvPr/>
          </p:nvSpPr>
          <p:spPr>
            <a:xfrm>
              <a:off x="2197539" y="2476228"/>
              <a:ext cx="1382110" cy="1015663"/>
            </a:xfrm>
            <a:prstGeom prst="rect">
              <a:avLst/>
            </a:prstGeom>
            <a:noFill/>
          </p:spPr>
          <p:txBody>
            <a:bodyPr wrap="none" rtlCol="0">
              <a:spAutoFit/>
            </a:bodyPr>
            <a:lstStyle/>
            <a:p>
              <a:r>
                <a:rPr lang="en-US" sz="6000" b="1" dirty="0">
                  <a:solidFill>
                    <a:srgbClr val="92D050"/>
                  </a:solidFill>
                  <a:latin typeface="Arial Black" panose="020B0A04020102020204" pitchFamily="34" charset="0"/>
                </a:rPr>
                <a:t>HT</a:t>
              </a:r>
            </a:p>
          </p:txBody>
        </p:sp>
        <p:sp>
          <p:nvSpPr>
            <p:cNvPr id="9" name="TextBox 8">
              <a:extLst>
                <a:ext uri="{FF2B5EF4-FFF2-40B4-BE49-F238E27FC236}">
                  <a16:creationId xmlns:a16="http://schemas.microsoft.com/office/drawing/2014/main" id="{64052DBB-CC72-4F59-92CE-00AB25EFF3F6}"/>
                </a:ext>
              </a:extLst>
            </p:cNvPr>
            <p:cNvSpPr txBox="1"/>
            <p:nvPr/>
          </p:nvSpPr>
          <p:spPr>
            <a:xfrm>
              <a:off x="1515639" y="3533934"/>
              <a:ext cx="2731838" cy="523220"/>
            </a:xfrm>
            <a:prstGeom prst="rect">
              <a:avLst/>
            </a:prstGeom>
            <a:noFill/>
          </p:spPr>
          <p:txBody>
            <a:bodyPr wrap="none" rtlCol="0">
              <a:spAutoFit/>
            </a:bodyPr>
            <a:lstStyle/>
            <a:p>
              <a:r>
                <a:rPr lang="en-US" sz="2800" dirty="0">
                  <a:latin typeface="Comic Sans MS" panose="030F0702030302020204" pitchFamily="66" charset="0"/>
                  <a:cs typeface="Calibri Light" panose="020F0302020204030204" pitchFamily="34" charset="0"/>
                </a:rPr>
                <a:t>HEALTH TECH</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5331342" y="1534645"/>
            <a:ext cx="4911633" cy="1789855"/>
          </a:xfrm>
        </p:spPr>
        <p:txBody>
          <a:bodyPr/>
          <a:lstStyle/>
          <a:p>
            <a:pPr algn="ctr"/>
            <a:r>
              <a:rPr lang="en-US" u="sng" dirty="0"/>
              <a:t>TEAM</a:t>
            </a:r>
            <a:r>
              <a:rPr lang="en-US" dirty="0"/>
              <a:t> : </a:t>
            </a:r>
            <a:r>
              <a:rPr lang="en-US" u="sng" dirty="0"/>
              <a:t>INNOVATORS</a:t>
            </a:r>
            <a:endParaRPr lang="en-US" b="0" u="sng" dirty="0"/>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4512192" y="4322467"/>
            <a:ext cx="4911633" cy="1558278"/>
          </a:xfrm>
        </p:spPr>
        <p:txBody>
          <a:bodyPr>
            <a:normAutofit/>
          </a:bodyPr>
          <a:lstStyle/>
          <a:p>
            <a:r>
              <a:rPr lang="en-US" sz="1800" b="1" dirty="0">
                <a:solidFill>
                  <a:srgbClr val="00B0F0"/>
                </a:solidFill>
              </a:rPr>
              <a:t>TEAM LEADER </a:t>
            </a:r>
          </a:p>
          <a:p>
            <a:endParaRPr lang="en-US" sz="1800" b="1" dirty="0">
              <a:solidFill>
                <a:srgbClr val="00B0F0"/>
              </a:solidFill>
            </a:endParaRPr>
          </a:p>
          <a:p>
            <a:r>
              <a:rPr lang="en-US" sz="1800" b="1" dirty="0">
                <a:solidFill>
                  <a:srgbClr val="00B0F0"/>
                </a:solidFill>
              </a:rPr>
              <a:t>TEAMMATE </a:t>
            </a:r>
          </a:p>
        </p:txBody>
      </p:sp>
      <p:sp>
        <p:nvSpPr>
          <p:cNvPr id="11" name="Text Placeholder 4">
            <a:extLst>
              <a:ext uri="{FF2B5EF4-FFF2-40B4-BE49-F238E27FC236}">
                <a16:creationId xmlns:a16="http://schemas.microsoft.com/office/drawing/2014/main" id="{7A291034-ED8F-477E-A5DC-E7BAB0B13A46}"/>
              </a:ext>
            </a:extLst>
          </p:cNvPr>
          <p:cNvSpPr txBox="1">
            <a:spLocks/>
          </p:cNvSpPr>
          <p:nvPr/>
        </p:nvSpPr>
        <p:spPr>
          <a:xfrm>
            <a:off x="6390416" y="4322467"/>
            <a:ext cx="6593958" cy="2444103"/>
          </a:xfrm>
          <a:prstGeom prst="rect">
            <a:avLst/>
          </a:prstGeom>
        </p:spPr>
        <p:txBody>
          <a:bodyPr anchor="t">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tx1"/>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sz="1800" dirty="0"/>
              <a:t>HIMANSHI GUPTA  </a:t>
            </a:r>
            <a:r>
              <a:rPr lang="en-IN" sz="1100" b="1" dirty="0">
                <a:solidFill>
                  <a:schemeClr val="accent1">
                    <a:lumMod val="50000"/>
                    <a:lumOff val="50000"/>
                  </a:schemeClr>
                </a:solidFill>
                <a:latin typeface="Constantia" panose="02030602050306030303" pitchFamily="18" charset="0"/>
              </a:rPr>
              <a:t>(</a:t>
            </a:r>
            <a:r>
              <a:rPr lang="en-IN" sz="1100" dirty="0">
                <a:solidFill>
                  <a:schemeClr val="accent1">
                    <a:lumMod val="50000"/>
                    <a:lumOff val="50000"/>
                  </a:schemeClr>
                </a:solidFill>
                <a:latin typeface="Constantia" panose="02030602050306030303" pitchFamily="18" charset="0"/>
              </a:rPr>
              <a:t>CS18033@glbajajgroup.org</a:t>
            </a:r>
            <a:r>
              <a:rPr lang="en-IN" sz="1050" b="1" dirty="0">
                <a:solidFill>
                  <a:schemeClr val="accent1">
                    <a:lumMod val="50000"/>
                    <a:lumOff val="50000"/>
                  </a:schemeClr>
                </a:solidFill>
                <a:latin typeface="Constantia" panose="02030602050306030303" pitchFamily="18" charset="0"/>
              </a:rPr>
              <a:t>)</a:t>
            </a:r>
          </a:p>
          <a:p>
            <a:endParaRPr lang="en-IN" sz="1800" dirty="0">
              <a:solidFill>
                <a:schemeClr val="accent1">
                  <a:lumMod val="50000"/>
                  <a:lumOff val="50000"/>
                </a:schemeClr>
              </a:solidFill>
            </a:endParaRPr>
          </a:p>
          <a:p>
            <a:r>
              <a:rPr lang="en-IN" sz="1800" dirty="0"/>
              <a:t>PANKAJ VERMA    </a:t>
            </a:r>
            <a:r>
              <a:rPr lang="en-IN" sz="1100" dirty="0">
                <a:solidFill>
                  <a:schemeClr val="accent1">
                    <a:lumMod val="50000"/>
                    <a:lumOff val="50000"/>
                  </a:schemeClr>
                </a:solidFill>
                <a:latin typeface="Constantia" panose="02030602050306030303" pitchFamily="18" charset="0"/>
              </a:rPr>
              <a:t>(pv24aug2001@gmail.com)</a:t>
            </a:r>
          </a:p>
        </p:txBody>
      </p:sp>
      <p:cxnSp>
        <p:nvCxnSpPr>
          <p:cNvPr id="13" name="Straight Connector 12">
            <a:extLst>
              <a:ext uri="{FF2B5EF4-FFF2-40B4-BE49-F238E27FC236}">
                <a16:creationId xmlns:a16="http://schemas.microsoft.com/office/drawing/2014/main" id="{D33B2C82-7AE0-4F61-9F43-76C1B4C294C9}"/>
              </a:ext>
            </a:extLst>
          </p:cNvPr>
          <p:cNvCxnSpPr>
            <a:cxnSpLocks/>
          </p:cNvCxnSpPr>
          <p:nvPr/>
        </p:nvCxnSpPr>
        <p:spPr>
          <a:xfrm>
            <a:off x="4512192" y="4746171"/>
            <a:ext cx="75628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084CADA-7119-491C-9EEA-EBE62CE02742}"/>
              </a:ext>
            </a:extLst>
          </p:cNvPr>
          <p:cNvSpPr txBox="1"/>
          <p:nvPr/>
        </p:nvSpPr>
        <p:spPr>
          <a:xfrm>
            <a:off x="5715470" y="3579261"/>
            <a:ext cx="3971925" cy="523220"/>
          </a:xfrm>
          <a:prstGeom prst="rect">
            <a:avLst/>
          </a:prstGeom>
          <a:noFill/>
        </p:spPr>
        <p:txBody>
          <a:bodyPr wrap="square" rtlCol="0">
            <a:spAutoFit/>
          </a:bodyPr>
          <a:lstStyle/>
          <a:p>
            <a:pPr algn="ctr"/>
            <a:r>
              <a:rPr lang="en-IN" sz="2800" b="1" dirty="0">
                <a:latin typeface="Courier New" panose="02070309020205020404" pitchFamily="49" charset="0"/>
                <a:cs typeface="Courier New" panose="02070309020205020404" pitchFamily="49" charset="0"/>
              </a:rPr>
              <a:t>GL BAJAJ MATHURA</a:t>
            </a:r>
          </a:p>
        </p:txBody>
      </p:sp>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338530" y="1987662"/>
            <a:ext cx="7342631" cy="608895"/>
          </a:xfrm>
        </p:spPr>
        <p:txBody>
          <a:bodyPr/>
          <a:lstStyle/>
          <a:p>
            <a:r>
              <a:rPr lang="en-US" u="sng" dirty="0"/>
              <a:t>Problem Statement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207284" y="2428045"/>
            <a:ext cx="6890745" cy="4275692"/>
          </a:xfrm>
        </p:spPr>
        <p:txBody>
          <a:bodyPr>
            <a:normAutofit/>
          </a:bodyPr>
          <a:lstStyle/>
          <a:p>
            <a:pPr algn="l"/>
            <a:r>
              <a:rPr lang="en-US" sz="1800" b="1" i="0" dirty="0">
                <a:solidFill>
                  <a:schemeClr val="accent2"/>
                </a:solidFill>
                <a:effectLst/>
                <a:latin typeface="Bahnschrift Light" panose="020B0502040204020203" pitchFamily="34" charset="0"/>
              </a:rPr>
              <a:t>Create Solutions to deal with these two major challenges faced by the patients</a:t>
            </a:r>
            <a:r>
              <a:rPr lang="en-US" sz="1800" b="1" i="0" dirty="0">
                <a:solidFill>
                  <a:srgbClr val="212529"/>
                </a:solidFill>
                <a:effectLst/>
                <a:latin typeface="Bahnschrift Light" panose="020B0502040204020203" pitchFamily="34" charset="0"/>
              </a:rPr>
              <a:t>:</a:t>
            </a:r>
            <a:endParaRPr lang="en-US" sz="1800" b="0" i="0" dirty="0">
              <a:solidFill>
                <a:srgbClr val="212529"/>
              </a:solidFill>
              <a:effectLst/>
              <a:latin typeface="Bahnschrift Light" panose="020B0502040204020203" pitchFamily="34" charset="0"/>
            </a:endParaRPr>
          </a:p>
          <a:p>
            <a:pPr marL="0" indent="0">
              <a:buNone/>
            </a:pPr>
            <a:r>
              <a:rPr lang="en-US" sz="1800" dirty="0">
                <a:solidFill>
                  <a:srgbClr val="212529"/>
                </a:solidFill>
                <a:latin typeface="Bahnschrift Light" panose="020B0502040204020203" pitchFamily="34" charset="0"/>
              </a:rPr>
              <a:t>  </a:t>
            </a:r>
            <a:r>
              <a:rPr lang="en-US" sz="1800" b="0" i="0" dirty="0">
                <a:solidFill>
                  <a:srgbClr val="212529"/>
                </a:solidFill>
                <a:effectLst/>
                <a:latin typeface="Bahnschrift Light" panose="020B0502040204020203" pitchFamily="34" charset="0"/>
              </a:rPr>
              <a:t>  ~ Enabling a patient-centered information exchange system.     </a:t>
            </a:r>
          </a:p>
          <a:p>
            <a:pPr marL="0" indent="0" algn="l">
              <a:buNone/>
            </a:pPr>
            <a:r>
              <a:rPr lang="en-US" sz="1800" b="0" i="0" dirty="0">
                <a:solidFill>
                  <a:srgbClr val="212529"/>
                </a:solidFill>
                <a:effectLst/>
                <a:latin typeface="Bahnschrift Light" panose="020B0502040204020203" pitchFamily="34" charset="0"/>
              </a:rPr>
              <a:t>    ~ Personal medical assistant</a:t>
            </a:r>
            <a:r>
              <a:rPr lang="en-US" sz="1400" b="0" i="0" dirty="0">
                <a:solidFill>
                  <a:srgbClr val="212529"/>
                </a:solidFill>
                <a:effectLst/>
                <a:latin typeface="-apple-system"/>
              </a:rPr>
              <a:t>.</a:t>
            </a:r>
          </a:p>
          <a:p>
            <a:pPr marL="0" indent="0" algn="just">
              <a:buNone/>
            </a:pPr>
            <a:endParaRPr lang="en-IN" sz="1800" dirty="0">
              <a:solidFill>
                <a:schemeClr val="tx1">
                  <a:lumMod val="50000"/>
                </a:schemeClr>
              </a:solidFill>
              <a:latin typeface="Bahnschrift Light" panose="020B0502040204020203" pitchFamily="34" charset="0"/>
              <a:cs typeface="Courier New" panose="02070309020205020404" pitchFamily="49" charset="0"/>
            </a:endParaRPr>
          </a:p>
          <a:p>
            <a:pPr marL="0" indent="0" algn="just">
              <a:buNone/>
            </a:pPr>
            <a:endParaRPr lang="en-IN" sz="1800" dirty="0">
              <a:solidFill>
                <a:schemeClr val="tx1">
                  <a:lumMod val="50000"/>
                </a:schemeClr>
              </a:solidFill>
              <a:latin typeface="Bahnschrift Light" panose="020B0502040204020203" pitchFamily="34" charset="0"/>
              <a:cs typeface="Courier New" panose="02070309020205020404" pitchFamily="49" charset="0"/>
            </a:endParaRPr>
          </a:p>
          <a:p>
            <a:pPr algn="just"/>
            <a:r>
              <a:rPr lang="en-IN" sz="1800" dirty="0">
                <a:solidFill>
                  <a:schemeClr val="tx1">
                    <a:lumMod val="50000"/>
                  </a:schemeClr>
                </a:solidFill>
                <a:latin typeface="Bahnschrift Light" panose="020B0502040204020203" pitchFamily="34" charset="0"/>
                <a:cs typeface="Courier New" panose="02070309020205020404" pitchFamily="49" charset="0"/>
              </a:rPr>
              <a:t>Patients can easily interact with each other and can share their experiences and problems together.</a:t>
            </a:r>
          </a:p>
          <a:p>
            <a:pPr algn="just"/>
            <a:r>
              <a:rPr lang="en-IN" sz="1800" dirty="0">
                <a:solidFill>
                  <a:schemeClr val="accent4">
                    <a:lumMod val="60000"/>
                    <a:lumOff val="40000"/>
                  </a:schemeClr>
                </a:solidFill>
                <a:latin typeface="Bahnschrift Light" panose="020B0502040204020203" pitchFamily="34" charset="0"/>
                <a:cs typeface="Courier New" panose="02070309020205020404" pitchFamily="49" charset="0"/>
              </a:rPr>
              <a:t>Help people to consult with doctors using personal medical assistant facility by sharing their symptoms and get to know the better way to fight back with disease.</a:t>
            </a:r>
          </a:p>
          <a:p>
            <a:pPr algn="just"/>
            <a:r>
              <a:rPr lang="en-IN" sz="1800" dirty="0">
                <a:solidFill>
                  <a:schemeClr val="tx1">
                    <a:lumMod val="50000"/>
                  </a:schemeClr>
                </a:solidFill>
                <a:latin typeface="Bahnschrift Light" panose="020B0502040204020203" pitchFamily="34" charset="0"/>
                <a:cs typeface="Courier New" panose="02070309020205020404" pitchFamily="49" charset="0"/>
              </a:rPr>
              <a:t>Patients need not to go anywhere in this pandemic condition and this ensures their safety from COVID-19.</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48450" y="0"/>
            <a:ext cx="554355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
        <p:nvSpPr>
          <p:cNvPr id="8" name="Text Placeholder 8">
            <a:extLst>
              <a:ext uri="{FF2B5EF4-FFF2-40B4-BE49-F238E27FC236}">
                <a16:creationId xmlns:a16="http://schemas.microsoft.com/office/drawing/2014/main" id="{0D1F1156-0982-4BF6-B8C3-B997505C563F}"/>
              </a:ext>
            </a:extLst>
          </p:cNvPr>
          <p:cNvSpPr txBox="1">
            <a:spLocks/>
          </p:cNvSpPr>
          <p:nvPr/>
        </p:nvSpPr>
        <p:spPr>
          <a:xfrm>
            <a:off x="338529" y="4041251"/>
            <a:ext cx="7342631"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u="sng" dirty="0"/>
              <a:t>Unmet need / values fulfil through solution :</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283853" y="1145878"/>
            <a:ext cx="2709923" cy="608896"/>
          </a:xfrm>
          <a:solidFill>
            <a:srgbClr val="002060"/>
          </a:solidFill>
          <a:ln>
            <a:noFill/>
          </a:ln>
        </p:spPr>
        <p:txBody>
          <a:bodyPr anchor="ctr">
            <a:normAutofit/>
          </a:bodyPr>
          <a:lstStyle/>
          <a:p>
            <a:r>
              <a:rPr lang="en-US" sz="3600" b="0" u="sng" dirty="0">
                <a:solidFill>
                  <a:schemeClr val="bg1"/>
                </a:solidFill>
                <a:latin typeface="Bahnschrift" panose="020B0502040204020203" pitchFamily="34" charset="0"/>
              </a:rPr>
              <a:t>IDEA Need /</a:t>
            </a:r>
          </a:p>
        </p:txBody>
      </p:sp>
      <p:sp>
        <p:nvSpPr>
          <p:cNvPr id="2" name="TextBox 1">
            <a:extLst>
              <a:ext uri="{FF2B5EF4-FFF2-40B4-BE49-F238E27FC236}">
                <a16:creationId xmlns:a16="http://schemas.microsoft.com/office/drawing/2014/main" id="{A6CB3303-B4CC-44B5-A84B-AD8F752DE1CA}"/>
              </a:ext>
            </a:extLst>
          </p:cNvPr>
          <p:cNvSpPr txBox="1"/>
          <p:nvPr/>
        </p:nvSpPr>
        <p:spPr>
          <a:xfrm>
            <a:off x="3876675" y="1139231"/>
            <a:ext cx="2867025" cy="646331"/>
          </a:xfrm>
          <a:prstGeom prst="rect">
            <a:avLst/>
          </a:prstGeom>
          <a:solidFill>
            <a:schemeClr val="bg1"/>
          </a:solidFill>
          <a:ln>
            <a:noFill/>
          </a:ln>
        </p:spPr>
        <p:txBody>
          <a:bodyPr wrap="square" rtlCol="0">
            <a:spAutoFit/>
          </a:bodyPr>
          <a:lstStyle/>
          <a:p>
            <a:r>
              <a:rPr lang="en-US" sz="3600" b="0" u="sng" dirty="0">
                <a:solidFill>
                  <a:srgbClr val="002060"/>
                </a:solidFill>
                <a:latin typeface="Bahnschrift" panose="020B0502040204020203" pitchFamily="34" charset="0"/>
              </a:rPr>
              <a:t> Opportunity</a:t>
            </a:r>
            <a:endParaRPr lang="en-IN" sz="3600"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20493" y="192403"/>
            <a:ext cx="8333222" cy="617222"/>
          </a:xfrm>
        </p:spPr>
        <p:txBody>
          <a:bodyPr>
            <a:normAutofit fontScale="90000"/>
          </a:bodyPr>
          <a:lstStyle/>
          <a:p>
            <a:r>
              <a:rPr lang="en-US" u="sng" dirty="0"/>
              <a:t>Solution / IDEA </a:t>
            </a:r>
            <a:r>
              <a:rPr lang="en-US" b="0" u="sng" dirty="0"/>
              <a:t>in a Nutshell</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a:xfrm>
            <a:off x="520493" y="894518"/>
            <a:ext cx="2584657" cy="385193"/>
          </a:xfrm>
        </p:spPr>
        <p:txBody>
          <a:bodyPr/>
          <a:lstStyle/>
          <a:p>
            <a:r>
              <a:rPr lang="en-US" u="sng" dirty="0"/>
              <a:t>IDEA / SOLUTION</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a:xfrm>
            <a:off x="520493" y="4099220"/>
            <a:ext cx="2118036" cy="488633"/>
          </a:xfrm>
        </p:spPr>
        <p:txBody>
          <a:bodyPr>
            <a:normAutofit/>
          </a:bodyPr>
          <a:lstStyle/>
          <a:p>
            <a:r>
              <a:rPr lang="en-US" sz="2000" u="sng" dirty="0">
                <a:solidFill>
                  <a:srgbClr val="FFFF00"/>
                </a:solidFill>
                <a:latin typeface="Bahnschrift Light" panose="020B0502040204020203" pitchFamily="34" charset="0"/>
              </a:rPr>
              <a:t>Key Features :</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210900" y="4624945"/>
            <a:ext cx="5634067" cy="2083829"/>
          </a:xfrm>
          <a:solidFill>
            <a:srgbClr val="FF0000"/>
          </a:solidFill>
        </p:spPr>
        <p:txBody>
          <a:bodyPr anchor="ctr">
            <a:noAutofit/>
          </a:bodyPr>
          <a:lstStyle/>
          <a:p>
            <a:pPr>
              <a:buClr>
                <a:schemeClr val="accent2"/>
              </a:buClr>
            </a:pPr>
            <a:r>
              <a:rPr lang="en-US" sz="1600" dirty="0">
                <a:latin typeface="Bahnschrift Light" panose="020B0502040204020203" pitchFamily="34" charset="0"/>
              </a:rPr>
              <a:t>Patients be able to consult with their local area doctors through online and do video call for better consultation and communication.</a:t>
            </a:r>
          </a:p>
          <a:p>
            <a:pPr>
              <a:buClr>
                <a:schemeClr val="accent2"/>
              </a:buClr>
            </a:pPr>
            <a:r>
              <a:rPr lang="en-US" sz="1600" dirty="0">
                <a:latin typeface="Bahnschrift Light" panose="020B0502040204020203" pitchFamily="34" charset="0"/>
              </a:rPr>
              <a:t>Patients having same disease may share their experiences and how they cure through that disease.</a:t>
            </a:r>
          </a:p>
          <a:p>
            <a:pPr>
              <a:buClr>
                <a:schemeClr val="accent2"/>
              </a:buClr>
            </a:pPr>
            <a:r>
              <a:rPr lang="en-US" sz="1600" dirty="0">
                <a:latin typeface="Bahnschrift Light" panose="020B0502040204020203" pitchFamily="34" charset="0"/>
              </a:rPr>
              <a:t>Know about others diseases by searching them.</a:t>
            </a:r>
          </a:p>
          <a:p>
            <a:pPr>
              <a:buClr>
                <a:schemeClr val="accent2"/>
              </a:buClr>
            </a:pPr>
            <a:r>
              <a:rPr lang="en-US" sz="1600" dirty="0">
                <a:latin typeface="Bahnschrift Light" panose="020B0502040204020203" pitchFamily="34" charset="0"/>
              </a:rPr>
              <a:t>Resolving queries through AI chat bot.</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2" name="Rectangle 1">
            <a:extLst>
              <a:ext uri="{FF2B5EF4-FFF2-40B4-BE49-F238E27FC236}">
                <a16:creationId xmlns:a16="http://schemas.microsoft.com/office/drawing/2014/main" id="{E3958190-E406-44FA-99D6-29A98EF3AA2B}"/>
              </a:ext>
            </a:extLst>
          </p:cNvPr>
          <p:cNvSpPr/>
          <p:nvPr/>
        </p:nvSpPr>
        <p:spPr>
          <a:xfrm>
            <a:off x="11146971" y="295275"/>
            <a:ext cx="740227"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1"/>
                </a:solidFill>
              </a:rPr>
              <a:t>EP</a:t>
            </a:r>
          </a:p>
        </p:txBody>
      </p:sp>
      <p:sp>
        <p:nvSpPr>
          <p:cNvPr id="9" name="Text Placeholder 14">
            <a:extLst>
              <a:ext uri="{FF2B5EF4-FFF2-40B4-BE49-F238E27FC236}">
                <a16:creationId xmlns:a16="http://schemas.microsoft.com/office/drawing/2014/main" id="{DAF212B3-A78A-4687-910B-42F809EED8E0}"/>
              </a:ext>
            </a:extLst>
          </p:cNvPr>
          <p:cNvSpPr txBox="1">
            <a:spLocks/>
          </p:cNvSpPr>
          <p:nvPr/>
        </p:nvSpPr>
        <p:spPr>
          <a:xfrm>
            <a:off x="8056066" y="4343278"/>
            <a:ext cx="2188361" cy="484753"/>
          </a:xfrm>
          <a:prstGeom prst="rect">
            <a:avLst/>
          </a:prstGeom>
        </p:spPr>
        <p:txBody>
          <a:bodyPr anchor="b">
            <a:norm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accent2"/>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2000" u="sng" dirty="0">
                <a:solidFill>
                  <a:srgbClr val="FFFF00"/>
                </a:solidFill>
                <a:latin typeface="Bahnschrift Light" panose="020B0502040204020203" pitchFamily="34" charset="0"/>
              </a:rPr>
              <a:t>Unique Benefits :</a:t>
            </a:r>
          </a:p>
        </p:txBody>
      </p:sp>
      <p:sp>
        <p:nvSpPr>
          <p:cNvPr id="10" name="Content Placeholder 15">
            <a:extLst>
              <a:ext uri="{FF2B5EF4-FFF2-40B4-BE49-F238E27FC236}">
                <a16:creationId xmlns:a16="http://schemas.microsoft.com/office/drawing/2014/main" id="{C60FF069-3064-4C52-9B17-85D3B58E1B25}"/>
              </a:ext>
            </a:extLst>
          </p:cNvPr>
          <p:cNvSpPr txBox="1">
            <a:spLocks/>
          </p:cNvSpPr>
          <p:nvPr/>
        </p:nvSpPr>
        <p:spPr>
          <a:xfrm>
            <a:off x="5976730" y="4947910"/>
            <a:ext cx="6347032" cy="2083829"/>
          </a:xfrm>
          <a:prstGeom prst="rect">
            <a:avLst/>
          </a:prstGeom>
          <a:noFill/>
        </p:spPr>
        <p:txBody>
          <a:bodyPr anchor="b">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2"/>
              </a:buClr>
            </a:pPr>
            <a:r>
              <a:rPr lang="en-US" sz="1500" dirty="0">
                <a:latin typeface="Bahnschrift Light" panose="020B0502040204020203" pitchFamily="34" charset="0"/>
              </a:rPr>
              <a:t>Patients feel free to consult with their local area known doctors.</a:t>
            </a:r>
          </a:p>
          <a:p>
            <a:pPr>
              <a:buClr>
                <a:schemeClr val="accent2"/>
              </a:buClr>
            </a:pPr>
            <a:r>
              <a:rPr lang="en-US" sz="1500" dirty="0">
                <a:latin typeface="Bahnschrift Light" panose="020B0502040204020203" pitchFamily="34" charset="0"/>
              </a:rPr>
              <a:t>Platform of trusted and verified doctors.</a:t>
            </a:r>
          </a:p>
          <a:p>
            <a:pPr>
              <a:buClr>
                <a:schemeClr val="accent2"/>
              </a:buClr>
            </a:pPr>
            <a:r>
              <a:rPr lang="en-US" sz="1500" dirty="0">
                <a:latin typeface="Bahnschrift Light" panose="020B0502040204020203" pitchFamily="34" charset="0"/>
              </a:rPr>
              <a:t>Videocall helps in better communication between doctor and patients</a:t>
            </a:r>
          </a:p>
          <a:p>
            <a:pPr>
              <a:buClr>
                <a:schemeClr val="accent2"/>
              </a:buClr>
            </a:pPr>
            <a:r>
              <a:rPr lang="en-US" sz="1500" dirty="0">
                <a:latin typeface="Bahnschrift Light" panose="020B0502040204020203" pitchFamily="34" charset="0"/>
              </a:rPr>
              <a:t>Shared stories and experiences through patients having same disease will help other patients to get motivation, self confidence and faith on doctors that they can also get cured(reduce stress and depression because of disease).</a:t>
            </a:r>
          </a:p>
          <a:p>
            <a:pPr>
              <a:buClr>
                <a:schemeClr val="accent2"/>
              </a:buClr>
            </a:pPr>
            <a:endParaRPr lang="en-US" sz="1400" dirty="0">
              <a:latin typeface="Bahnschrift Light" panose="020B0502040204020203" pitchFamily="34" charset="0"/>
            </a:endParaRPr>
          </a:p>
        </p:txBody>
      </p:sp>
      <p:sp>
        <p:nvSpPr>
          <p:cNvPr id="12" name="Content Placeholder 15">
            <a:extLst>
              <a:ext uri="{FF2B5EF4-FFF2-40B4-BE49-F238E27FC236}">
                <a16:creationId xmlns:a16="http://schemas.microsoft.com/office/drawing/2014/main" id="{E86878F9-EB4D-4582-A302-A822E9474DD5}"/>
              </a:ext>
            </a:extLst>
          </p:cNvPr>
          <p:cNvSpPr txBox="1">
            <a:spLocks/>
          </p:cNvSpPr>
          <p:nvPr/>
        </p:nvSpPr>
        <p:spPr>
          <a:xfrm>
            <a:off x="210901" y="1261165"/>
            <a:ext cx="11824429" cy="2962234"/>
          </a:xfrm>
          <a:prstGeom prst="rect">
            <a:avLst/>
          </a:prstGeom>
          <a:solidFill>
            <a:schemeClr val="bg1"/>
          </a:solidFill>
        </p:spPr>
        <p:txBody>
          <a:bodyPr anchor="t">
            <a:normAutofit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buClr>
              <a:buNone/>
            </a:pPr>
            <a:r>
              <a:rPr lang="en-US" sz="1400" dirty="0">
                <a:solidFill>
                  <a:schemeClr val="tx1">
                    <a:lumMod val="50000"/>
                  </a:schemeClr>
                </a:solidFill>
                <a:latin typeface="Bahnschrift Light" panose="020B0502040204020203" pitchFamily="34" charset="0"/>
              </a:rPr>
              <a:t>Creating community of patients and trusted doctors as well where they can communicate with each other.</a:t>
            </a:r>
          </a:p>
          <a:p>
            <a:pPr marL="0" indent="0" algn="ctr">
              <a:buClr>
                <a:schemeClr val="accent2"/>
              </a:buClr>
              <a:buNone/>
            </a:pPr>
            <a:r>
              <a:rPr lang="en-US" sz="1600" b="1" dirty="0">
                <a:solidFill>
                  <a:srgbClr val="FF0000"/>
                </a:solidFill>
                <a:latin typeface="+mj-lt"/>
              </a:rPr>
              <a:t>MOTIVE</a:t>
            </a:r>
            <a:r>
              <a:rPr lang="en-US" sz="1400" b="1" dirty="0">
                <a:solidFill>
                  <a:srgbClr val="FF0000"/>
                </a:solidFill>
                <a:latin typeface="+mj-lt"/>
              </a:rPr>
              <a:t> :</a:t>
            </a:r>
          </a:p>
          <a:p>
            <a:pPr>
              <a:buClr>
                <a:schemeClr val="accent2"/>
              </a:buClr>
            </a:pPr>
            <a:r>
              <a:rPr lang="en-US" sz="1400" dirty="0">
                <a:solidFill>
                  <a:schemeClr val="tx1">
                    <a:lumMod val="50000"/>
                  </a:schemeClr>
                </a:solidFill>
                <a:latin typeface="Bahnschrift Light" panose="020B0502040204020203" pitchFamily="34" charset="0"/>
              </a:rPr>
              <a:t>Patients of particular disease(</a:t>
            </a:r>
            <a:r>
              <a:rPr lang="en-US" sz="1400" dirty="0">
                <a:solidFill>
                  <a:schemeClr val="accent4">
                    <a:lumMod val="60000"/>
                    <a:lumOff val="40000"/>
                  </a:schemeClr>
                </a:solidFill>
                <a:latin typeface="Bahnschrift Light" panose="020B0502040204020203" pitchFamily="34" charset="0"/>
              </a:rPr>
              <a:t>category</a:t>
            </a:r>
            <a:r>
              <a:rPr lang="en-US" sz="1400" dirty="0">
                <a:solidFill>
                  <a:schemeClr val="tx1">
                    <a:lumMod val="50000"/>
                  </a:schemeClr>
                </a:solidFill>
                <a:latin typeface="Bahnschrift Light" panose="020B0502040204020203" pitchFamily="34" charset="0"/>
              </a:rPr>
              <a:t>) will be able to share their experiences, problem and success story of getting cured successfully with other patients having same disease(</a:t>
            </a:r>
            <a:r>
              <a:rPr lang="en-US" sz="1400" dirty="0">
                <a:solidFill>
                  <a:schemeClr val="accent4">
                    <a:lumMod val="60000"/>
                    <a:lumOff val="40000"/>
                  </a:schemeClr>
                </a:solidFill>
                <a:latin typeface="Bahnschrift Light" panose="020B0502040204020203" pitchFamily="34" charset="0"/>
              </a:rPr>
              <a:t>category</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Patients may resolve their queries through AI chat bot(</a:t>
            </a:r>
            <a:r>
              <a:rPr lang="en-US" sz="1400" dirty="0">
                <a:solidFill>
                  <a:schemeClr val="accent4">
                    <a:lumMod val="60000"/>
                    <a:lumOff val="40000"/>
                  </a:schemeClr>
                </a:solidFill>
                <a:latin typeface="Bahnschrift Light" panose="020B0502040204020203" pitchFamily="34" charset="0"/>
              </a:rPr>
              <a:t>Help box</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Patients would be able to contact their local area doctors on whom they trust blindly.</a:t>
            </a:r>
          </a:p>
          <a:p>
            <a:pPr>
              <a:buClr>
                <a:schemeClr val="accent2"/>
              </a:buClr>
            </a:pPr>
            <a:r>
              <a:rPr lang="en-US" sz="1400" dirty="0">
                <a:solidFill>
                  <a:schemeClr val="tx1">
                    <a:lumMod val="50000"/>
                  </a:schemeClr>
                </a:solidFill>
                <a:latin typeface="Bahnschrift Light" panose="020B0502040204020203" pitchFamily="34" charset="0"/>
              </a:rPr>
              <a:t>Providing community of trusted and valid doctors(</a:t>
            </a:r>
            <a:r>
              <a:rPr lang="en-US" sz="1400" dirty="0">
                <a:solidFill>
                  <a:schemeClr val="accent4">
                    <a:lumMod val="60000"/>
                    <a:lumOff val="40000"/>
                  </a:schemeClr>
                </a:solidFill>
                <a:latin typeface="Bahnschrift Light" panose="020B0502040204020203" pitchFamily="34" charset="0"/>
              </a:rPr>
              <a:t>verifying profile, documents and details of doctors</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Facility for patients to interact with their medical assistant through video call.</a:t>
            </a:r>
          </a:p>
          <a:p>
            <a:pPr>
              <a:buClr>
                <a:schemeClr val="accent2"/>
              </a:buClr>
            </a:pPr>
            <a:r>
              <a:rPr lang="en-US" sz="1400" dirty="0">
                <a:solidFill>
                  <a:schemeClr val="tx1">
                    <a:lumMod val="50000"/>
                  </a:schemeClr>
                </a:solidFill>
                <a:latin typeface="Bahnschrift Light" panose="020B0502040204020203" pitchFamily="34" charset="0"/>
              </a:rPr>
              <a:t>Consult with your medical assistant at your home whenever you have time (</a:t>
            </a:r>
            <a:r>
              <a:rPr lang="en-US" sz="1400" dirty="0">
                <a:solidFill>
                  <a:schemeClr val="accent4">
                    <a:lumMod val="60000"/>
                    <a:lumOff val="40000"/>
                  </a:schemeClr>
                </a:solidFill>
                <a:latin typeface="Bahnschrift Light" panose="020B0502040204020203" pitchFamily="34" charset="0"/>
              </a:rPr>
              <a:t>no need to take appointments and wait in line</a:t>
            </a:r>
            <a:r>
              <a:rPr lang="en-US" sz="1400" dirty="0">
                <a:solidFill>
                  <a:schemeClr val="tx1">
                    <a:lumMod val="50000"/>
                  </a:schemeClr>
                </a:solidFill>
                <a:latin typeface="Bahnschrift Light" panose="020B0502040204020203" pitchFamily="34" charset="0"/>
              </a:rPr>
              <a:t>)..</a:t>
            </a:r>
          </a:p>
          <a:p>
            <a:pPr>
              <a:buClr>
                <a:schemeClr val="accent2"/>
              </a:buClr>
            </a:pPr>
            <a:r>
              <a:rPr lang="en-US" sz="1400" dirty="0">
                <a:solidFill>
                  <a:schemeClr val="tx1">
                    <a:lumMod val="50000"/>
                  </a:schemeClr>
                </a:solidFill>
                <a:latin typeface="Bahnschrift Light" panose="020B0502040204020203" pitchFamily="34" charset="0"/>
              </a:rPr>
              <a:t>Patients may get knowledge of other diseases as well by searching it on our portal.</a:t>
            </a:r>
          </a:p>
        </p:txBody>
      </p:sp>
    </p:spTree>
    <p:extLst>
      <p:ext uri="{BB962C8B-B14F-4D97-AF65-F5344CB8AC3E}">
        <p14:creationId xmlns:p14="http://schemas.microsoft.com/office/powerpoint/2010/main" val="389151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4064794" y="160141"/>
            <a:ext cx="4062412" cy="689885"/>
          </a:xfrm>
          <a:solidFill>
            <a:srgbClr val="002060">
              <a:alpha val="90000"/>
            </a:srgbClr>
          </a:solidFill>
        </p:spPr>
        <p:txBody>
          <a:bodyPr>
            <a:normAutofit fontScale="90000"/>
          </a:bodyPr>
          <a:lstStyle/>
          <a:p>
            <a:r>
              <a:rPr lang="en-US" u="sng" dirty="0">
                <a:solidFill>
                  <a:schemeClr val="bg1"/>
                </a:solidFill>
              </a:rPr>
              <a:t>TECHNOLOGY STACK </a:t>
            </a:r>
            <a:endParaRPr lang="en-US" b="0" u="sng" dirty="0">
              <a:solidFill>
                <a:schemeClr val="bg1"/>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21032FB4-F43B-4808-900E-06E0DFEB3EAB}"/>
              </a:ext>
            </a:extLst>
          </p:cNvPr>
          <p:cNvSpPr txBox="1"/>
          <p:nvPr/>
        </p:nvSpPr>
        <p:spPr>
          <a:xfrm>
            <a:off x="3934050" y="1388258"/>
            <a:ext cx="4323900" cy="1569660"/>
          </a:xfrm>
          <a:prstGeom prst="rect">
            <a:avLst/>
          </a:prstGeom>
          <a:solidFill>
            <a:srgbClr val="FF0000"/>
          </a:solidFill>
          <a:ln w="38100">
            <a:solidFill>
              <a:schemeClr val="bg1"/>
            </a:solidFill>
          </a:ln>
        </p:spPr>
        <p:txBody>
          <a:bodyPr wrap="square" rtlCol="0" anchor="ctr">
            <a:spAutoFit/>
          </a:bodyPr>
          <a:lstStyle/>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React Framework.</a:t>
            </a:r>
          </a:p>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Image Analysis.</a:t>
            </a:r>
          </a:p>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AWS(Hosting  the app).</a:t>
            </a:r>
          </a:p>
          <a:p>
            <a:pPr marL="285750" indent="-285750">
              <a:buFont typeface="Arial" panose="020B0604020202020204" pitchFamily="34" charset="0"/>
              <a:buChar char="•"/>
            </a:pPr>
            <a:r>
              <a:rPr lang="en-IN" sz="2400" b="1" dirty="0">
                <a:solidFill>
                  <a:schemeClr val="bg1"/>
                </a:solidFill>
                <a:latin typeface="Calibri Light" panose="020F0302020204030204" pitchFamily="34" charset="0"/>
                <a:cs typeface="Calibri Light" panose="020F0302020204030204" pitchFamily="34" charset="0"/>
              </a:rPr>
              <a:t>MongoDB(Database).</a:t>
            </a:r>
          </a:p>
        </p:txBody>
      </p:sp>
      <p:sp>
        <p:nvSpPr>
          <p:cNvPr id="6" name="TextBox 5">
            <a:extLst>
              <a:ext uri="{FF2B5EF4-FFF2-40B4-BE49-F238E27FC236}">
                <a16:creationId xmlns:a16="http://schemas.microsoft.com/office/drawing/2014/main" id="{63A38B3D-EB81-4B57-81F3-29C3999C5F48}"/>
              </a:ext>
            </a:extLst>
          </p:cNvPr>
          <p:cNvSpPr txBox="1"/>
          <p:nvPr/>
        </p:nvSpPr>
        <p:spPr>
          <a:xfrm>
            <a:off x="2505651" y="3900083"/>
            <a:ext cx="3118285" cy="523220"/>
          </a:xfrm>
          <a:prstGeom prst="rect">
            <a:avLst/>
          </a:prstGeom>
          <a:solidFill>
            <a:schemeClr val="bg1"/>
          </a:solidFill>
          <a:ln>
            <a:solidFill>
              <a:schemeClr val="tx1"/>
            </a:solidFill>
          </a:ln>
        </p:spPr>
        <p:txBody>
          <a:bodyPr wrap="square" rtlCol="0">
            <a:spAutoFit/>
          </a:bodyPr>
          <a:lstStyle/>
          <a:p>
            <a:pPr algn="ctr"/>
            <a:r>
              <a:rPr lang="en-IN" sz="2800" dirty="0">
                <a:solidFill>
                  <a:srgbClr val="FF0000"/>
                </a:solidFill>
                <a:latin typeface="Bahnschrift Light" panose="020B0502040204020203" pitchFamily="34" charset="0"/>
              </a:rPr>
              <a:t>React web Portal</a:t>
            </a:r>
            <a:endParaRPr lang="en-IN" sz="2800" b="1" dirty="0">
              <a:solidFill>
                <a:srgbClr val="FF0000"/>
              </a:solidFill>
              <a:latin typeface="Bahnschrift Light" panose="020B0502040204020203" pitchFamily="34" charset="0"/>
            </a:endParaRPr>
          </a:p>
        </p:txBody>
      </p:sp>
      <p:sp>
        <p:nvSpPr>
          <p:cNvPr id="13" name="TextBox 12">
            <a:extLst>
              <a:ext uri="{FF2B5EF4-FFF2-40B4-BE49-F238E27FC236}">
                <a16:creationId xmlns:a16="http://schemas.microsoft.com/office/drawing/2014/main" id="{2CF61B27-F2CC-47A0-AEC1-268BD23E4A30}"/>
              </a:ext>
            </a:extLst>
          </p:cNvPr>
          <p:cNvSpPr txBox="1"/>
          <p:nvPr/>
        </p:nvSpPr>
        <p:spPr>
          <a:xfrm>
            <a:off x="4899382" y="4853986"/>
            <a:ext cx="2825391" cy="1815882"/>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Chat Bot</a:t>
            </a:r>
          </a:p>
          <a:p>
            <a:pPr algn="ctr"/>
            <a:r>
              <a:rPr lang="en-IN" sz="1600" dirty="0">
                <a:latin typeface="Bahnschrift Light" panose="020B0502040204020203" pitchFamily="34" charset="0"/>
              </a:rPr>
              <a:t>Find out diseases based on search</a:t>
            </a:r>
          </a:p>
          <a:p>
            <a:pPr algn="ctr"/>
            <a:r>
              <a:rPr lang="en-IN" sz="1600" dirty="0">
                <a:latin typeface="Bahnschrift Light" panose="020B0502040204020203" pitchFamily="34" charset="0"/>
              </a:rPr>
              <a:t>Suggest doctors near you(local area).</a:t>
            </a:r>
          </a:p>
          <a:p>
            <a:pPr algn="ctr"/>
            <a:r>
              <a:rPr lang="en-IN" sz="1600" dirty="0">
                <a:latin typeface="Bahnschrift Light" panose="020B0502040204020203" pitchFamily="34" charset="0"/>
              </a:rPr>
              <a:t>Interact with doctor through video call</a:t>
            </a:r>
            <a:r>
              <a:rPr lang="en-IN" sz="1600" dirty="0"/>
              <a:t>.</a:t>
            </a:r>
          </a:p>
        </p:txBody>
      </p:sp>
      <p:cxnSp>
        <p:nvCxnSpPr>
          <p:cNvPr id="39" name="Straight Connector 38">
            <a:extLst>
              <a:ext uri="{FF2B5EF4-FFF2-40B4-BE49-F238E27FC236}">
                <a16:creationId xmlns:a16="http://schemas.microsoft.com/office/drawing/2014/main" id="{3100B38A-2258-4DE9-8C42-81FF23F0E0CF}"/>
              </a:ext>
            </a:extLst>
          </p:cNvPr>
          <p:cNvCxnSpPr>
            <a:cxnSpLocks/>
          </p:cNvCxnSpPr>
          <p:nvPr/>
        </p:nvCxnSpPr>
        <p:spPr>
          <a:xfrm>
            <a:off x="4625415" y="5143500"/>
            <a:ext cx="3340986"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75B6D721-D995-4932-A862-DFB1D219BAF3}"/>
              </a:ext>
            </a:extLst>
          </p:cNvPr>
          <p:cNvCxnSpPr>
            <a:cxnSpLocks/>
          </p:cNvCxnSpPr>
          <p:nvPr/>
        </p:nvCxnSpPr>
        <p:spPr>
          <a:xfrm>
            <a:off x="4064793" y="6132970"/>
            <a:ext cx="78452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D3D3F53-F515-4D46-B763-DCCA99D23703}"/>
              </a:ext>
            </a:extLst>
          </p:cNvPr>
          <p:cNvCxnSpPr>
            <a:cxnSpLocks/>
          </p:cNvCxnSpPr>
          <p:nvPr/>
        </p:nvCxnSpPr>
        <p:spPr>
          <a:xfrm flipV="1">
            <a:off x="4064793" y="4423303"/>
            <a:ext cx="0" cy="170535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64BF93-0F18-4BA8-AAE8-8A0EE914BE1B}"/>
              </a:ext>
            </a:extLst>
          </p:cNvPr>
          <p:cNvCxnSpPr>
            <a:cxnSpLocks/>
          </p:cNvCxnSpPr>
          <p:nvPr/>
        </p:nvCxnSpPr>
        <p:spPr>
          <a:xfrm>
            <a:off x="4711140" y="5638800"/>
            <a:ext cx="3340986"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5288C116-8273-4B86-B9D2-651029526889}"/>
              </a:ext>
            </a:extLst>
          </p:cNvPr>
          <p:cNvCxnSpPr>
            <a:cxnSpLocks/>
          </p:cNvCxnSpPr>
          <p:nvPr/>
        </p:nvCxnSpPr>
        <p:spPr>
          <a:xfrm>
            <a:off x="4827190" y="6138181"/>
            <a:ext cx="3108885"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922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38B3D-EB81-4B57-81F3-29C3999C5F48}"/>
              </a:ext>
            </a:extLst>
          </p:cNvPr>
          <p:cNvSpPr txBox="1"/>
          <p:nvPr/>
        </p:nvSpPr>
        <p:spPr>
          <a:xfrm>
            <a:off x="4683304" y="271058"/>
            <a:ext cx="2825392" cy="523220"/>
          </a:xfrm>
          <a:prstGeom prst="rect">
            <a:avLst/>
          </a:prstGeom>
          <a:solidFill>
            <a:srgbClr val="FF0000"/>
          </a:solidFill>
          <a:ln>
            <a:noFill/>
          </a:ln>
        </p:spPr>
        <p:txBody>
          <a:bodyPr wrap="square" rtlCol="0">
            <a:spAutoFit/>
          </a:bodyPr>
          <a:lstStyle/>
          <a:p>
            <a:pPr algn="ctr"/>
            <a:r>
              <a:rPr lang="en-IN" sz="2800" b="1" dirty="0">
                <a:solidFill>
                  <a:schemeClr val="bg1"/>
                </a:solidFill>
                <a:latin typeface="Bahnschrift Light" panose="020B0502040204020203" pitchFamily="34" charset="0"/>
              </a:rPr>
              <a:t>Doctor</a:t>
            </a:r>
          </a:p>
        </p:txBody>
      </p:sp>
      <p:sp>
        <p:nvSpPr>
          <p:cNvPr id="13" name="TextBox 12">
            <a:extLst>
              <a:ext uri="{FF2B5EF4-FFF2-40B4-BE49-F238E27FC236}">
                <a16:creationId xmlns:a16="http://schemas.microsoft.com/office/drawing/2014/main" id="{2CF61B27-F2CC-47A0-AEC1-268BD23E4A30}"/>
              </a:ext>
            </a:extLst>
          </p:cNvPr>
          <p:cNvSpPr txBox="1"/>
          <p:nvPr/>
        </p:nvSpPr>
        <p:spPr>
          <a:xfrm>
            <a:off x="4683304" y="1858956"/>
            <a:ext cx="2825391" cy="338554"/>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Login as Doctor</a:t>
            </a:r>
            <a:endParaRPr lang="en-IN" sz="1600" dirty="0"/>
          </a:p>
        </p:txBody>
      </p:sp>
      <p:sp>
        <p:nvSpPr>
          <p:cNvPr id="14" name="TextBox 13">
            <a:extLst>
              <a:ext uri="{FF2B5EF4-FFF2-40B4-BE49-F238E27FC236}">
                <a16:creationId xmlns:a16="http://schemas.microsoft.com/office/drawing/2014/main" id="{F84B15FF-5F49-492E-A744-525D1D368EEA}"/>
              </a:ext>
            </a:extLst>
          </p:cNvPr>
          <p:cNvSpPr txBox="1"/>
          <p:nvPr/>
        </p:nvSpPr>
        <p:spPr>
          <a:xfrm>
            <a:off x="4256438" y="3030977"/>
            <a:ext cx="3520719" cy="338554"/>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ADD your details(</a:t>
            </a:r>
            <a:r>
              <a:rPr lang="en-IN" sz="1600" i="1" dirty="0">
                <a:latin typeface="Bahnschrift Light" panose="020B0502040204020203" pitchFamily="34" charset="0"/>
              </a:rPr>
              <a:t>for verification</a:t>
            </a:r>
            <a:r>
              <a:rPr lang="en-IN" sz="1600" dirty="0">
                <a:latin typeface="Bahnschrift Light" panose="020B0502040204020203" pitchFamily="34" charset="0"/>
              </a:rPr>
              <a:t>)</a:t>
            </a:r>
            <a:endParaRPr lang="en-IN" sz="1600" dirty="0"/>
          </a:p>
        </p:txBody>
      </p:sp>
      <p:sp>
        <p:nvSpPr>
          <p:cNvPr id="15" name="TextBox 14">
            <a:extLst>
              <a:ext uri="{FF2B5EF4-FFF2-40B4-BE49-F238E27FC236}">
                <a16:creationId xmlns:a16="http://schemas.microsoft.com/office/drawing/2014/main" id="{07786D9E-9FC6-456E-9748-1D9A58FB5323}"/>
              </a:ext>
            </a:extLst>
          </p:cNvPr>
          <p:cNvSpPr txBox="1"/>
          <p:nvPr/>
        </p:nvSpPr>
        <p:spPr>
          <a:xfrm>
            <a:off x="4604103" y="5606231"/>
            <a:ext cx="2825391" cy="584775"/>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Get Verified and Authorised Doctor profile</a:t>
            </a:r>
            <a:endParaRPr lang="en-IN" sz="1600" dirty="0"/>
          </a:p>
        </p:txBody>
      </p:sp>
      <p:sp>
        <p:nvSpPr>
          <p:cNvPr id="17" name="TextBox 16">
            <a:extLst>
              <a:ext uri="{FF2B5EF4-FFF2-40B4-BE49-F238E27FC236}">
                <a16:creationId xmlns:a16="http://schemas.microsoft.com/office/drawing/2014/main" id="{48CE1BBA-0296-43CC-927B-05B53828A255}"/>
              </a:ext>
            </a:extLst>
          </p:cNvPr>
          <p:cNvSpPr txBox="1"/>
          <p:nvPr/>
        </p:nvSpPr>
        <p:spPr>
          <a:xfrm>
            <a:off x="8499832" y="3070619"/>
            <a:ext cx="3234968" cy="3108543"/>
          </a:xfrm>
          <a:prstGeom prst="rect">
            <a:avLst/>
          </a:prstGeom>
          <a:solidFill>
            <a:schemeClr val="bg1"/>
          </a:solidFill>
        </p:spPr>
        <p:txBody>
          <a:bodyPr wrap="square" rtlCol="0">
            <a:spAutoFit/>
          </a:bodyPr>
          <a:lstStyle/>
          <a:p>
            <a:pPr algn="ctr"/>
            <a:r>
              <a:rPr lang="en-IN" sz="1400" u="sng" dirty="0">
                <a:latin typeface="Consolas" panose="020B0609020204030204" pitchFamily="49" charset="0"/>
              </a:rPr>
              <a:t>Details :</a:t>
            </a:r>
          </a:p>
          <a:p>
            <a:pPr algn="ctr"/>
            <a:endParaRPr lang="en-IN" sz="1400" dirty="0">
              <a:latin typeface="Consolas" panose="020B0609020204030204" pitchFamily="49" charset="0"/>
            </a:endParaRPr>
          </a:p>
          <a:p>
            <a:pPr marL="285750" indent="-285750">
              <a:buFont typeface="Arial" panose="020B0604020202020204" pitchFamily="34" charset="0"/>
              <a:buChar char="•"/>
            </a:pPr>
            <a:r>
              <a:rPr lang="en-IN" sz="1400" dirty="0">
                <a:latin typeface="Consolas" panose="020B0609020204030204" pitchFamily="49" charset="0"/>
              </a:rPr>
              <a:t>Registered name as doctor.</a:t>
            </a:r>
          </a:p>
          <a:p>
            <a:pPr marL="285750" indent="-285750">
              <a:buFont typeface="Arial" panose="020B0604020202020204" pitchFamily="34" charset="0"/>
              <a:buChar char="•"/>
            </a:pPr>
            <a:r>
              <a:rPr lang="en-IN" sz="1400" dirty="0">
                <a:latin typeface="Consolas" panose="020B0609020204030204" pitchFamily="49" charset="0"/>
              </a:rPr>
              <a:t>Education qualification.</a:t>
            </a:r>
          </a:p>
          <a:p>
            <a:pPr marL="285750" indent="-285750">
              <a:buFont typeface="Arial" panose="020B0604020202020204" pitchFamily="34" charset="0"/>
              <a:buChar char="•"/>
            </a:pPr>
            <a:r>
              <a:rPr lang="en-IN" sz="1400" dirty="0">
                <a:latin typeface="Consolas" panose="020B0609020204030204" pitchFamily="49" charset="0"/>
              </a:rPr>
              <a:t>Submission of certificates(like MBBS degree).</a:t>
            </a:r>
          </a:p>
          <a:p>
            <a:pPr marL="285750" indent="-285750">
              <a:buFont typeface="Arial" panose="020B0604020202020204" pitchFamily="34" charset="0"/>
              <a:buChar char="•"/>
            </a:pPr>
            <a:r>
              <a:rPr lang="en-IN" sz="1400" dirty="0">
                <a:latin typeface="Consolas" panose="020B0609020204030204" pitchFamily="49" charset="0"/>
              </a:rPr>
              <a:t>YOE(years of experience as doctor).</a:t>
            </a:r>
          </a:p>
          <a:p>
            <a:pPr marL="285750" indent="-285750">
              <a:buFont typeface="Arial" panose="020B0604020202020204" pitchFamily="34" charset="0"/>
              <a:buChar char="•"/>
            </a:pPr>
            <a:r>
              <a:rPr lang="en-IN" sz="1400" dirty="0">
                <a:latin typeface="Consolas" panose="020B0609020204030204" pitchFamily="49" charset="0"/>
              </a:rPr>
              <a:t>Details of current working place(Hospital or clinic).</a:t>
            </a:r>
          </a:p>
          <a:p>
            <a:pPr marL="285750" indent="-285750">
              <a:buFont typeface="Arial" panose="020B0604020202020204" pitchFamily="34" charset="0"/>
              <a:buChar char="•"/>
            </a:pPr>
            <a:r>
              <a:rPr lang="en-IN" sz="1400" dirty="0">
                <a:latin typeface="Consolas" panose="020B0609020204030204" pitchFamily="49" charset="0"/>
              </a:rPr>
              <a:t>Specialisation(in particular disease)</a:t>
            </a:r>
          </a:p>
          <a:p>
            <a:pPr marL="285750" indent="-285750">
              <a:buFont typeface="Arial" panose="020B0604020202020204" pitchFamily="34" charset="0"/>
              <a:buChar char="•"/>
            </a:pPr>
            <a:r>
              <a:rPr lang="en-IN" sz="1400" dirty="0">
                <a:latin typeface="Consolas" panose="020B0609020204030204" pitchFamily="49" charset="0"/>
              </a:rPr>
              <a:t>Other details etc.</a:t>
            </a:r>
          </a:p>
        </p:txBody>
      </p:sp>
      <p:cxnSp>
        <p:nvCxnSpPr>
          <p:cNvPr id="7" name="Straight Arrow Connector 6">
            <a:extLst>
              <a:ext uri="{FF2B5EF4-FFF2-40B4-BE49-F238E27FC236}">
                <a16:creationId xmlns:a16="http://schemas.microsoft.com/office/drawing/2014/main" id="{9776FEA0-3A98-48CC-9DE8-28292E88F8D4}"/>
              </a:ext>
            </a:extLst>
          </p:cNvPr>
          <p:cNvCxnSpPr>
            <a:stCxn id="6" idx="2"/>
            <a:endCxn id="13" idx="0"/>
          </p:cNvCxnSpPr>
          <p:nvPr/>
        </p:nvCxnSpPr>
        <p:spPr>
          <a:xfrm>
            <a:off x="6096000" y="794278"/>
            <a:ext cx="0" cy="1064678"/>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7763CB-F353-41EF-8D7A-B6A31F325C5C}"/>
              </a:ext>
            </a:extLst>
          </p:cNvPr>
          <p:cNvCxnSpPr>
            <a:cxnSpLocks/>
          </p:cNvCxnSpPr>
          <p:nvPr/>
        </p:nvCxnSpPr>
        <p:spPr>
          <a:xfrm>
            <a:off x="6096000" y="2197510"/>
            <a:ext cx="0" cy="83346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F704DE-3E8B-4673-9E1B-F956DBB21F2A}"/>
              </a:ext>
            </a:extLst>
          </p:cNvPr>
          <p:cNvCxnSpPr>
            <a:cxnSpLocks/>
            <a:stCxn id="14" idx="2"/>
          </p:cNvCxnSpPr>
          <p:nvPr/>
        </p:nvCxnSpPr>
        <p:spPr>
          <a:xfrm>
            <a:off x="6016798" y="3369531"/>
            <a:ext cx="0" cy="223669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E0ED71-329F-4879-9699-FD2BEA1A1C52}"/>
              </a:ext>
            </a:extLst>
          </p:cNvPr>
          <p:cNvCxnSpPr>
            <a:stCxn id="14" idx="3"/>
          </p:cNvCxnSpPr>
          <p:nvPr/>
        </p:nvCxnSpPr>
        <p:spPr>
          <a:xfrm>
            <a:off x="7777157" y="3200254"/>
            <a:ext cx="7226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33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38B3D-EB81-4B57-81F3-29C3999C5F48}"/>
              </a:ext>
            </a:extLst>
          </p:cNvPr>
          <p:cNvSpPr txBox="1"/>
          <p:nvPr/>
        </p:nvSpPr>
        <p:spPr>
          <a:xfrm>
            <a:off x="4683304" y="270771"/>
            <a:ext cx="2825392" cy="523220"/>
          </a:xfrm>
          <a:prstGeom prst="rect">
            <a:avLst/>
          </a:prstGeom>
          <a:solidFill>
            <a:srgbClr val="FF0000"/>
          </a:solidFill>
          <a:ln>
            <a:noFill/>
          </a:ln>
        </p:spPr>
        <p:txBody>
          <a:bodyPr wrap="square" rtlCol="0">
            <a:spAutoFit/>
          </a:bodyPr>
          <a:lstStyle/>
          <a:p>
            <a:pPr algn="ctr"/>
            <a:r>
              <a:rPr lang="en-IN" sz="2800" dirty="0">
                <a:solidFill>
                  <a:schemeClr val="bg1"/>
                </a:solidFill>
                <a:latin typeface="Bahnschrift Light" panose="020B0502040204020203" pitchFamily="34" charset="0"/>
              </a:rPr>
              <a:t>Patients</a:t>
            </a:r>
            <a:endParaRPr lang="en-IN" sz="2800" b="1" dirty="0">
              <a:solidFill>
                <a:schemeClr val="bg1"/>
              </a:solidFill>
              <a:latin typeface="Bahnschrift Light" panose="020B0502040204020203" pitchFamily="34" charset="0"/>
            </a:endParaRPr>
          </a:p>
        </p:txBody>
      </p:sp>
      <p:sp>
        <p:nvSpPr>
          <p:cNvPr id="13" name="TextBox 12">
            <a:extLst>
              <a:ext uri="{FF2B5EF4-FFF2-40B4-BE49-F238E27FC236}">
                <a16:creationId xmlns:a16="http://schemas.microsoft.com/office/drawing/2014/main" id="{2CF61B27-F2CC-47A0-AEC1-268BD23E4A30}"/>
              </a:ext>
            </a:extLst>
          </p:cNvPr>
          <p:cNvSpPr txBox="1"/>
          <p:nvPr/>
        </p:nvSpPr>
        <p:spPr>
          <a:xfrm>
            <a:off x="4683304" y="1858956"/>
            <a:ext cx="2825391" cy="338554"/>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Login as Patient</a:t>
            </a:r>
            <a:endParaRPr lang="en-IN" sz="1600" dirty="0"/>
          </a:p>
        </p:txBody>
      </p:sp>
      <p:sp>
        <p:nvSpPr>
          <p:cNvPr id="14" name="TextBox 13">
            <a:extLst>
              <a:ext uri="{FF2B5EF4-FFF2-40B4-BE49-F238E27FC236}">
                <a16:creationId xmlns:a16="http://schemas.microsoft.com/office/drawing/2014/main" id="{F84B15FF-5F49-492E-A744-525D1D368EEA}"/>
              </a:ext>
            </a:extLst>
          </p:cNvPr>
          <p:cNvSpPr txBox="1"/>
          <p:nvPr/>
        </p:nvSpPr>
        <p:spPr>
          <a:xfrm>
            <a:off x="2140128" y="3092466"/>
            <a:ext cx="2825391" cy="338554"/>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Search doctors </a:t>
            </a:r>
            <a:endParaRPr lang="en-IN" sz="1600" dirty="0"/>
          </a:p>
        </p:txBody>
      </p:sp>
      <p:sp>
        <p:nvSpPr>
          <p:cNvPr id="15" name="TextBox 14">
            <a:extLst>
              <a:ext uri="{FF2B5EF4-FFF2-40B4-BE49-F238E27FC236}">
                <a16:creationId xmlns:a16="http://schemas.microsoft.com/office/drawing/2014/main" id="{07786D9E-9FC6-456E-9748-1D9A58FB5323}"/>
              </a:ext>
            </a:extLst>
          </p:cNvPr>
          <p:cNvSpPr txBox="1"/>
          <p:nvPr/>
        </p:nvSpPr>
        <p:spPr>
          <a:xfrm>
            <a:off x="8734426" y="2969355"/>
            <a:ext cx="2825391" cy="584775"/>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Interact with other patients and sharing experiences </a:t>
            </a:r>
            <a:endParaRPr lang="en-IN" sz="1600" dirty="0"/>
          </a:p>
        </p:txBody>
      </p:sp>
      <p:cxnSp>
        <p:nvCxnSpPr>
          <p:cNvPr id="7" name="Straight Arrow Connector 6">
            <a:extLst>
              <a:ext uri="{FF2B5EF4-FFF2-40B4-BE49-F238E27FC236}">
                <a16:creationId xmlns:a16="http://schemas.microsoft.com/office/drawing/2014/main" id="{9776FEA0-3A98-48CC-9DE8-28292E88F8D4}"/>
              </a:ext>
            </a:extLst>
          </p:cNvPr>
          <p:cNvCxnSpPr>
            <a:stCxn id="6" idx="2"/>
            <a:endCxn id="13" idx="0"/>
          </p:cNvCxnSpPr>
          <p:nvPr/>
        </p:nvCxnSpPr>
        <p:spPr>
          <a:xfrm>
            <a:off x="6096000" y="793991"/>
            <a:ext cx="0" cy="106496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983B455-4932-41E8-834D-56E00888F44B}"/>
              </a:ext>
            </a:extLst>
          </p:cNvPr>
          <p:cNvSpPr txBox="1"/>
          <p:nvPr/>
        </p:nvSpPr>
        <p:spPr>
          <a:xfrm>
            <a:off x="2778304" y="4495253"/>
            <a:ext cx="2825391" cy="584775"/>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Through disease category search</a:t>
            </a:r>
            <a:endParaRPr lang="en-IN" sz="1600" dirty="0"/>
          </a:p>
        </p:txBody>
      </p:sp>
      <p:sp>
        <p:nvSpPr>
          <p:cNvPr id="16" name="TextBox 15">
            <a:extLst>
              <a:ext uri="{FF2B5EF4-FFF2-40B4-BE49-F238E27FC236}">
                <a16:creationId xmlns:a16="http://schemas.microsoft.com/office/drawing/2014/main" id="{5B35AF7F-5479-423D-AC67-44FEA69D777C}"/>
              </a:ext>
            </a:extLst>
          </p:cNvPr>
          <p:cNvSpPr txBox="1"/>
          <p:nvPr/>
        </p:nvSpPr>
        <p:spPr>
          <a:xfrm>
            <a:off x="2778304" y="5511350"/>
            <a:ext cx="2825391" cy="1077218"/>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Through location search</a:t>
            </a:r>
          </a:p>
          <a:p>
            <a:pPr algn="ctr"/>
            <a:r>
              <a:rPr lang="en-IN" sz="1600" dirty="0">
                <a:latin typeface="Bahnschrift Light" panose="020B0502040204020203" pitchFamily="34" charset="0"/>
              </a:rPr>
              <a:t>(result : profiles of that area’s doctors will be shown)</a:t>
            </a:r>
            <a:endParaRPr lang="en-IN" sz="1600" dirty="0"/>
          </a:p>
        </p:txBody>
      </p:sp>
      <p:sp>
        <p:nvSpPr>
          <p:cNvPr id="18" name="TextBox 17">
            <a:extLst>
              <a:ext uri="{FF2B5EF4-FFF2-40B4-BE49-F238E27FC236}">
                <a16:creationId xmlns:a16="http://schemas.microsoft.com/office/drawing/2014/main" id="{DF7D71E3-D2F8-42B4-B6B2-959DC16D8591}"/>
              </a:ext>
            </a:extLst>
          </p:cNvPr>
          <p:cNvSpPr txBox="1"/>
          <p:nvPr/>
        </p:nvSpPr>
        <p:spPr>
          <a:xfrm>
            <a:off x="8734426" y="4737210"/>
            <a:ext cx="2825391" cy="584775"/>
          </a:xfrm>
          <a:prstGeom prst="rect">
            <a:avLst/>
          </a:prstGeom>
          <a:solidFill>
            <a:schemeClr val="bg1"/>
          </a:solidFill>
        </p:spPr>
        <p:txBody>
          <a:bodyPr wrap="square" rtlCol="0">
            <a:spAutoFit/>
          </a:bodyPr>
          <a:lstStyle/>
          <a:p>
            <a:pPr algn="ctr"/>
            <a:r>
              <a:rPr lang="en-IN" sz="1600" dirty="0">
                <a:latin typeface="Bahnschrift Light" panose="020B0502040204020203" pitchFamily="34" charset="0"/>
              </a:rPr>
              <a:t>Resolving queries through AI chat bot.</a:t>
            </a:r>
            <a:endParaRPr lang="en-IN" sz="1600" dirty="0"/>
          </a:p>
        </p:txBody>
      </p:sp>
      <p:cxnSp>
        <p:nvCxnSpPr>
          <p:cNvPr id="3" name="Straight Connector 2">
            <a:extLst>
              <a:ext uri="{FF2B5EF4-FFF2-40B4-BE49-F238E27FC236}">
                <a16:creationId xmlns:a16="http://schemas.microsoft.com/office/drawing/2014/main" id="{CB8D446D-7284-4E8C-9B4B-44A180887F05}"/>
              </a:ext>
            </a:extLst>
          </p:cNvPr>
          <p:cNvCxnSpPr>
            <a:stCxn id="13" idx="2"/>
          </p:cNvCxnSpPr>
          <p:nvPr/>
        </p:nvCxnSpPr>
        <p:spPr>
          <a:xfrm flipH="1">
            <a:off x="6095999" y="2197510"/>
            <a:ext cx="1" cy="106423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0199D90-F124-44E8-B69D-D10AE109F93A}"/>
              </a:ext>
            </a:extLst>
          </p:cNvPr>
          <p:cNvCxnSpPr>
            <a:endCxn id="14" idx="3"/>
          </p:cNvCxnSpPr>
          <p:nvPr/>
        </p:nvCxnSpPr>
        <p:spPr>
          <a:xfrm flipH="1">
            <a:off x="4965519" y="3261743"/>
            <a:ext cx="113048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8D687A0-9D10-42F4-B94D-2BAC563830D9}"/>
              </a:ext>
            </a:extLst>
          </p:cNvPr>
          <p:cNvCxnSpPr>
            <a:cxnSpLocks/>
            <a:endCxn id="15" idx="1"/>
          </p:cNvCxnSpPr>
          <p:nvPr/>
        </p:nvCxnSpPr>
        <p:spPr>
          <a:xfrm>
            <a:off x="6093617" y="3261743"/>
            <a:ext cx="2640809"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41EB49-DCB2-4BF0-AAF4-886736EE8A6F}"/>
              </a:ext>
            </a:extLst>
          </p:cNvPr>
          <p:cNvCxnSpPr>
            <a:cxnSpLocks/>
          </p:cNvCxnSpPr>
          <p:nvPr/>
        </p:nvCxnSpPr>
        <p:spPr>
          <a:xfrm>
            <a:off x="2428875" y="3407936"/>
            <a:ext cx="0" cy="264202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7CD898-570C-4D9F-BC5B-0644E9F8288F}"/>
              </a:ext>
            </a:extLst>
          </p:cNvPr>
          <p:cNvCxnSpPr>
            <a:endCxn id="11" idx="1"/>
          </p:cNvCxnSpPr>
          <p:nvPr/>
        </p:nvCxnSpPr>
        <p:spPr>
          <a:xfrm>
            <a:off x="2428875" y="4787640"/>
            <a:ext cx="349429" cy="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D5A98DC-C1B8-44F0-A881-C6BFE8241CB7}"/>
              </a:ext>
            </a:extLst>
          </p:cNvPr>
          <p:cNvCxnSpPr/>
          <p:nvPr/>
        </p:nvCxnSpPr>
        <p:spPr>
          <a:xfrm>
            <a:off x="2428874" y="6049958"/>
            <a:ext cx="349429" cy="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3C10AF9-B5A9-46F9-9F2B-EC0BE6F3A17E}"/>
              </a:ext>
            </a:extLst>
          </p:cNvPr>
          <p:cNvCxnSpPr/>
          <p:nvPr/>
        </p:nvCxnSpPr>
        <p:spPr>
          <a:xfrm>
            <a:off x="6093617" y="3261742"/>
            <a:ext cx="0" cy="181828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80BE244-BC55-4C70-BEAE-A5657C5C84E2}"/>
              </a:ext>
            </a:extLst>
          </p:cNvPr>
          <p:cNvCxnSpPr>
            <a:cxnSpLocks/>
          </p:cNvCxnSpPr>
          <p:nvPr/>
        </p:nvCxnSpPr>
        <p:spPr>
          <a:xfrm>
            <a:off x="6093617" y="5080028"/>
            <a:ext cx="2640809"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205534"/>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1171</TotalTime>
  <Words>569</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-apple-system</vt:lpstr>
      <vt:lpstr>Arial</vt:lpstr>
      <vt:lpstr>Arial Black</vt:lpstr>
      <vt:lpstr>Bahnschrift</vt:lpstr>
      <vt:lpstr>Bahnschrift Light</vt:lpstr>
      <vt:lpstr>Calibri</vt:lpstr>
      <vt:lpstr>Calibri Light</vt:lpstr>
      <vt:lpstr>Comic Sans MS</vt:lpstr>
      <vt:lpstr>Consolas</vt:lpstr>
      <vt:lpstr>Constantia</vt:lpstr>
      <vt:lpstr>Courier New</vt:lpstr>
      <vt:lpstr>Gill Sans SemiBold</vt:lpstr>
      <vt:lpstr>Times New Roman</vt:lpstr>
      <vt:lpstr>Office Theme</vt:lpstr>
      <vt:lpstr>TEAM : INNOVATORS</vt:lpstr>
      <vt:lpstr>IDEA Need /</vt:lpstr>
      <vt:lpstr>Solution / IDEA in a Nutshell</vt:lpstr>
      <vt:lpstr>TECHNOLOGY STACK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Himanshi Gupta</dc:creator>
  <cp:lastModifiedBy>Himanshi Gupta</cp:lastModifiedBy>
  <cp:revision>54</cp:revision>
  <dcterms:created xsi:type="dcterms:W3CDTF">2020-10-27T09:03:27Z</dcterms:created>
  <dcterms:modified xsi:type="dcterms:W3CDTF">2020-12-19T09:59:14Z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