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67" r:id="rId18"/>
    <p:sldId id="276" r:id="rId19"/>
    <p:sldId id="272" r:id="rId20"/>
    <p:sldId id="274" r:id="rId21"/>
    <p:sldId id="27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L" initials="G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84516-EAD2-4CA7-B94A-B2250A89AE9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D4C5B-E2F6-4DF6-9714-5449592AB5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实现简单搜索系统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GL</a:t>
            </a:r>
            <a:r>
              <a:rPr lang="zh-CN" altLang="en-US" dirty="0"/>
              <a:t>、</a:t>
            </a:r>
            <a:r>
              <a:rPr lang="en-US" altLang="zh-CN" dirty="0" err="1"/>
              <a:t>CoolZhang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正文提取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统计空行 </a:t>
            </a:r>
            <a:r>
              <a:rPr lang="en-US" altLang="zh-CN" dirty="0"/>
              <a:t>1-6   8-9   13-14 </a:t>
            </a:r>
            <a:r>
              <a:rPr lang="zh-CN" altLang="en-US" dirty="0"/>
              <a:t>（实际上小于五行的空行不统计）</a:t>
            </a:r>
            <a:endParaRPr lang="en-US" altLang="zh-CN" dirty="0"/>
          </a:p>
          <a:p>
            <a:r>
              <a:rPr lang="zh-CN" altLang="en-US" dirty="0"/>
              <a:t>统计两个空行之间的字数对于以上三个进行评分</a:t>
            </a:r>
            <a:endParaRPr lang="en-US" altLang="zh-CN" dirty="0"/>
          </a:p>
          <a:p>
            <a:r>
              <a:rPr lang="en-US" altLang="zh-CN" dirty="0"/>
              <a:t>1-6 8-9  </a:t>
            </a:r>
            <a:r>
              <a:rPr lang="zh-CN" altLang="en-US" dirty="0"/>
              <a:t>之间字数 </a:t>
            </a:r>
            <a:r>
              <a:rPr lang="en-US" altLang="zh-CN" dirty="0"/>
              <a:t>5                6*2 + 5 = 17</a:t>
            </a:r>
          </a:p>
          <a:p>
            <a:r>
              <a:rPr lang="en-US" altLang="zh-CN" dirty="0"/>
              <a:t>8-9 13-14 </a:t>
            </a:r>
            <a:r>
              <a:rPr lang="zh-CN" altLang="en-US" dirty="0"/>
              <a:t>之间字数 </a:t>
            </a:r>
            <a:r>
              <a:rPr lang="en-US" altLang="zh-CN" dirty="0"/>
              <a:t>27          2*2 + 27 = 31</a:t>
            </a:r>
          </a:p>
          <a:p>
            <a:r>
              <a:rPr lang="en-US" altLang="zh-CN" dirty="0"/>
              <a:t>13-14 – end </a:t>
            </a:r>
            <a:r>
              <a:rPr lang="zh-CN" altLang="en-US" dirty="0"/>
              <a:t>字数 </a:t>
            </a:r>
            <a:r>
              <a:rPr lang="en-US" altLang="zh-CN" dirty="0"/>
              <a:t>2               2*3 + 2 = 8</a:t>
            </a:r>
          </a:p>
          <a:p>
            <a:r>
              <a:rPr lang="zh-CN" altLang="en-US" dirty="0"/>
              <a:t>提取分数最高的作为正文</a:t>
            </a:r>
          </a:p>
        </p:txBody>
      </p:sp>
      <p:sp>
        <p:nvSpPr>
          <p:cNvPr id="4" name="矩形 3"/>
          <p:cNvSpPr/>
          <p:nvPr/>
        </p:nvSpPr>
        <p:spPr>
          <a:xfrm>
            <a:off x="7487479" y="1924883"/>
            <a:ext cx="35250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5</a:t>
            </a:r>
          </a:p>
          <a:p>
            <a:r>
              <a:rPr lang="en-US" altLang="zh-CN" dirty="0"/>
              <a:t>6</a:t>
            </a:r>
          </a:p>
          <a:p>
            <a:r>
              <a:rPr lang="en-US" altLang="zh-CN" dirty="0"/>
              <a:t>7                             hello</a:t>
            </a:r>
          </a:p>
          <a:p>
            <a:r>
              <a:rPr lang="en-US" altLang="zh-CN" dirty="0"/>
              <a:t>8</a:t>
            </a:r>
          </a:p>
          <a:p>
            <a:r>
              <a:rPr lang="en-US" altLang="zh-CN" dirty="0"/>
              <a:t>9</a:t>
            </a:r>
          </a:p>
          <a:p>
            <a:r>
              <a:rPr lang="en-US" altLang="zh-CN" dirty="0"/>
              <a:t>10                         123456789</a:t>
            </a:r>
          </a:p>
          <a:p>
            <a:r>
              <a:rPr lang="en-US" altLang="zh-CN" dirty="0"/>
              <a:t>11                         123456789</a:t>
            </a:r>
          </a:p>
          <a:p>
            <a:r>
              <a:rPr lang="en-US" altLang="zh-CN" dirty="0"/>
              <a:t>12                         123456789</a:t>
            </a:r>
          </a:p>
          <a:p>
            <a:r>
              <a:rPr lang="en-US" altLang="zh-CN" dirty="0"/>
              <a:t>13</a:t>
            </a:r>
          </a:p>
          <a:p>
            <a:r>
              <a:rPr lang="en-US" altLang="zh-CN" dirty="0"/>
              <a:t>14</a:t>
            </a:r>
          </a:p>
          <a:p>
            <a:r>
              <a:rPr lang="en-US" altLang="zh-CN" dirty="0"/>
              <a:t>15                       </a:t>
            </a:r>
            <a:r>
              <a:rPr lang="zh-CN" altLang="en-US" dirty="0"/>
              <a:t>版权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分析系统运行监控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B50C68-A318-430B-A1DC-41C2C3A7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920791-338D-4A75-BE08-1D476F1B3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91489"/>
            <a:ext cx="10058400" cy="45818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Lucene</a:t>
            </a:r>
            <a:r>
              <a:rPr lang="zh-CN" altLang="en-US" dirty="0"/>
              <a:t>的索引系统</a:t>
            </a:r>
            <a:endParaRPr lang="en-US" altLang="zh-CN" dirty="0"/>
          </a:p>
          <a:p>
            <a:r>
              <a:rPr lang="en-US" altLang="zh-CN" dirty="0"/>
              <a:t>Lucene</a:t>
            </a:r>
            <a:r>
              <a:rPr lang="zh-CN" altLang="en-US" dirty="0"/>
              <a:t>是一个开源的全文检索引擎工具包，具有稳定，索引性能高，高效准确的搜索算法，跨平台的解决方案等特点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</a:t>
            </a:r>
            <a:r>
              <a:rPr lang="zh-CN" altLang="en-US" dirty="0"/>
              <a:t>架构</a:t>
            </a:r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52" y="2093976"/>
            <a:ext cx="47485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64771" y="2942706"/>
            <a:ext cx="48961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Lucene</a:t>
            </a:r>
            <a:r>
              <a:rPr lang="zh-CN" altLang="en-US" dirty="0"/>
              <a:t>只是一个全文检索引擎的工具包，它并不是一个完整的全文检索引擎。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Lucene</a:t>
            </a:r>
            <a:r>
              <a:rPr lang="zh-CN" altLang="en-US" dirty="0"/>
              <a:t>只负责创建与管理索引，提供查询接口，</a:t>
            </a:r>
            <a:endParaRPr lang="en-US" altLang="zh-CN" dirty="0"/>
          </a:p>
          <a:p>
            <a:r>
              <a:rPr lang="zh-CN" altLang="en-US" dirty="0"/>
              <a:t>我们需要自己提供所需要的数据，自行对结果进行渲染。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Lucene</a:t>
            </a:r>
            <a:r>
              <a:rPr lang="zh-CN" altLang="en-US" dirty="0"/>
              <a:t>注重于对索引的建立与底层优化，对于应用系统需要用户自行编写。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</a:t>
            </a:r>
            <a:r>
              <a:rPr lang="zh-CN" altLang="en-US" dirty="0"/>
              <a:t>构建索引的过程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5289388" cy="40507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创建索引的过程就犹如写文集一样，一个文集包含多篇文章，每篇文章包含文章的各种信息，例如文章标题，内容，作者等。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首先我们先写文章。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写文章的同时我们要向文章中加入文章的各种信息。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然后我们将文章加入到文集中。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如右图所示，我们从右向左就是写文集的过程，从左到右便是读文集的过程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236" y="1899458"/>
            <a:ext cx="5623059" cy="47174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</a:t>
            </a:r>
            <a:r>
              <a:rPr lang="zh-CN" altLang="en-US" dirty="0"/>
              <a:t>构建索引的过程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5026152" cy="4354206"/>
          </a:xfrm>
        </p:spPr>
        <p:txBody>
          <a:bodyPr/>
          <a:lstStyle/>
          <a:p>
            <a:r>
              <a:rPr lang="en-US" altLang="zh-CN" dirty="0"/>
              <a:t>Field</a:t>
            </a:r>
            <a:r>
              <a:rPr lang="zh-CN" altLang="en-US" dirty="0"/>
              <a:t>：文本域对象，存放文本中的各种信息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Document</a:t>
            </a:r>
            <a:r>
              <a:rPr lang="zh-CN" altLang="en-US" dirty="0"/>
              <a:t>：文档，可以理解问一篇篇的文章，一篇文档可以有多个文本域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IndexWriter</a:t>
            </a:r>
            <a:r>
              <a:rPr lang="zh-CN" altLang="en-US" dirty="0"/>
              <a:t>：索引写对象，该对象会把文档写入索引库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195" y="1890019"/>
            <a:ext cx="5314340" cy="45855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分词器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5721650" cy="4050792"/>
          </a:xfrm>
        </p:spPr>
        <p:txBody>
          <a:bodyPr/>
          <a:lstStyle/>
          <a:p>
            <a:r>
              <a:rPr lang="zh-CN" altLang="en-US" dirty="0"/>
              <a:t>在向索引库写入文档的时候，分词器会把指定的文本域进行分词，然后对其建立索引并写入索引库中</a:t>
            </a:r>
            <a:endParaRPr lang="en-US" altLang="zh-CN" dirty="0"/>
          </a:p>
          <a:p>
            <a:r>
              <a:rPr lang="zh-CN" altLang="en-US" dirty="0"/>
              <a:t>标准分词器：</a:t>
            </a:r>
            <a:r>
              <a:rPr lang="en-US" altLang="zh-CN" dirty="0" err="1"/>
              <a:t>StandardAnalyzer</a:t>
            </a:r>
            <a:r>
              <a:rPr lang="en-US" altLang="zh-CN" dirty="0"/>
              <a:t> </a:t>
            </a:r>
            <a:r>
              <a:rPr lang="zh-CN" altLang="en-US" dirty="0"/>
              <a:t>该分词器对英文支持比较好，但中文的支持很差。</a:t>
            </a:r>
            <a:endParaRPr lang="en-US" altLang="zh-CN" dirty="0"/>
          </a:p>
          <a:p>
            <a:r>
              <a:rPr lang="en-US" altLang="zh-CN" dirty="0"/>
              <a:t>IK</a:t>
            </a:r>
            <a:r>
              <a:rPr lang="zh-CN" altLang="en-US" dirty="0"/>
              <a:t>分词器：</a:t>
            </a:r>
            <a:r>
              <a:rPr lang="en-US" altLang="zh-CN" dirty="0" err="1"/>
              <a:t>IKAnalyzer</a:t>
            </a:r>
            <a:r>
              <a:rPr lang="en-US" altLang="zh-CN" dirty="0"/>
              <a:t> IK</a:t>
            </a:r>
            <a:r>
              <a:rPr lang="zh-CN" altLang="en-US" dirty="0"/>
              <a:t>分词器是一个开源的、基于</a:t>
            </a:r>
            <a:r>
              <a:rPr lang="en-US" altLang="zh-CN" dirty="0"/>
              <a:t>Java</a:t>
            </a:r>
            <a:r>
              <a:rPr lang="zh-CN" altLang="en-US" dirty="0"/>
              <a:t>语言开发的轻量级中文分词器，对中文友好并支持智能分词模式；但是</a:t>
            </a:r>
            <a:r>
              <a:rPr lang="en-US" altLang="zh-CN" dirty="0" err="1"/>
              <a:t>IKAnalyzer</a:t>
            </a:r>
            <a:r>
              <a:rPr lang="zh-CN" altLang="en-US" dirty="0"/>
              <a:t>最后一个版本是</a:t>
            </a:r>
            <a:r>
              <a:rPr lang="en-US" altLang="zh-CN" dirty="0"/>
              <a:t>2012</a:t>
            </a:r>
            <a:r>
              <a:rPr lang="zh-CN" altLang="en-US" dirty="0"/>
              <a:t>年发布的，对现在的</a:t>
            </a:r>
            <a:r>
              <a:rPr lang="en-US" altLang="zh-CN" dirty="0"/>
              <a:t>Lucene</a:t>
            </a:r>
            <a:r>
              <a:rPr lang="zh-CN" altLang="en-US" dirty="0"/>
              <a:t>新版本不适用。所以我们查看了</a:t>
            </a:r>
            <a:r>
              <a:rPr lang="en-US" altLang="zh-CN" dirty="0"/>
              <a:t>Lucene</a:t>
            </a:r>
            <a:r>
              <a:rPr lang="zh-CN" altLang="en-US" dirty="0"/>
              <a:t>相关源码，在</a:t>
            </a:r>
            <a:r>
              <a:rPr lang="en-US" altLang="zh-CN" dirty="0" err="1"/>
              <a:t>IKAnalyzer</a:t>
            </a:r>
            <a:r>
              <a:rPr lang="zh-CN" altLang="en-US" dirty="0"/>
              <a:t>源码的基础上实现了最新版</a:t>
            </a:r>
            <a:r>
              <a:rPr lang="en-US" altLang="zh-CN" dirty="0"/>
              <a:t>Lucene</a:t>
            </a:r>
            <a:r>
              <a:rPr lang="zh-CN" altLang="en-US" dirty="0"/>
              <a:t>的接口，从而使</a:t>
            </a:r>
            <a:r>
              <a:rPr lang="en-US" altLang="zh-CN" dirty="0"/>
              <a:t>IK</a:t>
            </a:r>
            <a:r>
              <a:rPr lang="zh-CN" altLang="en-US" dirty="0"/>
              <a:t>分词器能够运行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4114800"/>
            <a:ext cx="5373370" cy="1633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A38E90-3C30-4DBD-84FE-1302FB6A1AFC}"/>
              </a:ext>
            </a:extLst>
          </p:cNvPr>
          <p:cNvSpPr txBox="1"/>
          <p:nvPr/>
        </p:nvSpPr>
        <p:spPr>
          <a:xfrm>
            <a:off x="6791325" y="1806476"/>
            <a:ext cx="5012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案例：</a:t>
            </a:r>
            <a:endParaRPr lang="en-US" altLang="zh-CN" dirty="0"/>
          </a:p>
          <a:p>
            <a:r>
              <a:rPr lang="zh-CN" altLang="en-US" dirty="0"/>
              <a:t>公路局正在治理解放大道路面积水问题</a:t>
            </a:r>
            <a:endParaRPr lang="en-US" altLang="zh-CN" dirty="0"/>
          </a:p>
          <a:p>
            <a:r>
              <a:rPr lang="zh-CN" altLang="en-US" dirty="0"/>
              <a:t>最小颗粒度分词：</a:t>
            </a:r>
            <a:endParaRPr lang="en-US" altLang="zh-CN" dirty="0"/>
          </a:p>
          <a:p>
            <a:r>
              <a:rPr lang="zh-CN" altLang="en-US" dirty="0"/>
              <a:t>公路局</a:t>
            </a:r>
            <a:r>
              <a:rPr lang="en-US" altLang="zh-CN" dirty="0"/>
              <a:t>|</a:t>
            </a:r>
            <a:r>
              <a:rPr lang="zh-CN" altLang="en-US" dirty="0"/>
              <a:t>公路</a:t>
            </a:r>
            <a:r>
              <a:rPr lang="en-US" altLang="zh-CN" dirty="0"/>
              <a:t>|</a:t>
            </a:r>
            <a:r>
              <a:rPr lang="zh-CN" altLang="en-US" dirty="0"/>
              <a:t>路局</a:t>
            </a:r>
            <a:r>
              <a:rPr lang="en-US" altLang="zh-CN" dirty="0"/>
              <a:t>|</a:t>
            </a:r>
            <a:r>
              <a:rPr lang="zh-CN" altLang="en-US" dirty="0"/>
              <a:t>正在</a:t>
            </a:r>
            <a:r>
              <a:rPr lang="en-US" altLang="zh-CN" dirty="0"/>
              <a:t>|</a:t>
            </a:r>
            <a:r>
              <a:rPr lang="zh-CN" altLang="en-US" dirty="0"/>
              <a:t>治理</a:t>
            </a:r>
            <a:r>
              <a:rPr lang="en-US" altLang="zh-CN" dirty="0"/>
              <a:t>|</a:t>
            </a:r>
            <a:r>
              <a:rPr lang="zh-CN" altLang="en-US" dirty="0"/>
              <a:t>理解</a:t>
            </a:r>
            <a:r>
              <a:rPr lang="en-US" altLang="zh-CN" dirty="0"/>
              <a:t>|</a:t>
            </a:r>
            <a:r>
              <a:rPr lang="zh-CN" altLang="en-US" dirty="0"/>
              <a:t>解放</a:t>
            </a:r>
            <a:r>
              <a:rPr lang="en-US" altLang="zh-CN" dirty="0"/>
              <a:t>|</a:t>
            </a:r>
            <a:r>
              <a:rPr lang="zh-CN" altLang="en-US" dirty="0"/>
              <a:t>放大</a:t>
            </a:r>
            <a:r>
              <a:rPr lang="en-US" altLang="zh-CN" dirty="0"/>
              <a:t>|</a:t>
            </a:r>
            <a:r>
              <a:rPr lang="zh-CN" altLang="en-US" dirty="0"/>
              <a:t>大道</a:t>
            </a:r>
            <a:r>
              <a:rPr lang="en-US" altLang="zh-CN" dirty="0"/>
              <a:t>|</a:t>
            </a:r>
            <a:r>
              <a:rPr lang="zh-CN" altLang="en-US" dirty="0"/>
              <a:t>道路</a:t>
            </a:r>
            <a:r>
              <a:rPr lang="en-US" altLang="zh-CN" dirty="0"/>
              <a:t>|</a:t>
            </a:r>
            <a:r>
              <a:rPr lang="zh-CN" altLang="en-US" dirty="0"/>
              <a:t>路面</a:t>
            </a:r>
            <a:r>
              <a:rPr lang="en-US" altLang="zh-CN" dirty="0"/>
              <a:t>|</a:t>
            </a:r>
            <a:r>
              <a:rPr lang="zh-CN" altLang="en-US" dirty="0"/>
              <a:t>面积</a:t>
            </a:r>
            <a:r>
              <a:rPr lang="en-US" altLang="zh-CN" dirty="0"/>
              <a:t>|</a:t>
            </a:r>
            <a:r>
              <a:rPr lang="zh-CN" altLang="en-US" dirty="0"/>
              <a:t>积水</a:t>
            </a:r>
            <a:r>
              <a:rPr lang="en-US" altLang="zh-CN" dirty="0"/>
              <a:t>|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zh-CN" altLang="en-US" dirty="0"/>
              <a:t>只能分词模式：</a:t>
            </a:r>
            <a:endParaRPr lang="en-US" altLang="zh-CN" dirty="0"/>
          </a:p>
          <a:p>
            <a:r>
              <a:rPr lang="zh-CN" altLang="en-US" dirty="0"/>
              <a:t>公路局</a:t>
            </a:r>
            <a:r>
              <a:rPr lang="en-US" altLang="zh-CN" dirty="0"/>
              <a:t>|</a:t>
            </a:r>
            <a:r>
              <a:rPr lang="zh-CN" altLang="en-US" dirty="0"/>
              <a:t>正在</a:t>
            </a:r>
            <a:r>
              <a:rPr lang="en-US" altLang="zh-CN" dirty="0"/>
              <a:t>|</a:t>
            </a:r>
            <a:r>
              <a:rPr lang="zh-CN" altLang="en-US" dirty="0"/>
              <a:t>治理</a:t>
            </a:r>
            <a:r>
              <a:rPr lang="en-US" altLang="zh-CN" dirty="0"/>
              <a:t>|</a:t>
            </a:r>
            <a:r>
              <a:rPr lang="zh-CN" altLang="en-US" dirty="0"/>
              <a:t>解放</a:t>
            </a:r>
            <a:r>
              <a:rPr lang="en-US" altLang="zh-CN" dirty="0"/>
              <a:t>|</a:t>
            </a:r>
            <a:r>
              <a:rPr lang="zh-CN" altLang="en-US" dirty="0"/>
              <a:t>大道</a:t>
            </a:r>
            <a:r>
              <a:rPr lang="en-US" altLang="zh-CN" dirty="0"/>
              <a:t>|</a:t>
            </a:r>
            <a:r>
              <a:rPr lang="zh-CN" altLang="en-US" dirty="0"/>
              <a:t>路面</a:t>
            </a:r>
            <a:r>
              <a:rPr lang="en-US" altLang="zh-CN" dirty="0"/>
              <a:t>|</a:t>
            </a:r>
            <a:r>
              <a:rPr lang="zh-CN" altLang="en-US" dirty="0"/>
              <a:t>积水</a:t>
            </a:r>
            <a:r>
              <a:rPr lang="en-US" altLang="zh-CN" dirty="0"/>
              <a:t>|</a:t>
            </a:r>
            <a:r>
              <a:rPr lang="zh-CN" altLang="en-US" dirty="0"/>
              <a:t>问题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7749956" cy="40507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文档索引完成之后就可以对其进行搜索，当用户输入一个关键字，搜索引擎接收到后，并不是立刻就将它放到后台开始进行关键字的检索，而应当首先对这个关键字进行一定的分析和处理，这样才能够提高检索的效率，同时返回有效的结果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查询接口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5" y="1723390"/>
            <a:ext cx="10076180" cy="51142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6636050" cy="4050792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Lucene</a:t>
            </a:r>
            <a:r>
              <a:rPr lang="zh-CN" altLang="en-US" dirty="0"/>
              <a:t>中，处理用户输入的查询关键词其实就是构建</a:t>
            </a:r>
            <a:r>
              <a:rPr lang="en-US" altLang="zh-CN" dirty="0"/>
              <a:t>Query</a:t>
            </a:r>
            <a:r>
              <a:rPr lang="zh-CN" altLang="en-US" dirty="0"/>
              <a:t>的过程。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Lucene</a:t>
            </a:r>
            <a:r>
              <a:rPr lang="zh-CN" altLang="en-US" dirty="0"/>
              <a:t>搜索文档需要实例化一个</a:t>
            </a:r>
            <a:r>
              <a:rPr lang="en-US" altLang="zh-CN" dirty="0" err="1"/>
              <a:t>IndexSearcher</a:t>
            </a:r>
            <a:r>
              <a:rPr lang="zh-CN" altLang="en-US" dirty="0"/>
              <a:t>对象。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IndexSearcher</a:t>
            </a:r>
            <a:r>
              <a:rPr lang="zh-CN" altLang="en-US" dirty="0"/>
              <a:t>对象的</a:t>
            </a:r>
            <a:r>
              <a:rPr lang="en-US" altLang="zh-CN" dirty="0"/>
              <a:t>search()</a:t>
            </a:r>
            <a:r>
              <a:rPr lang="zh-CN" altLang="en-US" dirty="0"/>
              <a:t>方法完成搜索过程。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搜索结果保存在一个</a:t>
            </a:r>
            <a:r>
              <a:rPr lang="en-US" altLang="zh-CN" dirty="0" err="1"/>
              <a:t>TopDocs</a:t>
            </a:r>
            <a:r>
              <a:rPr lang="zh-CN" altLang="en-US" dirty="0"/>
              <a:t>类型的文档集合中，遍历</a:t>
            </a:r>
            <a:r>
              <a:rPr lang="en-US" altLang="zh-CN" dirty="0" err="1"/>
              <a:t>TopDocs</a:t>
            </a:r>
            <a:r>
              <a:rPr lang="zh-CN" altLang="en-US" dirty="0"/>
              <a:t>集合即可得到文档信息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625" y="2544445"/>
            <a:ext cx="5069205" cy="436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625" y="3667760"/>
            <a:ext cx="5036820" cy="40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</a:t>
            </a:r>
            <a:r>
              <a:rPr lang="en-US" altLang="zh-CN" dirty="0"/>
              <a:t>—</a:t>
            </a:r>
            <a:r>
              <a:rPr lang="zh-CN" altLang="en-US" dirty="0"/>
              <a:t>下载系统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从网络上下载</a:t>
            </a:r>
            <a:r>
              <a:rPr lang="en-US" altLang="zh-CN" dirty="0"/>
              <a:t>html</a:t>
            </a:r>
          </a:p>
          <a:p>
            <a:pPr lvl="1"/>
            <a:r>
              <a:rPr lang="zh-CN" altLang="en-US" dirty="0"/>
              <a:t>下得快</a:t>
            </a:r>
            <a:endParaRPr lang="en-US" altLang="zh-CN" dirty="0"/>
          </a:p>
          <a:p>
            <a:pPr lvl="1"/>
            <a:r>
              <a:rPr lang="zh-CN" altLang="en-US" dirty="0"/>
              <a:t>稳定下载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椭圆 5"/>
          <p:cNvSpPr/>
          <p:nvPr/>
        </p:nvSpPr>
        <p:spPr>
          <a:xfrm>
            <a:off x="4890053" y="1987825"/>
            <a:ext cx="6042991" cy="914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Internet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34000" y="3304761"/>
            <a:ext cx="5155095" cy="123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下载系统</a:t>
            </a:r>
          </a:p>
        </p:txBody>
      </p:sp>
      <p:sp>
        <p:nvSpPr>
          <p:cNvPr id="8" name="椭圆 7"/>
          <p:cNvSpPr/>
          <p:nvPr/>
        </p:nvSpPr>
        <p:spPr>
          <a:xfrm>
            <a:off x="5987053" y="5102352"/>
            <a:ext cx="3848988" cy="1124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磁盘</a:t>
            </a:r>
          </a:p>
        </p:txBody>
      </p:sp>
      <p:cxnSp>
        <p:nvCxnSpPr>
          <p:cNvPr id="10" name="直接箭头连接符 9"/>
          <p:cNvCxnSpPr>
            <a:endCxn id="7" idx="0"/>
          </p:cNvCxnSpPr>
          <p:nvPr/>
        </p:nvCxnSpPr>
        <p:spPr>
          <a:xfrm>
            <a:off x="7911547" y="2902226"/>
            <a:ext cx="1" cy="4025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 flipH="1">
            <a:off x="7911547" y="4537213"/>
            <a:ext cx="1" cy="56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结果渲染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6577861" cy="40507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提供一个友好的结果展示界面也是一个搜索引擎所不能缺少的。在本次课程设计中，我们使用了</a:t>
            </a:r>
            <a:r>
              <a:rPr lang="en-US" altLang="zh-CN" dirty="0" err="1"/>
              <a:t>JavaWeb</a:t>
            </a:r>
            <a:r>
              <a:rPr lang="zh-CN" altLang="en-US" dirty="0"/>
              <a:t>，通过</a:t>
            </a:r>
            <a:r>
              <a:rPr lang="en-US" altLang="zh-CN" dirty="0" err="1"/>
              <a:t>SpringBoot</a:t>
            </a:r>
            <a:r>
              <a:rPr lang="zh-CN" altLang="en-US" dirty="0"/>
              <a:t>搭建了一个搜索引擎后台，用户只需在浏览器中输入想要查询的信息，浏览器便会向后台发送请求，后台根据请求进行检索，将结果返回给前台，前台得到结果后进行渲染，最终以友好的界面展示给用户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940" y="36195"/>
            <a:ext cx="4481830" cy="67862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查询高亮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5156385" cy="4050792"/>
          </a:xfrm>
        </p:spPr>
        <p:txBody>
          <a:bodyPr/>
          <a:lstStyle/>
          <a:p>
            <a:r>
              <a:rPr lang="zh-CN" altLang="en-US" dirty="0"/>
              <a:t>在一个全文检索系统中，查询结果的高亮显示的功能尤为重要，它可以帮助用于快速的找到自己想要的结果，从而减少了用于自己寻找的时间，在一定程度上大大的提高了用户的体验性和友好度。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Lucene</a:t>
            </a:r>
            <a:r>
              <a:rPr lang="zh-CN" altLang="en-US" dirty="0"/>
              <a:t>中，可以使用</a:t>
            </a:r>
            <a:r>
              <a:rPr lang="en-US" altLang="zh-CN" dirty="0" err="1"/>
              <a:t>HighLighter</a:t>
            </a:r>
            <a:r>
              <a:rPr lang="zh-CN" altLang="en-US" dirty="0"/>
              <a:t>对象对文本进行高亮处理，通过</a:t>
            </a:r>
            <a:r>
              <a:rPr lang="en-US" altLang="zh-CN" dirty="0" err="1"/>
              <a:t>getBestFragment</a:t>
            </a:r>
            <a:r>
              <a:rPr lang="zh-CN" altLang="en-US" dirty="0"/>
              <a:t>得到结果，我们可以在关键词左右加上标签以便标红。</a:t>
            </a:r>
            <a:endParaRPr lang="en-US" altLang="zh-CN" dirty="0"/>
          </a:p>
          <a:p>
            <a:r>
              <a:rPr lang="zh-CN" altLang="en-US" dirty="0"/>
              <a:t>我们可以实例化一个</a:t>
            </a:r>
            <a:r>
              <a:rPr lang="en-US" altLang="zh-CN" dirty="0" err="1"/>
              <a:t>SimpleHTMLFormatter</a:t>
            </a:r>
            <a:r>
              <a:rPr lang="zh-CN" altLang="en-US" dirty="0"/>
              <a:t>对象来指定要在关键词前后加入什么标记。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226233" y="1634790"/>
            <a:ext cx="5877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SimpleHTMLFormatter</a:t>
            </a:r>
            <a:r>
              <a:rPr lang="en-US" altLang="zh-CN" sz="1200" dirty="0">
                <a:latin typeface="Consolas" panose="020B0609020204030204" pitchFamily="49" charset="0"/>
              </a:rPr>
              <a:t> formatter = new </a:t>
            </a:r>
            <a:r>
              <a:rPr lang="en-US" altLang="zh-CN" sz="1200" dirty="0" err="1">
                <a:latin typeface="Consolas" panose="020B0609020204030204" pitchFamily="49" charset="0"/>
              </a:rPr>
              <a:t>SimpleHTMLFormatter</a:t>
            </a:r>
            <a:r>
              <a:rPr lang="en-US" altLang="zh-CN" sz="1200" dirty="0">
                <a:latin typeface="Consolas" panose="020B0609020204030204" pitchFamily="49" charset="0"/>
              </a:rPr>
              <a:t>(“&lt;span style=\”</a:t>
            </a:r>
            <a:r>
              <a:rPr lang="en-US" altLang="zh-CN" sz="1200" dirty="0" err="1">
                <a:latin typeface="Consolas" panose="020B0609020204030204" pitchFamily="49" charset="0"/>
              </a:rPr>
              <a:t>color:red</a:t>
            </a:r>
            <a:r>
              <a:rPr lang="en-US" altLang="zh-CN" sz="1200" dirty="0">
                <a:latin typeface="Consolas" panose="020B0609020204030204" pitchFamily="49" charset="0"/>
              </a:rPr>
              <a:t>;\”&gt;”, “&lt;/span&gt;”);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Highlighter </a:t>
            </a:r>
            <a:r>
              <a:rPr lang="en-US" altLang="zh-CN" sz="1200" dirty="0" err="1">
                <a:latin typeface="Consolas" panose="020B0609020204030204" pitchFamily="49" charset="0"/>
              </a:rPr>
              <a:t>highlighter</a:t>
            </a:r>
            <a:r>
              <a:rPr lang="en-US" altLang="zh-CN" sz="1200" dirty="0">
                <a:latin typeface="Consolas" panose="020B0609020204030204" pitchFamily="49" charset="0"/>
              </a:rPr>
              <a:t> = new Highlighter(formatter, score);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……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String result = </a:t>
            </a:r>
            <a:r>
              <a:rPr lang="en-US" altLang="zh-CN" sz="1200" dirty="0" err="1">
                <a:latin typeface="Consolas" panose="020B0609020204030204" pitchFamily="49" charset="0"/>
              </a:rPr>
              <a:t>highlighter.getBestFragment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latin typeface="Consolas" panose="020B0609020204030204" pitchFamily="49" charset="0"/>
              </a:rPr>
              <a:t>tokenStream</a:t>
            </a:r>
            <a:r>
              <a:rPr lang="en-US" altLang="zh-CN" sz="1200" dirty="0">
                <a:latin typeface="Consolas" panose="020B0609020204030204" pitchFamily="49" charset="0"/>
              </a:rPr>
              <a:t>, content);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175" y="3672840"/>
            <a:ext cx="5847715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查询结果分页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5026152" cy="40507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当网页基数很大的时候，用户的一次查询可能会返回很多的文档，我们不可能一次将所有的结果展示出来，所以这里我们增加了分页功能来改善用户体验。用户可以对查询的结果进行分页浏览。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895"/>
            <a:ext cx="5161280" cy="6611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下载系统功能模块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2023" y="2121408"/>
            <a:ext cx="3221504" cy="4050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91411" y="2410147"/>
            <a:ext cx="2532185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从提供代理的网站上下载</a:t>
            </a:r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87243" y="3209896"/>
            <a:ext cx="2532185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解析</a:t>
            </a:r>
            <a:r>
              <a:rPr lang="en-US" altLang="zh-CN" dirty="0"/>
              <a:t>html</a:t>
            </a:r>
            <a:r>
              <a:rPr lang="zh-CN" altLang="en-US" dirty="0"/>
              <a:t>，提取代理</a:t>
            </a:r>
            <a:r>
              <a:rPr lang="en-US" altLang="zh-CN" dirty="0" err="1"/>
              <a:t>ip</a:t>
            </a:r>
            <a:r>
              <a:rPr lang="zh-CN" altLang="en-US" dirty="0"/>
              <a:t>地址和开发的端口</a:t>
            </a:r>
          </a:p>
        </p:txBody>
      </p:sp>
      <p:sp>
        <p:nvSpPr>
          <p:cNvPr id="9" name="矩形 8"/>
          <p:cNvSpPr/>
          <p:nvPr/>
        </p:nvSpPr>
        <p:spPr>
          <a:xfrm>
            <a:off x="1528509" y="4105317"/>
            <a:ext cx="2532185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并发筛选可用代理</a:t>
            </a:r>
          </a:p>
        </p:txBody>
      </p:sp>
      <p:sp>
        <p:nvSpPr>
          <p:cNvPr id="10" name="矩形 9"/>
          <p:cNvSpPr/>
          <p:nvPr/>
        </p:nvSpPr>
        <p:spPr>
          <a:xfrm>
            <a:off x="1478956" y="5121064"/>
            <a:ext cx="2532185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将代理保存</a:t>
            </a:r>
          </a:p>
        </p:txBody>
      </p:sp>
      <p:sp>
        <p:nvSpPr>
          <p:cNvPr id="12" name="椭圆 11"/>
          <p:cNvSpPr/>
          <p:nvPr/>
        </p:nvSpPr>
        <p:spPr>
          <a:xfrm>
            <a:off x="7242459" y="1191359"/>
            <a:ext cx="2372752" cy="6611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internet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59791" y="2727550"/>
            <a:ext cx="6113115" cy="311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11525" y="4095639"/>
            <a:ext cx="1702191" cy="711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Dispather</a:t>
            </a:r>
            <a:endParaRPr lang="en-US" altLang="zh-CN" dirty="0"/>
          </a:p>
          <a:p>
            <a:pPr algn="ctr"/>
            <a:r>
              <a:rPr lang="zh-CN" altLang="en-US" dirty="0"/>
              <a:t>分配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597189" y="2921861"/>
            <a:ext cx="1702191" cy="711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Gather</a:t>
            </a:r>
          </a:p>
          <a:p>
            <a:pPr algn="ctr"/>
            <a:r>
              <a:rPr lang="zh-CN" altLang="en-US" dirty="0"/>
              <a:t>下载一组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449842" y="2925378"/>
            <a:ext cx="1702191" cy="711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Gather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419961" y="2956677"/>
            <a:ext cx="1702191" cy="711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Gather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846001" y="4054136"/>
            <a:ext cx="1702191" cy="839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SeedLoader</a:t>
            </a:r>
            <a:endParaRPr lang="en-US" altLang="zh-CN" dirty="0"/>
          </a:p>
          <a:p>
            <a:pPr algn="ctr"/>
            <a:r>
              <a:rPr lang="zh-CN" altLang="en-US" dirty="0"/>
              <a:t>加载种子站点的</a:t>
            </a:r>
            <a:r>
              <a:rPr lang="en-US" altLang="zh-CN" dirty="0"/>
              <a:t>sitemap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597189" y="5079805"/>
            <a:ext cx="1702191" cy="711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URL</a:t>
            </a:r>
            <a:r>
              <a:rPr lang="zh-CN" altLang="en-US" dirty="0"/>
              <a:t>查重</a:t>
            </a:r>
            <a:endParaRPr lang="en-US" altLang="zh-CN" dirty="0"/>
          </a:p>
          <a:p>
            <a:pPr algn="ctr"/>
            <a:r>
              <a:rPr lang="zh-CN" altLang="en-US" dirty="0"/>
              <a:t>检验该</a:t>
            </a:r>
            <a:r>
              <a:rPr lang="en-US" altLang="zh-CN" dirty="0"/>
              <a:t>URL</a:t>
            </a:r>
            <a:r>
              <a:rPr lang="zh-CN" altLang="en-US" dirty="0"/>
              <a:t>是否下载过</a:t>
            </a:r>
          </a:p>
        </p:txBody>
      </p:sp>
      <p:sp>
        <p:nvSpPr>
          <p:cNvPr id="21" name="椭圆 20"/>
          <p:cNvSpPr/>
          <p:nvPr/>
        </p:nvSpPr>
        <p:spPr>
          <a:xfrm>
            <a:off x="5511517" y="6113116"/>
            <a:ext cx="1656937" cy="7448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磁盘</a:t>
            </a:r>
            <a:endParaRPr lang="en-US" altLang="zh-CN" dirty="0"/>
          </a:p>
          <a:p>
            <a:pPr algn="ctr"/>
            <a:r>
              <a:rPr lang="zh-CN" altLang="en-US" dirty="0"/>
              <a:t>保存</a:t>
            </a:r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300937" y="5801956"/>
            <a:ext cx="2996418" cy="1010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endParaRPr lang="en-US" altLang="zh-CN" dirty="0"/>
          </a:p>
          <a:p>
            <a:pPr algn="ctr"/>
            <a:r>
              <a:rPr lang="zh-CN" altLang="en-US" dirty="0"/>
              <a:t>保存文件名和对应的</a:t>
            </a:r>
            <a:r>
              <a:rPr lang="en-US" altLang="zh-CN" dirty="0"/>
              <a:t>URL</a:t>
            </a:r>
            <a:r>
              <a:rPr lang="zh-CN" altLang="en-US" dirty="0"/>
              <a:t>和下载时间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6654018" y="1852540"/>
            <a:ext cx="1392702" cy="10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2" idx="4"/>
          </p:cNvCxnSpPr>
          <p:nvPr/>
        </p:nvCxnSpPr>
        <p:spPr>
          <a:xfrm flipH="1" flipV="1">
            <a:off x="8428835" y="1852540"/>
            <a:ext cx="104862" cy="107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9075303" y="1814073"/>
            <a:ext cx="922024" cy="114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511517" y="4054136"/>
            <a:ext cx="1702191" cy="711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提取链接模块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6096000" y="3667799"/>
            <a:ext cx="0" cy="36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6339985" y="3632983"/>
            <a:ext cx="2193713" cy="46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9" idx="1"/>
          </p:cNvCxnSpPr>
          <p:nvPr/>
        </p:nvCxnSpPr>
        <p:spPr>
          <a:xfrm flipH="1" flipV="1">
            <a:off x="9313716" y="4451200"/>
            <a:ext cx="532285" cy="2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342330" y="4712416"/>
            <a:ext cx="0" cy="36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0" idx="3"/>
          </p:cNvCxnSpPr>
          <p:nvPr/>
        </p:nvCxnSpPr>
        <p:spPr>
          <a:xfrm flipV="1">
            <a:off x="7299380" y="4806762"/>
            <a:ext cx="1380386" cy="6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894404" y="3632983"/>
            <a:ext cx="122729" cy="248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6261117" y="3700886"/>
            <a:ext cx="2685935" cy="23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3895651" y="3240506"/>
            <a:ext cx="1654095" cy="209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3040961" y="2883495"/>
            <a:ext cx="2345" cy="29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3040961" y="3734186"/>
            <a:ext cx="0" cy="36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2865120" y="4653957"/>
            <a:ext cx="0" cy="46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下得快目标实现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Dispather</a:t>
            </a:r>
            <a:r>
              <a:rPr lang="en-US" altLang="zh-CN" dirty="0"/>
              <a:t> </a:t>
            </a:r>
            <a:r>
              <a:rPr lang="zh-CN" altLang="en-US" dirty="0"/>
              <a:t>是下载系统的核心，管理着一个线程池，包含着多个队列，一个种子站点一个队列，还有一个其他站点队列，分配是取出每一个队列中的队首元素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Gather </a:t>
            </a:r>
            <a:r>
              <a:rPr lang="zh-CN" altLang="en-US" dirty="0"/>
              <a:t>就是线程池中的一个线程需要执行的任务，有多个</a:t>
            </a:r>
            <a:r>
              <a:rPr lang="en-US" altLang="zh-CN" dirty="0"/>
              <a:t>Gather</a:t>
            </a:r>
          </a:p>
          <a:p>
            <a:r>
              <a:rPr lang="en-US" altLang="zh-CN" dirty="0" err="1"/>
              <a:t>Dispather</a:t>
            </a:r>
            <a:r>
              <a:rPr lang="en-US" altLang="zh-CN" dirty="0"/>
              <a:t> </a:t>
            </a:r>
            <a:r>
              <a:rPr lang="zh-CN" altLang="en-US" dirty="0"/>
              <a:t>分配给 </a:t>
            </a:r>
            <a:r>
              <a:rPr lang="en-US" altLang="zh-CN" dirty="0"/>
              <a:t>Gather </a:t>
            </a:r>
            <a:r>
              <a:rPr lang="zh-CN" altLang="en-US" dirty="0"/>
              <a:t>一组链接，</a:t>
            </a:r>
            <a:endParaRPr lang="en-US" altLang="zh-CN" dirty="0"/>
          </a:p>
          <a:p>
            <a:r>
              <a:rPr lang="en-US" altLang="zh-CN" dirty="0"/>
              <a:t>Gather</a:t>
            </a:r>
            <a:r>
              <a:rPr lang="zh-CN" altLang="en-US" dirty="0"/>
              <a:t>负责下载这一组链接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下得快目标实现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7752518" y="821634"/>
            <a:ext cx="3498574" cy="535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7991060" y="1510935"/>
            <a:ext cx="2782957" cy="5433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URL </a:t>
            </a:r>
            <a:r>
              <a:rPr lang="zh-CN" altLang="en-US" dirty="0"/>
              <a:t>队列一</a:t>
            </a:r>
          </a:p>
        </p:txBody>
      </p:sp>
      <p:sp>
        <p:nvSpPr>
          <p:cNvPr id="6" name="矩形 5"/>
          <p:cNvSpPr/>
          <p:nvPr/>
        </p:nvSpPr>
        <p:spPr>
          <a:xfrm>
            <a:off x="7991060" y="2284109"/>
            <a:ext cx="2676939" cy="543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URL</a:t>
            </a:r>
            <a:r>
              <a:rPr lang="zh-CN" altLang="en-US" dirty="0"/>
              <a:t>队列二</a:t>
            </a:r>
          </a:p>
        </p:txBody>
      </p:sp>
      <p:sp>
        <p:nvSpPr>
          <p:cNvPr id="7" name="矩形 6"/>
          <p:cNvSpPr/>
          <p:nvPr/>
        </p:nvSpPr>
        <p:spPr>
          <a:xfrm>
            <a:off x="8044068" y="3013635"/>
            <a:ext cx="2676939" cy="543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URL</a:t>
            </a:r>
            <a:r>
              <a:rPr lang="zh-CN" altLang="en-US" dirty="0"/>
              <a:t>队列三</a:t>
            </a:r>
          </a:p>
        </p:txBody>
      </p:sp>
      <p:sp>
        <p:nvSpPr>
          <p:cNvPr id="9" name="矩形 8"/>
          <p:cNvSpPr/>
          <p:nvPr/>
        </p:nvSpPr>
        <p:spPr>
          <a:xfrm>
            <a:off x="8097078" y="3743161"/>
            <a:ext cx="2676939" cy="543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……..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110327" y="4472687"/>
            <a:ext cx="2676939" cy="1563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一个种子站点一个队列，分配给</a:t>
            </a:r>
            <a:r>
              <a:rPr lang="en-US" altLang="zh-CN" dirty="0"/>
              <a:t>Gather</a:t>
            </a:r>
            <a:r>
              <a:rPr lang="zh-CN" altLang="en-US" dirty="0"/>
              <a:t>每个队列的队首元素，防止对一个网站访问量过大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110327" y="1113183"/>
            <a:ext cx="243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</a:t>
            </a:r>
            <a:r>
              <a:rPr lang="en-US" altLang="zh-CN" dirty="0" err="1"/>
              <a:t>Dispather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19200" y="1802296"/>
            <a:ext cx="3962400" cy="423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24001" y="2555778"/>
            <a:ext cx="2494984" cy="64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一组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524001" y="3365473"/>
            <a:ext cx="2494984" cy="2518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异步下载，即一下发送全部请求，程序不会发送一个请求阻塞，得到结果处理在发送下一个请求。</a:t>
            </a:r>
            <a:endParaRPr lang="en-US" altLang="zh-CN" dirty="0"/>
          </a:p>
          <a:p>
            <a:pPr algn="ctr"/>
            <a:r>
              <a:rPr lang="zh-CN" altLang="en-US" dirty="0"/>
              <a:t>一组</a:t>
            </a:r>
            <a:r>
              <a:rPr lang="en-US" altLang="zh-CN" dirty="0"/>
              <a:t>URL</a:t>
            </a:r>
            <a:r>
              <a:rPr lang="zh-CN" altLang="en-US" dirty="0"/>
              <a:t>下载时间相当于下载一个</a:t>
            </a:r>
            <a:r>
              <a:rPr lang="en-US" altLang="zh-CN" dirty="0"/>
              <a:t>URL</a:t>
            </a:r>
            <a:r>
              <a:rPr lang="zh-CN" altLang="en-US" dirty="0"/>
              <a:t>的时间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1524001" y="2054274"/>
            <a:ext cx="249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Gather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5181600" y="3013635"/>
            <a:ext cx="2570918" cy="41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499652" y="4982817"/>
            <a:ext cx="1987826" cy="901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存在多个</a:t>
            </a:r>
            <a:r>
              <a:rPr lang="en-US" altLang="zh-CN" dirty="0"/>
              <a:t>Gather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下载系统运行监控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391" y="1722783"/>
            <a:ext cx="9607826" cy="465058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从下载系统中的网页库中提取信息</a:t>
            </a:r>
            <a:endParaRPr lang="en-US" altLang="zh-CN" dirty="0"/>
          </a:p>
          <a:p>
            <a:r>
              <a:rPr lang="zh-CN" altLang="en-US" dirty="0"/>
              <a:t>目标：分析速度要比下载系统下载速度快</a:t>
            </a:r>
            <a:endParaRPr lang="en-US" altLang="zh-CN" dirty="0"/>
          </a:p>
          <a:p>
            <a:r>
              <a:rPr lang="zh-CN" altLang="en-US" dirty="0"/>
              <a:t>因为磁盘库比较大，不可能将全部读入进来</a:t>
            </a:r>
            <a:endParaRPr lang="en-US" altLang="zh-CN" dirty="0"/>
          </a:p>
          <a:p>
            <a:r>
              <a:rPr lang="zh-CN" altLang="en-US" dirty="0"/>
              <a:t>使用了生产者消费者并发模型</a:t>
            </a:r>
            <a:endParaRPr lang="en-US" altLang="zh-CN" dirty="0"/>
          </a:p>
          <a:p>
            <a:r>
              <a:rPr lang="en-US" altLang="zh-CN" dirty="0"/>
              <a:t>Loader </a:t>
            </a:r>
            <a:r>
              <a:rPr lang="zh-CN" altLang="en-US" dirty="0"/>
              <a:t>创造 </a:t>
            </a:r>
            <a:r>
              <a:rPr lang="en-US" altLang="zh-CN" dirty="0"/>
              <a:t>Reader</a:t>
            </a:r>
            <a:r>
              <a:rPr lang="zh-CN" altLang="en-US" dirty="0"/>
              <a:t>，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并分配一组文件名给</a:t>
            </a:r>
            <a:r>
              <a:rPr lang="en-US" altLang="zh-CN" dirty="0"/>
              <a:t>Reader</a:t>
            </a:r>
          </a:p>
          <a:p>
            <a:r>
              <a:rPr lang="en-US" altLang="zh-CN" dirty="0"/>
              <a:t>Reader </a:t>
            </a:r>
            <a:r>
              <a:rPr lang="zh-CN" altLang="en-US" dirty="0"/>
              <a:t>负责读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 err="1"/>
              <a:t>Extracter</a:t>
            </a:r>
            <a:r>
              <a:rPr lang="en-US" altLang="zh-CN" dirty="0"/>
              <a:t> </a:t>
            </a:r>
            <a:r>
              <a:rPr lang="zh-CN" altLang="en-US" dirty="0"/>
              <a:t>获取</a:t>
            </a:r>
            <a:r>
              <a:rPr lang="en-US" altLang="zh-CN" dirty="0"/>
              <a:t>Reader</a:t>
            </a:r>
            <a:r>
              <a:rPr lang="zh-CN" altLang="en-US" dirty="0"/>
              <a:t>，分配给</a:t>
            </a:r>
            <a:r>
              <a:rPr lang="en-US" altLang="zh-CN" dirty="0" err="1"/>
              <a:t>Hanlder</a:t>
            </a:r>
            <a:endParaRPr lang="en-US" altLang="zh-CN" dirty="0"/>
          </a:p>
          <a:p>
            <a:r>
              <a:rPr lang="en-US" altLang="zh-CN" dirty="0" err="1"/>
              <a:t>Hanlder</a:t>
            </a:r>
            <a:r>
              <a:rPr lang="en-US" altLang="zh-CN" dirty="0"/>
              <a:t> </a:t>
            </a:r>
            <a:r>
              <a:rPr lang="zh-CN" altLang="en-US" dirty="0"/>
              <a:t>负责提取</a:t>
            </a:r>
            <a:r>
              <a:rPr lang="en-US" altLang="zh-CN" dirty="0"/>
              <a:t>html</a:t>
            </a:r>
            <a:r>
              <a:rPr lang="zh-CN" altLang="en-US" dirty="0"/>
              <a:t>中的信息</a:t>
            </a:r>
            <a:endParaRPr lang="en-US" altLang="zh-CN" dirty="0"/>
          </a:p>
          <a:p>
            <a:r>
              <a:rPr lang="en-US" altLang="zh-CN" dirty="0"/>
              <a:t>Writer </a:t>
            </a:r>
            <a:r>
              <a:rPr lang="zh-CN" altLang="en-US" dirty="0"/>
              <a:t>获得 </a:t>
            </a:r>
            <a:r>
              <a:rPr lang="en-US" altLang="zh-CN" dirty="0"/>
              <a:t>Handler</a:t>
            </a:r>
            <a:r>
              <a:rPr lang="zh-CN" altLang="en-US" dirty="0"/>
              <a:t>，取得处理结果，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写入磁盘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椭圆 4"/>
          <p:cNvSpPr/>
          <p:nvPr/>
        </p:nvSpPr>
        <p:spPr>
          <a:xfrm>
            <a:off x="6096000" y="661671"/>
            <a:ext cx="2229954" cy="5477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磁盘网页库</a:t>
            </a:r>
          </a:p>
        </p:txBody>
      </p:sp>
      <p:sp>
        <p:nvSpPr>
          <p:cNvPr id="6" name="矩形 5"/>
          <p:cNvSpPr/>
          <p:nvPr/>
        </p:nvSpPr>
        <p:spPr>
          <a:xfrm>
            <a:off x="7702550" y="2597533"/>
            <a:ext cx="1948070" cy="638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Loader</a:t>
            </a:r>
          </a:p>
          <a:p>
            <a:pPr algn="ctr"/>
            <a:r>
              <a:rPr lang="zh-CN" altLang="en-US" dirty="0"/>
              <a:t>加载所有文件名</a:t>
            </a:r>
          </a:p>
        </p:txBody>
      </p:sp>
      <p:sp>
        <p:nvSpPr>
          <p:cNvPr id="7" name="矩形 6"/>
          <p:cNvSpPr/>
          <p:nvPr/>
        </p:nvSpPr>
        <p:spPr>
          <a:xfrm>
            <a:off x="5509853" y="1724676"/>
            <a:ext cx="1948070" cy="766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Reader</a:t>
            </a:r>
          </a:p>
          <a:p>
            <a:pPr algn="ctr"/>
            <a:r>
              <a:rPr lang="zh-CN" altLang="en-US" dirty="0"/>
              <a:t>读取一组文件名的文件内容</a:t>
            </a:r>
          </a:p>
        </p:txBody>
      </p:sp>
      <p:sp>
        <p:nvSpPr>
          <p:cNvPr id="8" name="矩形 7"/>
          <p:cNvSpPr/>
          <p:nvPr/>
        </p:nvSpPr>
        <p:spPr>
          <a:xfrm>
            <a:off x="7702551" y="1806520"/>
            <a:ext cx="1948070" cy="430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918992" y="1843095"/>
            <a:ext cx="1948070" cy="430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09853" y="3378621"/>
            <a:ext cx="6205069" cy="526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Extracter</a:t>
            </a:r>
            <a:endParaRPr lang="en-US" altLang="zh-CN" dirty="0"/>
          </a:p>
          <a:p>
            <a:pPr algn="ctr"/>
            <a:r>
              <a:rPr lang="zh-CN" altLang="en-US" dirty="0"/>
              <a:t>获取</a:t>
            </a:r>
            <a:r>
              <a:rPr lang="en-US" altLang="zh-CN" dirty="0"/>
              <a:t>Reader</a:t>
            </a:r>
            <a:r>
              <a:rPr lang="zh-CN" altLang="en-US" dirty="0"/>
              <a:t>，创建</a:t>
            </a:r>
            <a:r>
              <a:rPr lang="en-US" altLang="zh-CN" dirty="0"/>
              <a:t>Handler</a:t>
            </a:r>
            <a:r>
              <a:rPr lang="zh-CN" altLang="en-US" dirty="0"/>
              <a:t>，将</a:t>
            </a:r>
            <a:r>
              <a:rPr lang="en-US" altLang="zh-CN" dirty="0"/>
              <a:t>Reader</a:t>
            </a:r>
            <a:r>
              <a:rPr lang="zh-CN" altLang="en-US" dirty="0"/>
              <a:t>交给</a:t>
            </a:r>
            <a:r>
              <a:rPr lang="en-US" altLang="zh-CN" dirty="0" err="1"/>
              <a:t>Hanler</a:t>
            </a:r>
            <a:r>
              <a:rPr lang="zh-CN" altLang="en-US" dirty="0"/>
              <a:t>处理</a:t>
            </a:r>
          </a:p>
        </p:txBody>
      </p:sp>
      <p:sp>
        <p:nvSpPr>
          <p:cNvPr id="11" name="矩形 10"/>
          <p:cNvSpPr/>
          <p:nvPr/>
        </p:nvSpPr>
        <p:spPr>
          <a:xfrm>
            <a:off x="5451145" y="4010931"/>
            <a:ext cx="3591328" cy="788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Handler</a:t>
            </a:r>
          </a:p>
          <a:p>
            <a:pPr algn="ctr"/>
            <a:r>
              <a:rPr lang="zh-CN" altLang="en-US" dirty="0"/>
              <a:t>提取网页包含的信息，如链接，</a:t>
            </a:r>
            <a:r>
              <a:rPr lang="en-US" altLang="zh-CN" dirty="0"/>
              <a:t>title, </a:t>
            </a:r>
            <a:r>
              <a:rPr lang="zh-CN" altLang="en-US" dirty="0"/>
              <a:t>依赖</a:t>
            </a:r>
            <a:r>
              <a:rPr lang="en-US" altLang="zh-CN" dirty="0" err="1"/>
              <a:t>ExtrcterText</a:t>
            </a:r>
            <a:r>
              <a:rPr lang="en-US" altLang="zh-CN" dirty="0"/>
              <a:t>,</a:t>
            </a:r>
            <a:r>
              <a:rPr lang="zh-CN" altLang="en-US" dirty="0"/>
              <a:t>文档去重</a:t>
            </a:r>
          </a:p>
        </p:txBody>
      </p:sp>
      <p:sp>
        <p:nvSpPr>
          <p:cNvPr id="12" name="矩形 11"/>
          <p:cNvSpPr/>
          <p:nvPr/>
        </p:nvSpPr>
        <p:spPr>
          <a:xfrm>
            <a:off x="9166127" y="4135106"/>
            <a:ext cx="1140475" cy="526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Handler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430256" y="4123412"/>
            <a:ext cx="1591326" cy="549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Handler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61714" y="5021086"/>
            <a:ext cx="1948070" cy="526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ExtracterText</a:t>
            </a:r>
            <a:endParaRPr lang="en-US" altLang="zh-CN" dirty="0"/>
          </a:p>
          <a:p>
            <a:pPr algn="ctr"/>
            <a:r>
              <a:rPr lang="zh-CN" altLang="en-US" dirty="0"/>
              <a:t>正文提取</a:t>
            </a:r>
          </a:p>
        </p:txBody>
      </p:sp>
      <p:sp>
        <p:nvSpPr>
          <p:cNvPr id="15" name="矩形 14"/>
          <p:cNvSpPr/>
          <p:nvPr/>
        </p:nvSpPr>
        <p:spPr>
          <a:xfrm>
            <a:off x="7650336" y="5018120"/>
            <a:ext cx="2895855" cy="788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Writer</a:t>
            </a:r>
          </a:p>
          <a:p>
            <a:pPr algn="ctr"/>
            <a:r>
              <a:rPr lang="zh-CN" altLang="en-US" dirty="0"/>
              <a:t>将</a:t>
            </a:r>
            <a:r>
              <a:rPr lang="en-US" altLang="zh-CN" dirty="0"/>
              <a:t>handler</a:t>
            </a:r>
            <a:r>
              <a:rPr lang="zh-CN" altLang="en-US" dirty="0"/>
              <a:t>的处理结果写入磁盘</a:t>
            </a:r>
          </a:p>
        </p:txBody>
      </p:sp>
      <p:sp>
        <p:nvSpPr>
          <p:cNvPr id="16" name="椭圆 15"/>
          <p:cNvSpPr/>
          <p:nvPr/>
        </p:nvSpPr>
        <p:spPr>
          <a:xfrm>
            <a:off x="7046567" y="6001836"/>
            <a:ext cx="3260035" cy="7430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磁盘分析库</a:t>
            </a:r>
          </a:p>
        </p:txBody>
      </p:sp>
      <p:sp>
        <p:nvSpPr>
          <p:cNvPr id="17" name="椭圆 16"/>
          <p:cNvSpPr/>
          <p:nvPr/>
        </p:nvSpPr>
        <p:spPr>
          <a:xfrm>
            <a:off x="8892198" y="674572"/>
            <a:ext cx="2229954" cy="5477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0AC875-0F86-487A-9D4A-9A83DB6D1A91}"/>
              </a:ext>
            </a:extLst>
          </p:cNvPr>
          <p:cNvSpPr/>
          <p:nvPr/>
        </p:nvSpPr>
        <p:spPr>
          <a:xfrm>
            <a:off x="10668000" y="5032895"/>
            <a:ext cx="1229928" cy="526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文档去重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6ECC4-3BCB-489F-9648-98900DF6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B07D4-C363-4678-919A-23AA7594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E192CA0-51E4-4EB6-980A-44ECD75C1B4B}"/>
              </a:ext>
            </a:extLst>
          </p:cNvPr>
          <p:cNvSpPr/>
          <p:nvPr/>
        </p:nvSpPr>
        <p:spPr>
          <a:xfrm>
            <a:off x="4386469" y="2622804"/>
            <a:ext cx="2054087" cy="30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66109B4-D448-467A-ACCF-2ABF97590102}"/>
              </a:ext>
            </a:extLst>
          </p:cNvPr>
          <p:cNvCxnSpPr/>
          <p:nvPr/>
        </p:nvCxnSpPr>
        <p:spPr>
          <a:xfrm>
            <a:off x="1563757" y="3180522"/>
            <a:ext cx="3061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06085C-E1A8-48E6-A143-449D2A2EDD0B}"/>
              </a:ext>
            </a:extLst>
          </p:cNvPr>
          <p:cNvCxnSpPr/>
          <p:nvPr/>
        </p:nvCxnSpPr>
        <p:spPr>
          <a:xfrm>
            <a:off x="1325217" y="3770244"/>
            <a:ext cx="3061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A126269-06BF-424D-BB9E-3CF18E5047D0}"/>
              </a:ext>
            </a:extLst>
          </p:cNvPr>
          <p:cNvCxnSpPr/>
          <p:nvPr/>
        </p:nvCxnSpPr>
        <p:spPr>
          <a:xfrm>
            <a:off x="1325217" y="4565374"/>
            <a:ext cx="3061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9109B97-FE33-4040-B318-8BD7105E667C}"/>
              </a:ext>
            </a:extLst>
          </p:cNvPr>
          <p:cNvCxnSpPr/>
          <p:nvPr/>
        </p:nvCxnSpPr>
        <p:spPr>
          <a:xfrm>
            <a:off x="1464366" y="5148469"/>
            <a:ext cx="3061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D9B6620-C75A-4040-BEDF-12AE8985998F}"/>
              </a:ext>
            </a:extLst>
          </p:cNvPr>
          <p:cNvSpPr txBox="1"/>
          <p:nvPr/>
        </p:nvSpPr>
        <p:spPr>
          <a:xfrm>
            <a:off x="1881810" y="2915478"/>
            <a:ext cx="176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网页输入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641F6E-01B7-46CF-B070-4072CD16D789}"/>
              </a:ext>
            </a:extLst>
          </p:cNvPr>
          <p:cNvSpPr txBox="1"/>
          <p:nvPr/>
        </p:nvSpPr>
        <p:spPr>
          <a:xfrm>
            <a:off x="1846890" y="3445567"/>
            <a:ext cx="176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网页输入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BD1283-321D-4A2E-9ED0-EB95C5DBB146}"/>
              </a:ext>
            </a:extLst>
          </p:cNvPr>
          <p:cNvSpPr txBox="1"/>
          <p:nvPr/>
        </p:nvSpPr>
        <p:spPr>
          <a:xfrm>
            <a:off x="1729410" y="4213327"/>
            <a:ext cx="176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网页输入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F97F7B-982D-4E54-A04C-1F7D65C9DFE0}"/>
              </a:ext>
            </a:extLst>
          </p:cNvPr>
          <p:cNvSpPr txBox="1"/>
          <p:nvPr/>
        </p:nvSpPr>
        <p:spPr>
          <a:xfrm>
            <a:off x="1881810" y="4816509"/>
            <a:ext cx="176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网页输入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BF0C2BB-7BD8-46FF-A39E-09802A4DB262}"/>
              </a:ext>
            </a:extLst>
          </p:cNvPr>
          <p:cNvCxnSpPr/>
          <p:nvPr/>
        </p:nvCxnSpPr>
        <p:spPr>
          <a:xfrm>
            <a:off x="6274905" y="3100144"/>
            <a:ext cx="3061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C7C25DC-E221-446A-A6CF-834777CF80C7}"/>
              </a:ext>
            </a:extLst>
          </p:cNvPr>
          <p:cNvCxnSpPr/>
          <p:nvPr/>
        </p:nvCxnSpPr>
        <p:spPr>
          <a:xfrm>
            <a:off x="6274905" y="3935897"/>
            <a:ext cx="3061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DB97299-282A-441E-B35A-88D7B27378F0}"/>
              </a:ext>
            </a:extLst>
          </p:cNvPr>
          <p:cNvCxnSpPr/>
          <p:nvPr/>
        </p:nvCxnSpPr>
        <p:spPr>
          <a:xfrm>
            <a:off x="6274905" y="4691270"/>
            <a:ext cx="3061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A15E97D-BA7C-4047-8688-BCE777D71573}"/>
              </a:ext>
            </a:extLst>
          </p:cNvPr>
          <p:cNvSpPr txBox="1"/>
          <p:nvPr/>
        </p:nvSpPr>
        <p:spPr>
          <a:xfrm>
            <a:off x="6765236" y="2771698"/>
            <a:ext cx="176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分析输出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1C231EC-94DD-46F5-91BA-37797CAB2246}"/>
              </a:ext>
            </a:extLst>
          </p:cNvPr>
          <p:cNvSpPr txBox="1"/>
          <p:nvPr/>
        </p:nvSpPr>
        <p:spPr>
          <a:xfrm>
            <a:off x="6765236" y="3630233"/>
            <a:ext cx="176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分析输出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E1B843-06BF-4A2D-95E2-9BB19C26CF0A}"/>
              </a:ext>
            </a:extLst>
          </p:cNvPr>
          <p:cNvSpPr txBox="1"/>
          <p:nvPr/>
        </p:nvSpPr>
        <p:spPr>
          <a:xfrm>
            <a:off x="6765236" y="4333896"/>
            <a:ext cx="176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分析输出</a:t>
            </a:r>
          </a:p>
        </p:txBody>
      </p:sp>
    </p:spTree>
    <p:extLst>
      <p:ext uri="{BB962C8B-B14F-4D97-AF65-F5344CB8AC3E}">
        <p14:creationId xmlns:p14="http://schemas.microsoft.com/office/powerpoint/2010/main" val="20357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65363"/>
            <a:ext cx="10058400" cy="1609344"/>
          </a:xfrm>
        </p:spPr>
        <p:txBody>
          <a:bodyPr/>
          <a:lstStyle/>
          <a:p>
            <a:r>
              <a:rPr lang="zh-CN" altLang="en-US" dirty="0"/>
              <a:t>正文提取算法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948070"/>
            <a:ext cx="10058400" cy="4224130"/>
          </a:xfrm>
        </p:spPr>
        <p:txBody>
          <a:bodyPr/>
          <a:lstStyle/>
          <a:p>
            <a:r>
              <a:rPr lang="zh-CN" altLang="en-US" dirty="0"/>
              <a:t>基于字符密度算法改进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7183" y="685800"/>
            <a:ext cx="502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1&lt;html&gt;</a:t>
            </a:r>
          </a:p>
          <a:p>
            <a:r>
              <a:rPr lang="en-US" altLang="zh-CN" dirty="0"/>
              <a:t>2	&lt;head&gt;</a:t>
            </a:r>
          </a:p>
          <a:p>
            <a:r>
              <a:rPr lang="en-US" altLang="zh-CN" dirty="0"/>
              <a:t>3		&lt;meta&gt;&lt;/meta&gt;</a:t>
            </a:r>
          </a:p>
          <a:p>
            <a:r>
              <a:rPr lang="en-US" altLang="zh-CN" dirty="0"/>
              <a:t>4	&lt;/head&gt;</a:t>
            </a:r>
          </a:p>
          <a:p>
            <a:r>
              <a:rPr lang="en-US" altLang="zh-CN" dirty="0"/>
              <a:t>5	&lt;body&gt;</a:t>
            </a:r>
          </a:p>
          <a:p>
            <a:r>
              <a:rPr lang="en-US" altLang="zh-CN" dirty="0"/>
              <a:t>6		&lt;header&gt;</a:t>
            </a:r>
          </a:p>
          <a:p>
            <a:r>
              <a:rPr lang="en-US" altLang="zh-CN" dirty="0"/>
              <a:t>7			&lt;p&gt;hello&lt;/&gt;</a:t>
            </a:r>
          </a:p>
          <a:p>
            <a:r>
              <a:rPr lang="en-US" altLang="zh-CN" dirty="0"/>
              <a:t>8		&lt;header&gt;</a:t>
            </a:r>
          </a:p>
          <a:p>
            <a:r>
              <a:rPr lang="en-US" altLang="zh-CN" dirty="0"/>
              <a:t>9		&lt;main&gt;</a:t>
            </a:r>
          </a:p>
          <a:p>
            <a:r>
              <a:rPr lang="en-US" altLang="zh-CN" dirty="0"/>
              <a:t>10			&lt;div&gt;123456789&lt;/div&gt;</a:t>
            </a:r>
          </a:p>
          <a:p>
            <a:r>
              <a:rPr lang="en-US" altLang="zh-CN" dirty="0"/>
              <a:t>11			&lt;div&gt;123456789&lt;/div&gt;</a:t>
            </a:r>
          </a:p>
          <a:p>
            <a:r>
              <a:rPr lang="en-US" altLang="zh-CN" dirty="0"/>
              <a:t>12			&lt;div&gt;123456789&lt;/div&gt;</a:t>
            </a:r>
          </a:p>
          <a:p>
            <a:r>
              <a:rPr lang="en-US" altLang="zh-CN" dirty="0"/>
              <a:t>13		&lt;/main&gt;</a:t>
            </a:r>
          </a:p>
          <a:p>
            <a:r>
              <a:rPr lang="en-US" altLang="zh-CN" dirty="0"/>
              <a:t>14		&lt;footer&gt;</a:t>
            </a:r>
          </a:p>
          <a:p>
            <a:r>
              <a:rPr lang="en-US" altLang="zh-CN" dirty="0"/>
              <a:t>15			&lt;p&gt;</a:t>
            </a:r>
            <a:r>
              <a:rPr lang="zh-CN" altLang="en-US" dirty="0"/>
              <a:t>版权</a:t>
            </a:r>
            <a:r>
              <a:rPr lang="en-US" altLang="zh-CN" dirty="0"/>
              <a:t>&lt;/p&gt;</a:t>
            </a:r>
          </a:p>
          <a:p>
            <a:r>
              <a:rPr lang="en-US" altLang="zh-CN" dirty="0"/>
              <a:t>16		&lt;/footer&gt;</a:t>
            </a:r>
          </a:p>
          <a:p>
            <a:r>
              <a:rPr lang="en-US" altLang="zh-CN" dirty="0"/>
              <a:t>17	&lt;body&gt;</a:t>
            </a:r>
          </a:p>
          <a:p>
            <a:r>
              <a:rPr lang="en-US" altLang="zh-CN" dirty="0"/>
              <a:t>18 &lt;/html&gt;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5617" y="2504660"/>
            <a:ext cx="33793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5</a:t>
            </a:r>
          </a:p>
          <a:p>
            <a:r>
              <a:rPr lang="en-US" altLang="zh-CN" dirty="0"/>
              <a:t>6</a:t>
            </a:r>
          </a:p>
          <a:p>
            <a:r>
              <a:rPr lang="en-US" altLang="zh-CN" dirty="0"/>
              <a:t>7                             hello</a:t>
            </a:r>
          </a:p>
          <a:p>
            <a:r>
              <a:rPr lang="en-US" altLang="zh-CN" dirty="0"/>
              <a:t>8</a:t>
            </a:r>
          </a:p>
          <a:p>
            <a:r>
              <a:rPr lang="en-US" altLang="zh-CN" dirty="0"/>
              <a:t>9</a:t>
            </a:r>
          </a:p>
          <a:p>
            <a:r>
              <a:rPr lang="en-US" altLang="zh-CN" dirty="0"/>
              <a:t>10                         123456789</a:t>
            </a:r>
          </a:p>
          <a:p>
            <a:r>
              <a:rPr lang="en-US" altLang="zh-CN" dirty="0"/>
              <a:t>11                         123456789</a:t>
            </a:r>
          </a:p>
          <a:p>
            <a:r>
              <a:rPr lang="en-US" altLang="zh-CN" dirty="0"/>
              <a:t>12                         123456789</a:t>
            </a:r>
          </a:p>
          <a:p>
            <a:r>
              <a:rPr lang="en-US" altLang="zh-CN" dirty="0"/>
              <a:t>13</a:t>
            </a:r>
          </a:p>
          <a:p>
            <a:r>
              <a:rPr lang="en-US" altLang="zh-CN" dirty="0"/>
              <a:t>14</a:t>
            </a:r>
          </a:p>
          <a:p>
            <a:r>
              <a:rPr lang="en-US" altLang="zh-CN" dirty="0"/>
              <a:t>15                       </a:t>
            </a:r>
            <a:r>
              <a:rPr lang="zh-CN" altLang="en-US" dirty="0"/>
              <a:t>版权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31</TotalTime>
  <Words>1425</Words>
  <Application>Microsoft Office PowerPoint</Application>
  <PresentationFormat>宽屏</PresentationFormat>
  <Paragraphs>204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Consolas</vt:lpstr>
      <vt:lpstr>Rockwell</vt:lpstr>
      <vt:lpstr>Rockwell Condensed</vt:lpstr>
      <vt:lpstr>Wingdings</vt:lpstr>
      <vt:lpstr>木活字</vt:lpstr>
      <vt:lpstr>实现简单搜索系统</vt:lpstr>
      <vt:lpstr>搜索引擎—下载系统</vt:lpstr>
      <vt:lpstr>下载系统功能模块</vt:lpstr>
      <vt:lpstr>下得快目标实现</vt:lpstr>
      <vt:lpstr>下得快目标实现</vt:lpstr>
      <vt:lpstr>下载系统运行监控</vt:lpstr>
      <vt:lpstr>分析系统</vt:lpstr>
      <vt:lpstr>PowerPoint 演示文稿</vt:lpstr>
      <vt:lpstr>正文提取算法</vt:lpstr>
      <vt:lpstr>正文提取</vt:lpstr>
      <vt:lpstr>分析系统运行监控</vt:lpstr>
      <vt:lpstr>索引系统</vt:lpstr>
      <vt:lpstr>Lucene架构</vt:lpstr>
      <vt:lpstr>Lucene构建索引的过程</vt:lpstr>
      <vt:lpstr>Lucene构建索引的过程</vt:lpstr>
      <vt:lpstr>分词器</vt:lpstr>
      <vt:lpstr>查询系统</vt:lpstr>
      <vt:lpstr>查询接口</vt:lpstr>
      <vt:lpstr>查询的过程</vt:lpstr>
      <vt:lpstr>结果渲染</vt:lpstr>
      <vt:lpstr>查询高亮</vt:lpstr>
      <vt:lpstr>查询结果分页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 L</dc:creator>
  <cp:lastModifiedBy>G L</cp:lastModifiedBy>
  <cp:revision>73</cp:revision>
  <dcterms:created xsi:type="dcterms:W3CDTF">2018-12-26T14:23:52Z</dcterms:created>
  <dcterms:modified xsi:type="dcterms:W3CDTF">2019-03-16T12:47:11Z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