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naheim"/>
      <p:regular r:id="rId20"/>
      <p:bold r:id="rId21"/>
    </p:embeddedFont>
    <p:embeddedFont>
      <p:font typeface="Baloo 2 ExtraBold"/>
      <p:bold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loo2ExtraBold-bold.fntdata"/><Relationship Id="rId21" Type="http://schemas.openxmlformats.org/officeDocument/2006/relationships/font" Target="fonts/Anaheim-bold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1a93735c6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1a93735c6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1bbdcabb6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1bbdcabb6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1bbdcabb6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1bbdcabb6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1bbdcabb6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1bbdcabb6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1a93735c65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1a93735c65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1a93735c65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1a93735c65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bbdcabb6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bbdcabb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1bbdcabb6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1bbdcabb6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1a93735c65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1a93735c65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1a93735c65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1a93735c65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1a93735c65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1a93735c6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1a93735c65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1a93735c65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1a93735c65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1a93735c65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ankofcanada.ca/rates/indicators/capacity-and-inflation-pressures/" TargetMode="External"/><Relationship Id="rId4" Type="http://schemas.openxmlformats.org/officeDocument/2006/relationships/hyperlink" Target="https://fred.stlouisfed.org/" TargetMode="External"/><Relationship Id="rId5" Type="http://schemas.openxmlformats.org/officeDocument/2006/relationships/hyperlink" Target="https://fred.stlouisfed.org/" TargetMode="External"/><Relationship Id="rId6" Type="http://schemas.openxmlformats.org/officeDocument/2006/relationships/hyperlink" Target="https://www150.statcan.gc.ca/t1/tbl1/en/tv.action?pid=341001580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189200" y="1243175"/>
            <a:ext cx="44907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603 Project</a:t>
            </a:r>
            <a:endParaRPr sz="4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817400" y="27662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Affordability Index</a:t>
            </a:r>
            <a:endParaRPr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200" cy="1270085"/>
              <a:chOff x="5401276" y="1531636"/>
              <a:chExt cx="1966200" cy="1270085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200" cy="1150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11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9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9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00" cy="6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00" cy="6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4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4" cy="799804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09" cy="534461"/>
              <a:chOff x="6490512" y="890962"/>
              <a:chExt cx="570309" cy="534461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00" cy="47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500" cy="3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90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00" cy="35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7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09" cy="1014204"/>
              <a:chOff x="5094926" y="2317556"/>
              <a:chExt cx="717009" cy="1014204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00" cy="93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60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60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51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00" cy="16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500" cy="275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00" cy="377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7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7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6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7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6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00" cy="45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6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8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24"/>
          <p:cNvSpPr txBox="1"/>
          <p:nvPr/>
        </p:nvSpPr>
        <p:spPr>
          <a:xfrm>
            <a:off x="1155500" y="3200075"/>
            <a:ext cx="28992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Members: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David Griffin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Golin Chen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Haneen Al-Ramahi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Refinement and Validation-cont</a:t>
            </a:r>
            <a:endParaRPr/>
          </a:p>
        </p:txBody>
      </p:sp>
      <p:sp>
        <p:nvSpPr>
          <p:cNvPr id="816" name="Google Shape;816;p33"/>
          <p:cNvSpPr txBox="1"/>
          <p:nvPr>
            <p:ph idx="1" type="body"/>
          </p:nvPr>
        </p:nvSpPr>
        <p:spPr>
          <a:xfrm>
            <a:off x="372825" y="1397675"/>
            <a:ext cx="2909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Check for higher order relationships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Output gap and export demand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7" name="Google Shape;8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925" y="1504450"/>
            <a:ext cx="5556675" cy="281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Refinement and Validation-cont</a:t>
            </a:r>
            <a:endParaRPr/>
          </a:p>
        </p:txBody>
      </p:sp>
      <p:sp>
        <p:nvSpPr>
          <p:cNvPr id="823" name="Google Shape;823;p34"/>
          <p:cNvSpPr txBox="1"/>
          <p:nvPr>
            <p:ph idx="1" type="body"/>
          </p:nvPr>
        </p:nvSpPr>
        <p:spPr>
          <a:xfrm>
            <a:off x="372825" y="1397675"/>
            <a:ext cx="2909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Drop </a:t>
            </a:r>
            <a:r>
              <a:rPr lang="en" sz="1600">
                <a:solidFill>
                  <a:schemeClr val="dk1"/>
                </a:solidFill>
              </a:rPr>
              <a:t>insignificant</a:t>
            </a:r>
            <a:r>
              <a:rPr lang="en" sz="1600">
                <a:solidFill>
                  <a:schemeClr val="dk1"/>
                </a:solidFill>
              </a:rPr>
              <a:t> variable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Anova test shows we can drop labor shortage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RSE: 0.01019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 R squared: 0.9725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4" name="Google Shape;8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075" y="1397663"/>
            <a:ext cx="46958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925" y="2226338"/>
            <a:ext cx="5556675" cy="275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Refinement and Validation-cont</a:t>
            </a:r>
            <a:endParaRPr/>
          </a:p>
        </p:txBody>
      </p:sp>
      <p:sp>
        <p:nvSpPr>
          <p:cNvPr id="831" name="Google Shape;831;p35"/>
          <p:cNvSpPr txBox="1"/>
          <p:nvPr>
            <p:ph idx="1" type="body"/>
          </p:nvPr>
        </p:nvSpPr>
        <p:spPr>
          <a:xfrm>
            <a:off x="137275" y="1359100"/>
            <a:ext cx="2909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Residual plots show our </a:t>
            </a:r>
            <a:r>
              <a:rPr lang="en" sz="1600">
                <a:solidFill>
                  <a:schemeClr val="dk1"/>
                </a:solidFill>
              </a:rPr>
              <a:t>assumptions</a:t>
            </a:r>
            <a:r>
              <a:rPr lang="en" sz="1600">
                <a:solidFill>
                  <a:schemeClr val="dk1"/>
                </a:solidFill>
              </a:rPr>
              <a:t> hold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2" name="Google Shape;8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975" y="1218025"/>
            <a:ext cx="2909701" cy="159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675" y="1218023"/>
            <a:ext cx="3050056" cy="15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975" y="2766950"/>
            <a:ext cx="3050050" cy="163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0975" y="2814850"/>
            <a:ext cx="3050051" cy="161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841" name="Google Shape;841;p36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what variables would be chosen to predict Housing Affordability Index</a:t>
            </a:r>
            <a:endParaRPr/>
          </a:p>
        </p:txBody>
      </p:sp>
      <p:sp>
        <p:nvSpPr>
          <p:cNvPr id="842" name="Google Shape;842;p36"/>
          <p:cNvSpPr txBox="1"/>
          <p:nvPr>
            <p:ph idx="2" type="subTitle"/>
          </p:nvPr>
        </p:nvSpPr>
        <p:spPr>
          <a:xfrm>
            <a:off x="3393748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R Squared: 97.25%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RSE: 0.01019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6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 small snapshot but  may be a stepping stone to understanding housing affordability</a:t>
            </a:r>
            <a:endParaRPr/>
          </a:p>
        </p:txBody>
      </p:sp>
      <p:sp>
        <p:nvSpPr>
          <p:cNvPr id="844" name="Google Shape;844;p36"/>
          <p:cNvSpPr txBox="1"/>
          <p:nvPr>
            <p:ph idx="4" type="subTitle"/>
          </p:nvPr>
        </p:nvSpPr>
        <p:spPr>
          <a:xfrm>
            <a:off x="720000" y="2124075"/>
            <a:ext cx="25215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Selection</a:t>
            </a:r>
            <a:endParaRPr/>
          </a:p>
        </p:txBody>
      </p:sp>
      <p:sp>
        <p:nvSpPr>
          <p:cNvPr id="845" name="Google Shape;845;p36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846" name="Google Shape;846;p36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topic</a:t>
            </a: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1871012" y="1700811"/>
            <a:ext cx="381468" cy="378161"/>
          </a:xfrm>
          <a:custGeom>
            <a:rect b="b" l="l" r="r" t="t"/>
            <a:pathLst>
              <a:path extrusionOk="0" h="343" w="346">
                <a:moveTo>
                  <a:pt x="204" y="262"/>
                </a:moveTo>
                <a:lnTo>
                  <a:pt x="325" y="262"/>
                </a:lnTo>
                <a:lnTo>
                  <a:pt x="325" y="141"/>
                </a:lnTo>
                <a:lnTo>
                  <a:pt x="346" y="141"/>
                </a:lnTo>
                <a:lnTo>
                  <a:pt x="294" y="62"/>
                </a:lnTo>
                <a:lnTo>
                  <a:pt x="242" y="141"/>
                </a:lnTo>
                <a:lnTo>
                  <a:pt x="265" y="141"/>
                </a:lnTo>
                <a:lnTo>
                  <a:pt x="265" y="200"/>
                </a:lnTo>
                <a:lnTo>
                  <a:pt x="204" y="200"/>
                </a:lnTo>
                <a:lnTo>
                  <a:pt x="204" y="79"/>
                </a:lnTo>
                <a:lnTo>
                  <a:pt x="227" y="79"/>
                </a:lnTo>
                <a:lnTo>
                  <a:pt x="173" y="0"/>
                </a:lnTo>
                <a:lnTo>
                  <a:pt x="121" y="79"/>
                </a:lnTo>
                <a:lnTo>
                  <a:pt x="142" y="79"/>
                </a:lnTo>
                <a:lnTo>
                  <a:pt x="142" y="200"/>
                </a:lnTo>
                <a:lnTo>
                  <a:pt x="83" y="200"/>
                </a:lnTo>
                <a:lnTo>
                  <a:pt x="83" y="141"/>
                </a:lnTo>
                <a:lnTo>
                  <a:pt x="106" y="141"/>
                </a:lnTo>
                <a:lnTo>
                  <a:pt x="52" y="62"/>
                </a:lnTo>
                <a:lnTo>
                  <a:pt x="0" y="141"/>
                </a:lnTo>
                <a:lnTo>
                  <a:pt x="21" y="141"/>
                </a:lnTo>
                <a:lnTo>
                  <a:pt x="21" y="262"/>
                </a:lnTo>
                <a:lnTo>
                  <a:pt x="142" y="262"/>
                </a:lnTo>
                <a:lnTo>
                  <a:pt x="142" y="324"/>
                </a:lnTo>
                <a:lnTo>
                  <a:pt x="0" y="324"/>
                </a:lnTo>
                <a:lnTo>
                  <a:pt x="0" y="343"/>
                </a:lnTo>
                <a:lnTo>
                  <a:pt x="346" y="343"/>
                </a:lnTo>
                <a:lnTo>
                  <a:pt x="346" y="324"/>
                </a:lnTo>
                <a:lnTo>
                  <a:pt x="204" y="324"/>
                </a:lnTo>
                <a:lnTo>
                  <a:pt x="204" y="262"/>
                </a:lnTo>
                <a:close/>
                <a:moveTo>
                  <a:pt x="42" y="240"/>
                </a:moveTo>
                <a:lnTo>
                  <a:pt x="42" y="119"/>
                </a:lnTo>
                <a:lnTo>
                  <a:pt x="38" y="119"/>
                </a:lnTo>
                <a:lnTo>
                  <a:pt x="52" y="98"/>
                </a:lnTo>
                <a:lnTo>
                  <a:pt x="68" y="119"/>
                </a:lnTo>
                <a:lnTo>
                  <a:pt x="61" y="119"/>
                </a:lnTo>
                <a:lnTo>
                  <a:pt x="61" y="221"/>
                </a:lnTo>
                <a:lnTo>
                  <a:pt x="163" y="221"/>
                </a:lnTo>
                <a:lnTo>
                  <a:pt x="163" y="60"/>
                </a:lnTo>
                <a:lnTo>
                  <a:pt x="159" y="60"/>
                </a:lnTo>
                <a:lnTo>
                  <a:pt x="173" y="36"/>
                </a:lnTo>
                <a:lnTo>
                  <a:pt x="190" y="60"/>
                </a:lnTo>
                <a:lnTo>
                  <a:pt x="182" y="60"/>
                </a:lnTo>
                <a:lnTo>
                  <a:pt x="182" y="221"/>
                </a:lnTo>
                <a:lnTo>
                  <a:pt x="284" y="221"/>
                </a:lnTo>
                <a:lnTo>
                  <a:pt x="284" y="119"/>
                </a:lnTo>
                <a:lnTo>
                  <a:pt x="280" y="119"/>
                </a:lnTo>
                <a:lnTo>
                  <a:pt x="294" y="98"/>
                </a:lnTo>
                <a:lnTo>
                  <a:pt x="308" y="119"/>
                </a:lnTo>
                <a:lnTo>
                  <a:pt x="306" y="119"/>
                </a:lnTo>
                <a:lnTo>
                  <a:pt x="306" y="240"/>
                </a:lnTo>
                <a:lnTo>
                  <a:pt x="182" y="240"/>
                </a:lnTo>
                <a:lnTo>
                  <a:pt x="182" y="324"/>
                </a:lnTo>
                <a:lnTo>
                  <a:pt x="163" y="324"/>
                </a:lnTo>
                <a:lnTo>
                  <a:pt x="163" y="240"/>
                </a:lnTo>
                <a:lnTo>
                  <a:pt x="42" y="2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8" name="Google Shape;848;p36"/>
          <p:cNvGrpSpPr/>
          <p:nvPr/>
        </p:nvGrpSpPr>
        <p:grpSpPr>
          <a:xfrm>
            <a:off x="4360318" y="1698611"/>
            <a:ext cx="381467" cy="382570"/>
            <a:chOff x="3161893" y="3833511"/>
            <a:chExt cx="381467" cy="382570"/>
          </a:xfrm>
        </p:grpSpPr>
        <p:sp>
          <p:nvSpPr>
            <p:cNvPr id="849" name="Google Shape;849;p36"/>
            <p:cNvSpPr/>
            <p:nvPr/>
          </p:nvSpPr>
          <p:spPr>
            <a:xfrm>
              <a:off x="3365857" y="3833511"/>
              <a:ext cx="177504" cy="180811"/>
            </a:xfrm>
            <a:custGeom>
              <a:rect b="b" l="l" r="r" t="t"/>
              <a:pathLst>
                <a:path extrusionOk="0" h="69" w="68">
                  <a:moveTo>
                    <a:pt x="68" y="35"/>
                  </a:moveTo>
                  <a:cubicBezTo>
                    <a:pt x="68" y="16"/>
                    <a:pt x="53" y="0"/>
                    <a:pt x="33" y="0"/>
                  </a:cubicBezTo>
                  <a:cubicBezTo>
                    <a:pt x="15" y="1"/>
                    <a:pt x="0" y="16"/>
                    <a:pt x="0" y="3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52" y="69"/>
                    <a:pt x="68" y="54"/>
                    <a:pt x="68" y="35"/>
                  </a:cubicBezTo>
                  <a:close/>
                  <a:moveTo>
                    <a:pt x="8" y="35"/>
                  </a:moveTo>
                  <a:cubicBezTo>
                    <a:pt x="8" y="19"/>
                    <a:pt x="23" y="6"/>
                    <a:pt x="39" y="10"/>
                  </a:cubicBezTo>
                  <a:cubicBezTo>
                    <a:pt x="49" y="12"/>
                    <a:pt x="57" y="19"/>
                    <a:pt x="59" y="29"/>
                  </a:cubicBezTo>
                  <a:cubicBezTo>
                    <a:pt x="62" y="45"/>
                    <a:pt x="50" y="60"/>
                    <a:pt x="3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161893" y="3833511"/>
              <a:ext cx="180811" cy="180811"/>
            </a:xfrm>
            <a:custGeom>
              <a:rect b="b" l="l" r="r" t="t"/>
              <a:pathLst>
                <a:path extrusionOk="0" h="69" w="69">
                  <a:moveTo>
                    <a:pt x="35" y="0"/>
                  </a:moveTo>
                  <a:cubicBezTo>
                    <a:pt x="16" y="0"/>
                    <a:pt x="0" y="16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1"/>
                    <a:pt x="35" y="0"/>
                  </a:cubicBezTo>
                  <a:close/>
                  <a:moveTo>
                    <a:pt x="60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21" y="60"/>
                    <a:pt x="10" y="49"/>
                    <a:pt x="9" y="36"/>
                  </a:cubicBezTo>
                  <a:cubicBezTo>
                    <a:pt x="8" y="21"/>
                    <a:pt x="21" y="8"/>
                    <a:pt x="36" y="9"/>
                  </a:cubicBezTo>
                  <a:cubicBezTo>
                    <a:pt x="49" y="10"/>
                    <a:pt x="60" y="21"/>
                    <a:pt x="60" y="35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365857" y="4037474"/>
              <a:ext cx="177504" cy="178606"/>
            </a:xfrm>
            <a:custGeom>
              <a:rect b="b" l="l" r="r" t="t"/>
              <a:pathLst>
                <a:path extrusionOk="0" h="68" w="68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2"/>
                    <a:pt x="15" y="68"/>
                    <a:pt x="33" y="68"/>
                  </a:cubicBezTo>
                  <a:cubicBezTo>
                    <a:pt x="53" y="68"/>
                    <a:pt x="68" y="52"/>
                    <a:pt x="68" y="33"/>
                  </a:cubicBezTo>
                  <a:cubicBezTo>
                    <a:pt x="68" y="15"/>
                    <a:pt x="52" y="0"/>
                    <a:pt x="33" y="0"/>
                  </a:cubicBezTo>
                  <a:close/>
                  <a:moveTo>
                    <a:pt x="8" y="33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7" y="8"/>
                    <a:pt x="59" y="19"/>
                    <a:pt x="59" y="33"/>
                  </a:cubicBezTo>
                  <a:cubicBezTo>
                    <a:pt x="60" y="48"/>
                    <a:pt x="48" y="60"/>
                    <a:pt x="33" y="59"/>
                  </a:cubicBezTo>
                  <a:cubicBezTo>
                    <a:pt x="19" y="59"/>
                    <a:pt x="8" y="47"/>
                    <a:pt x="8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161893" y="4037474"/>
              <a:ext cx="180811" cy="178606"/>
            </a:xfrm>
            <a:custGeom>
              <a:rect b="b" l="l" r="r" t="t"/>
              <a:pathLst>
                <a:path extrusionOk="0" h="68" w="69">
                  <a:moveTo>
                    <a:pt x="1" y="33"/>
                  </a:moveTo>
                  <a:cubicBezTo>
                    <a:pt x="0" y="52"/>
                    <a:pt x="16" y="68"/>
                    <a:pt x="35" y="68"/>
                  </a:cubicBezTo>
                  <a:cubicBezTo>
                    <a:pt x="54" y="68"/>
                    <a:pt x="69" y="52"/>
                    <a:pt x="69" y="3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1" y="15"/>
                    <a:pt x="1" y="33"/>
                  </a:cubicBezTo>
                  <a:close/>
                  <a:moveTo>
                    <a:pt x="60" y="34"/>
                  </a:moveTo>
                  <a:cubicBezTo>
                    <a:pt x="60" y="50"/>
                    <a:pt x="46" y="62"/>
                    <a:pt x="29" y="59"/>
                  </a:cubicBezTo>
                  <a:cubicBezTo>
                    <a:pt x="19" y="57"/>
                    <a:pt x="12" y="49"/>
                    <a:pt x="10" y="39"/>
                  </a:cubicBezTo>
                  <a:cubicBezTo>
                    <a:pt x="6" y="23"/>
                    <a:pt x="19" y="8"/>
                    <a:pt x="35" y="8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60" y="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420982" y="3890841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420982" y="3936044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420982" y="4092600"/>
              <a:ext cx="672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420982" y="4137803"/>
              <a:ext cx="672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219224" y="409260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219224" y="413780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19224" y="3890841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219224" y="3936044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36"/>
          <p:cNvGrpSpPr/>
          <p:nvPr/>
        </p:nvGrpSpPr>
        <p:grpSpPr>
          <a:xfrm>
            <a:off x="6890973" y="1698609"/>
            <a:ext cx="382570" cy="382571"/>
            <a:chOff x="2344935" y="2019884"/>
            <a:chExt cx="382570" cy="382571"/>
          </a:xfrm>
        </p:grpSpPr>
        <p:sp>
          <p:nvSpPr>
            <p:cNvPr id="862" name="Google Shape;862;p36"/>
            <p:cNvSpPr/>
            <p:nvPr/>
          </p:nvSpPr>
          <p:spPr>
            <a:xfrm>
              <a:off x="2481646" y="2019884"/>
              <a:ext cx="245859" cy="382571"/>
            </a:xfrm>
            <a:custGeom>
              <a:rect b="b" l="l" r="r" t="t"/>
              <a:pathLst>
                <a:path extrusionOk="0" h="347" w="223">
                  <a:moveTo>
                    <a:pt x="223" y="83"/>
                  </a:moveTo>
                  <a:lnTo>
                    <a:pt x="223" y="21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19" y="347"/>
                  </a:lnTo>
                  <a:lnTo>
                    <a:pt x="19" y="326"/>
                  </a:lnTo>
                  <a:lnTo>
                    <a:pt x="102" y="326"/>
                  </a:lnTo>
                  <a:lnTo>
                    <a:pt x="102" y="266"/>
                  </a:lnTo>
                  <a:lnTo>
                    <a:pt x="19" y="266"/>
                  </a:lnTo>
                  <a:lnTo>
                    <a:pt x="19" y="245"/>
                  </a:lnTo>
                  <a:lnTo>
                    <a:pt x="142" y="245"/>
                  </a:lnTo>
                  <a:lnTo>
                    <a:pt x="142" y="183"/>
                  </a:lnTo>
                  <a:lnTo>
                    <a:pt x="19" y="183"/>
                  </a:lnTo>
                  <a:lnTo>
                    <a:pt x="19" y="164"/>
                  </a:lnTo>
                  <a:lnTo>
                    <a:pt x="183" y="164"/>
                  </a:lnTo>
                  <a:lnTo>
                    <a:pt x="183" y="102"/>
                  </a:lnTo>
                  <a:lnTo>
                    <a:pt x="19" y="102"/>
                  </a:lnTo>
                  <a:lnTo>
                    <a:pt x="19" y="83"/>
                  </a:lnTo>
                  <a:lnTo>
                    <a:pt x="223" y="83"/>
                  </a:lnTo>
                  <a:close/>
                  <a:moveTo>
                    <a:pt x="202" y="43"/>
                  </a:moveTo>
                  <a:lnTo>
                    <a:pt x="202" y="62"/>
                  </a:lnTo>
                  <a:lnTo>
                    <a:pt x="19" y="62"/>
                  </a:lnTo>
                  <a:lnTo>
                    <a:pt x="19" y="43"/>
                  </a:lnTo>
                  <a:lnTo>
                    <a:pt x="202" y="43"/>
                  </a:lnTo>
                  <a:close/>
                  <a:moveTo>
                    <a:pt x="81" y="285"/>
                  </a:moveTo>
                  <a:lnTo>
                    <a:pt x="81" y="307"/>
                  </a:lnTo>
                  <a:lnTo>
                    <a:pt x="19" y="307"/>
                  </a:lnTo>
                  <a:lnTo>
                    <a:pt x="19" y="285"/>
                  </a:lnTo>
                  <a:lnTo>
                    <a:pt x="81" y="285"/>
                  </a:lnTo>
                  <a:close/>
                  <a:moveTo>
                    <a:pt x="121" y="204"/>
                  </a:moveTo>
                  <a:lnTo>
                    <a:pt x="121" y="223"/>
                  </a:lnTo>
                  <a:lnTo>
                    <a:pt x="19" y="223"/>
                  </a:lnTo>
                  <a:lnTo>
                    <a:pt x="19" y="204"/>
                  </a:lnTo>
                  <a:lnTo>
                    <a:pt x="121" y="204"/>
                  </a:lnTo>
                  <a:close/>
                  <a:moveTo>
                    <a:pt x="161" y="124"/>
                  </a:moveTo>
                  <a:lnTo>
                    <a:pt x="161" y="143"/>
                  </a:lnTo>
                  <a:lnTo>
                    <a:pt x="19" y="143"/>
                  </a:lnTo>
                  <a:lnTo>
                    <a:pt x="19" y="124"/>
                  </a:lnTo>
                  <a:lnTo>
                    <a:pt x="161" y="1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392344" y="2043037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344935" y="2043037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392344" y="2088240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392344" y="213234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2344935" y="2132340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2392344" y="217754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392344" y="2221644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344935" y="2221644"/>
              <a:ext cx="240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392344" y="2265744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2392344" y="2313152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2344935" y="2313152"/>
              <a:ext cx="240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392344" y="2358355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grpSp>
        <p:nvGrpSpPr>
          <p:cNvPr id="880" name="Google Shape;880;p37"/>
          <p:cNvGrpSpPr/>
          <p:nvPr/>
        </p:nvGrpSpPr>
        <p:grpSpPr>
          <a:xfrm>
            <a:off x="6441798" y="2312952"/>
            <a:ext cx="1923820" cy="2491358"/>
            <a:chOff x="6441798" y="2312952"/>
            <a:chExt cx="1923820" cy="2491358"/>
          </a:xfrm>
        </p:grpSpPr>
        <p:grpSp>
          <p:nvGrpSpPr>
            <p:cNvPr id="881" name="Google Shape;881;p37"/>
            <p:cNvGrpSpPr/>
            <p:nvPr/>
          </p:nvGrpSpPr>
          <p:grpSpPr>
            <a:xfrm>
              <a:off x="7303533" y="2990635"/>
              <a:ext cx="1062085" cy="995219"/>
              <a:chOff x="1932280" y="1331475"/>
              <a:chExt cx="637200" cy="597084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4" name="Google Shape;894;p37"/>
            <p:cNvSpPr/>
            <p:nvPr/>
          </p:nvSpPr>
          <p:spPr>
            <a:xfrm>
              <a:off x="7499752" y="4238124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5" name="Google Shape;895;p37"/>
            <p:cNvGrpSpPr/>
            <p:nvPr/>
          </p:nvGrpSpPr>
          <p:grpSpPr>
            <a:xfrm>
              <a:off x="7950419" y="2312952"/>
              <a:ext cx="415198" cy="415198"/>
              <a:chOff x="1404969" y="1106377"/>
              <a:chExt cx="415198" cy="415198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8" name="Google Shape;898;p37"/>
            <p:cNvGrpSpPr/>
            <p:nvPr/>
          </p:nvGrpSpPr>
          <p:grpSpPr>
            <a:xfrm>
              <a:off x="6441798" y="3880086"/>
              <a:ext cx="653332" cy="924225"/>
              <a:chOff x="6000261" y="1225220"/>
              <a:chExt cx="627600" cy="887824"/>
            </a:xfrm>
          </p:grpSpPr>
          <p:sp>
            <p:nvSpPr>
              <p:cNvPr id="899" name="Google Shape;899;p3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2" name="Google Shape;912;p37"/>
            <p:cNvSpPr/>
            <p:nvPr/>
          </p:nvSpPr>
          <p:spPr>
            <a:xfrm>
              <a:off x="7405114" y="24411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3" name="Google Shape;913;p37"/>
          <p:cNvSpPr txBox="1"/>
          <p:nvPr/>
        </p:nvSpPr>
        <p:spPr>
          <a:xfrm>
            <a:off x="713225" y="1170675"/>
            <a:ext cx="61290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Bank of Canada. (2024, October 23). </a:t>
            </a:r>
            <a:r>
              <a:rPr i="1" lang="en" sz="1100">
                <a:latin typeface="Calibri"/>
                <a:ea typeface="Calibri"/>
                <a:cs typeface="Calibri"/>
                <a:sym typeface="Calibri"/>
              </a:rPr>
              <a:t>Capacity and inflation pressures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 Bank of Canada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https://www.bankofcanada.ca/rates/indicators/capacity-and-inflation-pressures/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Federal Reserve Bank of St. Louis. (n.d.). </a:t>
            </a:r>
            <a:r>
              <a:rPr i="1" lang="en" sz="1100">
                <a:latin typeface="Calibri"/>
                <a:ea typeface="Calibri"/>
                <a:cs typeface="Calibri"/>
                <a:sym typeface="Calibri"/>
              </a:rPr>
              <a:t>FRED economic data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 Federal Reserve Bank of St. Louis.</a:t>
            </a:r>
            <a:r>
              <a:rPr lang="en" sz="11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Government of Canada, Statistics Canada. (2024, October 16). </a:t>
            </a:r>
            <a:r>
              <a:rPr i="1" lang="en" sz="1100">
                <a:latin typeface="Calibri"/>
                <a:ea typeface="Calibri"/>
                <a:cs typeface="Calibri"/>
                <a:sym typeface="Calibri"/>
              </a:rPr>
              <a:t>Canada mortgage and Housing Corporation, housing starts, all areas, Canada and provinces, seasonally adjusted at annual rates, monthly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https://www150.statcan.gc.ca/t1/tbl1/en/tv.action?pid=3410015801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744" name="Google Shape;744;p25"/>
          <p:cNvSpPr txBox="1"/>
          <p:nvPr/>
        </p:nvSpPr>
        <p:spPr>
          <a:xfrm>
            <a:off x="891525" y="1345200"/>
            <a:ext cx="68484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Introduction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Dataset and Cleaning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 Determination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Building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Diagnostic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Refinement and Validation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References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0" name="Google Shape;750;p26"/>
          <p:cNvSpPr txBox="1"/>
          <p:nvPr>
            <p:ph idx="1" type="subTitle"/>
          </p:nvPr>
        </p:nvSpPr>
        <p:spPr>
          <a:xfrm>
            <a:off x="5060177" y="21204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Overall: </a:t>
            </a:r>
            <a:r>
              <a:rPr b="1" lang="en"/>
              <a:t>Address</a:t>
            </a:r>
            <a:r>
              <a:rPr b="1" lang="en"/>
              <a:t> </a:t>
            </a:r>
            <a:r>
              <a:rPr b="1" lang="en"/>
              <a:t>housing</a:t>
            </a:r>
            <a:r>
              <a:rPr b="1" lang="en"/>
              <a:t> </a:t>
            </a:r>
            <a:r>
              <a:rPr b="1" lang="en"/>
              <a:t>affordability</a:t>
            </a:r>
            <a:r>
              <a:rPr b="1" lang="en"/>
              <a:t> within Canada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complex economic and social factors</a:t>
            </a:r>
            <a:endParaRPr/>
          </a:p>
        </p:txBody>
      </p:sp>
      <p:sp>
        <p:nvSpPr>
          <p:cNvPr id="751" name="Google Shape;751;p26"/>
          <p:cNvSpPr txBox="1"/>
          <p:nvPr>
            <p:ph idx="2" type="subTitle"/>
          </p:nvPr>
        </p:nvSpPr>
        <p:spPr>
          <a:xfrm>
            <a:off x="1012325" y="2120424"/>
            <a:ext cx="31419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is at the forefront of Canadians minds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Growing concern for </a:t>
            </a:r>
            <a:r>
              <a:rPr lang="en"/>
              <a:t>housing</a:t>
            </a:r>
            <a:r>
              <a:rPr lang="en"/>
              <a:t> costs and economic stability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 txBox="1"/>
          <p:nvPr>
            <p:ph idx="3" type="subTitle"/>
          </p:nvPr>
        </p:nvSpPr>
        <p:spPr>
          <a:xfrm>
            <a:off x="1506850" y="1159975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53" name="Google Shape;753;p26"/>
          <p:cNvSpPr txBox="1"/>
          <p:nvPr>
            <p:ph idx="4" type="subTitle"/>
          </p:nvPr>
        </p:nvSpPr>
        <p:spPr>
          <a:xfrm>
            <a:off x="5559532" y="1159975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>
            <a:off x="1125376" y="1594506"/>
            <a:ext cx="381468" cy="335163"/>
          </a:xfrm>
          <a:custGeom>
            <a:rect b="b" l="l" r="r" t="t"/>
            <a:pathLst>
              <a:path extrusionOk="0" h="304" w="346">
                <a:moveTo>
                  <a:pt x="261" y="0"/>
                </a:moveTo>
                <a:lnTo>
                  <a:pt x="87" y="0"/>
                </a:lnTo>
                <a:lnTo>
                  <a:pt x="0" y="152"/>
                </a:lnTo>
                <a:lnTo>
                  <a:pt x="87" y="304"/>
                </a:lnTo>
                <a:lnTo>
                  <a:pt x="261" y="304"/>
                </a:lnTo>
                <a:lnTo>
                  <a:pt x="346" y="152"/>
                </a:lnTo>
                <a:lnTo>
                  <a:pt x="261" y="0"/>
                </a:lnTo>
                <a:close/>
                <a:moveTo>
                  <a:pt x="213" y="223"/>
                </a:moveTo>
                <a:lnTo>
                  <a:pt x="133" y="223"/>
                </a:lnTo>
                <a:lnTo>
                  <a:pt x="92" y="152"/>
                </a:lnTo>
                <a:lnTo>
                  <a:pt x="133" y="81"/>
                </a:lnTo>
                <a:lnTo>
                  <a:pt x="213" y="81"/>
                </a:lnTo>
                <a:lnTo>
                  <a:pt x="254" y="152"/>
                </a:lnTo>
                <a:lnTo>
                  <a:pt x="213" y="223"/>
                </a:lnTo>
                <a:close/>
                <a:moveTo>
                  <a:pt x="213" y="62"/>
                </a:moveTo>
                <a:lnTo>
                  <a:pt x="133" y="62"/>
                </a:lnTo>
                <a:lnTo>
                  <a:pt x="111" y="21"/>
                </a:lnTo>
                <a:lnTo>
                  <a:pt x="237" y="21"/>
                </a:lnTo>
                <a:lnTo>
                  <a:pt x="213" y="62"/>
                </a:lnTo>
                <a:close/>
                <a:moveTo>
                  <a:pt x="116" y="71"/>
                </a:moveTo>
                <a:lnTo>
                  <a:pt x="76" y="142"/>
                </a:lnTo>
                <a:lnTo>
                  <a:pt x="31" y="142"/>
                </a:lnTo>
                <a:lnTo>
                  <a:pt x="92" y="31"/>
                </a:lnTo>
                <a:lnTo>
                  <a:pt x="116" y="71"/>
                </a:lnTo>
                <a:close/>
                <a:moveTo>
                  <a:pt x="76" y="161"/>
                </a:moveTo>
                <a:lnTo>
                  <a:pt x="116" y="233"/>
                </a:lnTo>
                <a:lnTo>
                  <a:pt x="92" y="273"/>
                </a:lnTo>
                <a:lnTo>
                  <a:pt x="31" y="161"/>
                </a:lnTo>
                <a:lnTo>
                  <a:pt x="76" y="161"/>
                </a:lnTo>
                <a:close/>
                <a:moveTo>
                  <a:pt x="133" y="245"/>
                </a:moveTo>
                <a:lnTo>
                  <a:pt x="213" y="245"/>
                </a:lnTo>
                <a:lnTo>
                  <a:pt x="237" y="285"/>
                </a:lnTo>
                <a:lnTo>
                  <a:pt x="111" y="285"/>
                </a:lnTo>
                <a:lnTo>
                  <a:pt x="133" y="245"/>
                </a:lnTo>
                <a:close/>
                <a:moveTo>
                  <a:pt x="230" y="233"/>
                </a:moveTo>
                <a:lnTo>
                  <a:pt x="270" y="161"/>
                </a:lnTo>
                <a:lnTo>
                  <a:pt x="318" y="161"/>
                </a:lnTo>
                <a:lnTo>
                  <a:pt x="254" y="273"/>
                </a:lnTo>
                <a:lnTo>
                  <a:pt x="230" y="233"/>
                </a:lnTo>
                <a:close/>
                <a:moveTo>
                  <a:pt x="270" y="142"/>
                </a:moveTo>
                <a:lnTo>
                  <a:pt x="230" y="71"/>
                </a:lnTo>
                <a:lnTo>
                  <a:pt x="254" y="31"/>
                </a:lnTo>
                <a:lnTo>
                  <a:pt x="318" y="142"/>
                </a:lnTo>
                <a:lnTo>
                  <a:pt x="270" y="1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5094831" y="1554813"/>
            <a:ext cx="382570" cy="374853"/>
          </a:xfrm>
          <a:custGeom>
            <a:rect b="b" l="l" r="r" t="t"/>
            <a:pathLst>
              <a:path extrusionOk="0" h="340" w="347">
                <a:moveTo>
                  <a:pt x="173" y="0"/>
                </a:moveTo>
                <a:lnTo>
                  <a:pt x="0" y="129"/>
                </a:lnTo>
                <a:lnTo>
                  <a:pt x="64" y="340"/>
                </a:lnTo>
                <a:lnTo>
                  <a:pt x="285" y="340"/>
                </a:lnTo>
                <a:lnTo>
                  <a:pt x="347" y="129"/>
                </a:lnTo>
                <a:lnTo>
                  <a:pt x="173" y="0"/>
                </a:lnTo>
                <a:close/>
                <a:moveTo>
                  <a:pt x="271" y="145"/>
                </a:moveTo>
                <a:lnTo>
                  <a:pt x="183" y="81"/>
                </a:lnTo>
                <a:lnTo>
                  <a:pt x="183" y="31"/>
                </a:lnTo>
                <a:lnTo>
                  <a:pt x="313" y="129"/>
                </a:lnTo>
                <a:lnTo>
                  <a:pt x="271" y="145"/>
                </a:lnTo>
                <a:close/>
                <a:moveTo>
                  <a:pt x="225" y="257"/>
                </a:moveTo>
                <a:lnTo>
                  <a:pt x="123" y="257"/>
                </a:lnTo>
                <a:lnTo>
                  <a:pt x="90" y="159"/>
                </a:lnTo>
                <a:lnTo>
                  <a:pt x="173" y="100"/>
                </a:lnTo>
                <a:lnTo>
                  <a:pt x="256" y="159"/>
                </a:lnTo>
                <a:lnTo>
                  <a:pt x="225" y="257"/>
                </a:lnTo>
                <a:close/>
                <a:moveTo>
                  <a:pt x="164" y="81"/>
                </a:moveTo>
                <a:lnTo>
                  <a:pt x="76" y="145"/>
                </a:lnTo>
                <a:lnTo>
                  <a:pt x="36" y="129"/>
                </a:lnTo>
                <a:lnTo>
                  <a:pt x="164" y="31"/>
                </a:lnTo>
                <a:lnTo>
                  <a:pt x="164" y="81"/>
                </a:lnTo>
                <a:close/>
                <a:moveTo>
                  <a:pt x="71" y="164"/>
                </a:moveTo>
                <a:lnTo>
                  <a:pt x="104" y="266"/>
                </a:lnTo>
                <a:lnTo>
                  <a:pt x="74" y="307"/>
                </a:lnTo>
                <a:lnTo>
                  <a:pt x="29" y="150"/>
                </a:lnTo>
                <a:lnTo>
                  <a:pt x="71" y="164"/>
                </a:lnTo>
                <a:close/>
                <a:moveTo>
                  <a:pt x="121" y="278"/>
                </a:moveTo>
                <a:lnTo>
                  <a:pt x="228" y="278"/>
                </a:lnTo>
                <a:lnTo>
                  <a:pt x="256" y="319"/>
                </a:lnTo>
                <a:lnTo>
                  <a:pt x="90" y="319"/>
                </a:lnTo>
                <a:lnTo>
                  <a:pt x="121" y="278"/>
                </a:lnTo>
                <a:close/>
                <a:moveTo>
                  <a:pt x="244" y="266"/>
                </a:moveTo>
                <a:lnTo>
                  <a:pt x="278" y="164"/>
                </a:lnTo>
                <a:lnTo>
                  <a:pt x="320" y="150"/>
                </a:lnTo>
                <a:lnTo>
                  <a:pt x="273" y="307"/>
                </a:lnTo>
                <a:lnTo>
                  <a:pt x="244" y="2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&amp; </a:t>
            </a:r>
            <a:r>
              <a:rPr lang="en"/>
              <a:t>Research</a:t>
            </a:r>
            <a:r>
              <a:rPr lang="en"/>
              <a:t> Questions</a:t>
            </a:r>
            <a:endParaRPr/>
          </a:p>
        </p:txBody>
      </p:sp>
      <p:sp>
        <p:nvSpPr>
          <p:cNvPr id="761" name="Google Shape;761;p27"/>
          <p:cNvSpPr txBox="1"/>
          <p:nvPr/>
        </p:nvSpPr>
        <p:spPr>
          <a:xfrm>
            <a:off x="630475" y="1212313"/>
            <a:ext cx="7704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Address housing affordability within Canada by understanding these factors and the dynamics that may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influence the housing market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2" name="Google Shape;762;p27"/>
          <p:cNvSpPr txBox="1"/>
          <p:nvPr>
            <p:ph idx="4294967295" type="title"/>
          </p:nvPr>
        </p:nvSpPr>
        <p:spPr>
          <a:xfrm>
            <a:off x="1481975" y="1947200"/>
            <a:ext cx="65565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are the key factors driving the Housing Affordability Index?</a:t>
            </a:r>
            <a:endParaRPr sz="1400"/>
          </a:p>
        </p:txBody>
      </p:sp>
      <p:sp>
        <p:nvSpPr>
          <p:cNvPr id="763" name="Google Shape;763;p27"/>
          <p:cNvSpPr/>
          <p:nvPr/>
        </p:nvSpPr>
        <p:spPr>
          <a:xfrm>
            <a:off x="1082975" y="202970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1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764" name="Google Shape;764;p27"/>
          <p:cNvSpPr txBox="1"/>
          <p:nvPr>
            <p:ph idx="4294967295" type="title"/>
          </p:nvPr>
        </p:nvSpPr>
        <p:spPr>
          <a:xfrm>
            <a:off x="1481975" y="2883650"/>
            <a:ext cx="65565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we build a model to predict the Housing Affordability Index based on our selected economic indicators?</a:t>
            </a:r>
            <a:endParaRPr sz="1400"/>
          </a:p>
        </p:txBody>
      </p:sp>
      <p:sp>
        <p:nvSpPr>
          <p:cNvPr id="765" name="Google Shape;765;p27"/>
          <p:cNvSpPr/>
          <p:nvPr/>
        </p:nvSpPr>
        <p:spPr>
          <a:xfrm>
            <a:off x="1082975" y="288365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2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766" name="Google Shape;766;p27"/>
          <p:cNvSpPr txBox="1"/>
          <p:nvPr>
            <p:ph idx="4294967295" type="title"/>
          </p:nvPr>
        </p:nvSpPr>
        <p:spPr>
          <a:xfrm>
            <a:off x="1481975" y="3664475"/>
            <a:ext cx="65565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this model provide a minimum 90% accuracy?</a:t>
            </a:r>
            <a:endParaRPr sz="1400"/>
          </a:p>
        </p:txBody>
      </p:sp>
      <p:sp>
        <p:nvSpPr>
          <p:cNvPr id="767" name="Google Shape;767;p27"/>
          <p:cNvSpPr/>
          <p:nvPr/>
        </p:nvSpPr>
        <p:spPr>
          <a:xfrm>
            <a:off x="1082975" y="373760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3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8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(cleaning)</a:t>
            </a:r>
            <a:endParaRPr/>
          </a:p>
        </p:txBody>
      </p:sp>
      <p:sp>
        <p:nvSpPr>
          <p:cNvPr id="773" name="Google Shape;773;p28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From 3 different sources, </a:t>
            </a:r>
            <a:r>
              <a:rPr lang="en"/>
              <a:t>merging</a:t>
            </a:r>
            <a:r>
              <a:rPr lang="en"/>
              <a:t> them to created a combined dataset for all 33 </a:t>
            </a:r>
            <a:r>
              <a:rPr lang="en"/>
              <a:t>variables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Start our dataset at Q2 2001 which contains the least about of missing value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is some manipulation for the Quarters column where we need to convert it to DATE.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275" y="1519200"/>
            <a:ext cx="3759000" cy="250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Determination</a:t>
            </a:r>
            <a:endParaRPr/>
          </a:p>
        </p:txBody>
      </p:sp>
      <p:sp>
        <p:nvSpPr>
          <p:cNvPr id="780" name="Google Shape;780;p29"/>
          <p:cNvSpPr txBox="1"/>
          <p:nvPr/>
        </p:nvSpPr>
        <p:spPr>
          <a:xfrm>
            <a:off x="713225" y="1273525"/>
            <a:ext cx="59217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start of by using the stepwise regression to remove predictors based on the p-value stepwise until there is no more variable left to enter or remove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Then check for COLLINEARITY and find we have 6 variables left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1" name="Google Shape;781;p29"/>
          <p:cNvSpPr txBox="1"/>
          <p:nvPr/>
        </p:nvSpPr>
        <p:spPr>
          <a:xfrm>
            <a:off x="1069452" y="2382250"/>
            <a:ext cx="32886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INDINF_GRACE_Q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Foreign demand for Canadian non-commodity exports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INDINF_CPI_MEDIAN_Q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CPI-median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3. X10.Year.Bond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10-year bond yield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2" name="Google Shape;782;p29"/>
          <p:cNvSpPr txBox="1"/>
          <p:nvPr/>
        </p:nvSpPr>
        <p:spPr>
          <a:xfrm>
            <a:off x="4572000" y="2382250"/>
            <a:ext cx="38586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4. INDINF_OUTGAPMPR_Q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Current MPR output gap (%)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5. 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INDINF_SLSALLSEC_Q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Labour shortage, % firms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6.INDINF_EXPECTTWOTHREE_Q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Percentage of firms expecting price increases over the next six months of: 3% or less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EDA</a:t>
            </a:r>
            <a:endParaRPr/>
          </a:p>
        </p:txBody>
      </p:sp>
      <p:sp>
        <p:nvSpPr>
          <p:cNvPr id="788" name="Google Shape;788;p30"/>
          <p:cNvSpPr txBox="1"/>
          <p:nvPr/>
        </p:nvSpPr>
        <p:spPr>
          <a:xfrm>
            <a:off x="963475" y="1240325"/>
            <a:ext cx="79113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the basic EDA, we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decided to graph all 7 variables over the quarterly years to take look at the general trends to see if they are correlated with the Housing Affordability Index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89" name="Google Shape;7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329"/>
            <a:ext cx="2113472" cy="154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455" y="1897346"/>
            <a:ext cx="2113470" cy="156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909" y="1897346"/>
            <a:ext cx="2113471" cy="157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363" y="1897344"/>
            <a:ext cx="2144963" cy="157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3474" y="3461546"/>
            <a:ext cx="2260827" cy="167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1938" y="3465855"/>
            <a:ext cx="2260827" cy="166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0415" y="3461528"/>
            <a:ext cx="2260827" cy="16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Diagnostics</a:t>
            </a:r>
            <a:endParaRPr/>
          </a:p>
        </p:txBody>
      </p:sp>
      <p:pic>
        <p:nvPicPr>
          <p:cNvPr id="801" name="Google Shape;8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300" y="1170125"/>
            <a:ext cx="4977300" cy="371412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31"/>
          <p:cNvSpPr txBox="1"/>
          <p:nvPr>
            <p:ph idx="4294967295" type="body"/>
          </p:nvPr>
        </p:nvSpPr>
        <p:spPr>
          <a:xfrm>
            <a:off x="797175" y="1594475"/>
            <a:ext cx="29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Check for </a:t>
            </a:r>
            <a:r>
              <a:rPr lang="en" sz="1800"/>
              <a:t>multicollinearity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Refinement and Validation</a:t>
            </a:r>
            <a:endParaRPr/>
          </a:p>
        </p:txBody>
      </p:sp>
      <p:sp>
        <p:nvSpPr>
          <p:cNvPr id="808" name="Google Shape;808;p32"/>
          <p:cNvSpPr txBox="1"/>
          <p:nvPr>
            <p:ph idx="1" type="body"/>
          </p:nvPr>
        </p:nvSpPr>
        <p:spPr>
          <a:xfrm>
            <a:off x="372825" y="1397675"/>
            <a:ext cx="2909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Check for interaction effects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Export demand and long term bond yields interaction significant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Positive coefficient is odd given economic theory.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9" name="Google Shape;8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00" y="1570075"/>
            <a:ext cx="5606426" cy="26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125" y="3555850"/>
            <a:ext cx="10763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