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dinschool\Mini%20Project-1\Mini%20Capst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odinschool\Mini%20Project-1\Mini%20Capsto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Question1!$C$1</c:f>
              <c:strCache>
                <c:ptCount val="1"/>
                <c:pt idx="0">
                  <c:v>Count_of_Rentals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A1-4FEF-AB3A-9FDE820ADF7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A1-4FEF-AB3A-9FDE820ADF7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A1-4FEF-AB3A-9FDE820ADF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A1-4FEF-AB3A-9FDE820ADF7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A1-4FEF-AB3A-9FDE820ADF7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Question1!$A$2:$A$6</c:f>
              <c:strCache>
                <c:ptCount val="5"/>
                <c:pt idx="0">
                  <c:v>February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</c:strCache>
            </c:strRef>
          </c:cat>
          <c:val>
            <c:numRef>
              <c:f>Question1!$C$2:$C$6</c:f>
              <c:numCache>
                <c:formatCode>General</c:formatCode>
                <c:ptCount val="5"/>
                <c:pt idx="0">
                  <c:v>182</c:v>
                </c:pt>
                <c:pt idx="1">
                  <c:v>1156</c:v>
                </c:pt>
                <c:pt idx="2">
                  <c:v>2311</c:v>
                </c:pt>
                <c:pt idx="3">
                  <c:v>6709</c:v>
                </c:pt>
                <c:pt idx="4">
                  <c:v>5686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8A1-4FEF-AB3A-9FDE820ADF7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3364566929133854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Question4!$B$1</c:f>
              <c:strCache>
                <c:ptCount val="1"/>
                <c:pt idx="0">
                  <c:v>Count_of_Rental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Question4!$A$2:$A$17</c:f>
              <c:strCache>
                <c:ptCount val="16"/>
                <c:pt idx="0">
                  <c:v>Action</c:v>
                </c:pt>
                <c:pt idx="1">
                  <c:v>Animation</c:v>
                </c:pt>
                <c:pt idx="2">
                  <c:v>Children</c:v>
                </c:pt>
                <c:pt idx="3">
                  <c:v>Classics</c:v>
                </c:pt>
                <c:pt idx="4">
                  <c:v>Comedy</c:v>
                </c:pt>
                <c:pt idx="5">
                  <c:v>Documentary</c:v>
                </c:pt>
                <c:pt idx="6">
                  <c:v>Drama</c:v>
                </c:pt>
                <c:pt idx="7">
                  <c:v>Family</c:v>
                </c:pt>
                <c:pt idx="8">
                  <c:v>Foreign</c:v>
                </c:pt>
                <c:pt idx="9">
                  <c:v>Games</c:v>
                </c:pt>
                <c:pt idx="10">
                  <c:v>Horror</c:v>
                </c:pt>
                <c:pt idx="11">
                  <c:v>Music</c:v>
                </c:pt>
                <c:pt idx="12">
                  <c:v>New</c:v>
                </c:pt>
                <c:pt idx="13">
                  <c:v>Sci-Fi</c:v>
                </c:pt>
                <c:pt idx="14">
                  <c:v>Sports</c:v>
                </c:pt>
                <c:pt idx="15">
                  <c:v>Travel</c:v>
                </c:pt>
              </c:strCache>
            </c:strRef>
          </c:cat>
          <c:val>
            <c:numRef>
              <c:f>Question4!$B$2:$B$17</c:f>
              <c:numCache>
                <c:formatCode>General</c:formatCode>
                <c:ptCount val="16"/>
                <c:pt idx="0">
                  <c:v>1112</c:v>
                </c:pt>
                <c:pt idx="1">
                  <c:v>1166</c:v>
                </c:pt>
                <c:pt idx="2">
                  <c:v>945</c:v>
                </c:pt>
                <c:pt idx="3">
                  <c:v>939</c:v>
                </c:pt>
                <c:pt idx="4">
                  <c:v>941</c:v>
                </c:pt>
                <c:pt idx="5">
                  <c:v>1050</c:v>
                </c:pt>
                <c:pt idx="6">
                  <c:v>1060</c:v>
                </c:pt>
                <c:pt idx="7">
                  <c:v>1096</c:v>
                </c:pt>
                <c:pt idx="8">
                  <c:v>1033</c:v>
                </c:pt>
                <c:pt idx="9">
                  <c:v>969</c:v>
                </c:pt>
                <c:pt idx="10">
                  <c:v>846</c:v>
                </c:pt>
                <c:pt idx="11">
                  <c:v>830</c:v>
                </c:pt>
                <c:pt idx="12">
                  <c:v>940</c:v>
                </c:pt>
                <c:pt idx="13">
                  <c:v>1101</c:v>
                </c:pt>
                <c:pt idx="14">
                  <c:v>1179</c:v>
                </c:pt>
                <c:pt idx="15">
                  <c:v>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3-4EA0-AED7-0DD404FA3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7558176"/>
        <c:axId val="937544256"/>
      </c:barChart>
      <c:catAx>
        <c:axId val="93755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544256"/>
        <c:crosses val="autoZero"/>
        <c:auto val="1"/>
        <c:lblAlgn val="ctr"/>
        <c:lblOffset val="100"/>
        <c:noMultiLvlLbl val="0"/>
      </c:catAx>
      <c:valAx>
        <c:axId val="937544256"/>
        <c:scaling>
          <c:orientation val="minMax"/>
          <c:max val="12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7558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D458E-3EF3-4BDE-9A27-7171537E2510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03FE6-E429-45F6-926F-6E1A6CDD89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18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03FE6-E429-45F6-926F-6E1A6CDD89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0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17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57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73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762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34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288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176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31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54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9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2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92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2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95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6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771E5A-FB9E-49C8-A106-ABD9296E3CE1}" type="datetimeFigureOut">
              <a:rPr lang="en-IN" smtClean="0"/>
              <a:t>16-08-2024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17BFEC-7177-461A-8526-67FC44D614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30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E392-62EE-385A-434D-5461BFA0B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81199"/>
            <a:ext cx="6815669" cy="1188721"/>
          </a:xfrm>
        </p:spPr>
        <p:txBody>
          <a:bodyPr>
            <a:normAutofit fontScale="90000"/>
          </a:bodyPr>
          <a:lstStyle/>
          <a:p>
            <a:r>
              <a:rPr lang="en-US" dirty="0"/>
              <a:t>Mini Capstone Project</a:t>
            </a:r>
            <a:br>
              <a:rPr lang="en-US" dirty="0"/>
            </a:br>
            <a:r>
              <a:rPr lang="en-US" sz="2800" dirty="0"/>
              <a:t>(SQL &amp; EXCEL)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80DE4-F722-9854-32B5-C5F2D3030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606797"/>
            <a:ext cx="6815669" cy="13208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Done by:</a:t>
            </a:r>
          </a:p>
          <a:p>
            <a:r>
              <a:rPr lang="en-US" dirty="0"/>
              <a:t>Gaddam Lakshmi Deepak</a:t>
            </a:r>
          </a:p>
          <a:p>
            <a:r>
              <a:rPr lang="en-US" dirty="0"/>
              <a:t>Student ID: S9648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57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F63D2-5DBA-1329-EDB3-099AF873E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582508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9211B-86F9-80F7-8ACE-53AD32263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22960"/>
            <a:ext cx="9601196" cy="5052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u="sng" dirty="0">
                <a:effectLst/>
                <a:highlight>
                  <a:srgbClr val="FFFFFF"/>
                </a:highlight>
              </a:rPr>
              <a:t>Project Question:</a:t>
            </a:r>
            <a:r>
              <a:rPr lang="en-US" sz="2000" b="1" i="0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i="0" dirty="0">
                <a:effectLst/>
                <a:highlight>
                  <a:srgbClr val="FFFFFF"/>
                </a:highlight>
              </a:rPr>
              <a:t>Analysis of Rental Patterns and Film Popularity in </a:t>
            </a:r>
            <a:r>
              <a:rPr lang="en-US" sz="2000" i="0" dirty="0" err="1">
                <a:effectLst/>
                <a:highlight>
                  <a:srgbClr val="FFFFFF"/>
                </a:highlight>
              </a:rPr>
              <a:t>MavenMovies</a:t>
            </a:r>
            <a:r>
              <a:rPr lang="en-US" sz="2000" i="0" dirty="0">
                <a:effectLst/>
                <a:highlight>
                  <a:srgbClr val="FFFFFF"/>
                </a:highlight>
              </a:rPr>
              <a:t> Database</a:t>
            </a:r>
          </a:p>
          <a:p>
            <a:pPr marL="0" indent="0">
              <a:buNone/>
            </a:pPr>
            <a:endParaRPr lang="en-US" sz="2000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b="1" i="0" u="sng" dirty="0">
                <a:effectLst/>
                <a:highlight>
                  <a:srgbClr val="FFFFFF"/>
                </a:highlight>
              </a:rPr>
              <a:t>Objective:</a:t>
            </a:r>
            <a:r>
              <a:rPr lang="en-US" sz="2000" b="1" i="0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i="0" dirty="0">
                <a:effectLst/>
                <a:highlight>
                  <a:srgbClr val="FFFFFF"/>
                </a:highlight>
              </a:rPr>
              <a:t>To analyze rental trends, identify popular films, and assess store performance using the </a:t>
            </a:r>
            <a:r>
              <a:rPr lang="en-US" sz="2000" i="0" dirty="0" err="1">
                <a:effectLst/>
                <a:highlight>
                  <a:srgbClr val="FFFFFF"/>
                </a:highlight>
              </a:rPr>
              <a:t>MavenMovies</a:t>
            </a:r>
            <a:r>
              <a:rPr lang="en-US" sz="2000" i="0" dirty="0">
                <a:effectLst/>
                <a:highlight>
                  <a:srgbClr val="FFFFFF"/>
                </a:highlight>
              </a:rPr>
              <a:t> </a:t>
            </a:r>
            <a:r>
              <a:rPr lang="en-US" sz="2000" i="0" dirty="0" err="1">
                <a:effectLst/>
                <a:highlight>
                  <a:srgbClr val="FFFFFF"/>
                </a:highlight>
              </a:rPr>
              <a:t>Sakila</a:t>
            </a:r>
            <a:r>
              <a:rPr lang="en-US" sz="2000" i="0" dirty="0">
                <a:effectLst/>
                <a:highlight>
                  <a:srgbClr val="FFFFFF"/>
                </a:highlight>
              </a:rPr>
              <a:t> database.</a:t>
            </a:r>
          </a:p>
          <a:p>
            <a:pPr marL="0" indent="0">
              <a:buNone/>
            </a:pPr>
            <a:endParaRPr lang="en-US" sz="2000" i="0" dirty="0">
              <a:effectLst/>
              <a:highlight>
                <a:srgbClr val="FFFFFF"/>
              </a:highlight>
            </a:endParaRPr>
          </a:p>
          <a:p>
            <a:pPr marL="0" indent="0" algn="ctr">
              <a:buNone/>
            </a:pPr>
            <a:r>
              <a:rPr lang="en-US" i="0" dirty="0">
                <a:effectLst/>
                <a:highlight>
                  <a:srgbClr val="FFFFFF"/>
                </a:highlight>
              </a:rPr>
              <a:t>Tools used – SQL, Excel &amp; PowerPoint</a:t>
            </a:r>
          </a:p>
          <a:p>
            <a:pPr marL="0" indent="0">
              <a:buNone/>
            </a:pPr>
            <a:endParaRPr lang="en-US" sz="2000" i="0" dirty="0">
              <a:effectLst/>
              <a:highlight>
                <a:srgbClr val="FFFFFF"/>
              </a:highlight>
            </a:endParaRPr>
          </a:p>
          <a:p>
            <a:pPr marL="0" indent="0" algn="ctr" rtl="0" eaLnBrk="1" latinLnBrk="0" hangingPunct="1">
              <a:spcBef>
                <a:spcPts val="480"/>
              </a:spcBef>
              <a:spcAft>
                <a:spcPts val="600"/>
              </a:spcAft>
              <a:buNone/>
            </a:pPr>
            <a:r>
              <a:rPr lang="en-US" i="0" kern="1200" dirty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  <a:ea typeface="+mn-ea"/>
                <a:cs typeface="+mn-cs"/>
              </a:rPr>
              <a:t>Total Tables – 19</a:t>
            </a:r>
            <a:endParaRPr lang="en-IN" sz="2000" dirty="0">
              <a:effectLst/>
            </a:endParaRPr>
          </a:p>
          <a:p>
            <a:pPr marL="0" indent="0" algn="ctr" rtl="0" eaLnBrk="1" latinLnBrk="0" hangingPunct="1">
              <a:spcBef>
                <a:spcPts val="480"/>
              </a:spcBef>
              <a:spcAft>
                <a:spcPts val="600"/>
              </a:spcAft>
              <a:buNone/>
            </a:pPr>
            <a:r>
              <a:rPr lang="en-US" kern="1200" dirty="0">
                <a:solidFill>
                  <a:srgbClr val="262626"/>
                </a:solidFill>
                <a:effectLst/>
                <a:highlight>
                  <a:srgbClr val="FFFFFF"/>
                </a:highlight>
                <a:latin typeface="Garamond" panose="02020404030301010803" pitchFamily="18" charset="0"/>
                <a:ea typeface="+mn-ea"/>
                <a:cs typeface="+mn-cs"/>
              </a:rPr>
              <a:t>Used Tables - 9</a:t>
            </a:r>
            <a:endParaRPr lang="en-IN" sz="2000" dirty="0">
              <a:effectLst/>
            </a:endParaRPr>
          </a:p>
          <a:p>
            <a:pPr marL="0" indent="0">
              <a:buNone/>
            </a:pPr>
            <a:endParaRPr lang="en-US" sz="2000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000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000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1559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106E-7939-A7D2-9103-220F58E9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77"/>
            <a:ext cx="10515600" cy="735703"/>
          </a:xfrm>
        </p:spPr>
        <p:txBody>
          <a:bodyPr>
            <a:no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000" b="1" i="0" dirty="0">
                <a:effectLst/>
                <a:highlight>
                  <a:srgbClr val="FFFFFF"/>
                </a:highlight>
                <a:latin typeface="+mn-lt"/>
              </a:rPr>
              <a:t>1. Rental Trends:</a:t>
            </a:r>
            <a:endParaRPr lang="en-IN" sz="3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21FB-0D63-7D5E-638F-CA8A9A937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360"/>
            <a:ext cx="10515600" cy="5455603"/>
          </a:xfrm>
        </p:spPr>
        <p:txBody>
          <a:bodyPr/>
          <a:lstStyle/>
          <a:p>
            <a:r>
              <a:rPr lang="en-US" sz="2800" i="0" u="none" strike="noStrike" dirty="0">
                <a:effectLst/>
                <a:highlight>
                  <a:srgbClr val="FFFFFF"/>
                </a:highlight>
                <a:latin typeface="+mn-lt"/>
              </a:rPr>
              <a:t>Analyze the monthly rental trends over the available data period.</a:t>
            </a: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B30FE-B59F-4702-2214-75BF96FC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585"/>
            <a:ext cx="5792470" cy="1574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C2446-CA9E-EAF1-807F-75B20013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3070"/>
            <a:ext cx="5535648" cy="2367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95FD91-D58F-4D14-05CB-C2AD9420F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46" y="3437359"/>
            <a:ext cx="4822354" cy="2731245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E4535F9-29A3-80B1-3941-798686DF0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863622"/>
              </p:ext>
            </p:extLst>
          </p:nvPr>
        </p:nvGraphicFramePr>
        <p:xfrm>
          <a:off x="6857367" y="1204859"/>
          <a:ext cx="4125594" cy="2224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03719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0ED0-1B4E-25C7-0126-3122347E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93040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ECF4A-6F2D-231F-802F-85E3FA4F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40"/>
            <a:ext cx="11059160" cy="5983923"/>
          </a:xfrm>
        </p:spPr>
        <p:txBody>
          <a:bodyPr/>
          <a:lstStyle/>
          <a:p>
            <a:r>
              <a:rPr lang="en-US" sz="2800" i="0" u="none" strike="noStrike" dirty="0">
                <a:effectLst/>
                <a:highlight>
                  <a:srgbClr val="FFFFFF"/>
                </a:highlight>
                <a:latin typeface="+mn-lt"/>
              </a:rPr>
              <a:t>Determine the peak rental hours in a day based on rental transactions.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FC7BD0-9B06-089A-C5E9-F3C8761E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133" y="1056640"/>
            <a:ext cx="8212667" cy="4927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409D8D6-E0DA-8C63-2DD2-CED7E056E1FB}"/>
              </a:ext>
            </a:extLst>
          </p:cNvPr>
          <p:cNvSpPr/>
          <p:nvPr/>
        </p:nvSpPr>
        <p:spPr>
          <a:xfrm>
            <a:off x="1107440" y="2133600"/>
            <a:ext cx="1962573" cy="58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4F8F3A-CE43-B52A-6C1B-7A7201ED0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81037"/>
            <a:ext cx="2116725" cy="54959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5F8492F-A661-3589-3646-12606FD6876E}"/>
              </a:ext>
            </a:extLst>
          </p:cNvPr>
          <p:cNvSpPr/>
          <p:nvPr/>
        </p:nvSpPr>
        <p:spPr>
          <a:xfrm>
            <a:off x="3086946" y="2385536"/>
            <a:ext cx="45719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1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106E-7939-A7D2-9103-220F58E9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77"/>
            <a:ext cx="10515600" cy="735703"/>
          </a:xfrm>
        </p:spPr>
        <p:txBody>
          <a:bodyPr>
            <a:no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000" b="1" dirty="0">
                <a:highlight>
                  <a:srgbClr val="FFFFFF"/>
                </a:highlight>
                <a:latin typeface="+mn-lt"/>
              </a:rPr>
              <a:t>2</a:t>
            </a:r>
            <a:r>
              <a:rPr lang="en-US" sz="3000" b="1" i="0" dirty="0">
                <a:effectLst/>
                <a:highlight>
                  <a:srgbClr val="FFFFFF"/>
                </a:highlight>
                <a:latin typeface="+mn-lt"/>
              </a:rPr>
              <a:t>. Film Popularity:</a:t>
            </a:r>
            <a:endParaRPr lang="en-IN" sz="30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21FB-0D63-7D5E-638F-CA8A9A937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360"/>
            <a:ext cx="10515600" cy="5455603"/>
          </a:xfrm>
        </p:spPr>
        <p:txBody>
          <a:bodyPr/>
          <a:lstStyle/>
          <a:p>
            <a:r>
              <a:rPr lang="en-US" dirty="0">
                <a:highlight>
                  <a:srgbClr val="FFFFFF"/>
                </a:highlight>
              </a:rPr>
              <a:t>Identify the top 10 most rented films.</a:t>
            </a:r>
            <a:endParaRPr lang="en-US" sz="2800" i="0" u="none" strike="noStrike" dirty="0">
              <a:effectLst/>
              <a:highlight>
                <a:srgbClr val="FFFFFF"/>
              </a:highlight>
              <a:latin typeface="+mn-lt"/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1330F5-5010-4307-7E4A-91F1D7E37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60" y="1451448"/>
            <a:ext cx="6244533" cy="37533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C57D6C-2645-0332-3F05-794864BA2861}"/>
              </a:ext>
            </a:extLst>
          </p:cNvPr>
          <p:cNvSpPr/>
          <p:nvPr/>
        </p:nvSpPr>
        <p:spPr>
          <a:xfrm>
            <a:off x="1082042" y="2121571"/>
            <a:ext cx="4046220" cy="58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B1CCFD-3519-DC58-6D4B-892AA7D4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1457063"/>
            <a:ext cx="3815080" cy="29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8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823E-8333-DE35-6795-8E2EA246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61"/>
            <a:ext cx="10988040" cy="76200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266A-C671-6938-B22B-EBF1DFF3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2"/>
            <a:ext cx="10515600" cy="606520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i="0" u="none" strike="noStrike" dirty="0">
                <a:effectLst/>
                <a:highlight>
                  <a:srgbClr val="FFFFFF"/>
                </a:highlight>
                <a:latin typeface="+mn-lt"/>
              </a:rPr>
              <a:t>Determine which film categories have the highest number of rentals.</a:t>
            </a:r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D745D2-9D6B-FC8F-BCFA-B770E0BCDE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681924"/>
              </p:ext>
            </p:extLst>
          </p:nvPr>
        </p:nvGraphicFramePr>
        <p:xfrm>
          <a:off x="4437380" y="1290320"/>
          <a:ext cx="6431280" cy="3972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1987FDF-78B2-98C8-769B-FA4366CA11BD}"/>
              </a:ext>
            </a:extLst>
          </p:cNvPr>
          <p:cNvSpPr/>
          <p:nvPr/>
        </p:nvSpPr>
        <p:spPr>
          <a:xfrm>
            <a:off x="1390015" y="2113280"/>
            <a:ext cx="3024505" cy="58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026AFA-F351-9D5E-DF3E-46EF1B28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" y="851324"/>
            <a:ext cx="3114040" cy="51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8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4450-F902-5D91-3A89-D5EA5080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1"/>
            <a:ext cx="10515600" cy="711199"/>
          </a:xfrm>
        </p:spPr>
        <p:txBody>
          <a:bodyPr>
            <a:no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000" b="1" i="0" dirty="0">
                <a:effectLst/>
                <a:highlight>
                  <a:srgbClr val="FFFFFF"/>
                </a:highlight>
                <a:latin typeface="+mn-lt"/>
              </a:rPr>
              <a:t>3. Store Performance: </a:t>
            </a:r>
            <a:endParaRPr lang="en-IN" sz="3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E38C-317A-462D-9F0F-0BCDFED2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480"/>
            <a:ext cx="10515600" cy="5364163"/>
          </a:xfrm>
        </p:spPr>
        <p:txBody>
          <a:bodyPr/>
          <a:lstStyle/>
          <a:p>
            <a:r>
              <a:rPr lang="en-US" sz="2800" i="0" u="none" strike="noStrike" dirty="0">
                <a:effectLst/>
                <a:highlight>
                  <a:srgbClr val="FFFFFF"/>
                </a:highlight>
                <a:latin typeface="+mn-lt"/>
              </a:rPr>
              <a:t>Identify which store generates the highest rental revenue.</a:t>
            </a: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800" i="0" u="none" strike="noStrike" dirty="0">
              <a:effectLst/>
              <a:highlight>
                <a:srgbClr val="FFFFFF"/>
              </a:highlight>
              <a:latin typeface="+mn-lt"/>
            </a:endParaRPr>
          </a:p>
          <a:p>
            <a:pPr marL="0" indent="0">
              <a:buNone/>
            </a:pPr>
            <a:endParaRPr lang="en-US" sz="2800" i="0" u="none" strike="noStrike" dirty="0">
              <a:effectLst/>
              <a:highlight>
                <a:srgbClr val="FFFFFF"/>
              </a:highlight>
              <a:latin typeface="+mn-lt"/>
            </a:endParaRPr>
          </a:p>
          <a:p>
            <a:r>
              <a:rPr lang="en-US" sz="2800" i="0" u="none" strike="noStrike" dirty="0">
                <a:effectLst/>
                <a:highlight>
                  <a:srgbClr val="FFFFFF"/>
                </a:highlight>
                <a:latin typeface="+mn-lt"/>
              </a:rPr>
              <a:t>Determine the distribution of rentals by staff members to assess performance.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D2E64-645D-B88A-D82C-E48B304D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59" y="1503679"/>
            <a:ext cx="9886073" cy="8204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F5027-A6DE-F6C0-5B1F-7464538C8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084" y="4106387"/>
            <a:ext cx="5356301" cy="12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4066-8CF6-C1EC-4C93-A9874290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E57B-E608-0A70-A046-E8F39733F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274104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271</TotalTime>
  <Words>165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Organic</vt:lpstr>
      <vt:lpstr>Mini Capstone Project (SQL &amp; EXCEL)</vt:lpstr>
      <vt:lpstr> </vt:lpstr>
      <vt:lpstr>1. Rental Trends:</vt:lpstr>
      <vt:lpstr> </vt:lpstr>
      <vt:lpstr>2. Film Popularity:</vt:lpstr>
      <vt:lpstr> </vt:lpstr>
      <vt:lpstr>3. Store Performance: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deepak gaddam</dc:creator>
  <cp:lastModifiedBy>lakshmi deepak gaddam</cp:lastModifiedBy>
  <cp:revision>8</cp:revision>
  <dcterms:created xsi:type="dcterms:W3CDTF">2024-08-15T12:13:04Z</dcterms:created>
  <dcterms:modified xsi:type="dcterms:W3CDTF">2024-08-16T19:00:51Z</dcterms:modified>
</cp:coreProperties>
</file>