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36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2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472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133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55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15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85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42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574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AE2D-F617-CA23-8D3A-12B645BB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90C6-9B9B-D682-6F92-BEF8AAA2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F00F1-8A4D-191B-4046-48F7A220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960A-6E5F-70C2-F558-EFEB420E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53E8-C7F5-6AAD-7B55-8F59ECC5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2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78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48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7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2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2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2C60B0C-733A-4543-8850-70F1AC75EF85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FBC2848-1F24-40B7-A819-D7DC2C84EE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8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D8E3-0923-EB7D-22DC-894A190B7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5134" y="1717193"/>
            <a:ext cx="4858386" cy="2509213"/>
          </a:xfrm>
        </p:spPr>
        <p:txBody>
          <a:bodyPr/>
          <a:lstStyle/>
          <a:p>
            <a:r>
              <a:rPr lang="en-US" dirty="0"/>
              <a:t>Analyzing Sales Data of Amazon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0CB89-0447-4FAF-129E-DAB4F9A51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3" y="3886200"/>
            <a:ext cx="4344988" cy="13715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EFFC5-D78A-3BC4-348D-EEC78C799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082038"/>
            <a:ext cx="6360160" cy="41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8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037B-18A6-1E43-EEC3-D7B7F488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2277"/>
            <a:ext cx="10364451" cy="1596177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BD9A-6680-E79C-6D9C-6218EEA3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909893"/>
            <a:ext cx="10364452" cy="4054027"/>
          </a:xfrm>
        </p:spPr>
        <p:txBody>
          <a:bodyPr>
            <a:noAutofit/>
          </a:bodyPr>
          <a:lstStyle/>
          <a:p>
            <a:r>
              <a:rPr lang="en-US" dirty="0"/>
              <a:t>To analyze Amazon's sales data to gain insights into sales trends and identify factors affecting sales across different branches.</a:t>
            </a:r>
            <a:endParaRPr lang="en-IN" dirty="0"/>
          </a:p>
          <a:p>
            <a:r>
              <a:rPr lang="en-IN" dirty="0"/>
              <a:t>Product Analysis</a:t>
            </a:r>
          </a:p>
          <a:p>
            <a:r>
              <a:rPr lang="en-IN" dirty="0"/>
              <a:t>Sales Analysis</a:t>
            </a:r>
          </a:p>
          <a:p>
            <a:r>
              <a:rPr lang="en-IN" dirty="0"/>
              <a:t>Customer Analysis</a:t>
            </a:r>
          </a:p>
          <a:p>
            <a:endParaRPr lang="en-IN" dirty="0"/>
          </a:p>
          <a:p>
            <a:r>
              <a:rPr lang="en-IN" dirty="0"/>
              <a:t>Tools Used – EXCEL &amp; MYSQL Workbench</a:t>
            </a:r>
          </a:p>
          <a:p>
            <a:r>
              <a:rPr lang="en-IN" dirty="0"/>
              <a:t>1000 Rows &amp; 17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0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5163-118B-5814-8F67-58BB7892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94997"/>
            <a:ext cx="10364451" cy="1596177"/>
          </a:xfrm>
        </p:spPr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D507-12D6-D965-D7D1-74725A41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153733"/>
            <a:ext cx="10364452" cy="3424107"/>
          </a:xfrm>
        </p:spPr>
        <p:txBody>
          <a:bodyPr/>
          <a:lstStyle/>
          <a:p>
            <a:r>
              <a:rPr lang="en-US" dirty="0"/>
              <a:t>Created Database Amazon</a:t>
            </a:r>
          </a:p>
          <a:p>
            <a:r>
              <a:rPr lang="en-US" dirty="0"/>
              <a:t>Created table and imported dataset</a:t>
            </a:r>
            <a:endParaRPr lang="en-IN" dirty="0"/>
          </a:p>
          <a:p>
            <a:r>
              <a:rPr lang="en-IN" dirty="0"/>
              <a:t>Added columns using Date column:</a:t>
            </a:r>
          </a:p>
          <a:p>
            <a:r>
              <a:rPr lang="en-IN" dirty="0" err="1"/>
              <a:t>Timeofday</a:t>
            </a:r>
            <a:endParaRPr lang="en-IN" dirty="0"/>
          </a:p>
          <a:p>
            <a:r>
              <a:rPr lang="en-IN" dirty="0" err="1"/>
              <a:t>Dayname</a:t>
            </a:r>
            <a:endParaRPr lang="en-IN" dirty="0"/>
          </a:p>
          <a:p>
            <a:r>
              <a:rPr lang="en-IN" dirty="0" err="1"/>
              <a:t>monthname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BA8766-E066-D205-A913-33E21AF7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82" y="2153733"/>
            <a:ext cx="4595944" cy="30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8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9473-8174-97F9-1090-C9B8BBEA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0"/>
            <a:ext cx="10515600" cy="1325563"/>
          </a:xfrm>
        </p:spPr>
        <p:txBody>
          <a:bodyPr/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9EB0-D4F8-3DBF-ECE0-AA3356CE1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2" y="1045029"/>
            <a:ext cx="11789228" cy="5704114"/>
          </a:xfrm>
        </p:spPr>
        <p:txBody>
          <a:bodyPr>
            <a:normAutofit/>
          </a:bodyPr>
          <a:lstStyle/>
          <a:p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</a:rPr>
              <a:t>There are 3 distinct cities: Yangon, Naypyitaw, Mandalay.</a:t>
            </a:r>
          </a:p>
          <a:p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</a:rPr>
              <a:t>There are 3 branches with corresponding cities Branch A- Yangon, B- Naypyitaw &amp; C- Mandalay.</a:t>
            </a:r>
          </a:p>
          <a:p>
            <a:r>
              <a:rPr lang="en-IN" dirty="0">
                <a:ea typeface="Verdana" panose="020B0604030504040204" pitchFamily="34" charset="0"/>
                <a:cs typeface="Times New Roman" panose="02020603050405020304" pitchFamily="18" charset="0"/>
              </a:rPr>
              <a:t>There are 6 distinct product lines.</a:t>
            </a:r>
          </a:p>
          <a:p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</a:rPr>
              <a:t>The most frequently used payment method is E-wallet, with 345 transactions.</a:t>
            </a:r>
          </a:p>
          <a:p>
            <a:r>
              <a:rPr lang="en-IN" dirty="0">
                <a:ea typeface="Verdana" panose="020B0604030504040204" pitchFamily="34" charset="0"/>
                <a:cs typeface="Times New Roman" panose="02020603050405020304" pitchFamily="18" charset="0"/>
              </a:rPr>
              <a:t>The Food &amp; beverages product line has the highest sales with 53471.28.</a:t>
            </a:r>
          </a:p>
          <a:p>
            <a:r>
              <a:rPr lang="en-IN" dirty="0">
                <a:ea typeface="Verdana" panose="020B0604030504040204" pitchFamily="34" charset="0"/>
                <a:cs typeface="Times New Roman" panose="02020603050405020304" pitchFamily="18" charset="0"/>
              </a:rPr>
              <a:t>Revenue for each month Jan-110754.16, Mar-104243.34,Feb- 92589.88.</a:t>
            </a:r>
          </a:p>
          <a:p>
            <a:r>
              <a:rPr lang="en-IN" dirty="0">
                <a:ea typeface="Verdana" panose="020B0604030504040204" pitchFamily="34" charset="0"/>
                <a:cs typeface="Times New Roman" panose="02020603050405020304" pitchFamily="18" charset="0"/>
              </a:rPr>
              <a:t>In Jan, </a:t>
            </a:r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</a:rPr>
              <a:t>the cost of goods sold reach its peak with 110754.16.</a:t>
            </a:r>
          </a:p>
          <a:p>
            <a:r>
              <a:rPr lang="en-IN" dirty="0">
                <a:ea typeface="Verdana" panose="020B0604030504040204" pitchFamily="34" charset="0"/>
                <a:cs typeface="Times New Roman" panose="02020603050405020304" pitchFamily="18" charset="0"/>
              </a:rPr>
              <a:t>The Food and beverages </a:t>
            </a:r>
            <a:r>
              <a:rPr lang="en-US" b="0" i="0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product line generated the highest revenue with 53471.28.</a:t>
            </a:r>
          </a:p>
          <a:p>
            <a:r>
              <a:rPr lang="en-US" dirty="0">
                <a:ea typeface="Verdan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ea typeface="Verdana" panose="020B0604030504040204" pitchFamily="34" charset="0"/>
                <a:cs typeface="Times New Roman" panose="02020603050405020304" pitchFamily="18" charset="0"/>
              </a:rPr>
              <a:t>Naypyitaw </a:t>
            </a:r>
            <a:r>
              <a:rPr lang="en-US" b="0" i="0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city was the highest revenue with 105303.53.</a:t>
            </a:r>
          </a:p>
        </p:txBody>
      </p:sp>
    </p:spTree>
    <p:extLst>
      <p:ext uri="{BB962C8B-B14F-4D97-AF65-F5344CB8AC3E}">
        <p14:creationId xmlns:p14="http://schemas.microsoft.com/office/powerpoint/2010/main" val="298851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E3C3-3786-DFF8-7250-B39BB426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40" y="9080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D1DE-1EB7-439A-3975-0F37C09C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406718"/>
            <a:ext cx="11917680" cy="6217602"/>
          </a:xfrm>
        </p:spPr>
        <p:txBody>
          <a:bodyPr>
            <a:normAutofit/>
          </a:bodyPr>
          <a:lstStyle/>
          <a:p>
            <a:r>
              <a:rPr lang="en-IN" sz="1800" dirty="0">
                <a:ea typeface="Verdana" panose="020B0604030504040204" pitchFamily="34" charset="0"/>
                <a:cs typeface="Times New Roman" panose="02020603050405020304" pitchFamily="18" charset="0"/>
              </a:rPr>
              <a:t>Food and beverages</a:t>
            </a:r>
            <a:r>
              <a:rPr lang="en-US" sz="1800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product line incurred the highest Value Added Tax</a:t>
            </a:r>
            <a:r>
              <a:rPr lang="en-US" sz="1800" dirty="0">
                <a:ea typeface="Verdana" panose="020B0604030504040204" pitchFamily="34" charset="0"/>
                <a:cs typeface="Times New Roman" panose="02020603050405020304" pitchFamily="18" charset="0"/>
              </a:rPr>
              <a:t> with 2673.56.</a:t>
            </a:r>
          </a:p>
          <a:p>
            <a:r>
              <a:rPr lang="en-US" sz="1800" dirty="0">
                <a:ea typeface="Verdana" panose="020B0604030504040204" pitchFamily="34" charset="0"/>
                <a:cs typeface="Times New Roman" panose="02020603050405020304" pitchFamily="18" charset="0"/>
              </a:rPr>
              <a:t>For each product line, added a column named as </a:t>
            </a:r>
            <a:r>
              <a:rPr lang="en-US" sz="1800" dirty="0" err="1">
                <a:ea typeface="Verdana" panose="020B0604030504040204" pitchFamily="34" charset="0"/>
                <a:cs typeface="Times New Roman" panose="02020603050405020304" pitchFamily="18" charset="0"/>
              </a:rPr>
              <a:t>Sales_rating</a:t>
            </a:r>
            <a:r>
              <a:rPr lang="en-US" sz="1800" dirty="0">
                <a:ea typeface="Verdana" panose="020B0604030504040204" pitchFamily="34" charset="0"/>
                <a:cs typeface="Times New Roman" panose="02020603050405020304" pitchFamily="18" charset="0"/>
              </a:rPr>
              <a:t>. "Good" if its sales are above average, otherwise "Bad.“</a:t>
            </a:r>
          </a:p>
          <a:p>
            <a:r>
              <a:rPr lang="en-US" sz="1800" b="0" i="0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Branch A exceeded the average number of products sold.</a:t>
            </a:r>
          </a:p>
          <a:p>
            <a:r>
              <a:rPr lang="en-US" sz="1800" b="0" i="0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Health and beauty Product line is most frequently associated with gender Male and Fashion accessories is with gender female.</a:t>
            </a:r>
          </a:p>
          <a:p>
            <a:r>
              <a:rPr lang="en-US" sz="1800" dirty="0"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verage rating for each product line</a:t>
            </a:r>
            <a:r>
              <a:rPr lang="en-US" sz="1800" dirty="0"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sz="1800" b="0" i="0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1800" b="0" i="0" dirty="0">
              <a:effectLst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/>
              <a:t>Yangon, Naypyitaw, Mandalay cities having highest VAT percentage, 4.76</a:t>
            </a:r>
            <a:endParaRPr lang="en-US" sz="180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a typeface="Verdana" panose="020B0604030504040204" pitchFamily="34" charset="0"/>
                <a:cs typeface="Times New Roman" panose="02020603050405020304" pitchFamily="18" charset="0"/>
              </a:rPr>
              <a:t>Member customer type has </a:t>
            </a:r>
            <a:r>
              <a:rPr lang="en-IN" sz="1800" b="0" i="0" dirty="0"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the highest revenue.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C838DD-2506-50D1-D542-85B2F806D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41612"/>
              </p:ext>
            </p:extLst>
          </p:nvPr>
        </p:nvGraphicFramePr>
        <p:xfrm>
          <a:off x="3069227" y="3337560"/>
          <a:ext cx="4517390" cy="1788636"/>
        </p:xfrm>
        <a:graphic>
          <a:graphicData uri="http://schemas.openxmlformats.org/drawingml/2006/table">
            <a:tbl>
              <a:tblPr/>
              <a:tblGrid>
                <a:gridCol w="3429260">
                  <a:extLst>
                    <a:ext uri="{9D8B030D-6E8A-4147-A177-3AD203B41FA5}">
                      <a16:colId xmlns:a16="http://schemas.microsoft.com/office/drawing/2014/main" val="2819956282"/>
                    </a:ext>
                  </a:extLst>
                </a:gridCol>
                <a:gridCol w="1088130">
                  <a:extLst>
                    <a:ext uri="{9D8B030D-6E8A-4147-A177-3AD203B41FA5}">
                      <a16:colId xmlns:a16="http://schemas.microsoft.com/office/drawing/2014/main" val="1190197124"/>
                    </a:ext>
                  </a:extLst>
                </a:gridCol>
              </a:tblGrid>
              <a:tr h="298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774166"/>
                  </a:ext>
                </a:extLst>
              </a:tr>
              <a:tr h="298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055042"/>
                  </a:ext>
                </a:extLst>
              </a:tr>
              <a:tr h="298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678585"/>
                  </a:ext>
                </a:extLst>
              </a:tr>
              <a:tr h="298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407832"/>
                  </a:ext>
                </a:extLst>
              </a:tr>
              <a:tr h="298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74207"/>
                  </a:ext>
                </a:extLst>
              </a:tr>
              <a:tr h="298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94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B6F6-424B-A01F-B89F-33790ADB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630" y="163507"/>
            <a:ext cx="10515600" cy="18098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74CD-4982-497B-2E6E-0D7943A3B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000"/>
            <a:ext cx="11353800" cy="6532879"/>
          </a:xfrm>
        </p:spPr>
        <p:txBody>
          <a:bodyPr>
            <a:normAutofit/>
          </a:bodyPr>
          <a:lstStyle/>
          <a:p>
            <a:r>
              <a:rPr lang="en-US" sz="2000" dirty="0">
                <a:ea typeface="Verdana" panose="020B0604030504040204" pitchFamily="34" charset="0"/>
                <a:cs typeface="Times New Roman" panose="02020603050405020304" pitchFamily="18" charset="0"/>
              </a:rPr>
              <a:t>Sales occurrences for each time of day on every weekday:</a:t>
            </a:r>
            <a:endParaRPr lang="en-US" dirty="0"/>
          </a:p>
          <a:p>
            <a:r>
              <a:rPr lang="en-US" dirty="0"/>
              <a:t>Member customer type has the highest VAT percentage.</a:t>
            </a:r>
          </a:p>
          <a:p>
            <a:r>
              <a:rPr lang="en-US" dirty="0"/>
              <a:t>There are 2 distinct customer types – Member &amp; Normal.</a:t>
            </a:r>
          </a:p>
          <a:p>
            <a:r>
              <a:rPr lang="en-US" dirty="0"/>
              <a:t>There are 3 distinct payment methods – </a:t>
            </a:r>
            <a:r>
              <a:rPr lang="en-US" dirty="0" err="1"/>
              <a:t>Ewallet</a:t>
            </a:r>
            <a:r>
              <a:rPr lang="en-US" dirty="0"/>
              <a:t>, Cash &amp; Credit card</a:t>
            </a:r>
          </a:p>
          <a:p>
            <a:r>
              <a:rPr lang="en-US" dirty="0"/>
              <a:t>Member </a:t>
            </a:r>
            <a:r>
              <a:rPr lang="en-US" b="0" i="0" dirty="0">
                <a:effectLst/>
              </a:rPr>
              <a:t>customer type occurred most frequently with the highest </a:t>
            </a:r>
            <a:br>
              <a:rPr lang="en-US" b="0" i="0" dirty="0">
                <a:effectLst/>
              </a:rPr>
            </a:br>
            <a:r>
              <a:rPr lang="en-US" b="0" i="0" dirty="0">
                <a:effectLst/>
              </a:rPr>
              <a:t>purchase frequency.</a:t>
            </a:r>
          </a:p>
          <a:p>
            <a:r>
              <a:rPr lang="en-US" dirty="0"/>
              <a:t>Female customers are the predominant gender.</a:t>
            </a:r>
          </a:p>
          <a:p>
            <a:r>
              <a:rPr lang="en-US" dirty="0"/>
              <a:t>T</a:t>
            </a:r>
            <a:r>
              <a:rPr lang="en-US" b="0" i="0" dirty="0">
                <a:effectLst/>
              </a:rPr>
              <a:t>he distribution of genders within each branch: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Customers provide the most ratings during the afternoon.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FF9DCA-9403-942B-4BBE-7B9AA9C09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040123"/>
              </p:ext>
            </p:extLst>
          </p:nvPr>
        </p:nvGraphicFramePr>
        <p:xfrm>
          <a:off x="8849360" y="360052"/>
          <a:ext cx="3028950" cy="6132192"/>
        </p:xfrm>
        <a:graphic>
          <a:graphicData uri="http://schemas.openxmlformats.org/drawingml/2006/table">
            <a:tbl>
              <a:tblPr/>
              <a:tblGrid>
                <a:gridCol w="1039000">
                  <a:extLst>
                    <a:ext uri="{9D8B030D-6E8A-4147-A177-3AD203B41FA5}">
                      <a16:colId xmlns:a16="http://schemas.microsoft.com/office/drawing/2014/main" val="801128145"/>
                    </a:ext>
                  </a:extLst>
                </a:gridCol>
                <a:gridCol w="915729">
                  <a:extLst>
                    <a:ext uri="{9D8B030D-6E8A-4147-A177-3AD203B41FA5}">
                      <a16:colId xmlns:a16="http://schemas.microsoft.com/office/drawing/2014/main" val="2392036068"/>
                    </a:ext>
                  </a:extLst>
                </a:gridCol>
                <a:gridCol w="1074221">
                  <a:extLst>
                    <a:ext uri="{9D8B030D-6E8A-4147-A177-3AD203B41FA5}">
                      <a16:colId xmlns:a16="http://schemas.microsoft.com/office/drawing/2014/main" val="1318056132"/>
                    </a:ext>
                  </a:extLst>
                </a:gridCol>
              </a:tblGrid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dayname</a:t>
                      </a: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timeofday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Sales_Count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085865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53479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Wednesday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944482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99448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0126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Friday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143472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47302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192922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821706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222812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624873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Wednesday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91050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97887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Friday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308302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4291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Friday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813122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80752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Thursday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Evening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51728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Saturday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607066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3980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Wednesday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233961"/>
                  </a:ext>
                </a:extLst>
              </a:tr>
              <a:tr h="27873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2712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267014-3536-6328-2C07-D6F02D7C9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94444"/>
              </p:ext>
            </p:extLst>
          </p:nvPr>
        </p:nvGraphicFramePr>
        <p:xfrm>
          <a:off x="1769110" y="4086763"/>
          <a:ext cx="2641494" cy="1964690"/>
        </p:xfrm>
        <a:graphic>
          <a:graphicData uri="http://schemas.openxmlformats.org/drawingml/2006/table">
            <a:tbl>
              <a:tblPr/>
              <a:tblGrid>
                <a:gridCol w="952923">
                  <a:extLst>
                    <a:ext uri="{9D8B030D-6E8A-4147-A177-3AD203B41FA5}">
                      <a16:colId xmlns:a16="http://schemas.microsoft.com/office/drawing/2014/main" val="2601260677"/>
                    </a:ext>
                  </a:extLst>
                </a:gridCol>
                <a:gridCol w="823807">
                  <a:extLst>
                    <a:ext uri="{9D8B030D-6E8A-4147-A177-3AD203B41FA5}">
                      <a16:colId xmlns:a16="http://schemas.microsoft.com/office/drawing/2014/main" val="2546855409"/>
                    </a:ext>
                  </a:extLst>
                </a:gridCol>
                <a:gridCol w="864764">
                  <a:extLst>
                    <a:ext uri="{9D8B030D-6E8A-4147-A177-3AD203B41FA5}">
                      <a16:colId xmlns:a16="http://schemas.microsoft.com/office/drawing/2014/main" val="1684605962"/>
                    </a:ext>
                  </a:extLst>
                </a:gridCol>
              </a:tblGrid>
              <a:tr h="248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branch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14068"/>
                  </a:ext>
                </a:extLst>
              </a:tr>
              <a:tr h="248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284137"/>
                  </a:ext>
                </a:extLst>
              </a:tr>
              <a:tr h="248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54835"/>
                  </a:ext>
                </a:extLst>
              </a:tr>
              <a:tr h="248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50903"/>
                  </a:ext>
                </a:extLst>
              </a:tr>
              <a:tr h="248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666198"/>
                  </a:ext>
                </a:extLst>
              </a:tr>
              <a:tr h="248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496766"/>
                  </a:ext>
                </a:extLst>
              </a:tr>
              <a:tr h="248778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1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3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9AD-3858-6E0E-FAE1-EA2FF745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095"/>
            <a:ext cx="10515600" cy="27844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552B-BFE3-3D36-1558-78761D56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711200"/>
            <a:ext cx="10977880" cy="5465763"/>
          </a:xfrm>
        </p:spPr>
        <p:txBody>
          <a:bodyPr/>
          <a:lstStyle/>
          <a:p>
            <a:r>
              <a:rPr lang="en-US" dirty="0"/>
              <a:t>The time of day with the highest customer ratings for each branch is shown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Monday is the day of the week with the highest average rating, 7.15.</a:t>
            </a:r>
          </a:p>
          <a:p>
            <a:r>
              <a:rPr lang="en-US" dirty="0"/>
              <a:t>The day of the week with the highest average ratings for each branch: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9CF5F3-49A5-F4CA-052C-37050AFB6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0055"/>
              </p:ext>
            </p:extLst>
          </p:nvPr>
        </p:nvGraphicFramePr>
        <p:xfrm>
          <a:off x="3183164" y="1198406"/>
          <a:ext cx="2817494" cy="1501140"/>
        </p:xfrm>
        <a:graphic>
          <a:graphicData uri="http://schemas.openxmlformats.org/drawingml/2006/table">
            <a:tbl>
              <a:tblPr/>
              <a:tblGrid>
                <a:gridCol w="718947">
                  <a:extLst>
                    <a:ext uri="{9D8B030D-6E8A-4147-A177-3AD203B41FA5}">
                      <a16:colId xmlns:a16="http://schemas.microsoft.com/office/drawing/2014/main" val="32301618"/>
                    </a:ext>
                  </a:extLst>
                </a:gridCol>
                <a:gridCol w="1010412">
                  <a:extLst>
                    <a:ext uri="{9D8B030D-6E8A-4147-A177-3AD203B41FA5}">
                      <a16:colId xmlns:a16="http://schemas.microsoft.com/office/drawing/2014/main" val="2727362481"/>
                    </a:ext>
                  </a:extLst>
                </a:gridCol>
                <a:gridCol w="1088135">
                  <a:extLst>
                    <a:ext uri="{9D8B030D-6E8A-4147-A177-3AD203B41FA5}">
                      <a16:colId xmlns:a16="http://schemas.microsoft.com/office/drawing/2014/main" val="1801547177"/>
                    </a:ext>
                  </a:extLst>
                </a:gridCol>
              </a:tblGrid>
              <a:tr h="2464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timeofday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919544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422852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165678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330078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380908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Afternoon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266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174C1D-2ACF-15CD-58B3-041698D5F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46748"/>
              </p:ext>
            </p:extLst>
          </p:nvPr>
        </p:nvGraphicFramePr>
        <p:xfrm>
          <a:off x="3183163" y="4283891"/>
          <a:ext cx="2817495" cy="1243328"/>
        </p:xfrm>
        <a:graphic>
          <a:graphicData uri="http://schemas.openxmlformats.org/drawingml/2006/table">
            <a:tbl>
              <a:tblPr/>
              <a:tblGrid>
                <a:gridCol w="939165">
                  <a:extLst>
                    <a:ext uri="{9D8B030D-6E8A-4147-A177-3AD203B41FA5}">
                      <a16:colId xmlns:a16="http://schemas.microsoft.com/office/drawing/2014/main" val="705869889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3923039907"/>
                    </a:ext>
                  </a:extLst>
                </a:gridCol>
                <a:gridCol w="939165">
                  <a:extLst>
                    <a:ext uri="{9D8B030D-6E8A-4147-A177-3AD203B41FA5}">
                      <a16:colId xmlns:a16="http://schemas.microsoft.com/office/drawing/2014/main" val="2895713693"/>
                    </a:ext>
                  </a:extLst>
                </a:gridCol>
              </a:tblGrid>
              <a:tr h="32960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dayname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024670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406117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764200"/>
                  </a:ext>
                </a:extLst>
              </a:tr>
              <a:tr h="30457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319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03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E992-6526-E940-C94E-00EF10B6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5" y="538480"/>
            <a:ext cx="10364451" cy="1596177"/>
          </a:xfrm>
        </p:spPr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AF8F0-0A48-4DB4-265C-AB0F8CF25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07" y="2401689"/>
            <a:ext cx="11847185" cy="5354507"/>
          </a:xfrm>
        </p:spPr>
        <p:txBody>
          <a:bodyPr/>
          <a:lstStyle/>
          <a:p>
            <a:r>
              <a:rPr lang="en-US" dirty="0"/>
              <a:t>Use social media and influencer marketing to target the female demographic effectively.</a:t>
            </a:r>
          </a:p>
          <a:p>
            <a:r>
              <a:rPr lang="en-US" dirty="0"/>
              <a:t>Target female customers with fashion accessories campaigns and afternoon offers.</a:t>
            </a:r>
          </a:p>
          <a:p>
            <a:r>
              <a:rPr lang="en-US" dirty="0"/>
              <a:t>Launch loyalty programs and exclusive member deals to drive higher revenue.</a:t>
            </a:r>
          </a:p>
          <a:p>
            <a:r>
              <a:rPr lang="en-US" dirty="0"/>
              <a:t>Align promotions with high customer ratings during afternoons.</a:t>
            </a:r>
          </a:p>
          <a:p>
            <a:r>
              <a:rPr lang="en-US" dirty="0"/>
              <a:t>Offer cashback and rewards to encourage frequent use.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31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980D-AF60-ADAE-51DC-FB6D19A8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115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</a:t>
            </a:r>
            <a:endParaRPr lang="en-IN" sz="1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DC9BA-6952-627C-1F9D-F4E28A14F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10802205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594</TotalTime>
  <Words>602</Words>
  <Application>Microsoft Office PowerPoint</Application>
  <PresentationFormat>Widescreen</PresentationFormat>
  <Paragraphs>193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Tw Cen MT</vt:lpstr>
      <vt:lpstr>Verdana</vt:lpstr>
      <vt:lpstr>Droplet</vt:lpstr>
      <vt:lpstr>Analyzing Sales Data of Amazon</vt:lpstr>
      <vt:lpstr>Project Overview</vt:lpstr>
      <vt:lpstr>EDA</vt:lpstr>
      <vt:lpstr>Insights</vt:lpstr>
      <vt:lpstr>PowerPoint Presentation</vt:lpstr>
      <vt:lpstr>PowerPoint Presentation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deepak gaddam</dc:creator>
  <cp:lastModifiedBy>lakshmi deepak gaddam</cp:lastModifiedBy>
  <cp:revision>13</cp:revision>
  <dcterms:created xsi:type="dcterms:W3CDTF">2024-12-27T10:15:19Z</dcterms:created>
  <dcterms:modified xsi:type="dcterms:W3CDTF">2025-01-04T07:38:05Z</dcterms:modified>
</cp:coreProperties>
</file>