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B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4B876-2ECC-4919-B753-25BD0C66F19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1B9B0D2-EE58-4F52-BE6A-0FE35ABF75FE}">
      <dgm:prSet phldrT="[Text]"/>
      <dgm:spPr/>
      <dgm:t>
        <a:bodyPr/>
        <a:lstStyle/>
        <a:p>
          <a:r>
            <a:rPr lang="en-US" dirty="0"/>
            <a:t>Analyze and Understand the structure of data</a:t>
          </a:r>
        </a:p>
      </dgm:t>
    </dgm:pt>
    <dgm:pt modelId="{B7CD213A-15A3-4129-932A-CA725AFE140F}" type="parTrans" cxnId="{33825921-1C81-466E-AC46-DAAB27AA5107}">
      <dgm:prSet/>
      <dgm:spPr/>
      <dgm:t>
        <a:bodyPr/>
        <a:lstStyle/>
        <a:p>
          <a:endParaRPr lang="en-US"/>
        </a:p>
      </dgm:t>
    </dgm:pt>
    <dgm:pt modelId="{39E33F3E-48D4-4721-AAC0-D4CE87A38FBE}" type="sibTrans" cxnId="{33825921-1C81-466E-AC46-DAAB27AA5107}">
      <dgm:prSet/>
      <dgm:spPr/>
      <dgm:t>
        <a:bodyPr/>
        <a:lstStyle/>
        <a:p>
          <a:endParaRPr lang="en-US"/>
        </a:p>
      </dgm:t>
    </dgm:pt>
    <dgm:pt modelId="{6CFEA388-2E94-447E-B0E1-80804056BD92}">
      <dgm:prSet/>
      <dgm:spPr/>
      <dgm:t>
        <a:bodyPr/>
        <a:lstStyle/>
        <a:p>
          <a:r>
            <a:rPr lang="en-US"/>
            <a:t>Visualize data</a:t>
          </a:r>
          <a:endParaRPr lang="en-US" dirty="0"/>
        </a:p>
      </dgm:t>
    </dgm:pt>
    <dgm:pt modelId="{D652B254-0285-4404-B197-DD5A491BC449}" type="parTrans" cxnId="{E7AB2C0C-898E-4A36-B525-1033B654E3FC}">
      <dgm:prSet/>
      <dgm:spPr/>
      <dgm:t>
        <a:bodyPr/>
        <a:lstStyle/>
        <a:p>
          <a:endParaRPr lang="en-US"/>
        </a:p>
      </dgm:t>
    </dgm:pt>
    <dgm:pt modelId="{2545A58E-3883-402E-9ADD-E56D36D527A5}" type="sibTrans" cxnId="{E7AB2C0C-898E-4A36-B525-1033B654E3FC}">
      <dgm:prSet/>
      <dgm:spPr/>
      <dgm:t>
        <a:bodyPr/>
        <a:lstStyle/>
        <a:p>
          <a:endParaRPr lang="en-US"/>
        </a:p>
      </dgm:t>
    </dgm:pt>
    <dgm:pt modelId="{FB1C249E-0A06-4AF8-A1D8-8192523D5D4D}">
      <dgm:prSet/>
      <dgm:spPr/>
      <dgm:t>
        <a:bodyPr/>
        <a:lstStyle/>
        <a:p>
          <a:r>
            <a:rPr lang="en-US"/>
            <a:t>Text preprocessing</a:t>
          </a:r>
          <a:endParaRPr lang="en-US" dirty="0"/>
        </a:p>
      </dgm:t>
    </dgm:pt>
    <dgm:pt modelId="{BAC8DC27-0A0B-426E-AA6F-425FBED8FF75}" type="parTrans" cxnId="{3B0FAA39-4E4C-41DF-A162-CEB50CBAD7C2}">
      <dgm:prSet/>
      <dgm:spPr/>
      <dgm:t>
        <a:bodyPr/>
        <a:lstStyle/>
        <a:p>
          <a:endParaRPr lang="en-US"/>
        </a:p>
      </dgm:t>
    </dgm:pt>
    <dgm:pt modelId="{C80A33AA-AB0B-4227-AD61-88D1649B04D3}" type="sibTrans" cxnId="{3B0FAA39-4E4C-41DF-A162-CEB50CBAD7C2}">
      <dgm:prSet/>
      <dgm:spPr/>
      <dgm:t>
        <a:bodyPr/>
        <a:lstStyle/>
        <a:p>
          <a:endParaRPr lang="en-US"/>
        </a:p>
      </dgm:t>
    </dgm:pt>
    <dgm:pt modelId="{AF3DF9F4-2547-4323-B7D7-223C19B1A43A}">
      <dgm:prSet/>
      <dgm:spPr/>
      <dgm:t>
        <a:bodyPr/>
        <a:lstStyle/>
        <a:p>
          <a:r>
            <a:rPr lang="en-US"/>
            <a:t>Create word vocabulary and Tokens</a:t>
          </a:r>
          <a:endParaRPr lang="en-US" dirty="0"/>
        </a:p>
      </dgm:t>
    </dgm:pt>
    <dgm:pt modelId="{D5068AA7-6823-402F-9C06-9492234072B7}" type="parTrans" cxnId="{D499FC5A-B01B-4007-8250-8F168C7BB7D6}">
      <dgm:prSet/>
      <dgm:spPr/>
      <dgm:t>
        <a:bodyPr/>
        <a:lstStyle/>
        <a:p>
          <a:endParaRPr lang="en-US"/>
        </a:p>
      </dgm:t>
    </dgm:pt>
    <dgm:pt modelId="{1C6C65F7-F2D5-4F78-8A20-3989422C7660}" type="sibTrans" cxnId="{D499FC5A-B01B-4007-8250-8F168C7BB7D6}">
      <dgm:prSet/>
      <dgm:spPr/>
      <dgm:t>
        <a:bodyPr/>
        <a:lstStyle/>
        <a:p>
          <a:endParaRPr lang="en-US"/>
        </a:p>
      </dgm:t>
    </dgm:pt>
    <dgm:pt modelId="{F84DD07E-9DDD-4BF1-BF02-EA5563981EB3}">
      <dgm:prSet/>
      <dgm:spPr/>
      <dgm:t>
        <a:bodyPr/>
        <a:lstStyle/>
        <a:p>
          <a:r>
            <a:rPr lang="en-US"/>
            <a:t>Build a Classification model</a:t>
          </a:r>
          <a:endParaRPr lang="en-US" dirty="0"/>
        </a:p>
      </dgm:t>
    </dgm:pt>
    <dgm:pt modelId="{363FCB3A-DF12-4A87-8A56-2ACF724EB491}" type="parTrans" cxnId="{025C377F-4935-417A-9A5D-FC4860EFD2F5}">
      <dgm:prSet/>
      <dgm:spPr/>
      <dgm:t>
        <a:bodyPr/>
        <a:lstStyle/>
        <a:p>
          <a:endParaRPr lang="en-US"/>
        </a:p>
      </dgm:t>
    </dgm:pt>
    <dgm:pt modelId="{ECAB8671-FE98-41ED-838E-B6D05E2E2709}" type="sibTrans" cxnId="{025C377F-4935-417A-9A5D-FC4860EFD2F5}">
      <dgm:prSet/>
      <dgm:spPr/>
      <dgm:t>
        <a:bodyPr/>
        <a:lstStyle/>
        <a:p>
          <a:endParaRPr lang="en-US"/>
        </a:p>
      </dgm:t>
    </dgm:pt>
    <dgm:pt modelId="{C8D6837F-0441-4CE7-9C66-A4F534EC4290}">
      <dgm:prSet/>
      <dgm:spPr/>
      <dgm:t>
        <a:bodyPr/>
        <a:lstStyle/>
        <a:p>
          <a:r>
            <a:rPr lang="en-US"/>
            <a:t>Train the model</a:t>
          </a:r>
          <a:endParaRPr lang="en-US" dirty="0"/>
        </a:p>
      </dgm:t>
    </dgm:pt>
    <dgm:pt modelId="{4F4E74E4-6C42-428A-8A78-E9DB1695E453}" type="parTrans" cxnId="{8AB62700-3BB2-42B4-B870-C9D70DB4E145}">
      <dgm:prSet/>
      <dgm:spPr/>
      <dgm:t>
        <a:bodyPr/>
        <a:lstStyle/>
        <a:p>
          <a:endParaRPr lang="en-US"/>
        </a:p>
      </dgm:t>
    </dgm:pt>
    <dgm:pt modelId="{858536C2-C941-44B9-B54C-DAEE02EDB4E9}" type="sibTrans" cxnId="{8AB62700-3BB2-42B4-B870-C9D70DB4E145}">
      <dgm:prSet/>
      <dgm:spPr/>
      <dgm:t>
        <a:bodyPr/>
        <a:lstStyle/>
        <a:p>
          <a:endParaRPr lang="en-US"/>
        </a:p>
      </dgm:t>
    </dgm:pt>
    <dgm:pt modelId="{2594A9AC-59B6-4608-9FA1-703CC267B66D}">
      <dgm:prSet/>
      <dgm:spPr/>
      <dgm:t>
        <a:bodyPr/>
        <a:lstStyle/>
        <a:p>
          <a:r>
            <a:rPr lang="en-US" dirty="0"/>
            <a:t>Test and fine tune the Model</a:t>
          </a:r>
        </a:p>
      </dgm:t>
    </dgm:pt>
    <dgm:pt modelId="{9464DEFE-492B-41A7-B7FD-5DC002714510}" type="parTrans" cxnId="{719AC4BF-B886-4E5F-B8AD-B80D4D8FCDB7}">
      <dgm:prSet/>
      <dgm:spPr/>
      <dgm:t>
        <a:bodyPr/>
        <a:lstStyle/>
        <a:p>
          <a:endParaRPr lang="en-US"/>
        </a:p>
      </dgm:t>
    </dgm:pt>
    <dgm:pt modelId="{170ECE72-2A32-475B-9209-DAA952965592}" type="sibTrans" cxnId="{719AC4BF-B886-4E5F-B8AD-B80D4D8FCDB7}">
      <dgm:prSet/>
      <dgm:spPr/>
      <dgm:t>
        <a:bodyPr/>
        <a:lstStyle/>
        <a:p>
          <a:endParaRPr lang="en-US"/>
        </a:p>
      </dgm:t>
    </dgm:pt>
    <dgm:pt modelId="{72143920-807F-4689-9FF9-372E7A4C34A5}" type="pres">
      <dgm:prSet presAssocID="{0384B876-2ECC-4919-B753-25BD0C66F198}" presName="diagram" presStyleCnt="0">
        <dgm:presLayoutVars>
          <dgm:dir/>
          <dgm:resizeHandles val="exact"/>
        </dgm:presLayoutVars>
      </dgm:prSet>
      <dgm:spPr/>
    </dgm:pt>
    <dgm:pt modelId="{2F9A0571-2654-40D2-B1E4-83656F8BD15B}" type="pres">
      <dgm:prSet presAssocID="{81B9B0D2-EE58-4F52-BE6A-0FE35ABF75FE}" presName="node" presStyleLbl="node1" presStyleIdx="0" presStyleCnt="7">
        <dgm:presLayoutVars>
          <dgm:bulletEnabled val="1"/>
        </dgm:presLayoutVars>
      </dgm:prSet>
      <dgm:spPr/>
    </dgm:pt>
    <dgm:pt modelId="{A1C05025-7CC5-4A9D-B1C6-4656762C6D5D}" type="pres">
      <dgm:prSet presAssocID="{39E33F3E-48D4-4721-AAC0-D4CE87A38FBE}" presName="sibTrans" presStyleCnt="0"/>
      <dgm:spPr/>
    </dgm:pt>
    <dgm:pt modelId="{3FCBF05D-58D0-4BFE-87DA-7444BE66C628}" type="pres">
      <dgm:prSet presAssocID="{6CFEA388-2E94-447E-B0E1-80804056BD92}" presName="node" presStyleLbl="node1" presStyleIdx="1" presStyleCnt="7">
        <dgm:presLayoutVars>
          <dgm:bulletEnabled val="1"/>
        </dgm:presLayoutVars>
      </dgm:prSet>
      <dgm:spPr/>
    </dgm:pt>
    <dgm:pt modelId="{672958F4-B6C9-467F-AF04-81C327233D91}" type="pres">
      <dgm:prSet presAssocID="{2545A58E-3883-402E-9ADD-E56D36D527A5}" presName="sibTrans" presStyleCnt="0"/>
      <dgm:spPr/>
    </dgm:pt>
    <dgm:pt modelId="{18216488-6ABF-4A95-B7DD-ED3E43E96631}" type="pres">
      <dgm:prSet presAssocID="{FB1C249E-0A06-4AF8-A1D8-8192523D5D4D}" presName="node" presStyleLbl="node1" presStyleIdx="2" presStyleCnt="7">
        <dgm:presLayoutVars>
          <dgm:bulletEnabled val="1"/>
        </dgm:presLayoutVars>
      </dgm:prSet>
      <dgm:spPr/>
    </dgm:pt>
    <dgm:pt modelId="{A497D3A5-C58E-4A85-95DA-708707E0FA62}" type="pres">
      <dgm:prSet presAssocID="{C80A33AA-AB0B-4227-AD61-88D1649B04D3}" presName="sibTrans" presStyleCnt="0"/>
      <dgm:spPr/>
    </dgm:pt>
    <dgm:pt modelId="{1F9EEC6F-3643-44F5-8D03-9E682034BCE1}" type="pres">
      <dgm:prSet presAssocID="{AF3DF9F4-2547-4323-B7D7-223C19B1A43A}" presName="node" presStyleLbl="node1" presStyleIdx="3" presStyleCnt="7">
        <dgm:presLayoutVars>
          <dgm:bulletEnabled val="1"/>
        </dgm:presLayoutVars>
      </dgm:prSet>
      <dgm:spPr/>
    </dgm:pt>
    <dgm:pt modelId="{D3CBD0E5-BD6E-4EB1-AE07-8AB74EF62027}" type="pres">
      <dgm:prSet presAssocID="{1C6C65F7-F2D5-4F78-8A20-3989422C7660}" presName="sibTrans" presStyleCnt="0"/>
      <dgm:spPr/>
    </dgm:pt>
    <dgm:pt modelId="{C5F34CE7-E4CD-4EF7-B1F5-84C0C7316F72}" type="pres">
      <dgm:prSet presAssocID="{F84DD07E-9DDD-4BF1-BF02-EA5563981EB3}" presName="node" presStyleLbl="node1" presStyleIdx="4" presStyleCnt="7">
        <dgm:presLayoutVars>
          <dgm:bulletEnabled val="1"/>
        </dgm:presLayoutVars>
      </dgm:prSet>
      <dgm:spPr/>
    </dgm:pt>
    <dgm:pt modelId="{9EA4F650-067E-4FE1-90C8-2CA2C49BD05D}" type="pres">
      <dgm:prSet presAssocID="{ECAB8671-FE98-41ED-838E-B6D05E2E2709}" presName="sibTrans" presStyleCnt="0"/>
      <dgm:spPr/>
    </dgm:pt>
    <dgm:pt modelId="{F679943C-55DE-4373-B58D-C2FF6FC9302A}" type="pres">
      <dgm:prSet presAssocID="{C8D6837F-0441-4CE7-9C66-A4F534EC4290}" presName="node" presStyleLbl="node1" presStyleIdx="5" presStyleCnt="7">
        <dgm:presLayoutVars>
          <dgm:bulletEnabled val="1"/>
        </dgm:presLayoutVars>
      </dgm:prSet>
      <dgm:spPr/>
    </dgm:pt>
    <dgm:pt modelId="{79D58B42-A4A8-4AE9-A69F-EDAC2274A2CB}" type="pres">
      <dgm:prSet presAssocID="{858536C2-C941-44B9-B54C-DAEE02EDB4E9}" presName="sibTrans" presStyleCnt="0"/>
      <dgm:spPr/>
    </dgm:pt>
    <dgm:pt modelId="{9BBF94A0-91A5-4000-9011-F55167E37717}" type="pres">
      <dgm:prSet presAssocID="{2594A9AC-59B6-4608-9FA1-703CC267B66D}" presName="node" presStyleLbl="node1" presStyleIdx="6" presStyleCnt="7">
        <dgm:presLayoutVars>
          <dgm:bulletEnabled val="1"/>
        </dgm:presLayoutVars>
      </dgm:prSet>
      <dgm:spPr/>
    </dgm:pt>
  </dgm:ptLst>
  <dgm:cxnLst>
    <dgm:cxn modelId="{8AB62700-3BB2-42B4-B870-C9D70DB4E145}" srcId="{0384B876-2ECC-4919-B753-25BD0C66F198}" destId="{C8D6837F-0441-4CE7-9C66-A4F534EC4290}" srcOrd="5" destOrd="0" parTransId="{4F4E74E4-6C42-428A-8A78-E9DB1695E453}" sibTransId="{858536C2-C941-44B9-B54C-DAEE02EDB4E9}"/>
    <dgm:cxn modelId="{E7AB2C0C-898E-4A36-B525-1033B654E3FC}" srcId="{0384B876-2ECC-4919-B753-25BD0C66F198}" destId="{6CFEA388-2E94-447E-B0E1-80804056BD92}" srcOrd="1" destOrd="0" parTransId="{D652B254-0285-4404-B197-DD5A491BC449}" sibTransId="{2545A58E-3883-402E-9ADD-E56D36D527A5}"/>
    <dgm:cxn modelId="{68C6DF1E-C084-4230-A514-F2C76D61C812}" type="presOf" srcId="{C8D6837F-0441-4CE7-9C66-A4F534EC4290}" destId="{F679943C-55DE-4373-B58D-C2FF6FC9302A}" srcOrd="0" destOrd="0" presId="urn:microsoft.com/office/officeart/2005/8/layout/default"/>
    <dgm:cxn modelId="{33825921-1C81-466E-AC46-DAAB27AA5107}" srcId="{0384B876-2ECC-4919-B753-25BD0C66F198}" destId="{81B9B0D2-EE58-4F52-BE6A-0FE35ABF75FE}" srcOrd="0" destOrd="0" parTransId="{B7CD213A-15A3-4129-932A-CA725AFE140F}" sibTransId="{39E33F3E-48D4-4721-AAC0-D4CE87A38FBE}"/>
    <dgm:cxn modelId="{A7FFEF38-97BE-41BF-B8AE-0CD816FDD651}" type="presOf" srcId="{81B9B0D2-EE58-4F52-BE6A-0FE35ABF75FE}" destId="{2F9A0571-2654-40D2-B1E4-83656F8BD15B}" srcOrd="0" destOrd="0" presId="urn:microsoft.com/office/officeart/2005/8/layout/default"/>
    <dgm:cxn modelId="{3B0FAA39-4E4C-41DF-A162-CEB50CBAD7C2}" srcId="{0384B876-2ECC-4919-B753-25BD0C66F198}" destId="{FB1C249E-0A06-4AF8-A1D8-8192523D5D4D}" srcOrd="2" destOrd="0" parTransId="{BAC8DC27-0A0B-426E-AA6F-425FBED8FF75}" sibTransId="{C80A33AA-AB0B-4227-AD61-88D1649B04D3}"/>
    <dgm:cxn modelId="{078C2B51-388D-46E5-BB64-2AA7C66006D5}" type="presOf" srcId="{6CFEA388-2E94-447E-B0E1-80804056BD92}" destId="{3FCBF05D-58D0-4BFE-87DA-7444BE66C628}" srcOrd="0" destOrd="0" presId="urn:microsoft.com/office/officeart/2005/8/layout/default"/>
    <dgm:cxn modelId="{D499FC5A-B01B-4007-8250-8F168C7BB7D6}" srcId="{0384B876-2ECC-4919-B753-25BD0C66F198}" destId="{AF3DF9F4-2547-4323-B7D7-223C19B1A43A}" srcOrd="3" destOrd="0" parTransId="{D5068AA7-6823-402F-9C06-9492234072B7}" sibTransId="{1C6C65F7-F2D5-4F78-8A20-3989422C7660}"/>
    <dgm:cxn modelId="{025C377F-4935-417A-9A5D-FC4860EFD2F5}" srcId="{0384B876-2ECC-4919-B753-25BD0C66F198}" destId="{F84DD07E-9DDD-4BF1-BF02-EA5563981EB3}" srcOrd="4" destOrd="0" parTransId="{363FCB3A-DF12-4A87-8A56-2ACF724EB491}" sibTransId="{ECAB8671-FE98-41ED-838E-B6D05E2E2709}"/>
    <dgm:cxn modelId="{46A07189-BF6E-4EA8-BA41-4D7557AF2E56}" type="presOf" srcId="{F84DD07E-9DDD-4BF1-BF02-EA5563981EB3}" destId="{C5F34CE7-E4CD-4EF7-B1F5-84C0C7316F72}" srcOrd="0" destOrd="0" presId="urn:microsoft.com/office/officeart/2005/8/layout/default"/>
    <dgm:cxn modelId="{10635F91-5178-4E57-B4B1-998F80B1CD48}" type="presOf" srcId="{0384B876-2ECC-4919-B753-25BD0C66F198}" destId="{72143920-807F-4689-9FF9-372E7A4C34A5}" srcOrd="0" destOrd="0" presId="urn:microsoft.com/office/officeart/2005/8/layout/default"/>
    <dgm:cxn modelId="{5D3596A7-9835-4853-98F2-5F8BFF73DF51}" type="presOf" srcId="{AF3DF9F4-2547-4323-B7D7-223C19B1A43A}" destId="{1F9EEC6F-3643-44F5-8D03-9E682034BCE1}" srcOrd="0" destOrd="0" presId="urn:microsoft.com/office/officeart/2005/8/layout/default"/>
    <dgm:cxn modelId="{2487EBA9-C8AF-4A63-845F-1A9E19993F2C}" type="presOf" srcId="{2594A9AC-59B6-4608-9FA1-703CC267B66D}" destId="{9BBF94A0-91A5-4000-9011-F55167E37717}" srcOrd="0" destOrd="0" presId="urn:microsoft.com/office/officeart/2005/8/layout/default"/>
    <dgm:cxn modelId="{19259FAF-C165-48E4-A188-55C12DDD5035}" type="presOf" srcId="{FB1C249E-0A06-4AF8-A1D8-8192523D5D4D}" destId="{18216488-6ABF-4A95-B7DD-ED3E43E96631}" srcOrd="0" destOrd="0" presId="urn:microsoft.com/office/officeart/2005/8/layout/default"/>
    <dgm:cxn modelId="{719AC4BF-B886-4E5F-B8AD-B80D4D8FCDB7}" srcId="{0384B876-2ECC-4919-B753-25BD0C66F198}" destId="{2594A9AC-59B6-4608-9FA1-703CC267B66D}" srcOrd="6" destOrd="0" parTransId="{9464DEFE-492B-41A7-B7FD-5DC002714510}" sibTransId="{170ECE72-2A32-475B-9209-DAA952965592}"/>
    <dgm:cxn modelId="{A16EBF57-C090-4CB7-9DF5-B963BC4F7512}" type="presParOf" srcId="{72143920-807F-4689-9FF9-372E7A4C34A5}" destId="{2F9A0571-2654-40D2-B1E4-83656F8BD15B}" srcOrd="0" destOrd="0" presId="urn:microsoft.com/office/officeart/2005/8/layout/default"/>
    <dgm:cxn modelId="{B409B2CD-37BE-4908-8381-CFE2F3B5C4C4}" type="presParOf" srcId="{72143920-807F-4689-9FF9-372E7A4C34A5}" destId="{A1C05025-7CC5-4A9D-B1C6-4656762C6D5D}" srcOrd="1" destOrd="0" presId="urn:microsoft.com/office/officeart/2005/8/layout/default"/>
    <dgm:cxn modelId="{4AF53098-088D-43F7-8357-0C7D41571BCA}" type="presParOf" srcId="{72143920-807F-4689-9FF9-372E7A4C34A5}" destId="{3FCBF05D-58D0-4BFE-87DA-7444BE66C628}" srcOrd="2" destOrd="0" presId="urn:microsoft.com/office/officeart/2005/8/layout/default"/>
    <dgm:cxn modelId="{B64C5472-0C12-4603-909B-63A8E69AE22D}" type="presParOf" srcId="{72143920-807F-4689-9FF9-372E7A4C34A5}" destId="{672958F4-B6C9-467F-AF04-81C327233D91}" srcOrd="3" destOrd="0" presId="urn:microsoft.com/office/officeart/2005/8/layout/default"/>
    <dgm:cxn modelId="{CD1804C7-2F7F-403E-8994-DA60478040F8}" type="presParOf" srcId="{72143920-807F-4689-9FF9-372E7A4C34A5}" destId="{18216488-6ABF-4A95-B7DD-ED3E43E96631}" srcOrd="4" destOrd="0" presId="urn:microsoft.com/office/officeart/2005/8/layout/default"/>
    <dgm:cxn modelId="{75B7AEBB-25FD-491D-AF3A-4564FC281610}" type="presParOf" srcId="{72143920-807F-4689-9FF9-372E7A4C34A5}" destId="{A497D3A5-C58E-4A85-95DA-708707E0FA62}" srcOrd="5" destOrd="0" presId="urn:microsoft.com/office/officeart/2005/8/layout/default"/>
    <dgm:cxn modelId="{FCAA1AC4-2FFB-4B99-9C36-BFEC7AE318A0}" type="presParOf" srcId="{72143920-807F-4689-9FF9-372E7A4C34A5}" destId="{1F9EEC6F-3643-44F5-8D03-9E682034BCE1}" srcOrd="6" destOrd="0" presId="urn:microsoft.com/office/officeart/2005/8/layout/default"/>
    <dgm:cxn modelId="{A571BC52-E3E9-480E-8B95-3678463ABC69}" type="presParOf" srcId="{72143920-807F-4689-9FF9-372E7A4C34A5}" destId="{D3CBD0E5-BD6E-4EB1-AE07-8AB74EF62027}" srcOrd="7" destOrd="0" presId="urn:microsoft.com/office/officeart/2005/8/layout/default"/>
    <dgm:cxn modelId="{3B09C271-EA00-46F2-BE61-1D93B5F8E9C5}" type="presParOf" srcId="{72143920-807F-4689-9FF9-372E7A4C34A5}" destId="{C5F34CE7-E4CD-4EF7-B1F5-84C0C7316F72}" srcOrd="8" destOrd="0" presId="urn:microsoft.com/office/officeart/2005/8/layout/default"/>
    <dgm:cxn modelId="{7F4CE067-D1E4-4C61-A9FC-FCB71430752C}" type="presParOf" srcId="{72143920-807F-4689-9FF9-372E7A4C34A5}" destId="{9EA4F650-067E-4FE1-90C8-2CA2C49BD05D}" srcOrd="9" destOrd="0" presId="urn:microsoft.com/office/officeart/2005/8/layout/default"/>
    <dgm:cxn modelId="{2E8B4667-99FF-4469-9375-DC407FDF676D}" type="presParOf" srcId="{72143920-807F-4689-9FF9-372E7A4C34A5}" destId="{F679943C-55DE-4373-B58D-C2FF6FC9302A}" srcOrd="10" destOrd="0" presId="urn:microsoft.com/office/officeart/2005/8/layout/default"/>
    <dgm:cxn modelId="{11B8E9F3-55DF-4B61-A592-41E134F1AE54}" type="presParOf" srcId="{72143920-807F-4689-9FF9-372E7A4C34A5}" destId="{79D58B42-A4A8-4AE9-A69F-EDAC2274A2CB}" srcOrd="11" destOrd="0" presId="urn:microsoft.com/office/officeart/2005/8/layout/default"/>
    <dgm:cxn modelId="{73101EFB-EC93-4D61-BD54-F7682F7C1314}" type="presParOf" srcId="{72143920-807F-4689-9FF9-372E7A4C34A5}" destId="{9BBF94A0-91A5-4000-9011-F55167E3771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A0571-2654-40D2-B1E4-83656F8BD15B}">
      <dsp:nvSpPr>
        <dsp:cNvPr id="0" name=""/>
        <dsp:cNvSpPr/>
      </dsp:nvSpPr>
      <dsp:spPr>
        <a:xfrm>
          <a:off x="1072098" y="2517"/>
          <a:ext cx="2616063" cy="15696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Analyze and Understand the structure of data</a:t>
          </a:r>
        </a:p>
      </dsp:txBody>
      <dsp:txXfrm>
        <a:off x="1072098" y="2517"/>
        <a:ext cx="2616063" cy="1569638"/>
      </dsp:txXfrm>
    </dsp:sp>
    <dsp:sp modelId="{3FCBF05D-58D0-4BFE-87DA-7444BE66C628}">
      <dsp:nvSpPr>
        <dsp:cNvPr id="0" name=""/>
        <dsp:cNvSpPr/>
      </dsp:nvSpPr>
      <dsp:spPr>
        <a:xfrm>
          <a:off x="3949768" y="2517"/>
          <a:ext cx="2616063" cy="1569638"/>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Visualize data</a:t>
          </a:r>
          <a:endParaRPr lang="en-US" sz="2700" kern="1200" dirty="0"/>
        </a:p>
      </dsp:txBody>
      <dsp:txXfrm>
        <a:off x="3949768" y="2517"/>
        <a:ext cx="2616063" cy="1569638"/>
      </dsp:txXfrm>
    </dsp:sp>
    <dsp:sp modelId="{18216488-6ABF-4A95-B7DD-ED3E43E96631}">
      <dsp:nvSpPr>
        <dsp:cNvPr id="0" name=""/>
        <dsp:cNvSpPr/>
      </dsp:nvSpPr>
      <dsp:spPr>
        <a:xfrm>
          <a:off x="6827438" y="2517"/>
          <a:ext cx="2616063" cy="1569638"/>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Text preprocessing</a:t>
          </a:r>
          <a:endParaRPr lang="en-US" sz="2700" kern="1200" dirty="0"/>
        </a:p>
      </dsp:txBody>
      <dsp:txXfrm>
        <a:off x="6827438" y="2517"/>
        <a:ext cx="2616063" cy="1569638"/>
      </dsp:txXfrm>
    </dsp:sp>
    <dsp:sp modelId="{1F9EEC6F-3643-44F5-8D03-9E682034BCE1}">
      <dsp:nvSpPr>
        <dsp:cNvPr id="0" name=""/>
        <dsp:cNvSpPr/>
      </dsp:nvSpPr>
      <dsp:spPr>
        <a:xfrm>
          <a:off x="1072098" y="1833762"/>
          <a:ext cx="2616063" cy="156963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Create word vocabulary and Tokens</a:t>
          </a:r>
          <a:endParaRPr lang="en-US" sz="2700" kern="1200" dirty="0"/>
        </a:p>
      </dsp:txBody>
      <dsp:txXfrm>
        <a:off x="1072098" y="1833762"/>
        <a:ext cx="2616063" cy="1569638"/>
      </dsp:txXfrm>
    </dsp:sp>
    <dsp:sp modelId="{C5F34CE7-E4CD-4EF7-B1F5-84C0C7316F72}">
      <dsp:nvSpPr>
        <dsp:cNvPr id="0" name=""/>
        <dsp:cNvSpPr/>
      </dsp:nvSpPr>
      <dsp:spPr>
        <a:xfrm>
          <a:off x="3949768" y="1833762"/>
          <a:ext cx="2616063" cy="1569638"/>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Build a Classification model</a:t>
          </a:r>
          <a:endParaRPr lang="en-US" sz="2700" kern="1200" dirty="0"/>
        </a:p>
      </dsp:txBody>
      <dsp:txXfrm>
        <a:off x="3949768" y="1833762"/>
        <a:ext cx="2616063" cy="1569638"/>
      </dsp:txXfrm>
    </dsp:sp>
    <dsp:sp modelId="{F679943C-55DE-4373-B58D-C2FF6FC9302A}">
      <dsp:nvSpPr>
        <dsp:cNvPr id="0" name=""/>
        <dsp:cNvSpPr/>
      </dsp:nvSpPr>
      <dsp:spPr>
        <a:xfrm>
          <a:off x="6827438" y="1833762"/>
          <a:ext cx="2616063" cy="1569638"/>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Train the model</a:t>
          </a:r>
          <a:endParaRPr lang="en-US" sz="2700" kern="1200" dirty="0"/>
        </a:p>
      </dsp:txBody>
      <dsp:txXfrm>
        <a:off x="6827438" y="1833762"/>
        <a:ext cx="2616063" cy="1569638"/>
      </dsp:txXfrm>
    </dsp:sp>
    <dsp:sp modelId="{9BBF94A0-91A5-4000-9011-F55167E37717}">
      <dsp:nvSpPr>
        <dsp:cNvPr id="0" name=""/>
        <dsp:cNvSpPr/>
      </dsp:nvSpPr>
      <dsp:spPr>
        <a:xfrm>
          <a:off x="3949768" y="3665006"/>
          <a:ext cx="2616063" cy="156963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Test and fine tune the Model</a:t>
          </a:r>
        </a:p>
      </dsp:txBody>
      <dsp:txXfrm>
        <a:off x="3949768" y="3665006"/>
        <a:ext cx="2616063" cy="15696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BF7EF-1EA4-4DCA-904E-B0D2B126DB37}" type="datetimeFigureOut">
              <a:rPr lang="en-IN" smtClean="0"/>
              <a:t>07-04-2020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48F95-472B-4F0E-87ED-09FB2F564DFF}" type="slidenum">
              <a:rPr lang="en-IN" smtClean="0"/>
              <a:t>‹#›</a:t>
            </a:fld>
            <a:endParaRPr lang="en-IN"/>
          </a:p>
        </p:txBody>
      </p:sp>
    </p:spTree>
    <p:extLst>
      <p:ext uri="{BB962C8B-B14F-4D97-AF65-F5344CB8AC3E}">
        <p14:creationId xmlns:p14="http://schemas.microsoft.com/office/powerpoint/2010/main" val="275480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5AAA53E-2CEC-432F-AB38-D832A0A94554}" type="datetime1">
              <a:rPr lang="en-IN" smtClean="0"/>
              <a:t>07-04-2020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90774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7A918D-8E35-4F01-8506-A25637E225EA}" type="datetime1">
              <a:rPr lang="en-IN" smtClean="0"/>
              <a:t>07-04-2020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297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313DCE-C62A-4CAA-9A36-F24F802865E6}" type="datetime1">
              <a:rPr lang="en-IN" smtClean="0"/>
              <a:t>07-04-2020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9585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3"/>
            <a:ext cx="8736874" cy="497432"/>
          </a:xfrm>
        </p:spPr>
        <p:txBody>
          <a:bodyPr>
            <a:noAutofit/>
          </a:bodyPr>
          <a:lstStyle>
            <a:lvl1pPr>
              <a:defRPr sz="3600"/>
            </a:lvl1pPr>
          </a:lstStyle>
          <a:p>
            <a:r>
              <a:rPr lang="en-US" dirty="0"/>
              <a:t>Click to edit Master title style</a:t>
            </a:r>
            <a:endParaRPr lang="en-IN" dirty="0"/>
          </a:p>
        </p:txBody>
      </p:sp>
      <p:sp>
        <p:nvSpPr>
          <p:cNvPr id="3" name="Content Placeholder 2"/>
          <p:cNvSpPr>
            <a:spLocks noGrp="1"/>
          </p:cNvSpPr>
          <p:nvPr>
            <p:ph idx="1"/>
          </p:nvPr>
        </p:nvSpPr>
        <p:spPr>
          <a:xfrm>
            <a:off x="838200" y="940298"/>
            <a:ext cx="10515600" cy="5236665"/>
          </a:xfrm>
        </p:spPr>
        <p:txBody>
          <a:bodyPr/>
          <a:lstStyle>
            <a:lvl2pPr marL="685800" indent="-228600">
              <a:buSzPct val="850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C3A9152F-C09D-4786-A0F4-B4122D753707}" type="datetime1">
              <a:rPr lang="en-IN" smtClean="0"/>
              <a:t>07-04-2020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pic>
        <p:nvPicPr>
          <p:cNvPr id="7" name="Picture 6"/>
          <p:cNvPicPr>
            <a:picLocks noChangeAspect="1"/>
          </p:cNvPicPr>
          <p:nvPr userDrawn="1"/>
        </p:nvPicPr>
        <p:blipFill rotWithShape="1">
          <a:blip r:embed="rId2"/>
          <a:srcRect b="40529"/>
          <a:stretch/>
        </p:blipFill>
        <p:spPr>
          <a:xfrm>
            <a:off x="9237512" y="0"/>
            <a:ext cx="2954488" cy="862557"/>
          </a:xfrm>
          <a:prstGeom prst="rect">
            <a:avLst/>
          </a:prstGeom>
        </p:spPr>
      </p:pic>
      <p:sp>
        <p:nvSpPr>
          <p:cNvPr id="8" name="Rectangle 7"/>
          <p:cNvSpPr/>
          <p:nvPr userDrawn="1"/>
        </p:nvSpPr>
        <p:spPr>
          <a:xfrm>
            <a:off x="822964" y="758054"/>
            <a:ext cx="8765174" cy="65314"/>
          </a:xfrm>
          <a:prstGeom prst="rect">
            <a:avLst/>
          </a:prstGeom>
          <a:solidFill>
            <a:srgbClr val="00B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70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9543D-C50C-4A13-B434-606596F5FB5B}" type="datetime1">
              <a:rPr lang="en-IN" smtClean="0"/>
              <a:t>07-04-2020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84786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88264A6-BF3D-43D2-81F3-1E423F624F52}" type="datetime1">
              <a:rPr lang="en-IN" smtClean="0"/>
              <a:t>07-04-2020</a:t>
            </a:fld>
            <a:endParaRPr lang="en-IN"/>
          </a:p>
        </p:txBody>
      </p:sp>
      <p:sp>
        <p:nvSpPr>
          <p:cNvPr id="6" name="Footer Placeholder 5"/>
          <p:cNvSpPr>
            <a:spLocks noGrp="1"/>
          </p:cNvSpPr>
          <p:nvPr>
            <p:ph type="ftr" sz="quarter" idx="11"/>
          </p:nvPr>
        </p:nvSpPr>
        <p:spPr/>
        <p:txBody>
          <a:bodyPr/>
          <a:lstStyle/>
          <a:p>
            <a:r>
              <a:rPr lang="en-US"/>
              <a:t>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69536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64F0BE-DF75-49AE-8E52-F40850A18A2A}" type="datetime1">
              <a:rPr lang="en-IN" smtClean="0"/>
              <a:t>07-04-2020</a:t>
            </a:fld>
            <a:endParaRPr lang="en-IN"/>
          </a:p>
        </p:txBody>
      </p:sp>
      <p:sp>
        <p:nvSpPr>
          <p:cNvPr id="8" name="Footer Placeholder 7"/>
          <p:cNvSpPr>
            <a:spLocks noGrp="1"/>
          </p:cNvSpPr>
          <p:nvPr>
            <p:ph type="ftr" sz="quarter" idx="11"/>
          </p:nvPr>
        </p:nvSpPr>
        <p:spPr/>
        <p:txBody>
          <a:bodyPr/>
          <a:lstStyle/>
          <a:p>
            <a:r>
              <a:rPr lang="en-US"/>
              <a:t>NLP Capstone Project - Group 3</a:t>
            </a:r>
            <a:endParaRPr lang="en-IN"/>
          </a:p>
        </p:txBody>
      </p:sp>
      <p:sp>
        <p:nvSpPr>
          <p:cNvPr id="9" name="Slide Number Placeholder 8"/>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0955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7040B1E-F0B2-4E88-A55C-BBD7E911897B}" type="datetime1">
              <a:rPr lang="en-IN" smtClean="0"/>
              <a:t>07-04-2020</a:t>
            </a:fld>
            <a:endParaRPr lang="en-IN"/>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92821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FD1AA-10A9-4BEF-938B-6DB01D121D0A}" type="datetime1">
              <a:rPr lang="en-IN" smtClean="0"/>
              <a:t>07-04-2020</a:t>
            </a:fld>
            <a:endParaRPr lang="en-IN"/>
          </a:p>
        </p:txBody>
      </p:sp>
      <p:sp>
        <p:nvSpPr>
          <p:cNvPr id="3" name="Footer Placeholder 2"/>
          <p:cNvSpPr>
            <a:spLocks noGrp="1"/>
          </p:cNvSpPr>
          <p:nvPr>
            <p:ph type="ftr" sz="quarter" idx="11"/>
          </p:nvPr>
        </p:nvSpPr>
        <p:spPr/>
        <p:txBody>
          <a:bodyPr/>
          <a:lstStyle/>
          <a:p>
            <a:r>
              <a:rPr lang="en-US"/>
              <a:t>NLP Capstone Project - Group 3</a:t>
            </a:r>
            <a:endParaRPr lang="en-IN"/>
          </a:p>
        </p:txBody>
      </p:sp>
      <p:sp>
        <p:nvSpPr>
          <p:cNvPr id="4" name="Slide Number Placeholder 3"/>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5932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2C2F38-703D-4021-8649-85E07EEF35ED}" type="datetime1">
              <a:rPr lang="en-IN" smtClean="0"/>
              <a:t>07-04-2020</a:t>
            </a:fld>
            <a:endParaRPr lang="en-IN"/>
          </a:p>
        </p:txBody>
      </p:sp>
      <p:sp>
        <p:nvSpPr>
          <p:cNvPr id="6" name="Footer Placeholder 5"/>
          <p:cNvSpPr>
            <a:spLocks noGrp="1"/>
          </p:cNvSpPr>
          <p:nvPr>
            <p:ph type="ftr" sz="quarter" idx="11"/>
          </p:nvPr>
        </p:nvSpPr>
        <p:spPr/>
        <p:txBody>
          <a:bodyPr/>
          <a:lstStyle/>
          <a:p>
            <a:r>
              <a:rPr lang="en-US"/>
              <a:t>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6970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2FC3E-2418-456B-BC94-972C16EB127E}" type="datetime1">
              <a:rPr lang="en-IN" smtClean="0"/>
              <a:t>07-04-2020</a:t>
            </a:fld>
            <a:endParaRPr lang="en-IN"/>
          </a:p>
        </p:txBody>
      </p:sp>
      <p:sp>
        <p:nvSpPr>
          <p:cNvPr id="6" name="Footer Placeholder 5"/>
          <p:cNvSpPr>
            <a:spLocks noGrp="1"/>
          </p:cNvSpPr>
          <p:nvPr>
            <p:ph type="ftr" sz="quarter" idx="11"/>
          </p:nvPr>
        </p:nvSpPr>
        <p:spPr/>
        <p:txBody>
          <a:bodyPr/>
          <a:lstStyle/>
          <a:p>
            <a:r>
              <a:rPr lang="en-US"/>
              <a:t>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39070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48EA8-9EB1-46F8-8002-146212B7C5A5}" type="datetime1">
              <a:rPr lang="en-IN" smtClean="0"/>
              <a:t>07-04-2020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NLP Capstone Project - Group 3</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4FC88-64F0-440A-97BA-B73CEB5B7A7D}" type="slidenum">
              <a:rPr lang="en-IN" smtClean="0"/>
              <a:t>‹#›</a:t>
            </a:fld>
            <a:endParaRPr lang="en-IN"/>
          </a:p>
        </p:txBody>
      </p:sp>
    </p:spTree>
    <p:extLst>
      <p:ext uri="{BB962C8B-B14F-4D97-AF65-F5344CB8AC3E}">
        <p14:creationId xmlns:p14="http://schemas.microsoft.com/office/powerpoint/2010/main" val="134800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ame 8"/>
          <p:cNvSpPr/>
          <p:nvPr/>
        </p:nvSpPr>
        <p:spPr>
          <a:xfrm>
            <a:off x="92765" y="66260"/>
            <a:ext cx="12046228" cy="6694969"/>
          </a:xfrm>
          <a:prstGeom prst="frame">
            <a:avLst>
              <a:gd name="adj1" fmla="val 3507"/>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ctrTitle"/>
          </p:nvPr>
        </p:nvSpPr>
        <p:spPr>
          <a:xfrm>
            <a:off x="1524000" y="449489"/>
            <a:ext cx="9144000" cy="1152158"/>
          </a:xfrm>
        </p:spPr>
        <p:txBody>
          <a:bodyPr>
            <a:noAutofit/>
          </a:bodyPr>
          <a:lstStyle/>
          <a:p>
            <a:r>
              <a:rPr lang="en-US" sz="2400" b="1" dirty="0"/>
              <a:t>Natural Language Processing (NLP) Application Capstone Project</a:t>
            </a:r>
            <a:br>
              <a:rPr lang="en-IN" sz="2400" dirty="0"/>
            </a:br>
            <a:r>
              <a:rPr lang="en-US" sz="3600" b="1" dirty="0">
                <a:solidFill>
                  <a:srgbClr val="002060"/>
                </a:solidFill>
              </a:rPr>
              <a:t>Automated Ticket Assignment</a:t>
            </a:r>
            <a:br>
              <a:rPr lang="en-US" sz="3600" b="1" dirty="0">
                <a:solidFill>
                  <a:srgbClr val="002060"/>
                </a:solidFill>
              </a:rPr>
            </a:br>
            <a:r>
              <a:rPr lang="en-US" sz="2000" b="1" dirty="0">
                <a:solidFill>
                  <a:srgbClr val="002060"/>
                </a:solidFill>
              </a:rPr>
              <a:t>19</a:t>
            </a:r>
            <a:r>
              <a:rPr lang="en-US" sz="2000" b="1" baseline="30000" dirty="0">
                <a:solidFill>
                  <a:srgbClr val="002060"/>
                </a:solidFill>
              </a:rPr>
              <a:t>th</a:t>
            </a:r>
            <a:r>
              <a:rPr lang="en-US" sz="2000" b="1" dirty="0">
                <a:solidFill>
                  <a:srgbClr val="002060"/>
                </a:solidFill>
              </a:rPr>
              <a:t> Apr 2020</a:t>
            </a:r>
            <a:endParaRPr lang="en-IN" sz="2400" dirty="0">
              <a:solidFill>
                <a:srgbClr val="002060"/>
              </a:solidFill>
            </a:endParaRPr>
          </a:p>
        </p:txBody>
      </p:sp>
      <p:sp>
        <p:nvSpPr>
          <p:cNvPr id="3" name="Subtitle 2"/>
          <p:cNvSpPr>
            <a:spLocks noGrp="1"/>
          </p:cNvSpPr>
          <p:nvPr>
            <p:ph type="subTitle" idx="1"/>
          </p:nvPr>
        </p:nvSpPr>
        <p:spPr>
          <a:xfrm>
            <a:off x="3485323" y="3618635"/>
            <a:ext cx="5314120" cy="1643665"/>
          </a:xfrm>
        </p:spPr>
        <p:txBody>
          <a:bodyPr>
            <a:noAutofit/>
          </a:bodyPr>
          <a:lstStyle/>
          <a:p>
            <a:pPr>
              <a:lnSpc>
                <a:spcPct val="100000"/>
              </a:lnSpc>
              <a:spcBef>
                <a:spcPts val="0"/>
              </a:spcBef>
            </a:pPr>
            <a:r>
              <a:rPr lang="en-US" sz="1600" b="1" dirty="0"/>
              <a:t>Gaurav </a:t>
            </a:r>
            <a:r>
              <a:rPr lang="en-US" sz="1600" b="1" dirty="0" err="1"/>
              <a:t>Walia</a:t>
            </a:r>
            <a:endParaRPr lang="en-IN" sz="1600" b="1" dirty="0"/>
          </a:p>
          <a:p>
            <a:pPr>
              <a:lnSpc>
                <a:spcPct val="100000"/>
              </a:lnSpc>
              <a:spcBef>
                <a:spcPts val="0"/>
              </a:spcBef>
            </a:pPr>
            <a:r>
              <a:rPr lang="en-US" sz="1600" b="1" dirty="0" err="1"/>
              <a:t>Karishma</a:t>
            </a:r>
            <a:r>
              <a:rPr lang="en-US" sz="1600" b="1" dirty="0"/>
              <a:t> </a:t>
            </a:r>
            <a:r>
              <a:rPr lang="en-US" sz="1600" b="1" dirty="0" err="1"/>
              <a:t>Dcosta</a:t>
            </a:r>
            <a:endParaRPr lang="en-IN" sz="1600" b="1" dirty="0"/>
          </a:p>
          <a:p>
            <a:pPr>
              <a:lnSpc>
                <a:spcPct val="100000"/>
              </a:lnSpc>
              <a:spcBef>
                <a:spcPts val="0"/>
              </a:spcBef>
            </a:pPr>
            <a:r>
              <a:rPr lang="en-US" sz="1600" b="1" dirty="0"/>
              <a:t>Lavanya Harry Pandian</a:t>
            </a:r>
          </a:p>
          <a:p>
            <a:pPr>
              <a:lnSpc>
                <a:spcPct val="100000"/>
              </a:lnSpc>
              <a:spcBef>
                <a:spcPts val="0"/>
              </a:spcBef>
            </a:pPr>
            <a:r>
              <a:rPr lang="en-US" sz="1600" b="1" dirty="0"/>
              <a:t>Pallavi Kumari</a:t>
            </a:r>
            <a:endParaRPr lang="en-IN" sz="1600" b="1" dirty="0"/>
          </a:p>
          <a:p>
            <a:pPr>
              <a:lnSpc>
                <a:spcPct val="100000"/>
              </a:lnSpc>
              <a:spcBef>
                <a:spcPts val="0"/>
              </a:spcBef>
            </a:pPr>
            <a:r>
              <a:rPr lang="en-US" sz="1600" b="1" dirty="0"/>
              <a:t>Swati Tyagi</a:t>
            </a:r>
          </a:p>
          <a:p>
            <a:pPr>
              <a:lnSpc>
                <a:spcPct val="100000"/>
              </a:lnSpc>
              <a:spcBef>
                <a:spcPts val="0"/>
              </a:spcBef>
            </a:pPr>
            <a:r>
              <a:rPr lang="en-US" sz="1600" b="1" dirty="0"/>
              <a:t>Group 3, Batch: Apr 2019 –Apr 2020</a:t>
            </a:r>
            <a:endParaRPr lang="en-IN" sz="1600" b="1" dirty="0"/>
          </a:p>
        </p:txBody>
      </p:sp>
      <p:sp>
        <p:nvSpPr>
          <p:cNvPr id="4" name="Footer Placeholder 3"/>
          <p:cNvSpPr>
            <a:spLocks noGrp="1"/>
          </p:cNvSpPr>
          <p:nvPr>
            <p:ph type="ftr" sz="quarter" idx="11"/>
          </p:nvPr>
        </p:nvSpPr>
        <p:spPr>
          <a:xfrm>
            <a:off x="4038600" y="6237082"/>
            <a:ext cx="4114800" cy="365125"/>
          </a:xfrm>
        </p:spPr>
        <p:txBody>
          <a:bodyPr/>
          <a:lstStyle/>
          <a:p>
            <a:r>
              <a:rPr lang="en-US" dirty="0"/>
              <a:t>NLP Capstone Project - Group 3</a:t>
            </a:r>
            <a:endParaRPr lang="en-IN" dirty="0"/>
          </a:p>
        </p:txBody>
      </p:sp>
      <p:pic>
        <p:nvPicPr>
          <p:cNvPr id="6" name="Picture 5"/>
          <p:cNvPicPr>
            <a:picLocks noChangeAspect="1"/>
          </p:cNvPicPr>
          <p:nvPr/>
        </p:nvPicPr>
        <p:blipFill>
          <a:blip r:embed="rId2"/>
          <a:stretch>
            <a:fillRect/>
          </a:stretch>
        </p:blipFill>
        <p:spPr>
          <a:xfrm>
            <a:off x="4311213" y="1857947"/>
            <a:ext cx="3569574" cy="1752337"/>
          </a:xfrm>
          <a:prstGeom prst="rect">
            <a:avLst/>
          </a:prstGeom>
        </p:spPr>
      </p:pic>
      <p:sp>
        <p:nvSpPr>
          <p:cNvPr id="8" name="TextBox 7"/>
          <p:cNvSpPr txBox="1"/>
          <p:nvPr/>
        </p:nvSpPr>
        <p:spPr>
          <a:xfrm>
            <a:off x="1775791" y="5618923"/>
            <a:ext cx="9578009" cy="369332"/>
          </a:xfrm>
          <a:prstGeom prst="rect">
            <a:avLst/>
          </a:prstGeom>
          <a:noFill/>
        </p:spPr>
        <p:txBody>
          <a:bodyPr wrap="square" rtlCol="0">
            <a:spAutoFit/>
          </a:bodyPr>
          <a:lstStyle/>
          <a:p>
            <a:r>
              <a:rPr lang="en-US" dirty="0"/>
              <a:t>Project Guide: Sanjay </a:t>
            </a:r>
            <a:r>
              <a:rPr lang="en-US" dirty="0" err="1"/>
              <a:t>Tiwary</a:t>
            </a:r>
            <a:r>
              <a:rPr lang="en-US" dirty="0"/>
              <a:t>					Program Manager: Anurag Shah</a:t>
            </a:r>
            <a:endParaRPr lang="en-IN" dirty="0"/>
          </a:p>
        </p:txBody>
      </p:sp>
    </p:spTree>
    <p:extLst>
      <p:ext uri="{BB962C8B-B14F-4D97-AF65-F5344CB8AC3E}">
        <p14:creationId xmlns:p14="http://schemas.microsoft.com/office/powerpoint/2010/main" val="43113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Cleaned Text</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10</a:t>
            </a:fld>
            <a:endParaRPr lang="en-IN"/>
          </a:p>
        </p:txBody>
      </p:sp>
      <p:sp>
        <p:nvSpPr>
          <p:cNvPr id="7" name="TextBox 6"/>
          <p:cNvSpPr txBox="1"/>
          <p:nvPr/>
        </p:nvSpPr>
        <p:spPr>
          <a:xfrm>
            <a:off x="664728" y="4300766"/>
            <a:ext cx="4848177" cy="1200329"/>
          </a:xfrm>
          <a:prstGeom prst="rect">
            <a:avLst/>
          </a:prstGeom>
          <a:noFill/>
        </p:spPr>
        <p:txBody>
          <a:bodyPr wrap="square" rtlCol="0">
            <a:spAutoFit/>
          </a:bodyPr>
          <a:lstStyle/>
          <a:p>
            <a:pPr algn="ctr"/>
            <a:r>
              <a:rPr lang="en-US" sz="2400" dirty="0"/>
              <a:t>Word cloud of text after cleaning and concatenating Short Description and description columns </a:t>
            </a:r>
            <a:endParaRPr lang="en-IN" sz="2400" dirty="0"/>
          </a:p>
        </p:txBody>
      </p:sp>
      <p:pic>
        <p:nvPicPr>
          <p:cNvPr id="8" name="Picture 7"/>
          <p:cNvPicPr>
            <a:picLocks noChangeAspect="1"/>
          </p:cNvPicPr>
          <p:nvPr/>
        </p:nvPicPr>
        <p:blipFill rotWithShape="1">
          <a:blip r:embed="rId2"/>
          <a:srcRect l="29021" t="37676" r="39674" b="36223"/>
          <a:stretch/>
        </p:blipFill>
        <p:spPr>
          <a:xfrm>
            <a:off x="838200" y="873208"/>
            <a:ext cx="5487348" cy="2572304"/>
          </a:xfrm>
          <a:prstGeom prst="rect">
            <a:avLst/>
          </a:prstGeom>
        </p:spPr>
      </p:pic>
      <p:pic>
        <p:nvPicPr>
          <p:cNvPr id="6" name="Picture 5"/>
          <p:cNvPicPr>
            <a:picLocks noChangeAspect="1"/>
          </p:cNvPicPr>
          <p:nvPr/>
        </p:nvPicPr>
        <p:blipFill rotWithShape="1">
          <a:blip r:embed="rId3"/>
          <a:srcRect t="7390"/>
          <a:stretch/>
        </p:blipFill>
        <p:spPr>
          <a:xfrm>
            <a:off x="5512905" y="3304679"/>
            <a:ext cx="6679096" cy="3327943"/>
          </a:xfrm>
          <a:prstGeom prst="rect">
            <a:avLst/>
          </a:prstGeom>
        </p:spPr>
      </p:pic>
      <p:sp>
        <p:nvSpPr>
          <p:cNvPr id="9" name="TextBox 8"/>
          <p:cNvSpPr txBox="1"/>
          <p:nvPr/>
        </p:nvSpPr>
        <p:spPr>
          <a:xfrm>
            <a:off x="6418313" y="1249096"/>
            <a:ext cx="3935895" cy="1200329"/>
          </a:xfrm>
          <a:prstGeom prst="rect">
            <a:avLst/>
          </a:prstGeom>
          <a:noFill/>
        </p:spPr>
        <p:txBody>
          <a:bodyPr wrap="square" rtlCol="0">
            <a:spAutoFit/>
          </a:bodyPr>
          <a:lstStyle/>
          <a:p>
            <a:r>
              <a:rPr lang="en-US" sz="2400" dirty="0"/>
              <a:t>The preprocessed data is then concatenated into a single column called ‘Summary’</a:t>
            </a:r>
            <a:endParaRPr lang="en-IN" sz="2400" dirty="0"/>
          </a:p>
        </p:txBody>
      </p:sp>
    </p:spTree>
    <p:extLst>
      <p:ext uri="{BB962C8B-B14F-4D97-AF65-F5344CB8AC3E}">
        <p14:creationId xmlns:p14="http://schemas.microsoft.com/office/powerpoint/2010/main" val="110111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Capstone Project</a:t>
            </a:r>
            <a:endParaRPr lang="en-IN" dirty="0"/>
          </a:p>
        </p:txBody>
      </p:sp>
      <p:sp>
        <p:nvSpPr>
          <p:cNvPr id="3" name="Content Placeholder 2"/>
          <p:cNvSpPr>
            <a:spLocks noGrp="1"/>
          </p:cNvSpPr>
          <p:nvPr>
            <p:ph idx="1"/>
          </p:nvPr>
        </p:nvSpPr>
        <p:spPr/>
        <p:txBody>
          <a:bodyPr>
            <a:noAutofit/>
          </a:bodyPr>
          <a:lstStyle/>
          <a:p>
            <a:pPr>
              <a:lnSpc>
                <a:spcPct val="110000"/>
              </a:lnSpc>
            </a:pPr>
            <a:r>
              <a:rPr lang="en-US" dirty="0"/>
              <a:t>Problem Statement</a:t>
            </a:r>
          </a:p>
          <a:p>
            <a:pPr lvl="1">
              <a:lnSpc>
                <a:spcPct val="110000"/>
              </a:lnSpc>
            </a:pPr>
            <a:r>
              <a:rPr lang="en-US" dirty="0"/>
              <a:t>IT function in an organization ensures uninterrupted Business operations through Incident Management process.</a:t>
            </a:r>
          </a:p>
          <a:p>
            <a:pPr lvl="1">
              <a:lnSpc>
                <a:spcPct val="110000"/>
              </a:lnSpc>
            </a:pPr>
            <a:r>
              <a:rPr lang="en-US" dirty="0"/>
              <a:t>These incidents are created by various stakeholders in IT Service Management Tool and are assigned to Service Desk teams</a:t>
            </a:r>
          </a:p>
          <a:p>
            <a:pPr>
              <a:lnSpc>
                <a:spcPct val="110000"/>
              </a:lnSpc>
            </a:pPr>
            <a:r>
              <a:rPr lang="en-US" dirty="0"/>
              <a:t>Project Goal</a:t>
            </a:r>
          </a:p>
          <a:p>
            <a:pPr lvl="1">
              <a:lnSpc>
                <a:spcPct val="110000"/>
              </a:lnSpc>
            </a:pPr>
            <a:r>
              <a:rPr lang="en-US" dirty="0"/>
              <a:t>Goal of the project is to build a classifier that can classify the tickets by analyzing the text using Natural Language Processing(NLP) techniques in AIML</a:t>
            </a:r>
          </a:p>
          <a:p>
            <a:pPr>
              <a:lnSpc>
                <a:spcPct val="110000"/>
              </a:lnSpc>
            </a:pPr>
            <a:r>
              <a:rPr lang="en-US" dirty="0"/>
              <a:t>Solution</a:t>
            </a:r>
          </a:p>
          <a:p>
            <a:pPr lvl="1">
              <a:lnSpc>
                <a:spcPct val="110000"/>
              </a:lnSpc>
            </a:pPr>
            <a:r>
              <a:rPr lang="en-US" dirty="0"/>
              <a:t>The solution is to build a classification model that can analyze the text and classify to appropriate Service Desk team.</a:t>
            </a:r>
          </a:p>
          <a:p>
            <a:pPr lvl="1">
              <a:lnSpc>
                <a:spcPct val="110000"/>
              </a:lnSpc>
            </a:pPr>
            <a:endParaRPr lang="en-US" dirty="0"/>
          </a:p>
          <a:p>
            <a:pPr>
              <a:lnSpc>
                <a:spcPct val="110000"/>
              </a:lnSpc>
            </a:pPr>
            <a:endParaRPr lang="en-US" dirty="0"/>
          </a:p>
          <a:p>
            <a:pPr marL="0" indent="0">
              <a:lnSpc>
                <a:spcPct val="110000"/>
              </a:lnSpc>
              <a:buNone/>
            </a:pPr>
            <a:r>
              <a:rPr lang="en-US" dirty="0"/>
              <a:t> </a:t>
            </a:r>
          </a:p>
          <a:p>
            <a:pPr>
              <a:lnSpc>
                <a:spcPct val="110000"/>
              </a:lnSpc>
            </a:pP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a:t>
            </a:fld>
            <a:endParaRPr lang="en-IN"/>
          </a:p>
        </p:txBody>
      </p:sp>
    </p:spTree>
    <p:extLst>
      <p:ext uri="{BB962C8B-B14F-4D97-AF65-F5344CB8AC3E}">
        <p14:creationId xmlns:p14="http://schemas.microsoft.com/office/powerpoint/2010/main" val="121376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3</a:t>
            </a:fld>
            <a:endParaRPr lang="en-IN"/>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11027930"/>
              </p:ext>
            </p:extLst>
          </p:nvPr>
        </p:nvGraphicFramePr>
        <p:xfrm>
          <a:off x="838200" y="939800"/>
          <a:ext cx="10515600" cy="523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56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endParaRPr lang="en-IN" dirty="0"/>
          </a:p>
        </p:txBody>
      </p:sp>
      <p:sp>
        <p:nvSpPr>
          <p:cNvPr id="3" name="Content Placeholder 2"/>
          <p:cNvSpPr>
            <a:spLocks noGrp="1"/>
          </p:cNvSpPr>
          <p:nvPr>
            <p:ph idx="1"/>
          </p:nvPr>
        </p:nvSpPr>
        <p:spPr>
          <a:xfrm>
            <a:off x="689113" y="1015118"/>
            <a:ext cx="3869635" cy="5126095"/>
          </a:xfrm>
        </p:spPr>
        <p:txBody>
          <a:bodyPr>
            <a:normAutofit/>
          </a:bodyPr>
          <a:lstStyle/>
          <a:p>
            <a:pPr>
              <a:lnSpc>
                <a:spcPct val="150000"/>
              </a:lnSpc>
            </a:pPr>
            <a:r>
              <a:rPr lang="en-US" sz="2400" dirty="0"/>
              <a:t>The dataset has total 8500 records</a:t>
            </a:r>
          </a:p>
          <a:p>
            <a:pPr>
              <a:lnSpc>
                <a:spcPct val="150000"/>
              </a:lnSpc>
            </a:pPr>
            <a:r>
              <a:rPr lang="en-US" sz="2400" dirty="0"/>
              <a:t>There are missing values in short description and Description columns.</a:t>
            </a:r>
          </a:p>
          <a:p>
            <a:pPr>
              <a:lnSpc>
                <a:spcPct val="150000"/>
              </a:lnSpc>
            </a:pPr>
            <a:r>
              <a:rPr lang="en-US" sz="2400" dirty="0"/>
              <a:t>The maximum times the short description has been repeated is 38</a:t>
            </a:r>
            <a:endParaRPr lang="en-IN" sz="2400"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4</a:t>
            </a:fld>
            <a:endParaRPr lang="en-IN"/>
          </a:p>
        </p:txBody>
      </p:sp>
      <p:pic>
        <p:nvPicPr>
          <p:cNvPr id="8" name="Picture 7"/>
          <p:cNvPicPr>
            <a:picLocks noChangeAspect="1"/>
          </p:cNvPicPr>
          <p:nvPr/>
        </p:nvPicPr>
        <p:blipFill rotWithShape="1">
          <a:blip r:embed="rId2"/>
          <a:srcRect l="26630" t="31991" r="33125" b="36032"/>
          <a:stretch/>
        </p:blipFill>
        <p:spPr>
          <a:xfrm>
            <a:off x="4691270" y="1015118"/>
            <a:ext cx="6642652" cy="2967440"/>
          </a:xfrm>
          <a:prstGeom prst="rect">
            <a:avLst/>
          </a:prstGeom>
        </p:spPr>
      </p:pic>
      <p:sp>
        <p:nvSpPr>
          <p:cNvPr id="9" name="TextBox 8"/>
          <p:cNvSpPr txBox="1"/>
          <p:nvPr/>
        </p:nvSpPr>
        <p:spPr>
          <a:xfrm>
            <a:off x="4691270" y="3753418"/>
            <a:ext cx="7305261" cy="27238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maximum times the Description has been repeated in 56</a:t>
            </a:r>
          </a:p>
          <a:p>
            <a:pPr marL="342900" indent="-342900">
              <a:lnSpc>
                <a:spcPct val="150000"/>
              </a:lnSpc>
              <a:buFont typeface="Arial" panose="020B0604020202020204" pitchFamily="34" charset="0"/>
              <a:buChar char="•"/>
            </a:pPr>
            <a:r>
              <a:rPr lang="en-US" sz="2400" dirty="0"/>
              <a:t>The maximum times the caller has repeated is 810</a:t>
            </a:r>
          </a:p>
          <a:p>
            <a:pPr marL="342900" indent="-342900">
              <a:lnSpc>
                <a:spcPct val="150000"/>
              </a:lnSpc>
              <a:buFont typeface="Arial" panose="020B0604020202020204" pitchFamily="34" charset="0"/>
              <a:buChar char="•"/>
            </a:pPr>
            <a:r>
              <a:rPr lang="en-US" sz="2400" dirty="0"/>
              <a:t>The maximum times a group is assigned ticket is 3976</a:t>
            </a:r>
          </a:p>
          <a:p>
            <a:pPr>
              <a:lnSpc>
                <a:spcPct val="150000"/>
              </a:lnSpc>
            </a:pPr>
            <a:endParaRPr lang="en-IN" dirty="0"/>
          </a:p>
        </p:txBody>
      </p:sp>
    </p:spTree>
    <p:extLst>
      <p:ext uri="{BB962C8B-B14F-4D97-AF65-F5344CB8AC3E}">
        <p14:creationId xmlns:p14="http://schemas.microsoft.com/office/powerpoint/2010/main" val="201338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Features</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5</a:t>
            </a:fld>
            <a:endParaRPr lang="en-IN"/>
          </a:p>
        </p:txBody>
      </p:sp>
      <p:pic>
        <p:nvPicPr>
          <p:cNvPr id="6" name="Picture 5"/>
          <p:cNvPicPr>
            <a:picLocks noChangeAspect="1"/>
          </p:cNvPicPr>
          <p:nvPr/>
        </p:nvPicPr>
        <p:blipFill rotWithShape="1">
          <a:blip r:embed="rId2"/>
          <a:srcRect l="30000" t="30965" r="5869" b="11866"/>
          <a:stretch/>
        </p:blipFill>
        <p:spPr>
          <a:xfrm>
            <a:off x="414130" y="940298"/>
            <a:ext cx="5439101" cy="2726074"/>
          </a:xfrm>
          <a:prstGeom prst="rect">
            <a:avLst/>
          </a:prstGeom>
        </p:spPr>
      </p:pic>
      <p:sp>
        <p:nvSpPr>
          <p:cNvPr id="7" name="TextBox 6"/>
          <p:cNvSpPr txBox="1"/>
          <p:nvPr/>
        </p:nvSpPr>
        <p:spPr>
          <a:xfrm>
            <a:off x="387621" y="3666372"/>
            <a:ext cx="5439101" cy="400110"/>
          </a:xfrm>
          <a:prstGeom prst="rect">
            <a:avLst/>
          </a:prstGeom>
          <a:noFill/>
        </p:spPr>
        <p:txBody>
          <a:bodyPr wrap="square" rtlCol="0">
            <a:spAutoFit/>
          </a:bodyPr>
          <a:lstStyle/>
          <a:p>
            <a:r>
              <a:rPr lang="en-US" sz="2000" dirty="0"/>
              <a:t>Most Frequent Words in Short Description Column</a:t>
            </a:r>
            <a:endParaRPr lang="en-IN" sz="2000" dirty="0"/>
          </a:p>
        </p:txBody>
      </p:sp>
      <p:pic>
        <p:nvPicPr>
          <p:cNvPr id="8" name="Picture 7"/>
          <p:cNvPicPr>
            <a:picLocks noChangeAspect="1"/>
          </p:cNvPicPr>
          <p:nvPr/>
        </p:nvPicPr>
        <p:blipFill rotWithShape="1">
          <a:blip r:embed="rId3"/>
          <a:srcRect l="30116" t="29939" r="5978" b="12682"/>
          <a:stretch/>
        </p:blipFill>
        <p:spPr>
          <a:xfrm>
            <a:off x="6277301" y="947602"/>
            <a:ext cx="5450873" cy="2751605"/>
          </a:xfrm>
          <a:prstGeom prst="rect">
            <a:avLst/>
          </a:prstGeom>
        </p:spPr>
      </p:pic>
      <p:sp>
        <p:nvSpPr>
          <p:cNvPr id="9" name="TextBox 8"/>
          <p:cNvSpPr txBox="1"/>
          <p:nvPr/>
        </p:nvSpPr>
        <p:spPr>
          <a:xfrm>
            <a:off x="6713141" y="3666372"/>
            <a:ext cx="4895763" cy="400110"/>
          </a:xfrm>
          <a:prstGeom prst="rect">
            <a:avLst/>
          </a:prstGeom>
          <a:noFill/>
        </p:spPr>
        <p:txBody>
          <a:bodyPr wrap="square" rtlCol="0">
            <a:spAutoFit/>
          </a:bodyPr>
          <a:lstStyle/>
          <a:p>
            <a:r>
              <a:rPr lang="en-US" sz="2000" dirty="0"/>
              <a:t>Most Frequent Words in Description Column</a:t>
            </a:r>
            <a:endParaRPr lang="en-IN" sz="2000" dirty="0"/>
          </a:p>
        </p:txBody>
      </p:sp>
      <p:pic>
        <p:nvPicPr>
          <p:cNvPr id="10" name="Picture 9"/>
          <p:cNvPicPr>
            <a:picLocks noChangeAspect="1"/>
          </p:cNvPicPr>
          <p:nvPr/>
        </p:nvPicPr>
        <p:blipFill>
          <a:blip r:embed="rId4"/>
          <a:stretch>
            <a:fillRect/>
          </a:stretch>
        </p:blipFill>
        <p:spPr>
          <a:xfrm>
            <a:off x="523829" y="4264036"/>
            <a:ext cx="5956483" cy="2076073"/>
          </a:xfrm>
          <a:prstGeom prst="rect">
            <a:avLst/>
          </a:prstGeom>
        </p:spPr>
      </p:pic>
      <p:cxnSp>
        <p:nvCxnSpPr>
          <p:cNvPr id="12" name="Straight Connector 11"/>
          <p:cNvCxnSpPr/>
          <p:nvPr/>
        </p:nvCxnSpPr>
        <p:spPr>
          <a:xfrm>
            <a:off x="387621" y="4066482"/>
            <a:ext cx="1134055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57391" y="4574842"/>
            <a:ext cx="4744279" cy="1711366"/>
          </a:xfrm>
          <a:prstGeom prst="rect">
            <a:avLst/>
          </a:prstGeom>
          <a:noFill/>
        </p:spPr>
        <p:txBody>
          <a:bodyPr wrap="square" rtlCol="0">
            <a:spAutoFit/>
          </a:bodyPr>
          <a:lstStyle/>
          <a:p>
            <a:pPr>
              <a:lnSpc>
                <a:spcPct val="150000"/>
              </a:lnSpc>
            </a:pPr>
            <a:r>
              <a:rPr lang="en-US" dirty="0"/>
              <a:t>Checking to see if Description and </a:t>
            </a:r>
            <a:r>
              <a:rPr lang="en-US" dirty="0" err="1"/>
              <a:t>Short_description</a:t>
            </a:r>
            <a:r>
              <a:rPr lang="en-US" dirty="0"/>
              <a:t> columns have same data, we see that there are 2862 records that have exactly same data in both the columns.</a:t>
            </a:r>
          </a:p>
        </p:txBody>
      </p:sp>
      <p:sp>
        <p:nvSpPr>
          <p:cNvPr id="14" name="Arrow: Right 13"/>
          <p:cNvSpPr/>
          <p:nvPr/>
        </p:nvSpPr>
        <p:spPr>
          <a:xfrm>
            <a:off x="6400800" y="5181599"/>
            <a:ext cx="450575" cy="5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87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Caller Feature</a:t>
            </a:r>
            <a:endParaRPr lang="en-IN" dirty="0"/>
          </a:p>
        </p:txBody>
      </p:sp>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l="1704" t="11854" r="9041" b="6575"/>
          <a:stretch/>
        </p:blipFill>
        <p:spPr>
          <a:xfrm>
            <a:off x="4969564" y="845244"/>
            <a:ext cx="6851375" cy="4025374"/>
          </a:xfrm>
        </p:spPr>
      </p:pic>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6</a:t>
            </a:fld>
            <a:endParaRPr lang="en-IN"/>
          </a:p>
        </p:txBody>
      </p:sp>
      <p:pic>
        <p:nvPicPr>
          <p:cNvPr id="7" name="Picture 6"/>
          <p:cNvPicPr>
            <a:picLocks noChangeAspect="1"/>
          </p:cNvPicPr>
          <p:nvPr/>
        </p:nvPicPr>
        <p:blipFill>
          <a:blip r:embed="rId3"/>
          <a:stretch>
            <a:fillRect/>
          </a:stretch>
        </p:blipFill>
        <p:spPr>
          <a:xfrm>
            <a:off x="739412" y="898252"/>
            <a:ext cx="4467225" cy="5495925"/>
          </a:xfrm>
          <a:prstGeom prst="rect">
            <a:avLst/>
          </a:prstGeom>
        </p:spPr>
      </p:pic>
      <p:sp>
        <p:nvSpPr>
          <p:cNvPr id="10" name="TextBox 9"/>
          <p:cNvSpPr txBox="1"/>
          <p:nvPr/>
        </p:nvSpPr>
        <p:spPr>
          <a:xfrm>
            <a:off x="5340626" y="4844114"/>
            <a:ext cx="65995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One caller has reported 810 tickets</a:t>
            </a:r>
          </a:p>
          <a:p>
            <a:pPr marL="285750" indent="-285750">
              <a:buFont typeface="Arial" panose="020B0604020202020204" pitchFamily="34" charset="0"/>
              <a:buChar char="•"/>
            </a:pPr>
            <a:r>
              <a:rPr lang="en-US" dirty="0"/>
              <a:t>The distribution is skewed. </a:t>
            </a:r>
          </a:p>
          <a:p>
            <a:r>
              <a:rPr lang="en-US" dirty="0"/>
              <a:t>This disparity could be a batch job or an anomaly and should be considered for discussion with domain expert. We are not taking up further analysis of caller for this project.</a:t>
            </a:r>
            <a:endParaRPr lang="en-IN" dirty="0"/>
          </a:p>
        </p:txBody>
      </p:sp>
    </p:spTree>
    <p:extLst>
      <p:ext uri="{BB962C8B-B14F-4D97-AF65-F5344CB8AC3E}">
        <p14:creationId xmlns:p14="http://schemas.microsoft.com/office/powerpoint/2010/main" val="99084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Feature</a:t>
            </a:r>
            <a:endParaRPr lang="en-IN"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0813" t="11673"/>
          <a:stretch/>
        </p:blipFill>
        <p:spPr>
          <a:xfrm>
            <a:off x="6712938" y="980661"/>
            <a:ext cx="5279781" cy="3785915"/>
          </a:xfrm>
        </p:spPr>
      </p:pic>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7</a:t>
            </a:fld>
            <a:endParaRPr lang="en-IN"/>
          </a:p>
        </p:txBody>
      </p:sp>
      <p:pic>
        <p:nvPicPr>
          <p:cNvPr id="8" name="Picture 7"/>
          <p:cNvPicPr>
            <a:picLocks noChangeAspect="1"/>
          </p:cNvPicPr>
          <p:nvPr/>
        </p:nvPicPr>
        <p:blipFill>
          <a:blip r:embed="rId3"/>
          <a:stretch>
            <a:fillRect/>
          </a:stretch>
        </p:blipFill>
        <p:spPr>
          <a:xfrm>
            <a:off x="158096" y="1286814"/>
            <a:ext cx="6937439" cy="3616490"/>
          </a:xfrm>
          <a:prstGeom prst="rect">
            <a:avLst/>
          </a:prstGeom>
        </p:spPr>
      </p:pic>
      <p:sp>
        <p:nvSpPr>
          <p:cNvPr id="9" name="TextBox 8"/>
          <p:cNvSpPr txBox="1"/>
          <p:nvPr/>
        </p:nvSpPr>
        <p:spPr>
          <a:xfrm>
            <a:off x="692145" y="5403619"/>
            <a:ext cx="10807709" cy="880369"/>
          </a:xfrm>
          <a:prstGeom prst="rect">
            <a:avLst/>
          </a:prstGeom>
          <a:noFill/>
        </p:spPr>
        <p:txBody>
          <a:bodyPr wrap="square" rtlCol="0">
            <a:spAutoFit/>
          </a:bodyPr>
          <a:lstStyle/>
          <a:p>
            <a:pPr>
              <a:lnSpc>
                <a:spcPct val="150000"/>
              </a:lnSpc>
            </a:pPr>
            <a:r>
              <a:rPr lang="en-US" dirty="0"/>
              <a:t>There are total of 74 groups to which tickets are assigned to. The ticket assignment is not symmetric and few groups have as minimum as one ticket assigned. The data has a class imbalance.</a:t>
            </a:r>
            <a:endParaRPr lang="en-IN" dirty="0"/>
          </a:p>
        </p:txBody>
      </p:sp>
    </p:spTree>
    <p:extLst>
      <p:ext uri="{BB962C8B-B14F-4D97-AF65-F5344CB8AC3E}">
        <p14:creationId xmlns:p14="http://schemas.microsoft.com/office/powerpoint/2010/main" val="211797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83238" y="944152"/>
            <a:ext cx="8651467" cy="4568752"/>
          </a:xfrm>
          <a:prstGeom prst="rect">
            <a:avLst/>
          </a:prstGeom>
        </p:spPr>
      </p:pic>
      <p:sp>
        <p:nvSpPr>
          <p:cNvPr id="2" name="Title 1"/>
          <p:cNvSpPr>
            <a:spLocks noGrp="1"/>
          </p:cNvSpPr>
          <p:nvPr>
            <p:ph type="title"/>
          </p:nvPr>
        </p:nvSpPr>
        <p:spPr/>
        <p:txBody>
          <a:bodyPr/>
          <a:lstStyle/>
          <a:p>
            <a:r>
              <a:rPr lang="en-US" dirty="0"/>
              <a:t>Address Imbalance</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8</a:t>
            </a:fld>
            <a:endParaRPr lang="en-IN"/>
          </a:p>
        </p:txBody>
      </p:sp>
      <p:sp>
        <p:nvSpPr>
          <p:cNvPr id="6" name="TextBox 5"/>
          <p:cNvSpPr txBox="1"/>
          <p:nvPr/>
        </p:nvSpPr>
        <p:spPr>
          <a:xfrm>
            <a:off x="1159565" y="5338583"/>
            <a:ext cx="10560531" cy="1338828"/>
          </a:xfrm>
          <a:prstGeom prst="rect">
            <a:avLst/>
          </a:prstGeom>
          <a:noFill/>
        </p:spPr>
        <p:txBody>
          <a:bodyPr wrap="square" rtlCol="0">
            <a:spAutoFit/>
          </a:bodyPr>
          <a:lstStyle/>
          <a:p>
            <a:pPr>
              <a:lnSpc>
                <a:spcPct val="150000"/>
              </a:lnSpc>
            </a:pPr>
            <a:r>
              <a:rPr lang="en-US" dirty="0"/>
              <a:t>All "</a:t>
            </a:r>
            <a:r>
              <a:rPr lang="en-US" dirty="0" err="1"/>
              <a:t>GRP_Manual</a:t>
            </a:r>
            <a:r>
              <a:rPr lang="en-US" dirty="0"/>
              <a:t>" tickets need be triaged manually, until the model has enough data to categorize them automatically. Merging the minority class will improve the F1 score as we classify less assigned class into a group.</a:t>
            </a:r>
          </a:p>
        </p:txBody>
      </p:sp>
      <p:sp>
        <p:nvSpPr>
          <p:cNvPr id="12" name="TextBox 11"/>
          <p:cNvSpPr txBox="1"/>
          <p:nvPr/>
        </p:nvSpPr>
        <p:spPr>
          <a:xfrm>
            <a:off x="9334705" y="919694"/>
            <a:ext cx="2632008" cy="3831818"/>
          </a:xfrm>
          <a:prstGeom prst="rect">
            <a:avLst/>
          </a:prstGeom>
          <a:noFill/>
        </p:spPr>
        <p:txBody>
          <a:bodyPr wrap="square" rtlCol="0">
            <a:spAutoFit/>
          </a:bodyPr>
          <a:lstStyle/>
          <a:p>
            <a:pPr>
              <a:lnSpc>
                <a:spcPct val="150000"/>
              </a:lnSpc>
            </a:pPr>
            <a:r>
              <a:rPr lang="en-US" dirty="0"/>
              <a:t>To address imbalanced class in this project, we merge minority classes into one group. Where number of tickets in the category is less than specified frequency, we mark them into "</a:t>
            </a:r>
            <a:r>
              <a:rPr lang="en-US" dirty="0" err="1"/>
              <a:t>GRP_Manual</a:t>
            </a:r>
            <a:r>
              <a:rPr lang="en-US" dirty="0"/>
              <a:t>".</a:t>
            </a:r>
            <a:endParaRPr lang="en-IN" dirty="0"/>
          </a:p>
        </p:txBody>
      </p:sp>
      <p:sp>
        <p:nvSpPr>
          <p:cNvPr id="13" name="TextBox 12"/>
          <p:cNvSpPr txBox="1"/>
          <p:nvPr/>
        </p:nvSpPr>
        <p:spPr>
          <a:xfrm>
            <a:off x="2570922" y="1683026"/>
            <a:ext cx="4174435" cy="923330"/>
          </a:xfrm>
          <a:prstGeom prst="rect">
            <a:avLst/>
          </a:prstGeom>
          <a:noFill/>
        </p:spPr>
        <p:txBody>
          <a:bodyPr wrap="square" rtlCol="0">
            <a:spAutoFit/>
          </a:bodyPr>
          <a:lstStyle/>
          <a:p>
            <a:r>
              <a:rPr lang="en-US" b="1" dirty="0"/>
              <a:t>After grouping the less assigned class (minority class) into one group (</a:t>
            </a:r>
            <a:r>
              <a:rPr lang="en-US" b="1" dirty="0" err="1"/>
              <a:t>GRP_Manual</a:t>
            </a:r>
            <a:r>
              <a:rPr lang="en-US" b="1" dirty="0"/>
              <a:t>), we now have 25 groups</a:t>
            </a:r>
            <a:endParaRPr lang="en-IN" dirty="0"/>
          </a:p>
        </p:txBody>
      </p:sp>
    </p:spTree>
    <p:extLst>
      <p:ext uri="{BB962C8B-B14F-4D97-AF65-F5344CB8AC3E}">
        <p14:creationId xmlns:p14="http://schemas.microsoft.com/office/powerpoint/2010/main" val="344859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Preprocessing</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9</a:t>
            </a:fld>
            <a:endParaRPr lang="en-IN"/>
          </a:p>
        </p:txBody>
      </p:sp>
      <p:pic>
        <p:nvPicPr>
          <p:cNvPr id="6" name="Picture 5"/>
          <p:cNvPicPr>
            <a:picLocks noChangeAspect="1"/>
          </p:cNvPicPr>
          <p:nvPr/>
        </p:nvPicPr>
        <p:blipFill rotWithShape="1">
          <a:blip r:embed="rId2"/>
          <a:srcRect l="29782" t="30356" r="978" b="22885"/>
          <a:stretch/>
        </p:blipFill>
        <p:spPr>
          <a:xfrm>
            <a:off x="1010477" y="957519"/>
            <a:ext cx="10094843" cy="3832824"/>
          </a:xfrm>
          <a:prstGeom prst="rect">
            <a:avLst/>
          </a:prstGeom>
        </p:spPr>
      </p:pic>
      <p:sp>
        <p:nvSpPr>
          <p:cNvPr id="7" name="TextBox 6"/>
          <p:cNvSpPr txBox="1"/>
          <p:nvPr/>
        </p:nvSpPr>
        <p:spPr>
          <a:xfrm>
            <a:off x="1010477" y="4664766"/>
            <a:ext cx="10214114" cy="1754326"/>
          </a:xfrm>
          <a:prstGeom prst="rect">
            <a:avLst/>
          </a:prstGeom>
          <a:noFill/>
        </p:spPr>
        <p:txBody>
          <a:bodyPr wrap="square" rtlCol="0">
            <a:spAutoFit/>
          </a:bodyPr>
          <a:lstStyle/>
          <a:p>
            <a:pPr>
              <a:lnSpc>
                <a:spcPct val="150000"/>
              </a:lnSpc>
            </a:pPr>
            <a:r>
              <a:rPr lang="en-US" dirty="0"/>
              <a:t>By Regular Expression, we clean text for</a:t>
            </a:r>
          </a:p>
          <a:p>
            <a:pPr marL="285750" indent="-285750">
              <a:lnSpc>
                <a:spcPct val="150000"/>
              </a:lnSpc>
              <a:buFont typeface="Arial" panose="020B0604020202020204" pitchFamily="34" charset="0"/>
              <a:buChar char="•"/>
            </a:pPr>
            <a:r>
              <a:rPr lang="en-US" dirty="0"/>
              <a:t>Insignificant text – remove email addresses, test in braces, numerical/alpha numerical and symbols</a:t>
            </a:r>
          </a:p>
          <a:p>
            <a:pPr marL="285750" indent="-285750">
              <a:lnSpc>
                <a:spcPct val="150000"/>
              </a:lnSpc>
              <a:buFont typeface="Arial" panose="020B0604020202020204" pitchFamily="34" charset="0"/>
              <a:buChar char="•"/>
            </a:pPr>
            <a:r>
              <a:rPr lang="en-US" dirty="0"/>
              <a:t>Punctuations- all punctuations, extra spaces, and special characters are removed</a:t>
            </a:r>
          </a:p>
          <a:p>
            <a:pPr marL="285750" indent="-285750">
              <a:lnSpc>
                <a:spcPct val="150000"/>
              </a:lnSpc>
              <a:buFont typeface="Arial" panose="020B0604020202020204" pitchFamily="34" charset="0"/>
              <a:buChar char="•"/>
            </a:pPr>
            <a:r>
              <a:rPr lang="en-US" dirty="0"/>
              <a:t>Capital case - a mixture of uppercase and lowercase words are changed to lowercase</a:t>
            </a:r>
            <a:endParaRPr lang="en-IN" dirty="0"/>
          </a:p>
        </p:txBody>
      </p:sp>
    </p:spTree>
    <p:extLst>
      <p:ext uri="{BB962C8B-B14F-4D97-AF65-F5344CB8AC3E}">
        <p14:creationId xmlns:p14="http://schemas.microsoft.com/office/powerpoint/2010/main" val="75281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571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Natural Language Processing (NLP) Application Capstone Project Automated Ticket Assignment 19th Apr 2020</vt:lpstr>
      <vt:lpstr>Capstone Project</vt:lpstr>
      <vt:lpstr>Approach</vt:lpstr>
      <vt:lpstr>Data Exploration</vt:lpstr>
      <vt:lpstr>Analyzing Features</vt:lpstr>
      <vt:lpstr>Caller Feature</vt:lpstr>
      <vt:lpstr>Group Feature</vt:lpstr>
      <vt:lpstr>Address Imbalance</vt:lpstr>
      <vt:lpstr>Text Preprocessing</vt:lpstr>
      <vt:lpstr>Cleaned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Application Capstone Project Automated Ticket Assignment</dc:title>
  <dc:creator>Lavanya Harry Pandian</dc:creator>
  <cp:lastModifiedBy>Lavanya Harry Pandian</cp:lastModifiedBy>
  <cp:revision>15</cp:revision>
  <dcterms:created xsi:type="dcterms:W3CDTF">2020-04-07T06:10:36Z</dcterms:created>
  <dcterms:modified xsi:type="dcterms:W3CDTF">2020-04-07T16:12:14Z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2020-04-07T07:31:53Z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a23dac7a-87b2-4565-b780-00002d03b9f5</vt:lpwstr>
  </property>
  <property fmtid="{D5CDD505-2E9C-101B-9397-08002B2CF9AE}" pid="8" name="MSIP_Label_4b5591f2-6b23-403d-aa5f-b6d577f5e572_ContentBits">
    <vt:lpwstr>0</vt:lpwstr>
  </property>
</Properties>
</file>