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84" r:id="rId5"/>
    <p:sldId id="259" r:id="rId6"/>
    <p:sldId id="260" r:id="rId7"/>
    <p:sldId id="261" r:id="rId8"/>
    <p:sldId id="262" r:id="rId9"/>
    <p:sldId id="263" r:id="rId10"/>
    <p:sldId id="264" r:id="rId11"/>
    <p:sldId id="265" r:id="rId12"/>
    <p:sldId id="266" r:id="rId13"/>
    <p:sldId id="267" r:id="rId14"/>
    <p:sldId id="268" r:id="rId15"/>
    <p:sldId id="270" r:id="rId16"/>
    <p:sldId id="269" r:id="rId17"/>
    <p:sldId id="271" r:id="rId18"/>
    <p:sldId id="272" r:id="rId19"/>
    <p:sldId id="273" r:id="rId20"/>
    <p:sldId id="275" r:id="rId21"/>
    <p:sldId id="282" r:id="rId22"/>
    <p:sldId id="283" r:id="rId23"/>
    <p:sldId id="276" r:id="rId24"/>
    <p:sldId id="281" r:id="rId25"/>
    <p:sldId id="277" r:id="rId26"/>
    <p:sldId id="278" r:id="rId27"/>
    <p:sldId id="280"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C15"/>
    <a:srgbClr val="ED7D31"/>
    <a:srgbClr val="C9633F"/>
    <a:srgbClr val="D17B5C"/>
    <a:srgbClr val="B27F76"/>
    <a:srgbClr val="B98A82"/>
    <a:srgbClr val="9D9D9D"/>
    <a:srgbClr val="A5A5A5"/>
    <a:srgbClr val="00BB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g"/><Relationship Id="rId1" Type="http://schemas.openxmlformats.org/officeDocument/2006/relationships/hyperlink" Target="https://drive.google.com/drive/u/0/folders/1xOCdNI2R5hiodskIJbj-QySMQs6ccehL" TargetMode="External"/></Relationships>
</file>

<file path=ppt/diagrams/_rels/drawing4.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g"/><Relationship Id="rId1" Type="http://schemas.openxmlformats.org/officeDocument/2006/relationships/hyperlink" Target="https://drive.google.com/drive/u/0/folders/1xOCdNI2R5hiodskIJbj-QySMQs6ccehL"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84B876-2ECC-4919-B753-25BD0C66F19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81B9B0D2-EE58-4F52-BE6A-0FE35ABF75FE}">
      <dgm:prSet phldrT="[Text]"/>
      <dgm:spPr/>
      <dgm:t>
        <a:bodyPr/>
        <a:lstStyle/>
        <a:p>
          <a:r>
            <a:rPr lang="en-US" b="1" dirty="0"/>
            <a:t>Step1: </a:t>
          </a:r>
          <a:r>
            <a:rPr lang="en-US" dirty="0"/>
            <a:t>Analyze and Understand the structure of data</a:t>
          </a:r>
        </a:p>
      </dgm:t>
    </dgm:pt>
    <dgm:pt modelId="{B7CD213A-15A3-4129-932A-CA725AFE140F}" type="parTrans" cxnId="{33825921-1C81-466E-AC46-DAAB27AA5107}">
      <dgm:prSet/>
      <dgm:spPr/>
      <dgm:t>
        <a:bodyPr/>
        <a:lstStyle/>
        <a:p>
          <a:endParaRPr lang="en-US"/>
        </a:p>
      </dgm:t>
    </dgm:pt>
    <dgm:pt modelId="{39E33F3E-48D4-4721-AAC0-D4CE87A38FBE}" type="sibTrans" cxnId="{33825921-1C81-466E-AC46-DAAB27AA5107}">
      <dgm:prSet/>
      <dgm:spPr/>
      <dgm:t>
        <a:bodyPr/>
        <a:lstStyle/>
        <a:p>
          <a:endParaRPr lang="en-US"/>
        </a:p>
      </dgm:t>
    </dgm:pt>
    <dgm:pt modelId="{6CFEA388-2E94-447E-B0E1-80804056BD92}">
      <dgm:prSet/>
      <dgm:spPr/>
      <dgm:t>
        <a:bodyPr/>
        <a:lstStyle/>
        <a:p>
          <a:r>
            <a:rPr lang="en-US" b="1" dirty="0"/>
            <a:t>Step2:</a:t>
          </a:r>
          <a:r>
            <a:rPr lang="en-US" dirty="0"/>
            <a:t> Visualize data</a:t>
          </a:r>
        </a:p>
      </dgm:t>
    </dgm:pt>
    <dgm:pt modelId="{D652B254-0285-4404-B197-DD5A491BC449}" type="parTrans" cxnId="{E7AB2C0C-898E-4A36-B525-1033B654E3FC}">
      <dgm:prSet/>
      <dgm:spPr/>
      <dgm:t>
        <a:bodyPr/>
        <a:lstStyle/>
        <a:p>
          <a:endParaRPr lang="en-US"/>
        </a:p>
      </dgm:t>
    </dgm:pt>
    <dgm:pt modelId="{2545A58E-3883-402E-9ADD-E56D36D527A5}" type="sibTrans" cxnId="{E7AB2C0C-898E-4A36-B525-1033B654E3FC}">
      <dgm:prSet/>
      <dgm:spPr/>
      <dgm:t>
        <a:bodyPr/>
        <a:lstStyle/>
        <a:p>
          <a:endParaRPr lang="en-US"/>
        </a:p>
      </dgm:t>
    </dgm:pt>
    <dgm:pt modelId="{FB1C249E-0A06-4AF8-A1D8-8192523D5D4D}">
      <dgm:prSet/>
      <dgm:spPr/>
      <dgm:t>
        <a:bodyPr/>
        <a:lstStyle/>
        <a:p>
          <a:r>
            <a:rPr lang="en-US" b="1" dirty="0"/>
            <a:t>Step3:</a:t>
          </a:r>
          <a:r>
            <a:rPr lang="en-US" dirty="0"/>
            <a:t> Text preprocessing</a:t>
          </a:r>
        </a:p>
      </dgm:t>
    </dgm:pt>
    <dgm:pt modelId="{BAC8DC27-0A0B-426E-AA6F-425FBED8FF75}" type="parTrans" cxnId="{3B0FAA39-4E4C-41DF-A162-CEB50CBAD7C2}">
      <dgm:prSet/>
      <dgm:spPr/>
      <dgm:t>
        <a:bodyPr/>
        <a:lstStyle/>
        <a:p>
          <a:endParaRPr lang="en-US"/>
        </a:p>
      </dgm:t>
    </dgm:pt>
    <dgm:pt modelId="{C80A33AA-AB0B-4227-AD61-88D1649B04D3}" type="sibTrans" cxnId="{3B0FAA39-4E4C-41DF-A162-CEB50CBAD7C2}">
      <dgm:prSet/>
      <dgm:spPr/>
      <dgm:t>
        <a:bodyPr/>
        <a:lstStyle/>
        <a:p>
          <a:endParaRPr lang="en-US"/>
        </a:p>
      </dgm:t>
    </dgm:pt>
    <dgm:pt modelId="{AF3DF9F4-2547-4323-B7D7-223C19B1A43A}">
      <dgm:prSet/>
      <dgm:spPr/>
      <dgm:t>
        <a:bodyPr/>
        <a:lstStyle/>
        <a:p>
          <a:r>
            <a:rPr lang="en-US" b="1" dirty="0"/>
            <a:t>Step4:</a:t>
          </a:r>
          <a:r>
            <a:rPr lang="en-US" dirty="0"/>
            <a:t> Create Tokens, Lemmatize, </a:t>
          </a:r>
          <a:r>
            <a:rPr lang="en-US" dirty="0" err="1"/>
            <a:t>Vectorize</a:t>
          </a:r>
          <a:r>
            <a:rPr lang="en-US" dirty="0"/>
            <a:t>, and train/test split</a:t>
          </a:r>
        </a:p>
      </dgm:t>
    </dgm:pt>
    <dgm:pt modelId="{D5068AA7-6823-402F-9C06-9492234072B7}" type="parTrans" cxnId="{D499FC5A-B01B-4007-8250-8F168C7BB7D6}">
      <dgm:prSet/>
      <dgm:spPr/>
      <dgm:t>
        <a:bodyPr/>
        <a:lstStyle/>
        <a:p>
          <a:endParaRPr lang="en-US"/>
        </a:p>
      </dgm:t>
    </dgm:pt>
    <dgm:pt modelId="{1C6C65F7-F2D5-4F78-8A20-3989422C7660}" type="sibTrans" cxnId="{D499FC5A-B01B-4007-8250-8F168C7BB7D6}">
      <dgm:prSet/>
      <dgm:spPr/>
      <dgm:t>
        <a:bodyPr/>
        <a:lstStyle/>
        <a:p>
          <a:endParaRPr lang="en-US"/>
        </a:p>
      </dgm:t>
    </dgm:pt>
    <dgm:pt modelId="{F84DD07E-9DDD-4BF1-BF02-EA5563981EB3}">
      <dgm:prSet/>
      <dgm:spPr/>
      <dgm:t>
        <a:bodyPr/>
        <a:lstStyle/>
        <a:p>
          <a:r>
            <a:rPr lang="en-US" b="1" dirty="0"/>
            <a:t>Step5: </a:t>
          </a:r>
          <a:r>
            <a:rPr lang="en-US" dirty="0"/>
            <a:t>Build  Classification models</a:t>
          </a:r>
        </a:p>
      </dgm:t>
    </dgm:pt>
    <dgm:pt modelId="{363FCB3A-DF12-4A87-8A56-2ACF724EB491}" type="parTrans" cxnId="{025C377F-4935-417A-9A5D-FC4860EFD2F5}">
      <dgm:prSet/>
      <dgm:spPr/>
      <dgm:t>
        <a:bodyPr/>
        <a:lstStyle/>
        <a:p>
          <a:endParaRPr lang="en-US"/>
        </a:p>
      </dgm:t>
    </dgm:pt>
    <dgm:pt modelId="{ECAB8671-FE98-41ED-838E-B6D05E2E2709}" type="sibTrans" cxnId="{025C377F-4935-417A-9A5D-FC4860EFD2F5}">
      <dgm:prSet/>
      <dgm:spPr/>
      <dgm:t>
        <a:bodyPr/>
        <a:lstStyle/>
        <a:p>
          <a:endParaRPr lang="en-US"/>
        </a:p>
      </dgm:t>
    </dgm:pt>
    <dgm:pt modelId="{C8D6837F-0441-4CE7-9C66-A4F534EC4290}">
      <dgm:prSet/>
      <dgm:spPr/>
      <dgm:t>
        <a:bodyPr/>
        <a:lstStyle/>
        <a:p>
          <a:r>
            <a:rPr lang="en-US" b="1" dirty="0"/>
            <a:t>Step6:</a:t>
          </a:r>
          <a:r>
            <a:rPr lang="en-US" dirty="0"/>
            <a:t> Train the model</a:t>
          </a:r>
        </a:p>
      </dgm:t>
    </dgm:pt>
    <dgm:pt modelId="{4F4E74E4-6C42-428A-8A78-E9DB1695E453}" type="parTrans" cxnId="{8AB62700-3BB2-42B4-B870-C9D70DB4E145}">
      <dgm:prSet/>
      <dgm:spPr/>
      <dgm:t>
        <a:bodyPr/>
        <a:lstStyle/>
        <a:p>
          <a:endParaRPr lang="en-US"/>
        </a:p>
      </dgm:t>
    </dgm:pt>
    <dgm:pt modelId="{858536C2-C941-44B9-B54C-DAEE02EDB4E9}" type="sibTrans" cxnId="{8AB62700-3BB2-42B4-B870-C9D70DB4E145}">
      <dgm:prSet/>
      <dgm:spPr/>
      <dgm:t>
        <a:bodyPr/>
        <a:lstStyle/>
        <a:p>
          <a:endParaRPr lang="en-US"/>
        </a:p>
      </dgm:t>
    </dgm:pt>
    <dgm:pt modelId="{2594A9AC-59B6-4608-9FA1-703CC267B66D}">
      <dgm:prSet/>
      <dgm:spPr/>
      <dgm:t>
        <a:bodyPr/>
        <a:lstStyle/>
        <a:p>
          <a:r>
            <a:rPr lang="en-US" b="1" dirty="0"/>
            <a:t>Step7:</a:t>
          </a:r>
          <a:r>
            <a:rPr lang="en-US" dirty="0"/>
            <a:t> Test and fine tune the Model</a:t>
          </a:r>
        </a:p>
      </dgm:t>
    </dgm:pt>
    <dgm:pt modelId="{9464DEFE-492B-41A7-B7FD-5DC002714510}" type="parTrans" cxnId="{719AC4BF-B886-4E5F-B8AD-B80D4D8FCDB7}">
      <dgm:prSet/>
      <dgm:spPr/>
      <dgm:t>
        <a:bodyPr/>
        <a:lstStyle/>
        <a:p>
          <a:endParaRPr lang="en-US"/>
        </a:p>
      </dgm:t>
    </dgm:pt>
    <dgm:pt modelId="{170ECE72-2A32-475B-9209-DAA952965592}" type="sibTrans" cxnId="{719AC4BF-B886-4E5F-B8AD-B80D4D8FCDB7}">
      <dgm:prSet/>
      <dgm:spPr/>
      <dgm:t>
        <a:bodyPr/>
        <a:lstStyle/>
        <a:p>
          <a:endParaRPr lang="en-US"/>
        </a:p>
      </dgm:t>
    </dgm:pt>
    <dgm:pt modelId="{72143920-807F-4689-9FF9-372E7A4C34A5}" type="pres">
      <dgm:prSet presAssocID="{0384B876-2ECC-4919-B753-25BD0C66F198}" presName="diagram" presStyleCnt="0">
        <dgm:presLayoutVars>
          <dgm:dir/>
          <dgm:resizeHandles val="exact"/>
        </dgm:presLayoutVars>
      </dgm:prSet>
      <dgm:spPr/>
    </dgm:pt>
    <dgm:pt modelId="{2F9A0571-2654-40D2-B1E4-83656F8BD15B}" type="pres">
      <dgm:prSet presAssocID="{81B9B0D2-EE58-4F52-BE6A-0FE35ABF75FE}" presName="node" presStyleLbl="node1" presStyleIdx="0" presStyleCnt="7">
        <dgm:presLayoutVars>
          <dgm:bulletEnabled val="1"/>
        </dgm:presLayoutVars>
      </dgm:prSet>
      <dgm:spPr/>
    </dgm:pt>
    <dgm:pt modelId="{A1C05025-7CC5-4A9D-B1C6-4656762C6D5D}" type="pres">
      <dgm:prSet presAssocID="{39E33F3E-48D4-4721-AAC0-D4CE87A38FBE}" presName="sibTrans" presStyleCnt="0"/>
      <dgm:spPr/>
    </dgm:pt>
    <dgm:pt modelId="{3FCBF05D-58D0-4BFE-87DA-7444BE66C628}" type="pres">
      <dgm:prSet presAssocID="{6CFEA388-2E94-447E-B0E1-80804056BD92}" presName="node" presStyleLbl="node1" presStyleIdx="1" presStyleCnt="7">
        <dgm:presLayoutVars>
          <dgm:bulletEnabled val="1"/>
        </dgm:presLayoutVars>
      </dgm:prSet>
      <dgm:spPr/>
    </dgm:pt>
    <dgm:pt modelId="{672958F4-B6C9-467F-AF04-81C327233D91}" type="pres">
      <dgm:prSet presAssocID="{2545A58E-3883-402E-9ADD-E56D36D527A5}" presName="sibTrans" presStyleCnt="0"/>
      <dgm:spPr/>
    </dgm:pt>
    <dgm:pt modelId="{18216488-6ABF-4A95-B7DD-ED3E43E96631}" type="pres">
      <dgm:prSet presAssocID="{FB1C249E-0A06-4AF8-A1D8-8192523D5D4D}" presName="node" presStyleLbl="node1" presStyleIdx="2" presStyleCnt="7">
        <dgm:presLayoutVars>
          <dgm:bulletEnabled val="1"/>
        </dgm:presLayoutVars>
      </dgm:prSet>
      <dgm:spPr/>
    </dgm:pt>
    <dgm:pt modelId="{A497D3A5-C58E-4A85-95DA-708707E0FA62}" type="pres">
      <dgm:prSet presAssocID="{C80A33AA-AB0B-4227-AD61-88D1649B04D3}" presName="sibTrans" presStyleCnt="0"/>
      <dgm:spPr/>
    </dgm:pt>
    <dgm:pt modelId="{1F9EEC6F-3643-44F5-8D03-9E682034BCE1}" type="pres">
      <dgm:prSet presAssocID="{AF3DF9F4-2547-4323-B7D7-223C19B1A43A}" presName="node" presStyleLbl="node1" presStyleIdx="3" presStyleCnt="7">
        <dgm:presLayoutVars>
          <dgm:bulletEnabled val="1"/>
        </dgm:presLayoutVars>
      </dgm:prSet>
      <dgm:spPr/>
    </dgm:pt>
    <dgm:pt modelId="{D3CBD0E5-BD6E-4EB1-AE07-8AB74EF62027}" type="pres">
      <dgm:prSet presAssocID="{1C6C65F7-F2D5-4F78-8A20-3989422C7660}" presName="sibTrans" presStyleCnt="0"/>
      <dgm:spPr/>
    </dgm:pt>
    <dgm:pt modelId="{C5F34CE7-E4CD-4EF7-B1F5-84C0C7316F72}" type="pres">
      <dgm:prSet presAssocID="{F84DD07E-9DDD-4BF1-BF02-EA5563981EB3}" presName="node" presStyleLbl="node1" presStyleIdx="4" presStyleCnt="7">
        <dgm:presLayoutVars>
          <dgm:bulletEnabled val="1"/>
        </dgm:presLayoutVars>
      </dgm:prSet>
      <dgm:spPr/>
    </dgm:pt>
    <dgm:pt modelId="{9EA4F650-067E-4FE1-90C8-2CA2C49BD05D}" type="pres">
      <dgm:prSet presAssocID="{ECAB8671-FE98-41ED-838E-B6D05E2E2709}" presName="sibTrans" presStyleCnt="0"/>
      <dgm:spPr/>
    </dgm:pt>
    <dgm:pt modelId="{F679943C-55DE-4373-B58D-C2FF6FC9302A}" type="pres">
      <dgm:prSet presAssocID="{C8D6837F-0441-4CE7-9C66-A4F534EC4290}" presName="node" presStyleLbl="node1" presStyleIdx="5" presStyleCnt="7">
        <dgm:presLayoutVars>
          <dgm:bulletEnabled val="1"/>
        </dgm:presLayoutVars>
      </dgm:prSet>
      <dgm:spPr/>
    </dgm:pt>
    <dgm:pt modelId="{79D58B42-A4A8-4AE9-A69F-EDAC2274A2CB}" type="pres">
      <dgm:prSet presAssocID="{858536C2-C941-44B9-B54C-DAEE02EDB4E9}" presName="sibTrans" presStyleCnt="0"/>
      <dgm:spPr/>
    </dgm:pt>
    <dgm:pt modelId="{9BBF94A0-91A5-4000-9011-F55167E37717}" type="pres">
      <dgm:prSet presAssocID="{2594A9AC-59B6-4608-9FA1-703CC267B66D}" presName="node" presStyleLbl="node1" presStyleIdx="6" presStyleCnt="7">
        <dgm:presLayoutVars>
          <dgm:bulletEnabled val="1"/>
        </dgm:presLayoutVars>
      </dgm:prSet>
      <dgm:spPr/>
    </dgm:pt>
  </dgm:ptLst>
  <dgm:cxnLst>
    <dgm:cxn modelId="{8AB62700-3BB2-42B4-B870-C9D70DB4E145}" srcId="{0384B876-2ECC-4919-B753-25BD0C66F198}" destId="{C8D6837F-0441-4CE7-9C66-A4F534EC4290}" srcOrd="5" destOrd="0" parTransId="{4F4E74E4-6C42-428A-8A78-E9DB1695E453}" sibTransId="{858536C2-C941-44B9-B54C-DAEE02EDB4E9}"/>
    <dgm:cxn modelId="{E7AB2C0C-898E-4A36-B525-1033B654E3FC}" srcId="{0384B876-2ECC-4919-B753-25BD0C66F198}" destId="{6CFEA388-2E94-447E-B0E1-80804056BD92}" srcOrd="1" destOrd="0" parTransId="{D652B254-0285-4404-B197-DD5A491BC449}" sibTransId="{2545A58E-3883-402E-9ADD-E56D36D527A5}"/>
    <dgm:cxn modelId="{68C6DF1E-C084-4230-A514-F2C76D61C812}" type="presOf" srcId="{C8D6837F-0441-4CE7-9C66-A4F534EC4290}" destId="{F679943C-55DE-4373-B58D-C2FF6FC9302A}" srcOrd="0" destOrd="0" presId="urn:microsoft.com/office/officeart/2005/8/layout/default"/>
    <dgm:cxn modelId="{33825921-1C81-466E-AC46-DAAB27AA5107}" srcId="{0384B876-2ECC-4919-B753-25BD0C66F198}" destId="{81B9B0D2-EE58-4F52-BE6A-0FE35ABF75FE}" srcOrd="0" destOrd="0" parTransId="{B7CD213A-15A3-4129-932A-CA725AFE140F}" sibTransId="{39E33F3E-48D4-4721-AAC0-D4CE87A38FBE}"/>
    <dgm:cxn modelId="{A7FFEF38-97BE-41BF-B8AE-0CD816FDD651}" type="presOf" srcId="{81B9B0D2-EE58-4F52-BE6A-0FE35ABF75FE}" destId="{2F9A0571-2654-40D2-B1E4-83656F8BD15B}" srcOrd="0" destOrd="0" presId="urn:microsoft.com/office/officeart/2005/8/layout/default"/>
    <dgm:cxn modelId="{3B0FAA39-4E4C-41DF-A162-CEB50CBAD7C2}" srcId="{0384B876-2ECC-4919-B753-25BD0C66F198}" destId="{FB1C249E-0A06-4AF8-A1D8-8192523D5D4D}" srcOrd="2" destOrd="0" parTransId="{BAC8DC27-0A0B-426E-AA6F-425FBED8FF75}" sibTransId="{C80A33AA-AB0B-4227-AD61-88D1649B04D3}"/>
    <dgm:cxn modelId="{078C2B51-388D-46E5-BB64-2AA7C66006D5}" type="presOf" srcId="{6CFEA388-2E94-447E-B0E1-80804056BD92}" destId="{3FCBF05D-58D0-4BFE-87DA-7444BE66C628}" srcOrd="0" destOrd="0" presId="urn:microsoft.com/office/officeart/2005/8/layout/default"/>
    <dgm:cxn modelId="{D499FC5A-B01B-4007-8250-8F168C7BB7D6}" srcId="{0384B876-2ECC-4919-B753-25BD0C66F198}" destId="{AF3DF9F4-2547-4323-B7D7-223C19B1A43A}" srcOrd="3" destOrd="0" parTransId="{D5068AA7-6823-402F-9C06-9492234072B7}" sibTransId="{1C6C65F7-F2D5-4F78-8A20-3989422C7660}"/>
    <dgm:cxn modelId="{025C377F-4935-417A-9A5D-FC4860EFD2F5}" srcId="{0384B876-2ECC-4919-B753-25BD0C66F198}" destId="{F84DD07E-9DDD-4BF1-BF02-EA5563981EB3}" srcOrd="4" destOrd="0" parTransId="{363FCB3A-DF12-4A87-8A56-2ACF724EB491}" sibTransId="{ECAB8671-FE98-41ED-838E-B6D05E2E2709}"/>
    <dgm:cxn modelId="{46A07189-BF6E-4EA8-BA41-4D7557AF2E56}" type="presOf" srcId="{F84DD07E-9DDD-4BF1-BF02-EA5563981EB3}" destId="{C5F34CE7-E4CD-4EF7-B1F5-84C0C7316F72}" srcOrd="0" destOrd="0" presId="urn:microsoft.com/office/officeart/2005/8/layout/default"/>
    <dgm:cxn modelId="{10635F91-5178-4E57-B4B1-998F80B1CD48}" type="presOf" srcId="{0384B876-2ECC-4919-B753-25BD0C66F198}" destId="{72143920-807F-4689-9FF9-372E7A4C34A5}" srcOrd="0" destOrd="0" presId="urn:microsoft.com/office/officeart/2005/8/layout/default"/>
    <dgm:cxn modelId="{5D3596A7-9835-4853-98F2-5F8BFF73DF51}" type="presOf" srcId="{AF3DF9F4-2547-4323-B7D7-223C19B1A43A}" destId="{1F9EEC6F-3643-44F5-8D03-9E682034BCE1}" srcOrd="0" destOrd="0" presId="urn:microsoft.com/office/officeart/2005/8/layout/default"/>
    <dgm:cxn modelId="{2487EBA9-C8AF-4A63-845F-1A9E19993F2C}" type="presOf" srcId="{2594A9AC-59B6-4608-9FA1-703CC267B66D}" destId="{9BBF94A0-91A5-4000-9011-F55167E37717}" srcOrd="0" destOrd="0" presId="urn:microsoft.com/office/officeart/2005/8/layout/default"/>
    <dgm:cxn modelId="{19259FAF-C165-48E4-A188-55C12DDD5035}" type="presOf" srcId="{FB1C249E-0A06-4AF8-A1D8-8192523D5D4D}" destId="{18216488-6ABF-4A95-B7DD-ED3E43E96631}" srcOrd="0" destOrd="0" presId="urn:microsoft.com/office/officeart/2005/8/layout/default"/>
    <dgm:cxn modelId="{719AC4BF-B886-4E5F-B8AD-B80D4D8FCDB7}" srcId="{0384B876-2ECC-4919-B753-25BD0C66F198}" destId="{2594A9AC-59B6-4608-9FA1-703CC267B66D}" srcOrd="6" destOrd="0" parTransId="{9464DEFE-492B-41A7-B7FD-5DC002714510}" sibTransId="{170ECE72-2A32-475B-9209-DAA952965592}"/>
    <dgm:cxn modelId="{A16EBF57-C090-4CB7-9DF5-B963BC4F7512}" type="presParOf" srcId="{72143920-807F-4689-9FF9-372E7A4C34A5}" destId="{2F9A0571-2654-40D2-B1E4-83656F8BD15B}" srcOrd="0" destOrd="0" presId="urn:microsoft.com/office/officeart/2005/8/layout/default"/>
    <dgm:cxn modelId="{B409B2CD-37BE-4908-8381-CFE2F3B5C4C4}" type="presParOf" srcId="{72143920-807F-4689-9FF9-372E7A4C34A5}" destId="{A1C05025-7CC5-4A9D-B1C6-4656762C6D5D}" srcOrd="1" destOrd="0" presId="urn:microsoft.com/office/officeart/2005/8/layout/default"/>
    <dgm:cxn modelId="{4AF53098-088D-43F7-8357-0C7D41571BCA}" type="presParOf" srcId="{72143920-807F-4689-9FF9-372E7A4C34A5}" destId="{3FCBF05D-58D0-4BFE-87DA-7444BE66C628}" srcOrd="2" destOrd="0" presId="urn:microsoft.com/office/officeart/2005/8/layout/default"/>
    <dgm:cxn modelId="{B64C5472-0C12-4603-909B-63A8E69AE22D}" type="presParOf" srcId="{72143920-807F-4689-9FF9-372E7A4C34A5}" destId="{672958F4-B6C9-467F-AF04-81C327233D91}" srcOrd="3" destOrd="0" presId="urn:microsoft.com/office/officeart/2005/8/layout/default"/>
    <dgm:cxn modelId="{CD1804C7-2F7F-403E-8994-DA60478040F8}" type="presParOf" srcId="{72143920-807F-4689-9FF9-372E7A4C34A5}" destId="{18216488-6ABF-4A95-B7DD-ED3E43E96631}" srcOrd="4" destOrd="0" presId="urn:microsoft.com/office/officeart/2005/8/layout/default"/>
    <dgm:cxn modelId="{75B7AEBB-25FD-491D-AF3A-4564FC281610}" type="presParOf" srcId="{72143920-807F-4689-9FF9-372E7A4C34A5}" destId="{A497D3A5-C58E-4A85-95DA-708707E0FA62}" srcOrd="5" destOrd="0" presId="urn:microsoft.com/office/officeart/2005/8/layout/default"/>
    <dgm:cxn modelId="{FCAA1AC4-2FFB-4B99-9C36-BFEC7AE318A0}" type="presParOf" srcId="{72143920-807F-4689-9FF9-372E7A4C34A5}" destId="{1F9EEC6F-3643-44F5-8D03-9E682034BCE1}" srcOrd="6" destOrd="0" presId="urn:microsoft.com/office/officeart/2005/8/layout/default"/>
    <dgm:cxn modelId="{A571BC52-E3E9-480E-8B95-3678463ABC69}" type="presParOf" srcId="{72143920-807F-4689-9FF9-372E7A4C34A5}" destId="{D3CBD0E5-BD6E-4EB1-AE07-8AB74EF62027}" srcOrd="7" destOrd="0" presId="urn:microsoft.com/office/officeart/2005/8/layout/default"/>
    <dgm:cxn modelId="{3B09C271-EA00-46F2-BE61-1D93B5F8E9C5}" type="presParOf" srcId="{72143920-807F-4689-9FF9-372E7A4C34A5}" destId="{C5F34CE7-E4CD-4EF7-B1F5-84C0C7316F72}" srcOrd="8" destOrd="0" presId="urn:microsoft.com/office/officeart/2005/8/layout/default"/>
    <dgm:cxn modelId="{7F4CE067-D1E4-4C61-A9FC-FCB71430752C}" type="presParOf" srcId="{72143920-807F-4689-9FF9-372E7A4C34A5}" destId="{9EA4F650-067E-4FE1-90C8-2CA2C49BD05D}" srcOrd="9" destOrd="0" presId="urn:microsoft.com/office/officeart/2005/8/layout/default"/>
    <dgm:cxn modelId="{2E8B4667-99FF-4469-9375-DC407FDF676D}" type="presParOf" srcId="{72143920-807F-4689-9FF9-372E7A4C34A5}" destId="{F679943C-55DE-4373-B58D-C2FF6FC9302A}" srcOrd="10" destOrd="0" presId="urn:microsoft.com/office/officeart/2005/8/layout/default"/>
    <dgm:cxn modelId="{11B8E9F3-55DF-4B61-A592-41E134F1AE54}" type="presParOf" srcId="{72143920-807F-4689-9FF9-372E7A4C34A5}" destId="{79D58B42-A4A8-4AE9-A69F-EDAC2274A2CB}" srcOrd="11" destOrd="0" presId="urn:microsoft.com/office/officeart/2005/8/layout/default"/>
    <dgm:cxn modelId="{73101EFB-EC93-4D61-BD54-F7682F7C1314}" type="presParOf" srcId="{72143920-807F-4689-9FF9-372E7A4C34A5}" destId="{9BBF94A0-91A5-4000-9011-F55167E3771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84E7BA-207D-465B-BAF8-C4D744C95FE6}" type="doc">
      <dgm:prSet loTypeId="urn:microsoft.com/office/officeart/2005/8/layout/gear1" loCatId="cycle" qsTypeId="urn:microsoft.com/office/officeart/2005/8/quickstyle/simple1" qsCatId="simple" csTypeId="urn:microsoft.com/office/officeart/2005/8/colors/colorful5" csCatId="colorful" phldr="1"/>
      <dgm:spPr/>
    </dgm:pt>
    <dgm:pt modelId="{4E2239AD-0733-4310-8DA5-BB0791776B95}">
      <dgm:prSet phldrT="[Text]"/>
      <dgm:spPr/>
      <dgm:t>
        <a:bodyPr/>
        <a:lstStyle/>
        <a:p>
          <a:r>
            <a:rPr lang="en-US" b="1" dirty="0" err="1"/>
            <a:t>N_splits</a:t>
          </a:r>
          <a:r>
            <a:rPr lang="en-US" b="1" dirty="0"/>
            <a:t> = 5</a:t>
          </a:r>
        </a:p>
      </dgm:t>
    </dgm:pt>
    <dgm:pt modelId="{CB021008-F264-455B-B85B-D9FED776BF1D}" type="parTrans" cxnId="{83583D02-BFE0-48BA-8444-9E01501BBD51}">
      <dgm:prSet/>
      <dgm:spPr/>
      <dgm:t>
        <a:bodyPr/>
        <a:lstStyle/>
        <a:p>
          <a:endParaRPr lang="en-US" b="1"/>
        </a:p>
      </dgm:t>
    </dgm:pt>
    <dgm:pt modelId="{77DA5202-025F-45D8-A7D4-AA85253C929A}" type="sibTrans" cxnId="{83583D02-BFE0-48BA-8444-9E01501BBD51}">
      <dgm:prSet/>
      <dgm:spPr/>
      <dgm:t>
        <a:bodyPr/>
        <a:lstStyle/>
        <a:p>
          <a:endParaRPr lang="en-US" b="1"/>
        </a:p>
      </dgm:t>
    </dgm:pt>
    <dgm:pt modelId="{D009106E-CB94-4564-A6C2-46907979A1C0}">
      <dgm:prSet phldrT="[Text]"/>
      <dgm:spPr/>
      <dgm:t>
        <a:bodyPr/>
        <a:lstStyle/>
        <a:p>
          <a:r>
            <a:rPr lang="en-US" b="1" dirty="0"/>
            <a:t>Without Shuffle</a:t>
          </a:r>
        </a:p>
      </dgm:t>
    </dgm:pt>
    <dgm:pt modelId="{C68ED85F-F143-4B00-A432-E85D14F409CD}" type="parTrans" cxnId="{03D3E557-553E-4F12-9653-6CB6F8B64086}">
      <dgm:prSet/>
      <dgm:spPr/>
      <dgm:t>
        <a:bodyPr/>
        <a:lstStyle/>
        <a:p>
          <a:endParaRPr lang="en-US" b="1"/>
        </a:p>
      </dgm:t>
    </dgm:pt>
    <dgm:pt modelId="{1EB3BB7D-F9B6-4B89-866A-8FF437571B0B}" type="sibTrans" cxnId="{03D3E557-553E-4F12-9653-6CB6F8B64086}">
      <dgm:prSet/>
      <dgm:spPr/>
      <dgm:t>
        <a:bodyPr/>
        <a:lstStyle/>
        <a:p>
          <a:endParaRPr lang="en-US" b="1"/>
        </a:p>
      </dgm:t>
    </dgm:pt>
    <dgm:pt modelId="{E1B98F71-641C-48A9-B048-5A566545C306}">
      <dgm:prSet phldrT="[Text]"/>
      <dgm:spPr/>
      <dgm:t>
        <a:bodyPr/>
        <a:lstStyle/>
        <a:p>
          <a:r>
            <a:rPr lang="en-US" b="1" dirty="0"/>
            <a:t>No Random state</a:t>
          </a:r>
        </a:p>
      </dgm:t>
    </dgm:pt>
    <dgm:pt modelId="{0C81213A-F8C1-4864-9081-C25A03512537}" type="parTrans" cxnId="{5A1A7787-36A1-48DE-AD6A-3435C81777BF}">
      <dgm:prSet/>
      <dgm:spPr/>
      <dgm:t>
        <a:bodyPr/>
        <a:lstStyle/>
        <a:p>
          <a:endParaRPr lang="en-US" b="1"/>
        </a:p>
      </dgm:t>
    </dgm:pt>
    <dgm:pt modelId="{993CF58A-5A07-4EC9-B9B3-4197B3A798EA}" type="sibTrans" cxnId="{5A1A7787-36A1-48DE-AD6A-3435C81777BF}">
      <dgm:prSet/>
      <dgm:spPr/>
      <dgm:t>
        <a:bodyPr/>
        <a:lstStyle/>
        <a:p>
          <a:endParaRPr lang="en-US" b="1"/>
        </a:p>
      </dgm:t>
    </dgm:pt>
    <dgm:pt modelId="{E3EC26AA-402A-4219-8487-8BBE101AB475}" type="pres">
      <dgm:prSet presAssocID="{1884E7BA-207D-465B-BAF8-C4D744C95FE6}" presName="composite" presStyleCnt="0">
        <dgm:presLayoutVars>
          <dgm:chMax val="3"/>
          <dgm:animLvl val="lvl"/>
          <dgm:resizeHandles val="exact"/>
        </dgm:presLayoutVars>
      </dgm:prSet>
      <dgm:spPr/>
    </dgm:pt>
    <dgm:pt modelId="{38B61A60-941F-44BC-B739-DD86CFFAB918}" type="pres">
      <dgm:prSet presAssocID="{4E2239AD-0733-4310-8DA5-BB0791776B95}" presName="gear1" presStyleLbl="node1" presStyleIdx="0" presStyleCnt="3">
        <dgm:presLayoutVars>
          <dgm:chMax val="1"/>
          <dgm:bulletEnabled val="1"/>
        </dgm:presLayoutVars>
      </dgm:prSet>
      <dgm:spPr/>
    </dgm:pt>
    <dgm:pt modelId="{1BB620B8-F8D7-42B4-9FBC-8AE6AF4FB884}" type="pres">
      <dgm:prSet presAssocID="{4E2239AD-0733-4310-8DA5-BB0791776B95}" presName="gear1srcNode" presStyleLbl="node1" presStyleIdx="0" presStyleCnt="3"/>
      <dgm:spPr/>
    </dgm:pt>
    <dgm:pt modelId="{753D72E4-D056-41AD-9922-5BAFF504BD16}" type="pres">
      <dgm:prSet presAssocID="{4E2239AD-0733-4310-8DA5-BB0791776B95}" presName="gear1dstNode" presStyleLbl="node1" presStyleIdx="0" presStyleCnt="3"/>
      <dgm:spPr/>
    </dgm:pt>
    <dgm:pt modelId="{7A893C78-9735-4830-A436-7C4F35D4F94C}" type="pres">
      <dgm:prSet presAssocID="{D009106E-CB94-4564-A6C2-46907979A1C0}" presName="gear2" presStyleLbl="node1" presStyleIdx="1" presStyleCnt="3">
        <dgm:presLayoutVars>
          <dgm:chMax val="1"/>
          <dgm:bulletEnabled val="1"/>
        </dgm:presLayoutVars>
      </dgm:prSet>
      <dgm:spPr/>
    </dgm:pt>
    <dgm:pt modelId="{F18875A4-7245-4C01-9479-6928D698596F}" type="pres">
      <dgm:prSet presAssocID="{D009106E-CB94-4564-A6C2-46907979A1C0}" presName="gear2srcNode" presStyleLbl="node1" presStyleIdx="1" presStyleCnt="3"/>
      <dgm:spPr/>
    </dgm:pt>
    <dgm:pt modelId="{9D9A691B-F31D-4837-B02F-4D43C93A49FB}" type="pres">
      <dgm:prSet presAssocID="{D009106E-CB94-4564-A6C2-46907979A1C0}" presName="gear2dstNode" presStyleLbl="node1" presStyleIdx="1" presStyleCnt="3"/>
      <dgm:spPr/>
    </dgm:pt>
    <dgm:pt modelId="{573CDA42-F68D-4F78-845B-D8651B56C393}" type="pres">
      <dgm:prSet presAssocID="{E1B98F71-641C-48A9-B048-5A566545C306}" presName="gear3" presStyleLbl="node1" presStyleIdx="2" presStyleCnt="3"/>
      <dgm:spPr/>
    </dgm:pt>
    <dgm:pt modelId="{0CC84F95-0546-4CF4-BCF2-AB0FCDA6F7FB}" type="pres">
      <dgm:prSet presAssocID="{E1B98F71-641C-48A9-B048-5A566545C306}" presName="gear3tx" presStyleLbl="node1" presStyleIdx="2" presStyleCnt="3">
        <dgm:presLayoutVars>
          <dgm:chMax val="1"/>
          <dgm:bulletEnabled val="1"/>
        </dgm:presLayoutVars>
      </dgm:prSet>
      <dgm:spPr/>
    </dgm:pt>
    <dgm:pt modelId="{70945E34-8E5D-44C1-A0F0-A7C59D75C6C3}" type="pres">
      <dgm:prSet presAssocID="{E1B98F71-641C-48A9-B048-5A566545C306}" presName="gear3srcNode" presStyleLbl="node1" presStyleIdx="2" presStyleCnt="3"/>
      <dgm:spPr/>
    </dgm:pt>
    <dgm:pt modelId="{242AAB13-2489-48BA-92BA-E2E1E634C443}" type="pres">
      <dgm:prSet presAssocID="{E1B98F71-641C-48A9-B048-5A566545C306}" presName="gear3dstNode" presStyleLbl="node1" presStyleIdx="2" presStyleCnt="3"/>
      <dgm:spPr/>
    </dgm:pt>
    <dgm:pt modelId="{C4FF75F8-80C7-496B-933D-8B6A7EFC1A46}" type="pres">
      <dgm:prSet presAssocID="{77DA5202-025F-45D8-A7D4-AA85253C929A}" presName="connector1" presStyleLbl="sibTrans2D1" presStyleIdx="0" presStyleCnt="3"/>
      <dgm:spPr/>
    </dgm:pt>
    <dgm:pt modelId="{8B7FDDB3-3CDF-42B7-A45B-4AB0C4EABC26}" type="pres">
      <dgm:prSet presAssocID="{1EB3BB7D-F9B6-4B89-866A-8FF437571B0B}" presName="connector2" presStyleLbl="sibTrans2D1" presStyleIdx="1" presStyleCnt="3"/>
      <dgm:spPr/>
    </dgm:pt>
    <dgm:pt modelId="{4DA3F27C-A7B9-43A8-8EE0-5848B2F9F3E5}" type="pres">
      <dgm:prSet presAssocID="{993CF58A-5A07-4EC9-B9B3-4197B3A798EA}" presName="connector3" presStyleLbl="sibTrans2D1" presStyleIdx="2" presStyleCnt="3"/>
      <dgm:spPr/>
    </dgm:pt>
  </dgm:ptLst>
  <dgm:cxnLst>
    <dgm:cxn modelId="{83583D02-BFE0-48BA-8444-9E01501BBD51}" srcId="{1884E7BA-207D-465B-BAF8-C4D744C95FE6}" destId="{4E2239AD-0733-4310-8DA5-BB0791776B95}" srcOrd="0" destOrd="0" parTransId="{CB021008-F264-455B-B85B-D9FED776BF1D}" sibTransId="{77DA5202-025F-45D8-A7D4-AA85253C929A}"/>
    <dgm:cxn modelId="{A67EB702-86C7-4EFC-8A5C-243183951C31}" type="presOf" srcId="{4E2239AD-0733-4310-8DA5-BB0791776B95}" destId="{753D72E4-D056-41AD-9922-5BAFF504BD16}" srcOrd="2" destOrd="0" presId="urn:microsoft.com/office/officeart/2005/8/layout/gear1"/>
    <dgm:cxn modelId="{6EEA3437-466E-4743-BD24-BF91F176FD0A}" type="presOf" srcId="{E1B98F71-641C-48A9-B048-5A566545C306}" destId="{70945E34-8E5D-44C1-A0F0-A7C59D75C6C3}" srcOrd="2" destOrd="0" presId="urn:microsoft.com/office/officeart/2005/8/layout/gear1"/>
    <dgm:cxn modelId="{B51DDA39-33F2-416B-89D1-2302684BD530}" type="presOf" srcId="{77DA5202-025F-45D8-A7D4-AA85253C929A}" destId="{C4FF75F8-80C7-496B-933D-8B6A7EFC1A46}" srcOrd="0" destOrd="0" presId="urn:microsoft.com/office/officeart/2005/8/layout/gear1"/>
    <dgm:cxn modelId="{06110F65-C514-4DC5-B69D-A42A1F7AAFAF}" type="presOf" srcId="{D009106E-CB94-4564-A6C2-46907979A1C0}" destId="{7A893C78-9735-4830-A436-7C4F35D4F94C}" srcOrd="0" destOrd="0" presId="urn:microsoft.com/office/officeart/2005/8/layout/gear1"/>
    <dgm:cxn modelId="{7214C546-A50D-43F1-9305-ACF9646CBCD7}" type="presOf" srcId="{4E2239AD-0733-4310-8DA5-BB0791776B95}" destId="{1BB620B8-F8D7-42B4-9FBC-8AE6AF4FB884}" srcOrd="1" destOrd="0" presId="urn:microsoft.com/office/officeart/2005/8/layout/gear1"/>
    <dgm:cxn modelId="{03D3E557-553E-4F12-9653-6CB6F8B64086}" srcId="{1884E7BA-207D-465B-BAF8-C4D744C95FE6}" destId="{D009106E-CB94-4564-A6C2-46907979A1C0}" srcOrd="1" destOrd="0" parTransId="{C68ED85F-F143-4B00-A432-E85D14F409CD}" sibTransId="{1EB3BB7D-F9B6-4B89-866A-8FF437571B0B}"/>
    <dgm:cxn modelId="{5A1A7787-36A1-48DE-AD6A-3435C81777BF}" srcId="{1884E7BA-207D-465B-BAF8-C4D744C95FE6}" destId="{E1B98F71-641C-48A9-B048-5A566545C306}" srcOrd="2" destOrd="0" parTransId="{0C81213A-F8C1-4864-9081-C25A03512537}" sibTransId="{993CF58A-5A07-4EC9-B9B3-4197B3A798EA}"/>
    <dgm:cxn modelId="{8B557C96-B563-421A-917E-3CEC23EBC3F9}" type="presOf" srcId="{E1B98F71-641C-48A9-B048-5A566545C306}" destId="{573CDA42-F68D-4F78-845B-D8651B56C393}" srcOrd="0" destOrd="0" presId="urn:microsoft.com/office/officeart/2005/8/layout/gear1"/>
    <dgm:cxn modelId="{CD8081A4-CE2F-4970-8913-9EE19B049834}" type="presOf" srcId="{D009106E-CB94-4564-A6C2-46907979A1C0}" destId="{F18875A4-7245-4C01-9479-6928D698596F}" srcOrd="1" destOrd="0" presId="urn:microsoft.com/office/officeart/2005/8/layout/gear1"/>
    <dgm:cxn modelId="{4E6A21B2-AB7A-42A6-9113-AD6E65359256}" type="presOf" srcId="{1EB3BB7D-F9B6-4B89-866A-8FF437571B0B}" destId="{8B7FDDB3-3CDF-42B7-A45B-4AB0C4EABC26}" srcOrd="0" destOrd="0" presId="urn:microsoft.com/office/officeart/2005/8/layout/gear1"/>
    <dgm:cxn modelId="{7ED1BEBA-B9EC-4D81-A3D4-C3DCB1EAF805}" type="presOf" srcId="{1884E7BA-207D-465B-BAF8-C4D744C95FE6}" destId="{E3EC26AA-402A-4219-8487-8BBE101AB475}" srcOrd="0" destOrd="0" presId="urn:microsoft.com/office/officeart/2005/8/layout/gear1"/>
    <dgm:cxn modelId="{0AC125D5-A2AE-4E9F-B9B7-2DA96C60CEF8}" type="presOf" srcId="{E1B98F71-641C-48A9-B048-5A566545C306}" destId="{242AAB13-2489-48BA-92BA-E2E1E634C443}" srcOrd="3" destOrd="0" presId="urn:microsoft.com/office/officeart/2005/8/layout/gear1"/>
    <dgm:cxn modelId="{F84641D9-9EF2-4B71-BD52-231AA51CF37E}" type="presOf" srcId="{E1B98F71-641C-48A9-B048-5A566545C306}" destId="{0CC84F95-0546-4CF4-BCF2-AB0FCDA6F7FB}" srcOrd="1" destOrd="0" presId="urn:microsoft.com/office/officeart/2005/8/layout/gear1"/>
    <dgm:cxn modelId="{9BDE93DD-CD1B-4E5B-8D6D-4E9F5D49238B}" type="presOf" srcId="{993CF58A-5A07-4EC9-B9B3-4197B3A798EA}" destId="{4DA3F27C-A7B9-43A8-8EE0-5848B2F9F3E5}" srcOrd="0" destOrd="0" presId="urn:microsoft.com/office/officeart/2005/8/layout/gear1"/>
    <dgm:cxn modelId="{40FB9CF1-327B-4DE2-B50A-AA69A5A1482C}" type="presOf" srcId="{D009106E-CB94-4564-A6C2-46907979A1C0}" destId="{9D9A691B-F31D-4837-B02F-4D43C93A49FB}" srcOrd="2" destOrd="0" presId="urn:microsoft.com/office/officeart/2005/8/layout/gear1"/>
    <dgm:cxn modelId="{06A4C6F2-746A-44AD-860A-0E5C2ADEFF13}" type="presOf" srcId="{4E2239AD-0733-4310-8DA5-BB0791776B95}" destId="{38B61A60-941F-44BC-B739-DD86CFFAB918}" srcOrd="0" destOrd="0" presId="urn:microsoft.com/office/officeart/2005/8/layout/gear1"/>
    <dgm:cxn modelId="{B170EC83-9375-4B55-AF30-3F51E03C7464}" type="presParOf" srcId="{E3EC26AA-402A-4219-8487-8BBE101AB475}" destId="{38B61A60-941F-44BC-B739-DD86CFFAB918}" srcOrd="0" destOrd="0" presId="urn:microsoft.com/office/officeart/2005/8/layout/gear1"/>
    <dgm:cxn modelId="{E8114C47-AC32-412F-952A-D91836D4E82A}" type="presParOf" srcId="{E3EC26AA-402A-4219-8487-8BBE101AB475}" destId="{1BB620B8-F8D7-42B4-9FBC-8AE6AF4FB884}" srcOrd="1" destOrd="0" presId="urn:microsoft.com/office/officeart/2005/8/layout/gear1"/>
    <dgm:cxn modelId="{00D99F22-1495-41B8-BFA0-E494479DED11}" type="presParOf" srcId="{E3EC26AA-402A-4219-8487-8BBE101AB475}" destId="{753D72E4-D056-41AD-9922-5BAFF504BD16}" srcOrd="2" destOrd="0" presId="urn:microsoft.com/office/officeart/2005/8/layout/gear1"/>
    <dgm:cxn modelId="{2D40D5C8-2D3A-40DE-B914-0E9B088DFB1A}" type="presParOf" srcId="{E3EC26AA-402A-4219-8487-8BBE101AB475}" destId="{7A893C78-9735-4830-A436-7C4F35D4F94C}" srcOrd="3" destOrd="0" presId="urn:microsoft.com/office/officeart/2005/8/layout/gear1"/>
    <dgm:cxn modelId="{5D6AA6E8-256D-4B14-9573-EFA16222C05C}" type="presParOf" srcId="{E3EC26AA-402A-4219-8487-8BBE101AB475}" destId="{F18875A4-7245-4C01-9479-6928D698596F}" srcOrd="4" destOrd="0" presId="urn:microsoft.com/office/officeart/2005/8/layout/gear1"/>
    <dgm:cxn modelId="{A4DAD724-B65D-460D-8F23-E278E974A340}" type="presParOf" srcId="{E3EC26AA-402A-4219-8487-8BBE101AB475}" destId="{9D9A691B-F31D-4837-B02F-4D43C93A49FB}" srcOrd="5" destOrd="0" presId="urn:microsoft.com/office/officeart/2005/8/layout/gear1"/>
    <dgm:cxn modelId="{E5D0F427-A615-42F9-8AD2-CE42F96D08CE}" type="presParOf" srcId="{E3EC26AA-402A-4219-8487-8BBE101AB475}" destId="{573CDA42-F68D-4F78-845B-D8651B56C393}" srcOrd="6" destOrd="0" presId="urn:microsoft.com/office/officeart/2005/8/layout/gear1"/>
    <dgm:cxn modelId="{E26F7C36-F9CB-4227-B042-035A9350DD96}" type="presParOf" srcId="{E3EC26AA-402A-4219-8487-8BBE101AB475}" destId="{0CC84F95-0546-4CF4-BCF2-AB0FCDA6F7FB}" srcOrd="7" destOrd="0" presId="urn:microsoft.com/office/officeart/2005/8/layout/gear1"/>
    <dgm:cxn modelId="{6695EBAC-FE59-4A6B-8EDF-B6468E5EE95A}" type="presParOf" srcId="{E3EC26AA-402A-4219-8487-8BBE101AB475}" destId="{70945E34-8E5D-44C1-A0F0-A7C59D75C6C3}" srcOrd="8" destOrd="0" presId="urn:microsoft.com/office/officeart/2005/8/layout/gear1"/>
    <dgm:cxn modelId="{DE19691E-EB52-4606-A82C-2F859038F989}" type="presParOf" srcId="{E3EC26AA-402A-4219-8487-8BBE101AB475}" destId="{242AAB13-2489-48BA-92BA-E2E1E634C443}" srcOrd="9" destOrd="0" presId="urn:microsoft.com/office/officeart/2005/8/layout/gear1"/>
    <dgm:cxn modelId="{15ED3A0B-9549-483B-833B-8FC1F90F36F8}" type="presParOf" srcId="{E3EC26AA-402A-4219-8487-8BBE101AB475}" destId="{C4FF75F8-80C7-496B-933D-8B6A7EFC1A46}" srcOrd="10" destOrd="0" presId="urn:microsoft.com/office/officeart/2005/8/layout/gear1"/>
    <dgm:cxn modelId="{AE901581-C62A-4E16-9AC9-C9138597F502}" type="presParOf" srcId="{E3EC26AA-402A-4219-8487-8BBE101AB475}" destId="{8B7FDDB3-3CDF-42B7-A45B-4AB0C4EABC26}" srcOrd="11" destOrd="0" presId="urn:microsoft.com/office/officeart/2005/8/layout/gear1"/>
    <dgm:cxn modelId="{9A7F5DA3-B41A-41A2-8C10-CAE37EF3A4EA}" type="presParOf" srcId="{E3EC26AA-402A-4219-8487-8BBE101AB475}" destId="{4DA3F27C-A7B9-43A8-8EE0-5848B2F9F3E5}" srcOrd="12" destOrd="0" presId="urn:microsoft.com/office/officeart/2005/8/layout/gear1"/>
  </dgm:cxnLst>
  <dgm:bg>
    <a:noFill/>
  </dgm:bg>
  <dgm:whole>
    <a:ln w="28575"/>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938414-F043-424A-9D7F-FFCE893BFE37}" type="doc">
      <dgm:prSet loTypeId="urn:microsoft.com/office/officeart/2005/8/layout/matrix1" loCatId="matrix" qsTypeId="urn:microsoft.com/office/officeart/2005/8/quickstyle/simple5" qsCatId="simple" csTypeId="urn:microsoft.com/office/officeart/2005/8/colors/colorful5" csCatId="colorful" phldr="1"/>
      <dgm:spPr/>
      <dgm:t>
        <a:bodyPr/>
        <a:lstStyle/>
        <a:p>
          <a:endParaRPr lang="en-US"/>
        </a:p>
      </dgm:t>
    </dgm:pt>
    <dgm:pt modelId="{144B0196-359B-49DB-9848-CDA773BAEEFC}">
      <dgm:prSet phldrT="[Text]"/>
      <dgm:spPr/>
      <dgm:t>
        <a:bodyPr/>
        <a:lstStyle/>
        <a:p>
          <a:r>
            <a:rPr lang="en-US" b="0" cap="none" spc="0" dirty="0">
              <a:ln w="0"/>
              <a:solidFill>
                <a:schemeClr val="accent1"/>
              </a:solidFill>
              <a:effectLst>
                <a:outerShdw blurRad="38100" dist="25400" dir="5400000" algn="ctr" rotWithShape="0">
                  <a:srgbClr val="6E747A">
                    <a:alpha val="43000"/>
                  </a:srgbClr>
                </a:outerShdw>
              </a:effectLst>
            </a:rPr>
            <a:t>LSTM</a:t>
          </a:r>
        </a:p>
      </dgm:t>
    </dgm:pt>
    <dgm:pt modelId="{CD03BA39-F75C-4671-A920-D7F2633A3E07}" type="parTrans" cxnId="{3861C70C-C8D7-4507-ACE3-3F310E1577CD}">
      <dgm:prSet/>
      <dgm:spPr/>
      <dgm:t>
        <a:bodyPr/>
        <a:lstStyle/>
        <a:p>
          <a:endParaRPr lang="en-US"/>
        </a:p>
      </dgm:t>
    </dgm:pt>
    <dgm:pt modelId="{5AF3F91F-EA08-48FD-95C9-BB67EDB2F82D}" type="sibTrans" cxnId="{3861C70C-C8D7-4507-ACE3-3F310E1577CD}">
      <dgm:prSet/>
      <dgm:spPr/>
      <dgm:t>
        <a:bodyPr/>
        <a:lstStyle/>
        <a:p>
          <a:endParaRPr lang="en-US"/>
        </a:p>
      </dgm:t>
    </dgm:pt>
    <dgm:pt modelId="{B4A8EF35-4E47-4B22-BE77-5252C0951FC9}">
      <dgm:prSet phldrT="[Text]"/>
      <dgm:spPr/>
      <dgm:t>
        <a:bodyPr/>
        <a:lstStyle/>
        <a:p>
          <a:r>
            <a:rPr lang="en-US" dirty="0"/>
            <a:t>Glove 100d pretrained vectors</a:t>
          </a:r>
        </a:p>
      </dgm:t>
    </dgm:pt>
    <dgm:pt modelId="{62BF4002-825F-4308-9667-FEEB6E395AAC}" type="parTrans" cxnId="{10EC3E6C-D2CB-4758-BBD0-078856EB856D}">
      <dgm:prSet/>
      <dgm:spPr/>
      <dgm:t>
        <a:bodyPr/>
        <a:lstStyle/>
        <a:p>
          <a:endParaRPr lang="en-US"/>
        </a:p>
      </dgm:t>
    </dgm:pt>
    <dgm:pt modelId="{E7A82667-EC68-43D3-B51C-313830EA9B34}" type="sibTrans" cxnId="{10EC3E6C-D2CB-4758-BBD0-078856EB856D}">
      <dgm:prSet/>
      <dgm:spPr/>
      <dgm:t>
        <a:bodyPr/>
        <a:lstStyle/>
        <a:p>
          <a:endParaRPr lang="en-US"/>
        </a:p>
      </dgm:t>
    </dgm:pt>
    <dgm:pt modelId="{B08353FE-53E6-4D31-A5F9-3BA49B37CBA7}">
      <dgm:prSet phldrT="[Text]"/>
      <dgm:spPr/>
      <dgm:t>
        <a:bodyPr/>
        <a:lstStyle/>
        <a:p>
          <a:r>
            <a:rPr lang="en-US" dirty="0"/>
            <a:t>Sequential </a:t>
          </a:r>
        </a:p>
        <a:p>
          <a:r>
            <a:rPr lang="en-US" dirty="0"/>
            <a:t>Bidirectional model </a:t>
          </a:r>
        </a:p>
      </dgm:t>
    </dgm:pt>
    <dgm:pt modelId="{9444DA07-EDFF-4846-993C-A83E3E2794BA}" type="parTrans" cxnId="{9CAD7E2D-AD1B-46FD-A74D-BF5E27221B70}">
      <dgm:prSet/>
      <dgm:spPr/>
      <dgm:t>
        <a:bodyPr/>
        <a:lstStyle/>
        <a:p>
          <a:endParaRPr lang="en-US"/>
        </a:p>
      </dgm:t>
    </dgm:pt>
    <dgm:pt modelId="{7B8E70E3-EED6-4428-ADB5-FB7FFAB8CBA8}" type="sibTrans" cxnId="{9CAD7E2D-AD1B-46FD-A74D-BF5E27221B70}">
      <dgm:prSet/>
      <dgm:spPr/>
      <dgm:t>
        <a:bodyPr/>
        <a:lstStyle/>
        <a:p>
          <a:endParaRPr lang="en-US"/>
        </a:p>
      </dgm:t>
    </dgm:pt>
    <dgm:pt modelId="{43CAE97C-4295-404B-B644-37386CC78AD1}">
      <dgm:prSet phldrT="[Text]"/>
      <dgm:spPr/>
      <dgm:t>
        <a:bodyPr/>
        <a:lstStyle/>
        <a:p>
          <a:r>
            <a:rPr lang="en-US" dirty="0"/>
            <a:t>9 layers with 4,504,427 trainable parameters</a:t>
          </a:r>
        </a:p>
      </dgm:t>
    </dgm:pt>
    <dgm:pt modelId="{6EC4F038-5798-44AD-860B-B7498677E52C}" type="parTrans" cxnId="{E5DD3A14-7F20-4C78-900A-E4AB244C1FC4}">
      <dgm:prSet/>
      <dgm:spPr/>
      <dgm:t>
        <a:bodyPr/>
        <a:lstStyle/>
        <a:p>
          <a:endParaRPr lang="en-US"/>
        </a:p>
      </dgm:t>
    </dgm:pt>
    <dgm:pt modelId="{B350FF95-7341-4BE9-AEAD-F5282CCD0E29}" type="sibTrans" cxnId="{E5DD3A14-7F20-4C78-900A-E4AB244C1FC4}">
      <dgm:prSet/>
      <dgm:spPr/>
      <dgm:t>
        <a:bodyPr/>
        <a:lstStyle/>
        <a:p>
          <a:endParaRPr lang="en-US"/>
        </a:p>
      </dgm:t>
    </dgm:pt>
    <dgm:pt modelId="{18497354-EFB8-4B33-BA86-A7E06C7E41AC}">
      <dgm:prSet phldrT="[Text]"/>
      <dgm:spPr/>
      <dgm:t>
        <a:bodyPr/>
        <a:lstStyle/>
        <a:p>
          <a:r>
            <a:rPr lang="en-US" dirty="0"/>
            <a:t>Adam Optimizer &amp; Sparse categorical cross entropy loss</a:t>
          </a:r>
        </a:p>
      </dgm:t>
    </dgm:pt>
    <dgm:pt modelId="{83135BFD-222D-45C9-B89E-4637AE2318C7}" type="parTrans" cxnId="{1077C480-082A-4361-A90F-C9EF5D0E6984}">
      <dgm:prSet/>
      <dgm:spPr/>
      <dgm:t>
        <a:bodyPr/>
        <a:lstStyle/>
        <a:p>
          <a:endParaRPr lang="en-US"/>
        </a:p>
      </dgm:t>
    </dgm:pt>
    <dgm:pt modelId="{1B2F0977-A3CF-4DD9-ADD1-AFF644E6703F}" type="sibTrans" cxnId="{1077C480-082A-4361-A90F-C9EF5D0E6984}">
      <dgm:prSet/>
      <dgm:spPr/>
      <dgm:t>
        <a:bodyPr/>
        <a:lstStyle/>
        <a:p>
          <a:endParaRPr lang="en-US"/>
        </a:p>
      </dgm:t>
    </dgm:pt>
    <dgm:pt modelId="{9497B909-FC77-4145-8DCD-DFFD34132168}" type="pres">
      <dgm:prSet presAssocID="{58938414-F043-424A-9D7F-FFCE893BFE37}" presName="diagram" presStyleCnt="0">
        <dgm:presLayoutVars>
          <dgm:chMax val="1"/>
          <dgm:dir/>
          <dgm:animLvl val="ctr"/>
          <dgm:resizeHandles val="exact"/>
        </dgm:presLayoutVars>
      </dgm:prSet>
      <dgm:spPr/>
    </dgm:pt>
    <dgm:pt modelId="{8DAEAFE4-53C3-44FA-BF0B-7D962E1F7C9B}" type="pres">
      <dgm:prSet presAssocID="{58938414-F043-424A-9D7F-FFCE893BFE37}" presName="matrix" presStyleCnt="0"/>
      <dgm:spPr/>
    </dgm:pt>
    <dgm:pt modelId="{DD7E932C-9138-4EBC-8BE1-E4F1B07FCCE6}" type="pres">
      <dgm:prSet presAssocID="{58938414-F043-424A-9D7F-FFCE893BFE37}" presName="tile1" presStyleLbl="node1" presStyleIdx="0" presStyleCnt="4"/>
      <dgm:spPr/>
    </dgm:pt>
    <dgm:pt modelId="{60C84B99-51A5-480F-8648-A175C41CB118}" type="pres">
      <dgm:prSet presAssocID="{58938414-F043-424A-9D7F-FFCE893BFE37}" presName="tile1text" presStyleLbl="node1" presStyleIdx="0" presStyleCnt="4">
        <dgm:presLayoutVars>
          <dgm:chMax val="0"/>
          <dgm:chPref val="0"/>
          <dgm:bulletEnabled val="1"/>
        </dgm:presLayoutVars>
      </dgm:prSet>
      <dgm:spPr/>
    </dgm:pt>
    <dgm:pt modelId="{5C0AF1E0-9214-4A21-90F5-A1548204E272}" type="pres">
      <dgm:prSet presAssocID="{58938414-F043-424A-9D7F-FFCE893BFE37}" presName="tile2" presStyleLbl="node1" presStyleIdx="1" presStyleCnt="4"/>
      <dgm:spPr/>
    </dgm:pt>
    <dgm:pt modelId="{45634B38-870F-4794-BED9-7C6ED4978E78}" type="pres">
      <dgm:prSet presAssocID="{58938414-F043-424A-9D7F-FFCE893BFE37}" presName="tile2text" presStyleLbl="node1" presStyleIdx="1" presStyleCnt="4">
        <dgm:presLayoutVars>
          <dgm:chMax val="0"/>
          <dgm:chPref val="0"/>
          <dgm:bulletEnabled val="1"/>
        </dgm:presLayoutVars>
      </dgm:prSet>
      <dgm:spPr/>
    </dgm:pt>
    <dgm:pt modelId="{DB398310-A169-40F1-92C8-E05124A7760C}" type="pres">
      <dgm:prSet presAssocID="{58938414-F043-424A-9D7F-FFCE893BFE37}" presName="tile3" presStyleLbl="node1" presStyleIdx="2" presStyleCnt="4"/>
      <dgm:spPr/>
    </dgm:pt>
    <dgm:pt modelId="{08328944-CC73-4CD1-BF65-FEF393CCCDFF}" type="pres">
      <dgm:prSet presAssocID="{58938414-F043-424A-9D7F-FFCE893BFE37}" presName="tile3text" presStyleLbl="node1" presStyleIdx="2" presStyleCnt="4">
        <dgm:presLayoutVars>
          <dgm:chMax val="0"/>
          <dgm:chPref val="0"/>
          <dgm:bulletEnabled val="1"/>
        </dgm:presLayoutVars>
      </dgm:prSet>
      <dgm:spPr/>
    </dgm:pt>
    <dgm:pt modelId="{F3BC13A8-1A47-4CCF-8E6B-8887A8745958}" type="pres">
      <dgm:prSet presAssocID="{58938414-F043-424A-9D7F-FFCE893BFE37}" presName="tile4" presStyleLbl="node1" presStyleIdx="3" presStyleCnt="4"/>
      <dgm:spPr/>
    </dgm:pt>
    <dgm:pt modelId="{BABB1133-49FE-4A31-AA1D-D5F36E69ED87}" type="pres">
      <dgm:prSet presAssocID="{58938414-F043-424A-9D7F-FFCE893BFE37}" presName="tile4text" presStyleLbl="node1" presStyleIdx="3" presStyleCnt="4">
        <dgm:presLayoutVars>
          <dgm:chMax val="0"/>
          <dgm:chPref val="0"/>
          <dgm:bulletEnabled val="1"/>
        </dgm:presLayoutVars>
      </dgm:prSet>
      <dgm:spPr/>
    </dgm:pt>
    <dgm:pt modelId="{93E375B6-74B3-4017-91E9-99EEC8B19182}" type="pres">
      <dgm:prSet presAssocID="{58938414-F043-424A-9D7F-FFCE893BFE37}" presName="centerTile" presStyleLbl="fgShp" presStyleIdx="0" presStyleCnt="1">
        <dgm:presLayoutVars>
          <dgm:chMax val="0"/>
          <dgm:chPref val="0"/>
        </dgm:presLayoutVars>
      </dgm:prSet>
      <dgm:spPr/>
    </dgm:pt>
  </dgm:ptLst>
  <dgm:cxnLst>
    <dgm:cxn modelId="{3861C70C-C8D7-4507-ACE3-3F310E1577CD}" srcId="{58938414-F043-424A-9D7F-FFCE893BFE37}" destId="{144B0196-359B-49DB-9848-CDA773BAEEFC}" srcOrd="0" destOrd="0" parTransId="{CD03BA39-F75C-4671-A920-D7F2633A3E07}" sibTransId="{5AF3F91F-EA08-48FD-95C9-BB67EDB2F82D}"/>
    <dgm:cxn modelId="{E5DD3A14-7F20-4C78-900A-E4AB244C1FC4}" srcId="{144B0196-359B-49DB-9848-CDA773BAEEFC}" destId="{43CAE97C-4295-404B-B644-37386CC78AD1}" srcOrd="2" destOrd="0" parTransId="{6EC4F038-5798-44AD-860B-B7498677E52C}" sibTransId="{B350FF95-7341-4BE9-AEAD-F5282CCD0E29}"/>
    <dgm:cxn modelId="{68DB5A28-CAC4-488A-979D-FFAB74119511}" type="presOf" srcId="{B08353FE-53E6-4D31-A5F9-3BA49B37CBA7}" destId="{5C0AF1E0-9214-4A21-90F5-A1548204E272}" srcOrd="0" destOrd="0" presId="urn:microsoft.com/office/officeart/2005/8/layout/matrix1"/>
    <dgm:cxn modelId="{A490AF28-7273-455C-8E1F-85515A906BE7}" type="presOf" srcId="{B4A8EF35-4E47-4B22-BE77-5252C0951FC9}" destId="{60C84B99-51A5-480F-8648-A175C41CB118}" srcOrd="1" destOrd="0" presId="urn:microsoft.com/office/officeart/2005/8/layout/matrix1"/>
    <dgm:cxn modelId="{9CAD7E2D-AD1B-46FD-A74D-BF5E27221B70}" srcId="{144B0196-359B-49DB-9848-CDA773BAEEFC}" destId="{B08353FE-53E6-4D31-A5F9-3BA49B37CBA7}" srcOrd="1" destOrd="0" parTransId="{9444DA07-EDFF-4846-993C-A83E3E2794BA}" sibTransId="{7B8E70E3-EED6-4428-ADB5-FB7FFAB8CBA8}"/>
    <dgm:cxn modelId="{FDED8536-2B2F-4EF3-BBC4-6984E1FACDC7}" type="presOf" srcId="{B4A8EF35-4E47-4B22-BE77-5252C0951FC9}" destId="{DD7E932C-9138-4EBC-8BE1-E4F1B07FCCE6}" srcOrd="0" destOrd="0" presId="urn:microsoft.com/office/officeart/2005/8/layout/matrix1"/>
    <dgm:cxn modelId="{29F85E5B-A630-4C33-BD9D-AA54BA105E49}" type="presOf" srcId="{43CAE97C-4295-404B-B644-37386CC78AD1}" destId="{08328944-CC73-4CD1-BF65-FEF393CCCDFF}" srcOrd="1" destOrd="0" presId="urn:microsoft.com/office/officeart/2005/8/layout/matrix1"/>
    <dgm:cxn modelId="{16396163-0AC5-4A7A-A99E-3CB0EE4AA4CB}" type="presOf" srcId="{B08353FE-53E6-4D31-A5F9-3BA49B37CBA7}" destId="{45634B38-870F-4794-BED9-7C6ED4978E78}" srcOrd="1" destOrd="0" presId="urn:microsoft.com/office/officeart/2005/8/layout/matrix1"/>
    <dgm:cxn modelId="{10EC3E6C-D2CB-4758-BBD0-078856EB856D}" srcId="{144B0196-359B-49DB-9848-CDA773BAEEFC}" destId="{B4A8EF35-4E47-4B22-BE77-5252C0951FC9}" srcOrd="0" destOrd="0" parTransId="{62BF4002-825F-4308-9667-FEEB6E395AAC}" sibTransId="{E7A82667-EC68-43D3-B51C-313830EA9B34}"/>
    <dgm:cxn modelId="{593CA050-3649-4191-97B9-C905C3C3E6E2}" type="presOf" srcId="{43CAE97C-4295-404B-B644-37386CC78AD1}" destId="{DB398310-A169-40F1-92C8-E05124A7760C}" srcOrd="0" destOrd="0" presId="urn:microsoft.com/office/officeart/2005/8/layout/matrix1"/>
    <dgm:cxn modelId="{2EDFFA7C-DE45-45D4-B93F-E1D26D83C801}" type="presOf" srcId="{18497354-EFB8-4B33-BA86-A7E06C7E41AC}" destId="{BABB1133-49FE-4A31-AA1D-D5F36E69ED87}" srcOrd="1" destOrd="0" presId="urn:microsoft.com/office/officeart/2005/8/layout/matrix1"/>
    <dgm:cxn modelId="{1077C480-082A-4361-A90F-C9EF5D0E6984}" srcId="{144B0196-359B-49DB-9848-CDA773BAEEFC}" destId="{18497354-EFB8-4B33-BA86-A7E06C7E41AC}" srcOrd="3" destOrd="0" parTransId="{83135BFD-222D-45C9-B89E-4637AE2318C7}" sibTransId="{1B2F0977-A3CF-4DD9-ADD1-AFF644E6703F}"/>
    <dgm:cxn modelId="{7C2D28BB-8614-47AE-A071-87FBC4B6198B}" type="presOf" srcId="{18497354-EFB8-4B33-BA86-A7E06C7E41AC}" destId="{F3BC13A8-1A47-4CCF-8E6B-8887A8745958}" srcOrd="0" destOrd="0" presId="urn:microsoft.com/office/officeart/2005/8/layout/matrix1"/>
    <dgm:cxn modelId="{184612E9-B6C0-4C82-B99A-D88266515E12}" type="presOf" srcId="{144B0196-359B-49DB-9848-CDA773BAEEFC}" destId="{93E375B6-74B3-4017-91E9-99EEC8B19182}" srcOrd="0" destOrd="0" presId="urn:microsoft.com/office/officeart/2005/8/layout/matrix1"/>
    <dgm:cxn modelId="{D1512EFC-EC45-480A-B701-CD61A029C307}" type="presOf" srcId="{58938414-F043-424A-9D7F-FFCE893BFE37}" destId="{9497B909-FC77-4145-8DCD-DFFD34132168}" srcOrd="0" destOrd="0" presId="urn:microsoft.com/office/officeart/2005/8/layout/matrix1"/>
    <dgm:cxn modelId="{AD1372E0-F074-44C6-8B67-FAC929325C99}" type="presParOf" srcId="{9497B909-FC77-4145-8DCD-DFFD34132168}" destId="{8DAEAFE4-53C3-44FA-BF0B-7D962E1F7C9B}" srcOrd="0" destOrd="0" presId="urn:microsoft.com/office/officeart/2005/8/layout/matrix1"/>
    <dgm:cxn modelId="{61AB968C-7475-474D-8096-BBA0BC0D10E5}" type="presParOf" srcId="{8DAEAFE4-53C3-44FA-BF0B-7D962E1F7C9B}" destId="{DD7E932C-9138-4EBC-8BE1-E4F1B07FCCE6}" srcOrd="0" destOrd="0" presId="urn:microsoft.com/office/officeart/2005/8/layout/matrix1"/>
    <dgm:cxn modelId="{09611357-7F54-480D-8A85-481066FA0359}" type="presParOf" srcId="{8DAEAFE4-53C3-44FA-BF0B-7D962E1F7C9B}" destId="{60C84B99-51A5-480F-8648-A175C41CB118}" srcOrd="1" destOrd="0" presId="urn:microsoft.com/office/officeart/2005/8/layout/matrix1"/>
    <dgm:cxn modelId="{A227A2D6-7203-480E-AAE7-E002C6D2B0E1}" type="presParOf" srcId="{8DAEAFE4-53C3-44FA-BF0B-7D962E1F7C9B}" destId="{5C0AF1E0-9214-4A21-90F5-A1548204E272}" srcOrd="2" destOrd="0" presId="urn:microsoft.com/office/officeart/2005/8/layout/matrix1"/>
    <dgm:cxn modelId="{A72C60BF-6374-4A09-BDC3-3C4FF7A9F7D1}" type="presParOf" srcId="{8DAEAFE4-53C3-44FA-BF0B-7D962E1F7C9B}" destId="{45634B38-870F-4794-BED9-7C6ED4978E78}" srcOrd="3" destOrd="0" presId="urn:microsoft.com/office/officeart/2005/8/layout/matrix1"/>
    <dgm:cxn modelId="{148DAB87-C563-4E18-8459-BAB46B23C6EA}" type="presParOf" srcId="{8DAEAFE4-53C3-44FA-BF0B-7D962E1F7C9B}" destId="{DB398310-A169-40F1-92C8-E05124A7760C}" srcOrd="4" destOrd="0" presId="urn:microsoft.com/office/officeart/2005/8/layout/matrix1"/>
    <dgm:cxn modelId="{317DB237-48C4-45FA-A0BB-66FACD37033B}" type="presParOf" srcId="{8DAEAFE4-53C3-44FA-BF0B-7D962E1F7C9B}" destId="{08328944-CC73-4CD1-BF65-FEF393CCCDFF}" srcOrd="5" destOrd="0" presId="urn:microsoft.com/office/officeart/2005/8/layout/matrix1"/>
    <dgm:cxn modelId="{E80D4A5F-D657-43B9-90DF-F65B5EAA6B4E}" type="presParOf" srcId="{8DAEAFE4-53C3-44FA-BF0B-7D962E1F7C9B}" destId="{F3BC13A8-1A47-4CCF-8E6B-8887A8745958}" srcOrd="6" destOrd="0" presId="urn:microsoft.com/office/officeart/2005/8/layout/matrix1"/>
    <dgm:cxn modelId="{DD36DAEC-A7DA-461B-BABB-C0D2DE029236}" type="presParOf" srcId="{8DAEAFE4-53C3-44FA-BF0B-7D962E1F7C9B}" destId="{BABB1133-49FE-4A31-AA1D-D5F36E69ED87}" srcOrd="7" destOrd="0" presId="urn:microsoft.com/office/officeart/2005/8/layout/matrix1"/>
    <dgm:cxn modelId="{7AC7A166-FCB0-449A-A2B5-5F648A2C170D}" type="presParOf" srcId="{9497B909-FC77-4145-8DCD-DFFD34132168}" destId="{93E375B6-74B3-4017-91E9-99EEC8B19182}" srcOrd="1" destOrd="0" presId="urn:microsoft.com/office/officeart/2005/8/layout/matrix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D3DEDE-4CC5-47A0-A97D-A6ABA0607A79}" type="doc">
      <dgm:prSet loTypeId="urn:microsoft.com/office/officeart/2005/8/layout/hList2" loCatId="list" qsTypeId="urn:microsoft.com/office/officeart/2005/8/quickstyle/simple1" qsCatId="simple" csTypeId="urn:microsoft.com/office/officeart/2005/8/colors/colorful3" csCatId="colorful" phldr="1"/>
      <dgm:spPr/>
      <dgm:t>
        <a:bodyPr/>
        <a:lstStyle/>
        <a:p>
          <a:endParaRPr lang="en-US"/>
        </a:p>
      </dgm:t>
    </dgm:pt>
    <dgm:pt modelId="{6ACBA672-0DC6-46F6-925A-7CD772566F20}">
      <dgm:prSet phldrT="[Text]"/>
      <dgm:spPr/>
      <dgm:t>
        <a:bodyPr/>
        <a:lstStyle/>
        <a:p>
          <a:r>
            <a:rPr lang="en-US" dirty="0"/>
            <a:t>Conclusion</a:t>
          </a:r>
        </a:p>
      </dgm:t>
    </dgm:pt>
    <dgm:pt modelId="{4981978E-D778-4C00-B504-401CC72CEEEA}" type="parTrans" cxnId="{FFD39AA3-ACE0-4A15-81C4-8082A7CD1FCF}">
      <dgm:prSet/>
      <dgm:spPr/>
      <dgm:t>
        <a:bodyPr/>
        <a:lstStyle/>
        <a:p>
          <a:endParaRPr lang="en-US"/>
        </a:p>
      </dgm:t>
    </dgm:pt>
    <dgm:pt modelId="{03E646F0-62FD-493B-BF9C-7081E293CB03}" type="sibTrans" cxnId="{FFD39AA3-ACE0-4A15-81C4-8082A7CD1FCF}">
      <dgm:prSet/>
      <dgm:spPr/>
      <dgm:t>
        <a:bodyPr/>
        <a:lstStyle/>
        <a:p>
          <a:endParaRPr lang="en-US"/>
        </a:p>
      </dgm:t>
    </dgm:pt>
    <dgm:pt modelId="{25ED23D5-DE78-4AF0-A854-062721FD0E79}">
      <dgm:prSet phldrT="[Text]" custT="1"/>
      <dgm:spPr/>
      <dgm:t>
        <a:bodyPr/>
        <a:lstStyle/>
        <a:p>
          <a:r>
            <a:rPr lang="en-US" sz="1400" b="1" dirty="0"/>
            <a:t>The average accuracy with basic model is around:</a:t>
          </a:r>
        </a:p>
      </dgm:t>
    </dgm:pt>
    <dgm:pt modelId="{2268DD1A-918A-4218-B34C-2387F3DE8D7A}" type="parTrans" cxnId="{823E7A2B-282D-465C-8621-38DAA291539B}">
      <dgm:prSet/>
      <dgm:spPr/>
      <dgm:t>
        <a:bodyPr/>
        <a:lstStyle/>
        <a:p>
          <a:endParaRPr lang="en-US"/>
        </a:p>
      </dgm:t>
    </dgm:pt>
    <dgm:pt modelId="{17E103DF-EFB6-4715-A6BB-A622F2026EE1}" type="sibTrans" cxnId="{823E7A2B-282D-465C-8621-38DAA291539B}">
      <dgm:prSet/>
      <dgm:spPr/>
      <dgm:t>
        <a:bodyPr/>
        <a:lstStyle/>
        <a:p>
          <a:endParaRPr lang="en-US"/>
        </a:p>
      </dgm:t>
    </dgm:pt>
    <dgm:pt modelId="{FEECB8AF-B9E4-4DF4-B00F-3DF37D7E8E97}">
      <dgm:prSet phldrT="[Text]" phldr="1" custT="1"/>
      <dgm:spPr/>
      <dgm:t>
        <a:bodyPr/>
        <a:lstStyle/>
        <a:p>
          <a:endParaRPr lang="en-US" sz="1400" b="1" dirty="0"/>
        </a:p>
      </dgm:t>
    </dgm:pt>
    <dgm:pt modelId="{16926827-496E-4AD5-952A-E90A2C7BE94C}" type="parTrans" cxnId="{367AB1EF-F647-4DE7-A450-0950DD70FC63}">
      <dgm:prSet/>
      <dgm:spPr/>
      <dgm:t>
        <a:bodyPr/>
        <a:lstStyle/>
        <a:p>
          <a:endParaRPr lang="en-US"/>
        </a:p>
      </dgm:t>
    </dgm:pt>
    <dgm:pt modelId="{F5FF762C-AE33-440D-BD1F-463E5D384ABE}" type="sibTrans" cxnId="{367AB1EF-F647-4DE7-A450-0950DD70FC63}">
      <dgm:prSet/>
      <dgm:spPr/>
      <dgm:t>
        <a:bodyPr/>
        <a:lstStyle/>
        <a:p>
          <a:endParaRPr lang="en-US"/>
        </a:p>
      </dgm:t>
    </dgm:pt>
    <dgm:pt modelId="{EF2E5A43-C49B-46E1-ADCA-69C7061CB6E8}">
      <dgm:prSet custT="1"/>
      <dgm:spPr/>
      <dgm:t>
        <a:bodyPr/>
        <a:lstStyle/>
        <a:p>
          <a:r>
            <a:rPr lang="en-US" sz="1400" b="1" dirty="0"/>
            <a:t>With over sampling and stratified </a:t>
          </a:r>
          <a:r>
            <a:rPr lang="en-US" sz="1400" b="1" dirty="0" err="1"/>
            <a:t>Kfold</a:t>
          </a:r>
          <a:r>
            <a:rPr lang="en-US" sz="1400" b="1" dirty="0"/>
            <a:t>, the average accuracy is around:</a:t>
          </a:r>
          <a:endParaRPr lang="en-IN" sz="1400" b="1" dirty="0"/>
        </a:p>
      </dgm:t>
    </dgm:pt>
    <dgm:pt modelId="{C51B95F1-3C75-43CE-A88F-EBB488862D07}" type="parTrans" cxnId="{164EF7F7-7E95-4B06-93E6-4D2549D8795D}">
      <dgm:prSet/>
      <dgm:spPr/>
      <dgm:t>
        <a:bodyPr/>
        <a:lstStyle/>
        <a:p>
          <a:endParaRPr lang="en-US"/>
        </a:p>
      </dgm:t>
    </dgm:pt>
    <dgm:pt modelId="{0043C3BC-7B77-4A9D-885B-17BB9394F176}" type="sibTrans" cxnId="{164EF7F7-7E95-4B06-93E6-4D2549D8795D}">
      <dgm:prSet/>
      <dgm:spPr/>
      <dgm:t>
        <a:bodyPr/>
        <a:lstStyle/>
        <a:p>
          <a:endParaRPr lang="en-US"/>
        </a:p>
      </dgm:t>
    </dgm:pt>
    <dgm:pt modelId="{995A0FCF-C8D4-4818-BD29-6DF256C860F6}">
      <dgm:prSet custT="1"/>
      <dgm:spPr/>
      <dgm:t>
        <a:bodyPr/>
        <a:lstStyle/>
        <a:p>
          <a:r>
            <a:rPr lang="en-US" sz="1400" b="1"/>
            <a:t>DNN accuracy is</a:t>
          </a:r>
          <a:endParaRPr lang="en-IN" sz="1400" b="1" dirty="0"/>
        </a:p>
      </dgm:t>
    </dgm:pt>
    <dgm:pt modelId="{08C4FAAB-3590-4D0C-A68C-8DB0C149FEA0}" type="parTrans" cxnId="{C616F679-17A5-4CBB-B2F7-DF664143531E}">
      <dgm:prSet/>
      <dgm:spPr/>
      <dgm:t>
        <a:bodyPr/>
        <a:lstStyle/>
        <a:p>
          <a:endParaRPr lang="en-US"/>
        </a:p>
      </dgm:t>
    </dgm:pt>
    <dgm:pt modelId="{C86124D9-C928-4370-B612-74D36990D8F2}" type="sibTrans" cxnId="{C616F679-17A5-4CBB-B2F7-DF664143531E}">
      <dgm:prSet/>
      <dgm:spPr/>
      <dgm:t>
        <a:bodyPr/>
        <a:lstStyle/>
        <a:p>
          <a:endParaRPr lang="en-US"/>
        </a:p>
      </dgm:t>
    </dgm:pt>
    <dgm:pt modelId="{49C05B60-E7D2-473F-9AEB-A90B62C6BFA7}">
      <dgm:prSet custT="1"/>
      <dgm:spPr/>
      <dgm:t>
        <a:bodyPr/>
        <a:lstStyle/>
        <a:p>
          <a:r>
            <a:rPr lang="en-US" sz="1400" b="1"/>
            <a:t>LSTM accuracy is</a:t>
          </a:r>
          <a:endParaRPr lang="en-IN" sz="1400" b="1" dirty="0"/>
        </a:p>
      </dgm:t>
    </dgm:pt>
    <dgm:pt modelId="{8088D6DF-2043-4F25-B77D-79701B9B2EA4}" type="parTrans" cxnId="{0E4EB416-15A4-4CDC-A83E-CB8467FCB89E}">
      <dgm:prSet/>
      <dgm:spPr/>
      <dgm:t>
        <a:bodyPr/>
        <a:lstStyle/>
        <a:p>
          <a:endParaRPr lang="en-US"/>
        </a:p>
      </dgm:t>
    </dgm:pt>
    <dgm:pt modelId="{DC890BE9-D322-4DCA-8DAE-E4338A3012C1}" type="sibTrans" cxnId="{0E4EB416-15A4-4CDC-A83E-CB8467FCB89E}">
      <dgm:prSet/>
      <dgm:spPr/>
      <dgm:t>
        <a:bodyPr/>
        <a:lstStyle/>
        <a:p>
          <a:endParaRPr lang="en-US"/>
        </a:p>
      </dgm:t>
    </dgm:pt>
    <dgm:pt modelId="{9E0E9E8E-2437-4033-8DEA-812D6EE0F73B}">
      <dgm:prSet custT="1"/>
      <dgm:spPr/>
      <dgm:t>
        <a:bodyPr/>
        <a:lstStyle/>
        <a:p>
          <a:r>
            <a:rPr lang="en-US" sz="1400" b="1" dirty="0"/>
            <a:t>For this dataset, ___________model gives the best accuracy.</a:t>
          </a:r>
          <a:endParaRPr lang="en-IN" sz="1400" b="1" dirty="0"/>
        </a:p>
      </dgm:t>
    </dgm:pt>
    <dgm:pt modelId="{3EF14715-814F-46B4-A89B-6EE235AF4E04}" type="parTrans" cxnId="{AA7662D2-98EB-4B95-BBA0-ECBAAF5CA825}">
      <dgm:prSet/>
      <dgm:spPr/>
      <dgm:t>
        <a:bodyPr/>
        <a:lstStyle/>
        <a:p>
          <a:endParaRPr lang="en-US"/>
        </a:p>
      </dgm:t>
    </dgm:pt>
    <dgm:pt modelId="{CDA9127E-F200-4EC1-A29D-48BFB427079F}" type="sibTrans" cxnId="{AA7662D2-98EB-4B95-BBA0-ECBAAF5CA825}">
      <dgm:prSet/>
      <dgm:spPr/>
      <dgm:t>
        <a:bodyPr/>
        <a:lstStyle/>
        <a:p>
          <a:endParaRPr lang="en-US"/>
        </a:p>
      </dgm:t>
    </dgm:pt>
    <dgm:pt modelId="{7907D901-83F7-40F6-9A46-49B62B6F2B63}">
      <dgm:prSet phldrT="[Text]" custT="1"/>
      <dgm:spPr/>
      <dgm:t>
        <a:bodyPr/>
        <a:lstStyle/>
        <a:p>
          <a:pPr>
            <a:buFont typeface="Symbol" panose="05050102010706020507" pitchFamily="18" charset="2"/>
            <a:buChar char=""/>
          </a:pPr>
          <a:r>
            <a:rPr lang="en-US" sz="1400" b="1" dirty="0"/>
            <a:t>Loaded the data from </a:t>
          </a:r>
          <a:r>
            <a:rPr lang="en-US" sz="1400" b="1" dirty="0">
              <a:hlinkClick xmlns:r="http://schemas.openxmlformats.org/officeDocument/2006/relationships" r:id="rId1"/>
            </a:rPr>
            <a:t>https://drive.google.com/drive/u/0/folders/1xOCdNI2R5hiodskIJbj-QySMQs6ccehL</a:t>
          </a:r>
          <a:endParaRPr lang="en-US" sz="1400" b="1" dirty="0"/>
        </a:p>
      </dgm:t>
    </dgm:pt>
    <dgm:pt modelId="{6F97EF48-4C41-4749-A765-A2143D4DC465}" type="parTrans" cxnId="{1DFA7EFD-2D82-4DCB-9F89-7066492512A0}">
      <dgm:prSet/>
      <dgm:spPr/>
      <dgm:t>
        <a:bodyPr/>
        <a:lstStyle/>
        <a:p>
          <a:endParaRPr lang="en-US"/>
        </a:p>
      </dgm:t>
    </dgm:pt>
    <dgm:pt modelId="{4ADE541B-295E-4887-A323-5F447447633E}" type="sibTrans" cxnId="{1DFA7EFD-2D82-4DCB-9F89-7066492512A0}">
      <dgm:prSet/>
      <dgm:spPr/>
      <dgm:t>
        <a:bodyPr/>
        <a:lstStyle/>
        <a:p>
          <a:endParaRPr lang="en-US"/>
        </a:p>
      </dgm:t>
    </dgm:pt>
    <dgm:pt modelId="{8E89EDFA-EF50-432C-9ED6-09FCB1BA3F73}">
      <dgm:prSet phldrT="[Text]"/>
      <dgm:spPr/>
      <dgm:t>
        <a:bodyPr/>
        <a:lstStyle/>
        <a:p>
          <a:r>
            <a:rPr lang="en-US" dirty="0"/>
            <a:t>Summary</a:t>
          </a:r>
        </a:p>
      </dgm:t>
    </dgm:pt>
    <dgm:pt modelId="{F89BDE55-ACC6-42C8-B736-36F45A3F819A}" type="parTrans" cxnId="{EA528615-2262-433A-A123-A36E7D593BEF}">
      <dgm:prSet/>
      <dgm:spPr/>
      <dgm:t>
        <a:bodyPr/>
        <a:lstStyle/>
        <a:p>
          <a:endParaRPr lang="en-US"/>
        </a:p>
      </dgm:t>
    </dgm:pt>
    <dgm:pt modelId="{EE26D99A-260A-4CB9-AF16-C5A65BA4F83B}" type="sibTrans" cxnId="{EA528615-2262-433A-A123-A36E7D593BEF}">
      <dgm:prSet/>
      <dgm:spPr/>
      <dgm:t>
        <a:bodyPr/>
        <a:lstStyle/>
        <a:p>
          <a:endParaRPr lang="en-US"/>
        </a:p>
      </dgm:t>
    </dgm:pt>
    <dgm:pt modelId="{9174ADE8-366E-4D20-9041-2101756C7249}">
      <dgm:prSet custT="1"/>
      <dgm:spPr/>
      <dgm:t>
        <a:bodyPr/>
        <a:lstStyle/>
        <a:p>
          <a:pPr>
            <a:buFont typeface="Symbol" panose="05050102010706020507" pitchFamily="18" charset="2"/>
            <a:buChar char=""/>
          </a:pPr>
          <a:r>
            <a:rPr lang="en-US" sz="1400" b="1" dirty="0"/>
            <a:t>Analyzed each feature in the given dataset</a:t>
          </a:r>
          <a:endParaRPr lang="en-IN" sz="1400" b="1" dirty="0"/>
        </a:p>
      </dgm:t>
    </dgm:pt>
    <dgm:pt modelId="{0EAE5372-71E8-4395-90E5-BC796BA86142}" type="parTrans" cxnId="{C7081FBA-F8B4-467E-BF2D-838B9985BFA2}">
      <dgm:prSet/>
      <dgm:spPr/>
      <dgm:t>
        <a:bodyPr/>
        <a:lstStyle/>
        <a:p>
          <a:endParaRPr lang="en-US"/>
        </a:p>
      </dgm:t>
    </dgm:pt>
    <dgm:pt modelId="{C9C0C5A6-ECDF-40B4-955C-2519DC1C332B}" type="sibTrans" cxnId="{C7081FBA-F8B4-467E-BF2D-838B9985BFA2}">
      <dgm:prSet/>
      <dgm:spPr/>
      <dgm:t>
        <a:bodyPr/>
        <a:lstStyle/>
        <a:p>
          <a:endParaRPr lang="en-US"/>
        </a:p>
      </dgm:t>
    </dgm:pt>
    <dgm:pt modelId="{1DE0A78C-F06C-4975-ABF5-A0E8888D8DAC}">
      <dgm:prSet custT="1"/>
      <dgm:spPr/>
      <dgm:t>
        <a:bodyPr/>
        <a:lstStyle/>
        <a:p>
          <a:pPr>
            <a:buFont typeface="Symbol" panose="05050102010706020507" pitchFamily="18" charset="2"/>
            <a:buChar char=""/>
          </a:pPr>
          <a:r>
            <a:rPr lang="en-US" sz="1400" b="1"/>
            <a:t>Found null values and imputed them, found duplicated values and removed them</a:t>
          </a:r>
          <a:endParaRPr lang="en-IN" sz="1400" b="1"/>
        </a:p>
      </dgm:t>
    </dgm:pt>
    <dgm:pt modelId="{AE2799BC-C1F6-4B4A-959F-D204D776F983}" type="parTrans" cxnId="{484C79B7-016A-4DF9-BBAF-81B035746630}">
      <dgm:prSet/>
      <dgm:spPr/>
      <dgm:t>
        <a:bodyPr/>
        <a:lstStyle/>
        <a:p>
          <a:endParaRPr lang="en-US"/>
        </a:p>
      </dgm:t>
    </dgm:pt>
    <dgm:pt modelId="{19A7D640-3B09-4654-91A8-FD6191FB218A}" type="sibTrans" cxnId="{484C79B7-016A-4DF9-BBAF-81B035746630}">
      <dgm:prSet/>
      <dgm:spPr/>
      <dgm:t>
        <a:bodyPr/>
        <a:lstStyle/>
        <a:p>
          <a:endParaRPr lang="en-US"/>
        </a:p>
      </dgm:t>
    </dgm:pt>
    <dgm:pt modelId="{49F19D0C-3ED1-4EA2-BC78-DEC319E640E3}">
      <dgm:prSet custT="1"/>
      <dgm:spPr/>
      <dgm:t>
        <a:bodyPr/>
        <a:lstStyle/>
        <a:p>
          <a:pPr>
            <a:buFont typeface="Symbol" panose="05050102010706020507" pitchFamily="18" charset="2"/>
            <a:buChar char=""/>
          </a:pPr>
          <a:r>
            <a:rPr lang="en-US" sz="1400" b="1"/>
            <a:t>Cleaned the text in each feature for unwanted characters</a:t>
          </a:r>
          <a:endParaRPr lang="en-IN" sz="1400" b="1"/>
        </a:p>
      </dgm:t>
    </dgm:pt>
    <dgm:pt modelId="{C0B2D499-B22D-47F1-B8C4-44CA0F336AAE}" type="parTrans" cxnId="{57ACE412-DCFB-49AE-B2F3-D45C75969717}">
      <dgm:prSet/>
      <dgm:spPr/>
      <dgm:t>
        <a:bodyPr/>
        <a:lstStyle/>
        <a:p>
          <a:endParaRPr lang="en-US"/>
        </a:p>
      </dgm:t>
    </dgm:pt>
    <dgm:pt modelId="{CF0014CD-9ABF-4DC1-9F47-573306573666}" type="sibTrans" cxnId="{57ACE412-DCFB-49AE-B2F3-D45C75969717}">
      <dgm:prSet/>
      <dgm:spPr/>
      <dgm:t>
        <a:bodyPr/>
        <a:lstStyle/>
        <a:p>
          <a:endParaRPr lang="en-US"/>
        </a:p>
      </dgm:t>
    </dgm:pt>
    <dgm:pt modelId="{4D9F8DBB-B1A9-480C-A0FB-BD0327E96236}">
      <dgm:prSet custT="1"/>
      <dgm:spPr/>
      <dgm:t>
        <a:bodyPr/>
        <a:lstStyle/>
        <a:p>
          <a:pPr>
            <a:buFont typeface="Symbol" panose="05050102010706020507" pitchFamily="18" charset="2"/>
            <a:buChar char=""/>
          </a:pPr>
          <a:r>
            <a:rPr lang="en-US" sz="1400" b="1"/>
            <a:t>Concatenated all the features, created weighted vectors and split them into train and test</a:t>
          </a:r>
          <a:endParaRPr lang="en-IN" sz="1400" b="1"/>
        </a:p>
      </dgm:t>
    </dgm:pt>
    <dgm:pt modelId="{2916575D-43F0-4296-97AE-89DD907A7EE9}" type="parTrans" cxnId="{5BB49607-0E46-4D32-989E-49F754173D0F}">
      <dgm:prSet/>
      <dgm:spPr/>
      <dgm:t>
        <a:bodyPr/>
        <a:lstStyle/>
        <a:p>
          <a:endParaRPr lang="en-US"/>
        </a:p>
      </dgm:t>
    </dgm:pt>
    <dgm:pt modelId="{1178C1D3-8D39-43D6-A531-9AA203ACDFEC}" type="sibTrans" cxnId="{5BB49607-0E46-4D32-989E-49F754173D0F}">
      <dgm:prSet/>
      <dgm:spPr/>
      <dgm:t>
        <a:bodyPr/>
        <a:lstStyle/>
        <a:p>
          <a:endParaRPr lang="en-US"/>
        </a:p>
      </dgm:t>
    </dgm:pt>
    <dgm:pt modelId="{74BCBD9C-4E40-48DD-A19C-91293A384DFC}">
      <dgm:prSet custT="1"/>
      <dgm:spPr/>
      <dgm:t>
        <a:bodyPr/>
        <a:lstStyle/>
        <a:p>
          <a:pPr>
            <a:buFont typeface="Symbol" panose="05050102010706020507" pitchFamily="18" charset="2"/>
            <a:buChar char=""/>
          </a:pPr>
          <a:r>
            <a:rPr lang="en-US" sz="1400" b="1"/>
            <a:t>Built basic models such as Naïve Bayes, SVC, Decision Tree, Random Forest, and Ensemble</a:t>
          </a:r>
          <a:endParaRPr lang="en-IN" sz="1400" b="1"/>
        </a:p>
      </dgm:t>
    </dgm:pt>
    <dgm:pt modelId="{6A798E3B-03FA-485A-A275-7240147B219F}" type="parTrans" cxnId="{DE8128F7-B394-49A0-91A0-17E889D5AD8C}">
      <dgm:prSet/>
      <dgm:spPr/>
      <dgm:t>
        <a:bodyPr/>
        <a:lstStyle/>
        <a:p>
          <a:endParaRPr lang="en-US"/>
        </a:p>
      </dgm:t>
    </dgm:pt>
    <dgm:pt modelId="{F1C03A40-8027-42A8-A17B-0609A0FE04D2}" type="sibTrans" cxnId="{DE8128F7-B394-49A0-91A0-17E889D5AD8C}">
      <dgm:prSet/>
      <dgm:spPr/>
      <dgm:t>
        <a:bodyPr/>
        <a:lstStyle/>
        <a:p>
          <a:endParaRPr lang="en-US"/>
        </a:p>
      </dgm:t>
    </dgm:pt>
    <dgm:pt modelId="{E586D912-222F-427B-B92E-AAB92B96BAA2}">
      <dgm:prSet custT="1"/>
      <dgm:spPr/>
      <dgm:t>
        <a:bodyPr/>
        <a:lstStyle/>
        <a:p>
          <a:pPr>
            <a:buFont typeface="Symbol" panose="05050102010706020507" pitchFamily="18" charset="2"/>
            <a:buChar char=""/>
          </a:pPr>
          <a:r>
            <a:rPr lang="en-US" sz="1400" b="1"/>
            <a:t>Tuned the model to get optimal accuracy by using Grid Search</a:t>
          </a:r>
          <a:endParaRPr lang="en-IN" sz="1400" b="1"/>
        </a:p>
      </dgm:t>
    </dgm:pt>
    <dgm:pt modelId="{B203A367-8EBD-45B8-B11C-07FD441D55AC}" type="parTrans" cxnId="{447C01C9-7BE3-4749-8DAA-755DF6F5D0F1}">
      <dgm:prSet/>
      <dgm:spPr/>
      <dgm:t>
        <a:bodyPr/>
        <a:lstStyle/>
        <a:p>
          <a:endParaRPr lang="en-US"/>
        </a:p>
      </dgm:t>
    </dgm:pt>
    <dgm:pt modelId="{1EA08282-8D5B-4A65-A844-361F91173806}" type="sibTrans" cxnId="{447C01C9-7BE3-4749-8DAA-755DF6F5D0F1}">
      <dgm:prSet/>
      <dgm:spPr/>
      <dgm:t>
        <a:bodyPr/>
        <a:lstStyle/>
        <a:p>
          <a:endParaRPr lang="en-US"/>
        </a:p>
      </dgm:t>
    </dgm:pt>
    <dgm:pt modelId="{5251EECD-09D8-43FA-987C-D8AA52A2C193}">
      <dgm:prSet custT="1"/>
      <dgm:spPr/>
      <dgm:t>
        <a:bodyPr/>
        <a:lstStyle/>
        <a:p>
          <a:pPr>
            <a:buFont typeface="Symbol" panose="05050102010706020507" pitchFamily="18" charset="2"/>
            <a:buChar char=""/>
          </a:pPr>
          <a:r>
            <a:rPr lang="en-US" sz="1400" b="1"/>
            <a:t>Applied random sampling techniques to address class imbalance</a:t>
          </a:r>
          <a:endParaRPr lang="en-IN" sz="1400" b="1"/>
        </a:p>
      </dgm:t>
    </dgm:pt>
    <dgm:pt modelId="{FDB4506D-5606-44E6-B470-B21F9AD8613B}" type="parTrans" cxnId="{213CC5BA-89FC-4788-8F23-36E7E60CCBFE}">
      <dgm:prSet/>
      <dgm:spPr/>
      <dgm:t>
        <a:bodyPr/>
        <a:lstStyle/>
        <a:p>
          <a:endParaRPr lang="en-US"/>
        </a:p>
      </dgm:t>
    </dgm:pt>
    <dgm:pt modelId="{3538EC99-8F2F-4F75-8773-F5CD2345BF1E}" type="sibTrans" cxnId="{213CC5BA-89FC-4788-8F23-36E7E60CCBFE}">
      <dgm:prSet/>
      <dgm:spPr/>
      <dgm:t>
        <a:bodyPr/>
        <a:lstStyle/>
        <a:p>
          <a:endParaRPr lang="en-US"/>
        </a:p>
      </dgm:t>
    </dgm:pt>
    <dgm:pt modelId="{976F4C4C-B2C9-4E90-871E-8261B8D29619}">
      <dgm:prSet custT="1"/>
      <dgm:spPr/>
      <dgm:t>
        <a:bodyPr/>
        <a:lstStyle/>
        <a:p>
          <a:pPr>
            <a:buFont typeface="Symbol" panose="05050102010706020507" pitchFamily="18" charset="2"/>
            <a:buChar char=""/>
          </a:pPr>
          <a:r>
            <a:rPr lang="en-US" sz="1400" b="1"/>
            <a:t>Built DNN and LSTM model</a:t>
          </a:r>
          <a:endParaRPr lang="en-IN" sz="1400" b="1"/>
        </a:p>
      </dgm:t>
    </dgm:pt>
    <dgm:pt modelId="{2F76152D-7D47-4524-83B3-302C0059429E}" type="parTrans" cxnId="{568484F0-C4AF-4CF4-8108-C73725382665}">
      <dgm:prSet/>
      <dgm:spPr/>
      <dgm:t>
        <a:bodyPr/>
        <a:lstStyle/>
        <a:p>
          <a:endParaRPr lang="en-US"/>
        </a:p>
      </dgm:t>
    </dgm:pt>
    <dgm:pt modelId="{94D3D91F-D50F-412D-A095-939AC598E8B8}" type="sibTrans" cxnId="{568484F0-C4AF-4CF4-8108-C73725382665}">
      <dgm:prSet/>
      <dgm:spPr/>
      <dgm:t>
        <a:bodyPr/>
        <a:lstStyle/>
        <a:p>
          <a:endParaRPr lang="en-US"/>
        </a:p>
      </dgm:t>
    </dgm:pt>
    <dgm:pt modelId="{B939C2CA-A3DD-4F82-95C3-47850394BB23}" type="pres">
      <dgm:prSet presAssocID="{BED3DEDE-4CC5-47A0-A97D-A6ABA0607A79}" presName="linearFlow" presStyleCnt="0">
        <dgm:presLayoutVars>
          <dgm:dir/>
          <dgm:animLvl val="lvl"/>
          <dgm:resizeHandles/>
        </dgm:presLayoutVars>
      </dgm:prSet>
      <dgm:spPr/>
    </dgm:pt>
    <dgm:pt modelId="{D9ECB1BE-4E55-4217-A687-E5387D9CB8D5}" type="pres">
      <dgm:prSet presAssocID="{8E89EDFA-EF50-432C-9ED6-09FCB1BA3F73}" presName="compositeNode" presStyleCnt="0">
        <dgm:presLayoutVars>
          <dgm:bulletEnabled val="1"/>
        </dgm:presLayoutVars>
      </dgm:prSet>
      <dgm:spPr/>
    </dgm:pt>
    <dgm:pt modelId="{25EF905A-D403-4219-87E0-50C9C2240EFF}" type="pres">
      <dgm:prSet presAssocID="{8E89EDFA-EF50-432C-9ED6-09FCB1BA3F73}" presName="image" presStyleLbl="fgImgPlace1" presStyleIdx="0"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3243DD4A-71D7-4B7C-BAF8-7C4760AB15C1}" type="pres">
      <dgm:prSet presAssocID="{8E89EDFA-EF50-432C-9ED6-09FCB1BA3F73}" presName="childNode" presStyleLbl="node1" presStyleIdx="0" presStyleCnt="2">
        <dgm:presLayoutVars>
          <dgm:bulletEnabled val="1"/>
        </dgm:presLayoutVars>
      </dgm:prSet>
      <dgm:spPr/>
    </dgm:pt>
    <dgm:pt modelId="{44215C09-268F-48BC-A854-5408B889147D}" type="pres">
      <dgm:prSet presAssocID="{8E89EDFA-EF50-432C-9ED6-09FCB1BA3F73}" presName="parentNode" presStyleLbl="revTx" presStyleIdx="0" presStyleCnt="2">
        <dgm:presLayoutVars>
          <dgm:chMax val="0"/>
          <dgm:bulletEnabled val="1"/>
        </dgm:presLayoutVars>
      </dgm:prSet>
      <dgm:spPr/>
    </dgm:pt>
    <dgm:pt modelId="{12B0CB6C-D780-4089-93F3-EC727F6132EF}" type="pres">
      <dgm:prSet presAssocID="{EE26D99A-260A-4CB9-AF16-C5A65BA4F83B}" presName="sibTrans" presStyleCnt="0"/>
      <dgm:spPr/>
    </dgm:pt>
    <dgm:pt modelId="{8B06FCE6-15BC-401A-B13C-882141C72E4F}" type="pres">
      <dgm:prSet presAssocID="{6ACBA672-0DC6-46F6-925A-7CD772566F20}" presName="compositeNode" presStyleCnt="0">
        <dgm:presLayoutVars>
          <dgm:bulletEnabled val="1"/>
        </dgm:presLayoutVars>
      </dgm:prSet>
      <dgm:spPr/>
    </dgm:pt>
    <dgm:pt modelId="{B7CF58A9-3702-4B07-88F0-67FD8D71533D}" type="pres">
      <dgm:prSet presAssocID="{6ACBA672-0DC6-46F6-925A-7CD772566F20}" presName="image"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Lst>
          </a:blip>
          <a:srcRect/>
          <a:stretch>
            <a:fillRect t="-12000" b="-12000"/>
          </a:stretch>
        </a:blipFill>
      </dgm:spPr>
    </dgm:pt>
    <dgm:pt modelId="{49E1FEB5-C120-4311-9EDF-5E073F782004}" type="pres">
      <dgm:prSet presAssocID="{6ACBA672-0DC6-46F6-925A-7CD772566F20}" presName="childNode" presStyleLbl="node1" presStyleIdx="1" presStyleCnt="2">
        <dgm:presLayoutVars>
          <dgm:bulletEnabled val="1"/>
        </dgm:presLayoutVars>
      </dgm:prSet>
      <dgm:spPr/>
    </dgm:pt>
    <dgm:pt modelId="{291EE6A6-5B18-4AD9-9496-1BED760BDF84}" type="pres">
      <dgm:prSet presAssocID="{6ACBA672-0DC6-46F6-925A-7CD772566F20}" presName="parentNode" presStyleLbl="revTx" presStyleIdx="1" presStyleCnt="2">
        <dgm:presLayoutVars>
          <dgm:chMax val="0"/>
          <dgm:bulletEnabled val="1"/>
        </dgm:presLayoutVars>
      </dgm:prSet>
      <dgm:spPr/>
    </dgm:pt>
  </dgm:ptLst>
  <dgm:cxnLst>
    <dgm:cxn modelId="{C7D36700-D468-41F7-92CE-7AE456F4C585}" type="presOf" srcId="{E586D912-222F-427B-B92E-AAB92B96BAA2}" destId="{3243DD4A-71D7-4B7C-BAF8-7C4760AB15C1}" srcOrd="0" destOrd="6" presId="urn:microsoft.com/office/officeart/2005/8/layout/hList2"/>
    <dgm:cxn modelId="{5BB49607-0E46-4D32-989E-49F754173D0F}" srcId="{8E89EDFA-EF50-432C-9ED6-09FCB1BA3F73}" destId="{4D9F8DBB-B1A9-480C-A0FB-BD0327E96236}" srcOrd="4" destOrd="0" parTransId="{2916575D-43F0-4296-97AE-89DD907A7EE9}" sibTransId="{1178C1D3-8D39-43D6-A531-9AA203ACDFEC}"/>
    <dgm:cxn modelId="{57ACE412-DCFB-49AE-B2F3-D45C75969717}" srcId="{8E89EDFA-EF50-432C-9ED6-09FCB1BA3F73}" destId="{49F19D0C-3ED1-4EA2-BC78-DEC319E640E3}" srcOrd="3" destOrd="0" parTransId="{C0B2D499-B22D-47F1-B8C4-44CA0F336AAE}" sibTransId="{CF0014CD-9ABF-4DC1-9F47-573306573666}"/>
    <dgm:cxn modelId="{EA528615-2262-433A-A123-A36E7D593BEF}" srcId="{BED3DEDE-4CC5-47A0-A97D-A6ABA0607A79}" destId="{8E89EDFA-EF50-432C-9ED6-09FCB1BA3F73}" srcOrd="0" destOrd="0" parTransId="{F89BDE55-ACC6-42C8-B736-36F45A3F819A}" sibTransId="{EE26D99A-260A-4CB9-AF16-C5A65BA4F83B}"/>
    <dgm:cxn modelId="{0E4EB416-15A4-4CDC-A83E-CB8467FCB89E}" srcId="{6ACBA672-0DC6-46F6-925A-7CD772566F20}" destId="{49C05B60-E7D2-473F-9AEB-A90B62C6BFA7}" srcOrd="3" destOrd="0" parTransId="{8088D6DF-2043-4F25-B77D-79701B9B2EA4}" sibTransId="{DC890BE9-D322-4DCA-8DAE-E4338A3012C1}"/>
    <dgm:cxn modelId="{823E7A2B-282D-465C-8621-38DAA291539B}" srcId="{6ACBA672-0DC6-46F6-925A-7CD772566F20}" destId="{25ED23D5-DE78-4AF0-A854-062721FD0E79}" srcOrd="0" destOrd="0" parTransId="{2268DD1A-918A-4218-B34C-2387F3DE8D7A}" sibTransId="{17E103DF-EFB6-4715-A6BB-A622F2026EE1}"/>
    <dgm:cxn modelId="{92D7982D-1163-4485-87CE-B0C911046D1F}" type="presOf" srcId="{5251EECD-09D8-43FA-987C-D8AA52A2C193}" destId="{3243DD4A-71D7-4B7C-BAF8-7C4760AB15C1}" srcOrd="0" destOrd="7" presId="urn:microsoft.com/office/officeart/2005/8/layout/hList2"/>
    <dgm:cxn modelId="{6769DE32-2758-4DA6-B289-D9F1637BCBB0}" type="presOf" srcId="{74BCBD9C-4E40-48DD-A19C-91293A384DFC}" destId="{3243DD4A-71D7-4B7C-BAF8-7C4760AB15C1}" srcOrd="0" destOrd="5" presId="urn:microsoft.com/office/officeart/2005/8/layout/hList2"/>
    <dgm:cxn modelId="{1CB16542-2808-40A2-9F04-C073EAD46B45}" type="presOf" srcId="{EF2E5A43-C49B-46E1-ADCA-69C7061CB6E8}" destId="{49E1FEB5-C120-4311-9EDF-5E073F782004}" srcOrd="0" destOrd="1" presId="urn:microsoft.com/office/officeart/2005/8/layout/hList2"/>
    <dgm:cxn modelId="{C616F679-17A5-4CBB-B2F7-DF664143531E}" srcId="{6ACBA672-0DC6-46F6-925A-7CD772566F20}" destId="{995A0FCF-C8D4-4818-BD29-6DF256C860F6}" srcOrd="2" destOrd="0" parTransId="{08C4FAAB-3590-4D0C-A68C-8DB0C149FEA0}" sibTransId="{C86124D9-C928-4370-B612-74D36990D8F2}"/>
    <dgm:cxn modelId="{9710D97F-2124-4690-ADD4-4420D7661F3F}" type="presOf" srcId="{FEECB8AF-B9E4-4DF4-B00F-3DF37D7E8E97}" destId="{49E1FEB5-C120-4311-9EDF-5E073F782004}" srcOrd="0" destOrd="5" presId="urn:microsoft.com/office/officeart/2005/8/layout/hList2"/>
    <dgm:cxn modelId="{E5C5E18D-8070-4C60-B9CC-8108D72F156F}" type="presOf" srcId="{6ACBA672-0DC6-46F6-925A-7CD772566F20}" destId="{291EE6A6-5B18-4AD9-9496-1BED760BDF84}" srcOrd="0" destOrd="0" presId="urn:microsoft.com/office/officeart/2005/8/layout/hList2"/>
    <dgm:cxn modelId="{7045D48E-64D8-4E9E-A210-51C8DB049F00}" type="presOf" srcId="{49C05B60-E7D2-473F-9AEB-A90B62C6BFA7}" destId="{49E1FEB5-C120-4311-9EDF-5E073F782004}" srcOrd="0" destOrd="3" presId="urn:microsoft.com/office/officeart/2005/8/layout/hList2"/>
    <dgm:cxn modelId="{FFD39AA3-ACE0-4A15-81C4-8082A7CD1FCF}" srcId="{BED3DEDE-4CC5-47A0-A97D-A6ABA0607A79}" destId="{6ACBA672-0DC6-46F6-925A-7CD772566F20}" srcOrd="1" destOrd="0" parTransId="{4981978E-D778-4C00-B504-401CC72CEEEA}" sibTransId="{03E646F0-62FD-493B-BF9C-7081E293CB03}"/>
    <dgm:cxn modelId="{2B9CC1AD-2703-4432-94DA-17D2DD50CDD8}" type="presOf" srcId="{995A0FCF-C8D4-4818-BD29-6DF256C860F6}" destId="{49E1FEB5-C120-4311-9EDF-5E073F782004}" srcOrd="0" destOrd="2" presId="urn:microsoft.com/office/officeart/2005/8/layout/hList2"/>
    <dgm:cxn modelId="{484C79B7-016A-4DF9-BBAF-81B035746630}" srcId="{8E89EDFA-EF50-432C-9ED6-09FCB1BA3F73}" destId="{1DE0A78C-F06C-4975-ABF5-A0E8888D8DAC}" srcOrd="2" destOrd="0" parTransId="{AE2799BC-C1F6-4B4A-959F-D204D776F983}" sibTransId="{19A7D640-3B09-4654-91A8-FD6191FB218A}"/>
    <dgm:cxn modelId="{8C8A44B8-0812-492E-B741-C9C86DD4D364}" type="presOf" srcId="{9E0E9E8E-2437-4033-8DEA-812D6EE0F73B}" destId="{49E1FEB5-C120-4311-9EDF-5E073F782004}" srcOrd="0" destOrd="4" presId="urn:microsoft.com/office/officeart/2005/8/layout/hList2"/>
    <dgm:cxn modelId="{C7081FBA-F8B4-467E-BF2D-838B9985BFA2}" srcId="{8E89EDFA-EF50-432C-9ED6-09FCB1BA3F73}" destId="{9174ADE8-366E-4D20-9041-2101756C7249}" srcOrd="1" destOrd="0" parTransId="{0EAE5372-71E8-4395-90E5-BC796BA86142}" sibTransId="{C9C0C5A6-ECDF-40B4-955C-2519DC1C332B}"/>
    <dgm:cxn modelId="{213CC5BA-89FC-4788-8F23-36E7E60CCBFE}" srcId="{8E89EDFA-EF50-432C-9ED6-09FCB1BA3F73}" destId="{5251EECD-09D8-43FA-987C-D8AA52A2C193}" srcOrd="7" destOrd="0" parTransId="{FDB4506D-5606-44E6-B470-B21F9AD8613B}" sibTransId="{3538EC99-8F2F-4F75-8773-F5CD2345BF1E}"/>
    <dgm:cxn modelId="{DBBEF6C4-70A7-48AA-A8BB-AE8BCFDB51EB}" type="presOf" srcId="{4D9F8DBB-B1A9-480C-A0FB-BD0327E96236}" destId="{3243DD4A-71D7-4B7C-BAF8-7C4760AB15C1}" srcOrd="0" destOrd="4" presId="urn:microsoft.com/office/officeart/2005/8/layout/hList2"/>
    <dgm:cxn modelId="{447C01C9-7BE3-4749-8DAA-755DF6F5D0F1}" srcId="{8E89EDFA-EF50-432C-9ED6-09FCB1BA3F73}" destId="{E586D912-222F-427B-B92E-AAB92B96BAA2}" srcOrd="6" destOrd="0" parTransId="{B203A367-8EBD-45B8-B11C-07FD441D55AC}" sibTransId="{1EA08282-8D5B-4A65-A844-361F91173806}"/>
    <dgm:cxn modelId="{4BCF6DCF-26AD-46EF-A61E-85DFDE2980B4}" type="presOf" srcId="{7907D901-83F7-40F6-9A46-49B62B6F2B63}" destId="{3243DD4A-71D7-4B7C-BAF8-7C4760AB15C1}" srcOrd="0" destOrd="0" presId="urn:microsoft.com/office/officeart/2005/8/layout/hList2"/>
    <dgm:cxn modelId="{AA7662D2-98EB-4B95-BBA0-ECBAAF5CA825}" srcId="{6ACBA672-0DC6-46F6-925A-7CD772566F20}" destId="{9E0E9E8E-2437-4033-8DEA-812D6EE0F73B}" srcOrd="4" destOrd="0" parTransId="{3EF14715-814F-46B4-A89B-6EE235AF4E04}" sibTransId="{CDA9127E-F200-4EC1-A29D-48BFB427079F}"/>
    <dgm:cxn modelId="{31D9A4D6-4195-4BB7-9B9B-22BB9D526F5C}" type="presOf" srcId="{49F19D0C-3ED1-4EA2-BC78-DEC319E640E3}" destId="{3243DD4A-71D7-4B7C-BAF8-7C4760AB15C1}" srcOrd="0" destOrd="3" presId="urn:microsoft.com/office/officeart/2005/8/layout/hList2"/>
    <dgm:cxn modelId="{31F2ABDB-2E5C-4014-82D0-64FAB5ABCCD2}" type="presOf" srcId="{9174ADE8-366E-4D20-9041-2101756C7249}" destId="{3243DD4A-71D7-4B7C-BAF8-7C4760AB15C1}" srcOrd="0" destOrd="1" presId="urn:microsoft.com/office/officeart/2005/8/layout/hList2"/>
    <dgm:cxn modelId="{73079FEC-4DEA-41F1-BAB1-E6DE39C07B94}" type="presOf" srcId="{25ED23D5-DE78-4AF0-A854-062721FD0E79}" destId="{49E1FEB5-C120-4311-9EDF-5E073F782004}" srcOrd="0" destOrd="0" presId="urn:microsoft.com/office/officeart/2005/8/layout/hList2"/>
    <dgm:cxn modelId="{0346BEED-9786-4770-95DB-5698E3BA1F6A}" type="presOf" srcId="{976F4C4C-B2C9-4E90-871E-8261B8D29619}" destId="{3243DD4A-71D7-4B7C-BAF8-7C4760AB15C1}" srcOrd="0" destOrd="8" presId="urn:microsoft.com/office/officeart/2005/8/layout/hList2"/>
    <dgm:cxn modelId="{367AB1EF-F647-4DE7-A450-0950DD70FC63}" srcId="{6ACBA672-0DC6-46F6-925A-7CD772566F20}" destId="{FEECB8AF-B9E4-4DF4-B00F-3DF37D7E8E97}" srcOrd="5" destOrd="0" parTransId="{16926827-496E-4AD5-952A-E90A2C7BE94C}" sibTransId="{F5FF762C-AE33-440D-BD1F-463E5D384ABE}"/>
    <dgm:cxn modelId="{568484F0-C4AF-4CF4-8108-C73725382665}" srcId="{8E89EDFA-EF50-432C-9ED6-09FCB1BA3F73}" destId="{976F4C4C-B2C9-4E90-871E-8261B8D29619}" srcOrd="8" destOrd="0" parTransId="{2F76152D-7D47-4524-83B3-302C0059429E}" sibTransId="{94D3D91F-D50F-412D-A095-939AC598E8B8}"/>
    <dgm:cxn modelId="{196B4CF3-D629-4FFE-B02B-F33F85A6B481}" type="presOf" srcId="{BED3DEDE-4CC5-47A0-A97D-A6ABA0607A79}" destId="{B939C2CA-A3DD-4F82-95C3-47850394BB23}" srcOrd="0" destOrd="0" presId="urn:microsoft.com/office/officeart/2005/8/layout/hList2"/>
    <dgm:cxn modelId="{2A8FAEF3-52DA-4736-9BBA-431BB875CA36}" type="presOf" srcId="{1DE0A78C-F06C-4975-ABF5-A0E8888D8DAC}" destId="{3243DD4A-71D7-4B7C-BAF8-7C4760AB15C1}" srcOrd="0" destOrd="2" presId="urn:microsoft.com/office/officeart/2005/8/layout/hList2"/>
    <dgm:cxn modelId="{7CB560F5-8023-40EA-8A70-BD838CFD6EFA}" type="presOf" srcId="{8E89EDFA-EF50-432C-9ED6-09FCB1BA3F73}" destId="{44215C09-268F-48BC-A854-5408B889147D}" srcOrd="0" destOrd="0" presId="urn:microsoft.com/office/officeart/2005/8/layout/hList2"/>
    <dgm:cxn modelId="{DE8128F7-B394-49A0-91A0-17E889D5AD8C}" srcId="{8E89EDFA-EF50-432C-9ED6-09FCB1BA3F73}" destId="{74BCBD9C-4E40-48DD-A19C-91293A384DFC}" srcOrd="5" destOrd="0" parTransId="{6A798E3B-03FA-485A-A275-7240147B219F}" sibTransId="{F1C03A40-8027-42A8-A17B-0609A0FE04D2}"/>
    <dgm:cxn modelId="{164EF7F7-7E95-4B06-93E6-4D2549D8795D}" srcId="{6ACBA672-0DC6-46F6-925A-7CD772566F20}" destId="{EF2E5A43-C49B-46E1-ADCA-69C7061CB6E8}" srcOrd="1" destOrd="0" parTransId="{C51B95F1-3C75-43CE-A88F-EBB488862D07}" sibTransId="{0043C3BC-7B77-4A9D-885B-17BB9394F176}"/>
    <dgm:cxn modelId="{1DFA7EFD-2D82-4DCB-9F89-7066492512A0}" srcId="{8E89EDFA-EF50-432C-9ED6-09FCB1BA3F73}" destId="{7907D901-83F7-40F6-9A46-49B62B6F2B63}" srcOrd="0" destOrd="0" parTransId="{6F97EF48-4C41-4749-A765-A2143D4DC465}" sibTransId="{4ADE541B-295E-4887-A323-5F447447633E}"/>
    <dgm:cxn modelId="{4A86D2B0-4D24-468C-9F47-C6D502AC8A22}" type="presParOf" srcId="{B939C2CA-A3DD-4F82-95C3-47850394BB23}" destId="{D9ECB1BE-4E55-4217-A687-E5387D9CB8D5}" srcOrd="0" destOrd="0" presId="urn:microsoft.com/office/officeart/2005/8/layout/hList2"/>
    <dgm:cxn modelId="{E4EEA753-DB37-43C4-9402-CDBAE96C71EE}" type="presParOf" srcId="{D9ECB1BE-4E55-4217-A687-E5387D9CB8D5}" destId="{25EF905A-D403-4219-87E0-50C9C2240EFF}" srcOrd="0" destOrd="0" presId="urn:microsoft.com/office/officeart/2005/8/layout/hList2"/>
    <dgm:cxn modelId="{8A563067-5731-445A-B395-EF92E0D51ED5}" type="presParOf" srcId="{D9ECB1BE-4E55-4217-A687-E5387D9CB8D5}" destId="{3243DD4A-71D7-4B7C-BAF8-7C4760AB15C1}" srcOrd="1" destOrd="0" presId="urn:microsoft.com/office/officeart/2005/8/layout/hList2"/>
    <dgm:cxn modelId="{7C2CA531-163E-4BEB-A9A2-4B1CD7B7D17F}" type="presParOf" srcId="{D9ECB1BE-4E55-4217-A687-E5387D9CB8D5}" destId="{44215C09-268F-48BC-A854-5408B889147D}" srcOrd="2" destOrd="0" presId="urn:microsoft.com/office/officeart/2005/8/layout/hList2"/>
    <dgm:cxn modelId="{28ACAA7F-1C5E-4CAC-ADF8-59BF18E71F19}" type="presParOf" srcId="{B939C2CA-A3DD-4F82-95C3-47850394BB23}" destId="{12B0CB6C-D780-4089-93F3-EC727F6132EF}" srcOrd="1" destOrd="0" presId="urn:microsoft.com/office/officeart/2005/8/layout/hList2"/>
    <dgm:cxn modelId="{C9AF360F-914A-4E97-886B-4444DB206831}" type="presParOf" srcId="{B939C2CA-A3DD-4F82-95C3-47850394BB23}" destId="{8B06FCE6-15BC-401A-B13C-882141C72E4F}" srcOrd="2" destOrd="0" presId="urn:microsoft.com/office/officeart/2005/8/layout/hList2"/>
    <dgm:cxn modelId="{E6FF5AA5-1755-46C8-A020-7C7ECE67174A}" type="presParOf" srcId="{8B06FCE6-15BC-401A-B13C-882141C72E4F}" destId="{B7CF58A9-3702-4B07-88F0-67FD8D71533D}" srcOrd="0" destOrd="0" presId="urn:microsoft.com/office/officeart/2005/8/layout/hList2"/>
    <dgm:cxn modelId="{AAC7AD80-BDFB-4A53-A49E-D7347286DA02}" type="presParOf" srcId="{8B06FCE6-15BC-401A-B13C-882141C72E4F}" destId="{49E1FEB5-C120-4311-9EDF-5E073F782004}" srcOrd="1" destOrd="0" presId="urn:microsoft.com/office/officeart/2005/8/layout/hList2"/>
    <dgm:cxn modelId="{048825EC-5958-4359-A496-7CD6990F9715}" type="presParOf" srcId="{8B06FCE6-15BC-401A-B13C-882141C72E4F}" destId="{291EE6A6-5B18-4AD9-9496-1BED760BDF84}"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A0571-2654-40D2-B1E4-83656F8BD15B}">
      <dsp:nvSpPr>
        <dsp:cNvPr id="0" name=""/>
        <dsp:cNvSpPr/>
      </dsp:nvSpPr>
      <dsp:spPr>
        <a:xfrm>
          <a:off x="1072098" y="2517"/>
          <a:ext cx="2616063" cy="156963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Step1: </a:t>
          </a:r>
          <a:r>
            <a:rPr lang="en-US" sz="2400" kern="1200" dirty="0"/>
            <a:t>Analyze and Understand the structure of data</a:t>
          </a:r>
        </a:p>
      </dsp:txBody>
      <dsp:txXfrm>
        <a:off x="1072098" y="2517"/>
        <a:ext cx="2616063" cy="1569638"/>
      </dsp:txXfrm>
    </dsp:sp>
    <dsp:sp modelId="{3FCBF05D-58D0-4BFE-87DA-7444BE66C628}">
      <dsp:nvSpPr>
        <dsp:cNvPr id="0" name=""/>
        <dsp:cNvSpPr/>
      </dsp:nvSpPr>
      <dsp:spPr>
        <a:xfrm>
          <a:off x="3949768" y="2517"/>
          <a:ext cx="2616063" cy="1569638"/>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Step2:</a:t>
          </a:r>
          <a:r>
            <a:rPr lang="en-US" sz="2400" kern="1200" dirty="0"/>
            <a:t> Visualize data</a:t>
          </a:r>
        </a:p>
      </dsp:txBody>
      <dsp:txXfrm>
        <a:off x="3949768" y="2517"/>
        <a:ext cx="2616063" cy="1569638"/>
      </dsp:txXfrm>
    </dsp:sp>
    <dsp:sp modelId="{18216488-6ABF-4A95-B7DD-ED3E43E96631}">
      <dsp:nvSpPr>
        <dsp:cNvPr id="0" name=""/>
        <dsp:cNvSpPr/>
      </dsp:nvSpPr>
      <dsp:spPr>
        <a:xfrm>
          <a:off x="6827438" y="2517"/>
          <a:ext cx="2616063" cy="1569638"/>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Step3:</a:t>
          </a:r>
          <a:r>
            <a:rPr lang="en-US" sz="2400" kern="1200" dirty="0"/>
            <a:t> Text preprocessing</a:t>
          </a:r>
        </a:p>
      </dsp:txBody>
      <dsp:txXfrm>
        <a:off x="6827438" y="2517"/>
        <a:ext cx="2616063" cy="1569638"/>
      </dsp:txXfrm>
    </dsp:sp>
    <dsp:sp modelId="{1F9EEC6F-3643-44F5-8D03-9E682034BCE1}">
      <dsp:nvSpPr>
        <dsp:cNvPr id="0" name=""/>
        <dsp:cNvSpPr/>
      </dsp:nvSpPr>
      <dsp:spPr>
        <a:xfrm>
          <a:off x="1072098" y="1833762"/>
          <a:ext cx="2616063" cy="1569638"/>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Step4:</a:t>
          </a:r>
          <a:r>
            <a:rPr lang="en-US" sz="2400" kern="1200" dirty="0"/>
            <a:t> Create Tokens, Lemmatize, </a:t>
          </a:r>
          <a:r>
            <a:rPr lang="en-US" sz="2400" kern="1200" dirty="0" err="1"/>
            <a:t>Vectorize</a:t>
          </a:r>
          <a:r>
            <a:rPr lang="en-US" sz="2400" kern="1200" dirty="0"/>
            <a:t>, and train/test split</a:t>
          </a:r>
        </a:p>
      </dsp:txBody>
      <dsp:txXfrm>
        <a:off x="1072098" y="1833762"/>
        <a:ext cx="2616063" cy="1569638"/>
      </dsp:txXfrm>
    </dsp:sp>
    <dsp:sp modelId="{C5F34CE7-E4CD-4EF7-B1F5-84C0C7316F72}">
      <dsp:nvSpPr>
        <dsp:cNvPr id="0" name=""/>
        <dsp:cNvSpPr/>
      </dsp:nvSpPr>
      <dsp:spPr>
        <a:xfrm>
          <a:off x="3949768" y="1833762"/>
          <a:ext cx="2616063" cy="1569638"/>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Step5: </a:t>
          </a:r>
          <a:r>
            <a:rPr lang="en-US" sz="2400" kern="1200" dirty="0"/>
            <a:t>Build  Classification models</a:t>
          </a:r>
        </a:p>
      </dsp:txBody>
      <dsp:txXfrm>
        <a:off x="3949768" y="1833762"/>
        <a:ext cx="2616063" cy="1569638"/>
      </dsp:txXfrm>
    </dsp:sp>
    <dsp:sp modelId="{F679943C-55DE-4373-B58D-C2FF6FC9302A}">
      <dsp:nvSpPr>
        <dsp:cNvPr id="0" name=""/>
        <dsp:cNvSpPr/>
      </dsp:nvSpPr>
      <dsp:spPr>
        <a:xfrm>
          <a:off x="6827438" y="1833762"/>
          <a:ext cx="2616063" cy="1569638"/>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Step6:</a:t>
          </a:r>
          <a:r>
            <a:rPr lang="en-US" sz="2400" kern="1200" dirty="0"/>
            <a:t> Train the model</a:t>
          </a:r>
        </a:p>
      </dsp:txBody>
      <dsp:txXfrm>
        <a:off x="6827438" y="1833762"/>
        <a:ext cx="2616063" cy="1569638"/>
      </dsp:txXfrm>
    </dsp:sp>
    <dsp:sp modelId="{9BBF94A0-91A5-4000-9011-F55167E37717}">
      <dsp:nvSpPr>
        <dsp:cNvPr id="0" name=""/>
        <dsp:cNvSpPr/>
      </dsp:nvSpPr>
      <dsp:spPr>
        <a:xfrm>
          <a:off x="3949768" y="3665006"/>
          <a:ext cx="2616063" cy="1569638"/>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Step7:</a:t>
          </a:r>
          <a:r>
            <a:rPr lang="en-US" sz="2400" kern="1200" dirty="0"/>
            <a:t> Test and fine tune the Model</a:t>
          </a:r>
        </a:p>
      </dsp:txBody>
      <dsp:txXfrm>
        <a:off x="3949768" y="3665006"/>
        <a:ext cx="2616063" cy="15696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61A60-941F-44BC-B739-DD86CFFAB918}">
      <dsp:nvSpPr>
        <dsp:cNvPr id="0" name=""/>
        <dsp:cNvSpPr/>
      </dsp:nvSpPr>
      <dsp:spPr>
        <a:xfrm>
          <a:off x="2291850" y="1610518"/>
          <a:ext cx="1968410" cy="1968410"/>
        </a:xfrm>
        <a:prstGeom prst="gear9">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err="1"/>
            <a:t>N_splits</a:t>
          </a:r>
          <a:r>
            <a:rPr lang="en-US" sz="1500" b="1" kern="1200" dirty="0"/>
            <a:t> = 5</a:t>
          </a:r>
        </a:p>
      </dsp:txBody>
      <dsp:txXfrm>
        <a:off x="2687588" y="2071609"/>
        <a:ext cx="1176934" cy="1011803"/>
      </dsp:txXfrm>
    </dsp:sp>
    <dsp:sp modelId="{7A893C78-9735-4830-A436-7C4F35D4F94C}">
      <dsp:nvSpPr>
        <dsp:cNvPr id="0" name=""/>
        <dsp:cNvSpPr/>
      </dsp:nvSpPr>
      <dsp:spPr>
        <a:xfrm>
          <a:off x="1146593" y="1145257"/>
          <a:ext cx="1431571" cy="1431571"/>
        </a:xfrm>
        <a:prstGeom prst="gear6">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Without Shuffle</a:t>
          </a:r>
        </a:p>
      </dsp:txBody>
      <dsp:txXfrm>
        <a:off x="1506995" y="1507838"/>
        <a:ext cx="710767" cy="706409"/>
      </dsp:txXfrm>
    </dsp:sp>
    <dsp:sp modelId="{573CDA42-F68D-4F78-845B-D8651B56C393}">
      <dsp:nvSpPr>
        <dsp:cNvPr id="0" name=""/>
        <dsp:cNvSpPr/>
      </dsp:nvSpPr>
      <dsp:spPr>
        <a:xfrm rot="20700000">
          <a:off x="1948419" y="157618"/>
          <a:ext cx="1402647" cy="1402647"/>
        </a:xfrm>
        <a:prstGeom prst="gear6">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No Random state</a:t>
          </a:r>
        </a:p>
      </dsp:txBody>
      <dsp:txXfrm rot="-20700000">
        <a:off x="2256061" y="465260"/>
        <a:ext cx="787364" cy="787364"/>
      </dsp:txXfrm>
    </dsp:sp>
    <dsp:sp modelId="{C4FF75F8-80C7-496B-933D-8B6A7EFC1A46}">
      <dsp:nvSpPr>
        <dsp:cNvPr id="0" name=""/>
        <dsp:cNvSpPr/>
      </dsp:nvSpPr>
      <dsp:spPr>
        <a:xfrm>
          <a:off x="2133854" y="1317244"/>
          <a:ext cx="2519566" cy="2519566"/>
        </a:xfrm>
        <a:prstGeom prst="circularArrow">
          <a:avLst>
            <a:gd name="adj1" fmla="val 4687"/>
            <a:gd name="adj2" fmla="val 299029"/>
            <a:gd name="adj3" fmla="val 2499585"/>
            <a:gd name="adj4" fmla="val 15897468"/>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7FDDB3-3CDF-42B7-A45B-4AB0C4EABC26}">
      <dsp:nvSpPr>
        <dsp:cNvPr id="0" name=""/>
        <dsp:cNvSpPr/>
      </dsp:nvSpPr>
      <dsp:spPr>
        <a:xfrm>
          <a:off x="893064" y="831145"/>
          <a:ext cx="1830622" cy="1830622"/>
        </a:xfrm>
        <a:prstGeom prst="leftCircularArrow">
          <a:avLst>
            <a:gd name="adj1" fmla="val 6452"/>
            <a:gd name="adj2" fmla="val 429999"/>
            <a:gd name="adj3" fmla="val 10489124"/>
            <a:gd name="adj4" fmla="val 14837806"/>
            <a:gd name="adj5" fmla="val 7527"/>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A3F27C-A7B9-43A8-8EE0-5848B2F9F3E5}">
      <dsp:nvSpPr>
        <dsp:cNvPr id="0" name=""/>
        <dsp:cNvSpPr/>
      </dsp:nvSpPr>
      <dsp:spPr>
        <a:xfrm>
          <a:off x="1623972" y="-146972"/>
          <a:ext cx="1973779" cy="1973779"/>
        </a:xfrm>
        <a:prstGeom prst="circularArrow">
          <a:avLst>
            <a:gd name="adj1" fmla="val 5984"/>
            <a:gd name="adj2" fmla="val 394124"/>
            <a:gd name="adj3" fmla="val 13313824"/>
            <a:gd name="adj4" fmla="val 10508221"/>
            <a:gd name="adj5" fmla="val 6981"/>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E932C-9138-4EBC-8BE1-E4F1B07FCCE6}">
      <dsp:nvSpPr>
        <dsp:cNvPr id="0" name=""/>
        <dsp:cNvSpPr/>
      </dsp:nvSpPr>
      <dsp:spPr>
        <a:xfrm rot="16200000">
          <a:off x="190178" y="-190178"/>
          <a:ext cx="1866379" cy="2246735"/>
        </a:xfrm>
        <a:prstGeom prst="round1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Glove 100d pretrained vectors</a:t>
          </a:r>
        </a:p>
      </dsp:txBody>
      <dsp:txXfrm rot="5400000">
        <a:off x="0" y="0"/>
        <a:ext cx="2246735" cy="1399784"/>
      </dsp:txXfrm>
    </dsp:sp>
    <dsp:sp modelId="{5C0AF1E0-9214-4A21-90F5-A1548204E272}">
      <dsp:nvSpPr>
        <dsp:cNvPr id="0" name=""/>
        <dsp:cNvSpPr/>
      </dsp:nvSpPr>
      <dsp:spPr>
        <a:xfrm>
          <a:off x="2246735" y="0"/>
          <a:ext cx="2246735" cy="1866379"/>
        </a:xfrm>
        <a:prstGeom prst="round1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Sequential </a:t>
          </a:r>
        </a:p>
        <a:p>
          <a:pPr marL="0" lvl="0" indent="0" algn="ctr" defTabSz="844550">
            <a:lnSpc>
              <a:spcPct val="90000"/>
            </a:lnSpc>
            <a:spcBef>
              <a:spcPct val="0"/>
            </a:spcBef>
            <a:spcAft>
              <a:spcPct val="35000"/>
            </a:spcAft>
            <a:buNone/>
          </a:pPr>
          <a:r>
            <a:rPr lang="en-US" sz="1900" kern="1200" dirty="0"/>
            <a:t>Bidirectional model </a:t>
          </a:r>
        </a:p>
      </dsp:txBody>
      <dsp:txXfrm>
        <a:off x="2246735" y="0"/>
        <a:ext cx="2246735" cy="1399784"/>
      </dsp:txXfrm>
    </dsp:sp>
    <dsp:sp modelId="{DB398310-A169-40F1-92C8-E05124A7760C}">
      <dsp:nvSpPr>
        <dsp:cNvPr id="0" name=""/>
        <dsp:cNvSpPr/>
      </dsp:nvSpPr>
      <dsp:spPr>
        <a:xfrm rot="10800000">
          <a:off x="0" y="1866379"/>
          <a:ext cx="2246735" cy="1866379"/>
        </a:xfrm>
        <a:prstGeom prst="round1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9 layers with 4,504,427 trainable parameters</a:t>
          </a:r>
        </a:p>
      </dsp:txBody>
      <dsp:txXfrm rot="10800000">
        <a:off x="0" y="2332973"/>
        <a:ext cx="2246735" cy="1399784"/>
      </dsp:txXfrm>
    </dsp:sp>
    <dsp:sp modelId="{F3BC13A8-1A47-4CCF-8E6B-8887A8745958}">
      <dsp:nvSpPr>
        <dsp:cNvPr id="0" name=""/>
        <dsp:cNvSpPr/>
      </dsp:nvSpPr>
      <dsp:spPr>
        <a:xfrm rot="5400000">
          <a:off x="2436913" y="1676201"/>
          <a:ext cx="1866379" cy="2246735"/>
        </a:xfrm>
        <a:prstGeom prst="round1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Adam Optimizer &amp; Sparse categorical cross entropy loss</a:t>
          </a:r>
        </a:p>
      </dsp:txBody>
      <dsp:txXfrm rot="-5400000">
        <a:off x="2246735" y="2332973"/>
        <a:ext cx="2246735" cy="1399784"/>
      </dsp:txXfrm>
    </dsp:sp>
    <dsp:sp modelId="{93E375B6-74B3-4017-91E9-99EEC8B19182}">
      <dsp:nvSpPr>
        <dsp:cNvPr id="0" name=""/>
        <dsp:cNvSpPr/>
      </dsp:nvSpPr>
      <dsp:spPr>
        <a:xfrm>
          <a:off x="1572714" y="1399784"/>
          <a:ext cx="1348041" cy="933189"/>
        </a:xfrm>
        <a:prstGeom prst="roundRect">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kern="1200" cap="none" spc="0" dirty="0">
              <a:ln w="0"/>
              <a:solidFill>
                <a:schemeClr val="accent1"/>
              </a:solidFill>
              <a:effectLst>
                <a:outerShdw blurRad="38100" dist="25400" dir="5400000" algn="ctr" rotWithShape="0">
                  <a:srgbClr val="6E747A">
                    <a:alpha val="43000"/>
                  </a:srgbClr>
                </a:outerShdw>
              </a:effectLst>
            </a:rPr>
            <a:t>LSTM</a:t>
          </a:r>
        </a:p>
      </dsp:txBody>
      <dsp:txXfrm>
        <a:off x="1618269" y="1445339"/>
        <a:ext cx="1256931" cy="8420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15C09-268F-48BC-A854-5408B889147D}">
      <dsp:nvSpPr>
        <dsp:cNvPr id="0" name=""/>
        <dsp:cNvSpPr/>
      </dsp:nvSpPr>
      <dsp:spPr>
        <a:xfrm rot="16200000">
          <a:off x="-1588045" y="2743929"/>
          <a:ext cx="4084987" cy="78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90938" bIns="0" numCol="1" spcCol="1270" anchor="t" anchorCtr="0">
          <a:noAutofit/>
        </a:bodyPr>
        <a:lstStyle/>
        <a:p>
          <a:pPr marL="0" lvl="0" indent="0" algn="r" defTabSz="2489200">
            <a:lnSpc>
              <a:spcPct val="90000"/>
            </a:lnSpc>
            <a:spcBef>
              <a:spcPct val="0"/>
            </a:spcBef>
            <a:spcAft>
              <a:spcPct val="35000"/>
            </a:spcAft>
            <a:buNone/>
          </a:pPr>
          <a:r>
            <a:rPr lang="en-US" sz="5600" kern="1200" dirty="0"/>
            <a:t>Summary</a:t>
          </a:r>
        </a:p>
      </dsp:txBody>
      <dsp:txXfrm>
        <a:off x="-1588045" y="2743929"/>
        <a:ext cx="4084987" cy="783425"/>
      </dsp:txXfrm>
    </dsp:sp>
    <dsp:sp modelId="{3243DD4A-71D7-4B7C-BAF8-7C4760AB15C1}">
      <dsp:nvSpPr>
        <dsp:cNvPr id="0" name=""/>
        <dsp:cNvSpPr/>
      </dsp:nvSpPr>
      <dsp:spPr>
        <a:xfrm>
          <a:off x="846160" y="1093148"/>
          <a:ext cx="3902290" cy="408498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690938" rIns="99568" bIns="99568" numCol="1" spcCol="1270" anchor="t" anchorCtr="0">
          <a:noAutofit/>
        </a:bodyPr>
        <a:lstStyle/>
        <a:p>
          <a:pPr marL="114300" lvl="1" indent="-114300" algn="l" defTabSz="622300">
            <a:lnSpc>
              <a:spcPct val="90000"/>
            </a:lnSpc>
            <a:spcBef>
              <a:spcPct val="0"/>
            </a:spcBef>
            <a:spcAft>
              <a:spcPct val="15000"/>
            </a:spcAft>
            <a:buFont typeface="Symbol" panose="05050102010706020507" pitchFamily="18" charset="2"/>
            <a:buChar char=""/>
          </a:pPr>
          <a:r>
            <a:rPr lang="en-US" sz="1400" b="1" kern="1200" dirty="0"/>
            <a:t>Loaded the data from </a:t>
          </a:r>
          <a:r>
            <a:rPr lang="en-US" sz="1400" b="1" kern="1200" dirty="0">
              <a:hlinkClick xmlns:r="http://schemas.openxmlformats.org/officeDocument/2006/relationships" r:id="rId1"/>
            </a:rPr>
            <a:t>https://drive.google.com/drive/u/0/folders/1xOCdNI2R5hiodskIJbj-QySMQs6ccehL</a:t>
          </a:r>
          <a:endParaRPr lang="en-US" sz="1400" b="1" kern="1200" dirty="0"/>
        </a:p>
        <a:p>
          <a:pPr marL="114300" lvl="1" indent="-114300" algn="l" defTabSz="622300">
            <a:lnSpc>
              <a:spcPct val="90000"/>
            </a:lnSpc>
            <a:spcBef>
              <a:spcPct val="0"/>
            </a:spcBef>
            <a:spcAft>
              <a:spcPct val="15000"/>
            </a:spcAft>
            <a:buFont typeface="Symbol" panose="05050102010706020507" pitchFamily="18" charset="2"/>
            <a:buChar char=""/>
          </a:pPr>
          <a:r>
            <a:rPr lang="en-US" sz="1400" b="1" kern="1200" dirty="0"/>
            <a:t>Analyzed each feature in the given dataset</a:t>
          </a:r>
          <a:endParaRPr lang="en-IN" sz="1400" b="1" kern="1200" dirty="0"/>
        </a:p>
        <a:p>
          <a:pPr marL="114300" lvl="1" indent="-114300" algn="l" defTabSz="622300">
            <a:lnSpc>
              <a:spcPct val="90000"/>
            </a:lnSpc>
            <a:spcBef>
              <a:spcPct val="0"/>
            </a:spcBef>
            <a:spcAft>
              <a:spcPct val="15000"/>
            </a:spcAft>
            <a:buFont typeface="Symbol" panose="05050102010706020507" pitchFamily="18" charset="2"/>
            <a:buChar char=""/>
          </a:pPr>
          <a:r>
            <a:rPr lang="en-US" sz="1400" b="1" kern="1200"/>
            <a:t>Found null values and imputed them, found duplicated values and removed them</a:t>
          </a:r>
          <a:endParaRPr lang="en-IN" sz="1400" b="1" kern="1200"/>
        </a:p>
        <a:p>
          <a:pPr marL="114300" lvl="1" indent="-114300" algn="l" defTabSz="622300">
            <a:lnSpc>
              <a:spcPct val="90000"/>
            </a:lnSpc>
            <a:spcBef>
              <a:spcPct val="0"/>
            </a:spcBef>
            <a:spcAft>
              <a:spcPct val="15000"/>
            </a:spcAft>
            <a:buFont typeface="Symbol" panose="05050102010706020507" pitchFamily="18" charset="2"/>
            <a:buChar char=""/>
          </a:pPr>
          <a:r>
            <a:rPr lang="en-US" sz="1400" b="1" kern="1200"/>
            <a:t>Cleaned the text in each feature for unwanted characters</a:t>
          </a:r>
          <a:endParaRPr lang="en-IN" sz="1400" b="1" kern="1200"/>
        </a:p>
        <a:p>
          <a:pPr marL="114300" lvl="1" indent="-114300" algn="l" defTabSz="622300">
            <a:lnSpc>
              <a:spcPct val="90000"/>
            </a:lnSpc>
            <a:spcBef>
              <a:spcPct val="0"/>
            </a:spcBef>
            <a:spcAft>
              <a:spcPct val="15000"/>
            </a:spcAft>
            <a:buFont typeface="Symbol" panose="05050102010706020507" pitchFamily="18" charset="2"/>
            <a:buChar char=""/>
          </a:pPr>
          <a:r>
            <a:rPr lang="en-US" sz="1400" b="1" kern="1200"/>
            <a:t>Concatenated all the features, created weighted vectors and split them into train and test</a:t>
          </a:r>
          <a:endParaRPr lang="en-IN" sz="1400" b="1" kern="1200"/>
        </a:p>
        <a:p>
          <a:pPr marL="114300" lvl="1" indent="-114300" algn="l" defTabSz="622300">
            <a:lnSpc>
              <a:spcPct val="90000"/>
            </a:lnSpc>
            <a:spcBef>
              <a:spcPct val="0"/>
            </a:spcBef>
            <a:spcAft>
              <a:spcPct val="15000"/>
            </a:spcAft>
            <a:buFont typeface="Symbol" panose="05050102010706020507" pitchFamily="18" charset="2"/>
            <a:buChar char=""/>
          </a:pPr>
          <a:r>
            <a:rPr lang="en-US" sz="1400" b="1" kern="1200"/>
            <a:t>Built basic models such as Naïve Bayes, SVC, Decision Tree, Random Forest, and Ensemble</a:t>
          </a:r>
          <a:endParaRPr lang="en-IN" sz="1400" b="1" kern="1200"/>
        </a:p>
        <a:p>
          <a:pPr marL="114300" lvl="1" indent="-114300" algn="l" defTabSz="622300">
            <a:lnSpc>
              <a:spcPct val="90000"/>
            </a:lnSpc>
            <a:spcBef>
              <a:spcPct val="0"/>
            </a:spcBef>
            <a:spcAft>
              <a:spcPct val="15000"/>
            </a:spcAft>
            <a:buFont typeface="Symbol" panose="05050102010706020507" pitchFamily="18" charset="2"/>
            <a:buChar char=""/>
          </a:pPr>
          <a:r>
            <a:rPr lang="en-US" sz="1400" b="1" kern="1200"/>
            <a:t>Tuned the model to get optimal accuracy by using Grid Search</a:t>
          </a:r>
          <a:endParaRPr lang="en-IN" sz="1400" b="1" kern="1200"/>
        </a:p>
        <a:p>
          <a:pPr marL="114300" lvl="1" indent="-114300" algn="l" defTabSz="622300">
            <a:lnSpc>
              <a:spcPct val="90000"/>
            </a:lnSpc>
            <a:spcBef>
              <a:spcPct val="0"/>
            </a:spcBef>
            <a:spcAft>
              <a:spcPct val="15000"/>
            </a:spcAft>
            <a:buFont typeface="Symbol" panose="05050102010706020507" pitchFamily="18" charset="2"/>
            <a:buChar char=""/>
          </a:pPr>
          <a:r>
            <a:rPr lang="en-US" sz="1400" b="1" kern="1200"/>
            <a:t>Applied random sampling techniques to address class imbalance</a:t>
          </a:r>
          <a:endParaRPr lang="en-IN" sz="1400" b="1" kern="1200"/>
        </a:p>
        <a:p>
          <a:pPr marL="114300" lvl="1" indent="-114300" algn="l" defTabSz="622300">
            <a:lnSpc>
              <a:spcPct val="90000"/>
            </a:lnSpc>
            <a:spcBef>
              <a:spcPct val="0"/>
            </a:spcBef>
            <a:spcAft>
              <a:spcPct val="15000"/>
            </a:spcAft>
            <a:buFont typeface="Symbol" panose="05050102010706020507" pitchFamily="18" charset="2"/>
            <a:buChar char=""/>
          </a:pPr>
          <a:r>
            <a:rPr lang="en-US" sz="1400" b="1" kern="1200"/>
            <a:t>Built DNN and LSTM model</a:t>
          </a:r>
          <a:endParaRPr lang="en-IN" sz="1400" b="1" kern="1200"/>
        </a:p>
      </dsp:txBody>
      <dsp:txXfrm>
        <a:off x="846160" y="1093148"/>
        <a:ext cx="3902290" cy="4084987"/>
      </dsp:txXfrm>
    </dsp:sp>
    <dsp:sp modelId="{25EF905A-D403-4219-87E0-50C9C2240EFF}">
      <dsp:nvSpPr>
        <dsp:cNvPr id="0" name=""/>
        <dsp:cNvSpPr/>
      </dsp:nvSpPr>
      <dsp:spPr>
        <a:xfrm>
          <a:off x="62734" y="59027"/>
          <a:ext cx="1566851" cy="156685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1EE6A6-5B18-4AD9-9496-1BED760BDF84}">
      <dsp:nvSpPr>
        <dsp:cNvPr id="0" name=""/>
        <dsp:cNvSpPr/>
      </dsp:nvSpPr>
      <dsp:spPr>
        <a:xfrm rot="16200000">
          <a:off x="4116368" y="2743929"/>
          <a:ext cx="4084987" cy="78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90938" bIns="0" numCol="1" spcCol="1270" anchor="t" anchorCtr="0">
          <a:noAutofit/>
        </a:bodyPr>
        <a:lstStyle/>
        <a:p>
          <a:pPr marL="0" lvl="0" indent="0" algn="r" defTabSz="2489200">
            <a:lnSpc>
              <a:spcPct val="90000"/>
            </a:lnSpc>
            <a:spcBef>
              <a:spcPct val="0"/>
            </a:spcBef>
            <a:spcAft>
              <a:spcPct val="35000"/>
            </a:spcAft>
            <a:buNone/>
          </a:pPr>
          <a:r>
            <a:rPr lang="en-US" sz="5600" kern="1200" dirty="0"/>
            <a:t>Conclusion</a:t>
          </a:r>
        </a:p>
      </dsp:txBody>
      <dsp:txXfrm>
        <a:off x="4116368" y="2743929"/>
        <a:ext cx="4084987" cy="783425"/>
      </dsp:txXfrm>
    </dsp:sp>
    <dsp:sp modelId="{49E1FEB5-C120-4311-9EDF-5E073F782004}">
      <dsp:nvSpPr>
        <dsp:cNvPr id="0" name=""/>
        <dsp:cNvSpPr/>
      </dsp:nvSpPr>
      <dsp:spPr>
        <a:xfrm>
          <a:off x="6550574" y="1093148"/>
          <a:ext cx="3902290" cy="4084987"/>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69093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The average accuracy with basic model is around:</a:t>
          </a:r>
        </a:p>
        <a:p>
          <a:pPr marL="114300" lvl="1" indent="-114300" algn="l" defTabSz="622300">
            <a:lnSpc>
              <a:spcPct val="90000"/>
            </a:lnSpc>
            <a:spcBef>
              <a:spcPct val="0"/>
            </a:spcBef>
            <a:spcAft>
              <a:spcPct val="15000"/>
            </a:spcAft>
            <a:buChar char="•"/>
          </a:pPr>
          <a:r>
            <a:rPr lang="en-US" sz="1400" b="1" kern="1200" dirty="0"/>
            <a:t>With over sampling and stratified </a:t>
          </a:r>
          <a:r>
            <a:rPr lang="en-US" sz="1400" b="1" kern="1200" dirty="0" err="1"/>
            <a:t>Kfold</a:t>
          </a:r>
          <a:r>
            <a:rPr lang="en-US" sz="1400" b="1" kern="1200" dirty="0"/>
            <a:t>, the average accuracy is around:</a:t>
          </a:r>
          <a:endParaRPr lang="en-IN" sz="1400" b="1" kern="1200" dirty="0"/>
        </a:p>
        <a:p>
          <a:pPr marL="114300" lvl="1" indent="-114300" algn="l" defTabSz="622300">
            <a:lnSpc>
              <a:spcPct val="90000"/>
            </a:lnSpc>
            <a:spcBef>
              <a:spcPct val="0"/>
            </a:spcBef>
            <a:spcAft>
              <a:spcPct val="15000"/>
            </a:spcAft>
            <a:buChar char="•"/>
          </a:pPr>
          <a:r>
            <a:rPr lang="en-US" sz="1400" b="1" kern="1200"/>
            <a:t>DNN accuracy is</a:t>
          </a:r>
          <a:endParaRPr lang="en-IN" sz="1400" b="1" kern="1200" dirty="0"/>
        </a:p>
        <a:p>
          <a:pPr marL="114300" lvl="1" indent="-114300" algn="l" defTabSz="622300">
            <a:lnSpc>
              <a:spcPct val="90000"/>
            </a:lnSpc>
            <a:spcBef>
              <a:spcPct val="0"/>
            </a:spcBef>
            <a:spcAft>
              <a:spcPct val="15000"/>
            </a:spcAft>
            <a:buChar char="•"/>
          </a:pPr>
          <a:r>
            <a:rPr lang="en-US" sz="1400" b="1" kern="1200"/>
            <a:t>LSTM accuracy is</a:t>
          </a:r>
          <a:endParaRPr lang="en-IN" sz="1400" b="1" kern="1200" dirty="0"/>
        </a:p>
        <a:p>
          <a:pPr marL="114300" lvl="1" indent="-114300" algn="l" defTabSz="622300">
            <a:lnSpc>
              <a:spcPct val="90000"/>
            </a:lnSpc>
            <a:spcBef>
              <a:spcPct val="0"/>
            </a:spcBef>
            <a:spcAft>
              <a:spcPct val="15000"/>
            </a:spcAft>
            <a:buChar char="•"/>
          </a:pPr>
          <a:r>
            <a:rPr lang="en-US" sz="1400" b="1" kern="1200" dirty="0"/>
            <a:t>For this dataset, ___________model gives the best accuracy.</a:t>
          </a:r>
          <a:endParaRPr lang="en-IN" sz="1400" b="1" kern="1200" dirty="0"/>
        </a:p>
        <a:p>
          <a:pPr marL="114300" lvl="1" indent="-114300" algn="l" defTabSz="622300">
            <a:lnSpc>
              <a:spcPct val="90000"/>
            </a:lnSpc>
            <a:spcBef>
              <a:spcPct val="0"/>
            </a:spcBef>
            <a:spcAft>
              <a:spcPct val="15000"/>
            </a:spcAft>
            <a:buChar char="•"/>
          </a:pPr>
          <a:endParaRPr lang="en-US" sz="1400" b="1" kern="1200" dirty="0"/>
        </a:p>
      </dsp:txBody>
      <dsp:txXfrm>
        <a:off x="6550574" y="1093148"/>
        <a:ext cx="3902290" cy="4084987"/>
      </dsp:txXfrm>
    </dsp:sp>
    <dsp:sp modelId="{B7CF58A9-3702-4B07-88F0-67FD8D71533D}">
      <dsp:nvSpPr>
        <dsp:cNvPr id="0" name=""/>
        <dsp:cNvSpPr/>
      </dsp:nvSpPr>
      <dsp:spPr>
        <a:xfrm>
          <a:off x="5767149" y="59027"/>
          <a:ext cx="1566851" cy="156685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2000" b="-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BF7EF-1EA4-4DCA-904E-B0D2B126DB37}" type="datetimeFigureOut">
              <a:rPr lang="en-IN" smtClean="0"/>
              <a:t>12-04-2020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48F95-472B-4F0E-87ED-09FB2F564DFF}" type="slidenum">
              <a:rPr lang="en-IN" smtClean="0"/>
              <a:t>‹#›</a:t>
            </a:fld>
            <a:endParaRPr lang="en-IN"/>
          </a:p>
        </p:txBody>
      </p:sp>
    </p:spTree>
    <p:extLst>
      <p:ext uri="{BB962C8B-B14F-4D97-AF65-F5344CB8AC3E}">
        <p14:creationId xmlns:p14="http://schemas.microsoft.com/office/powerpoint/2010/main" val="2754807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76B5D87-B741-4FAC-B936-C26E2DED36B9}" type="datetime1">
              <a:rPr lang="en-IN" smtClean="0"/>
              <a:t>13-04-2020</a:t>
            </a:fld>
            <a:endParaRPr lang="en-IN"/>
          </a:p>
        </p:txBody>
      </p:sp>
      <p:sp>
        <p:nvSpPr>
          <p:cNvPr id="5" name="Footer Placeholder 4"/>
          <p:cNvSpPr>
            <a:spLocks noGrp="1"/>
          </p:cNvSpPr>
          <p:nvPr>
            <p:ph type="ftr" sz="quarter" idx="11"/>
          </p:nvPr>
        </p:nvSpPr>
        <p:spPr/>
        <p:txBody>
          <a:bodyPr/>
          <a:lstStyle/>
          <a:p>
            <a:r>
              <a:rPr lang="en-US"/>
              <a:t>AIML 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90774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C7E60C-666C-460C-9086-0F5E2E7046CF}" type="datetime1">
              <a:rPr lang="en-IN" smtClean="0"/>
              <a:t>13-04-2020</a:t>
            </a:fld>
            <a:endParaRPr lang="en-IN"/>
          </a:p>
        </p:txBody>
      </p:sp>
      <p:sp>
        <p:nvSpPr>
          <p:cNvPr id="5" name="Footer Placeholder 4"/>
          <p:cNvSpPr>
            <a:spLocks noGrp="1"/>
          </p:cNvSpPr>
          <p:nvPr>
            <p:ph type="ftr" sz="quarter" idx="11"/>
          </p:nvPr>
        </p:nvSpPr>
        <p:spPr/>
        <p:txBody>
          <a:bodyPr/>
          <a:lstStyle/>
          <a:p>
            <a:r>
              <a:rPr lang="en-US"/>
              <a:t>AIML 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352972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421151-71B8-456B-A77F-4F76414C985D}" type="datetime1">
              <a:rPr lang="en-IN" smtClean="0"/>
              <a:t>13-04-2020</a:t>
            </a:fld>
            <a:endParaRPr lang="en-IN"/>
          </a:p>
        </p:txBody>
      </p:sp>
      <p:sp>
        <p:nvSpPr>
          <p:cNvPr id="5" name="Footer Placeholder 4"/>
          <p:cNvSpPr>
            <a:spLocks noGrp="1"/>
          </p:cNvSpPr>
          <p:nvPr>
            <p:ph type="ftr" sz="quarter" idx="11"/>
          </p:nvPr>
        </p:nvSpPr>
        <p:spPr/>
        <p:txBody>
          <a:bodyPr/>
          <a:lstStyle/>
          <a:p>
            <a:r>
              <a:rPr lang="en-US"/>
              <a:t>AIML 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395856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ext">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7" y="1744980"/>
            <a:ext cx="10751504"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vl5pPr>
              <a:defRPr>
                <a:solidFill>
                  <a:schemeClr val="tx1"/>
                </a:solidFill>
              </a:defRPr>
            </a:lvl5pPr>
          </a:lstStyle>
          <a:p>
            <a:pPr lvl="0"/>
            <a:r>
              <a:rPr lang="en-GB" noProof="0" dirty="0"/>
              <a:t>Click to edit master text style</a:t>
            </a:r>
          </a:p>
          <a:p>
            <a:pPr lvl="1"/>
            <a:r>
              <a:rPr lang="en-GB" noProof="0" dirty="0"/>
              <a:t>Second level</a:t>
            </a:r>
          </a:p>
          <a:p>
            <a:pPr lvl="2"/>
            <a:r>
              <a:rPr lang="en-GB" noProof="0" dirty="0"/>
              <a:t>Third level</a:t>
            </a:r>
          </a:p>
          <a:p>
            <a:pPr lvl="3"/>
            <a:r>
              <a:rPr lang="en-GB" noProof="0" dirty="0"/>
              <a:t>Fourth level</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a:xfrm>
            <a:off x="4741200" y="6337302"/>
            <a:ext cx="612000" cy="252000"/>
          </a:xfrm>
        </p:spPr>
        <p:txBody>
          <a:bodyPr/>
          <a:lstStyle>
            <a:lvl1pPr>
              <a:defRPr>
                <a:solidFill>
                  <a:schemeClr val="tx1"/>
                </a:solidFill>
              </a:defRPr>
            </a:lvl1pPr>
          </a:lstStyle>
          <a:p>
            <a:fld id="{962FDC32-5A35-4B40-94CC-34DC4E0D5C36}" type="datetime1">
              <a:rPr lang="en-GB" noProof="0" smtClean="0"/>
              <a:t>14/04/2020</a:t>
            </a:fld>
            <a:endParaRPr lang="en-GB"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a:xfrm>
            <a:off x="1026000" y="6337302"/>
            <a:ext cx="3600000" cy="252000"/>
          </a:xfrm>
        </p:spPr>
        <p:txBody>
          <a:bodyPr/>
          <a:lstStyle>
            <a:lvl1pPr>
              <a:defRPr>
                <a:solidFill>
                  <a:schemeClr val="tx1"/>
                </a:solidFill>
              </a:defRPr>
            </a:lvl1pPr>
          </a:lstStyle>
          <a:p>
            <a:r>
              <a:rPr lang="en-GB" noProof="0" dirty="0"/>
              <a:t>Title of the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1" name="ZoneTexte 10"/>
          <p:cNvSpPr txBox="1"/>
          <p:nvPr userDrawn="1"/>
        </p:nvSpPr>
        <p:spPr>
          <a:xfrm>
            <a:off x="545702" y="-384054"/>
            <a:ext cx="4080298" cy="276999"/>
          </a:xfrm>
          <a:prstGeom prst="rect">
            <a:avLst/>
          </a:prstGeom>
          <a:noFill/>
        </p:spPr>
        <p:txBody>
          <a:bodyPr wrap="square" rtlCol="0">
            <a:spAutoFit/>
          </a:bodyPr>
          <a:lstStyle/>
          <a:p>
            <a:r>
              <a:rPr lang="en-GB" sz="1200" noProof="0" dirty="0"/>
              <a:t>Colour of texts</a:t>
            </a:r>
          </a:p>
        </p:txBody>
      </p:sp>
      <p:sp>
        <p:nvSpPr>
          <p:cNvPr id="12" name="Rectangle 11"/>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master subtitle style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dirty="0"/>
              <a:t>Click to edit master title style</a:t>
            </a:r>
          </a:p>
        </p:txBody>
      </p:sp>
    </p:spTree>
    <p:extLst>
      <p:ext uri="{BB962C8B-B14F-4D97-AF65-F5344CB8AC3E}">
        <p14:creationId xmlns:p14="http://schemas.microsoft.com/office/powerpoint/2010/main" val="2421250117"/>
      </p:ext>
    </p:extLst>
  </p:cSld>
  <p:clrMapOvr>
    <a:masterClrMapping/>
  </p:clrMapOvr>
  <p:extLst mod="1">
    <p:ext uri="{DCECCB84-F9BA-43D5-87BE-67443E8EF086}">
      <p15:sldGuideLst xmlns:p15="http://schemas.microsoft.com/office/powerpoint/2012/main">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21433"/>
            <a:ext cx="8736874" cy="497432"/>
          </a:xfrm>
        </p:spPr>
        <p:txBody>
          <a:bodyPr>
            <a:noAutofit/>
          </a:bodyPr>
          <a:lstStyle>
            <a:lvl1pPr>
              <a:defRPr sz="3600"/>
            </a:lvl1pPr>
          </a:lstStyle>
          <a:p>
            <a:r>
              <a:rPr lang="en-US" dirty="0"/>
              <a:t>Click to edit Master title style</a:t>
            </a:r>
            <a:endParaRPr lang="en-IN" dirty="0"/>
          </a:p>
        </p:txBody>
      </p:sp>
      <p:sp>
        <p:nvSpPr>
          <p:cNvPr id="3" name="Content Placeholder 2"/>
          <p:cNvSpPr>
            <a:spLocks noGrp="1"/>
          </p:cNvSpPr>
          <p:nvPr>
            <p:ph idx="1"/>
          </p:nvPr>
        </p:nvSpPr>
        <p:spPr>
          <a:xfrm>
            <a:off x="838200" y="940298"/>
            <a:ext cx="10515600" cy="5236665"/>
          </a:xfrm>
        </p:spPr>
        <p:txBody>
          <a:bodyPr/>
          <a:lstStyle>
            <a:lvl2pPr marL="685800" indent="-228600">
              <a:buSzPct val="850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CFF06E07-983D-4F3A-A6F3-BCA6761FEB20}" type="datetime1">
              <a:rPr lang="en-IN" smtClean="0"/>
              <a:t>13-04-2020</a:t>
            </a:fld>
            <a:endParaRPr lang="en-IN"/>
          </a:p>
        </p:txBody>
      </p:sp>
      <p:sp>
        <p:nvSpPr>
          <p:cNvPr id="5" name="Footer Placeholder 4"/>
          <p:cNvSpPr>
            <a:spLocks noGrp="1"/>
          </p:cNvSpPr>
          <p:nvPr>
            <p:ph type="ftr" sz="quarter" idx="11"/>
          </p:nvPr>
        </p:nvSpPr>
        <p:spPr/>
        <p:txBody>
          <a:bodyPr/>
          <a:lstStyle/>
          <a:p>
            <a:r>
              <a:rPr lang="en-US" dirty="0"/>
              <a:t>AIML NLP Capstone Project - Group 3</a:t>
            </a:r>
            <a:endParaRPr lang="en-IN" dirty="0"/>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237512" y="0"/>
            <a:ext cx="2954488" cy="862557"/>
          </a:xfrm>
          <a:prstGeom prst="rect">
            <a:avLst/>
          </a:prstGeom>
        </p:spPr>
      </p:pic>
      <p:sp>
        <p:nvSpPr>
          <p:cNvPr id="8" name="Rectangle 7"/>
          <p:cNvSpPr/>
          <p:nvPr userDrawn="1"/>
        </p:nvSpPr>
        <p:spPr>
          <a:xfrm>
            <a:off x="822964" y="758054"/>
            <a:ext cx="8765174" cy="65314"/>
          </a:xfrm>
          <a:prstGeom prst="rect">
            <a:avLst/>
          </a:prstGeom>
          <a:solidFill>
            <a:srgbClr val="00B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270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961526-8C0F-478E-8E66-DA827939201D}" type="datetime1">
              <a:rPr lang="en-IN" smtClean="0"/>
              <a:t>13-04-2020</a:t>
            </a:fld>
            <a:endParaRPr lang="en-IN"/>
          </a:p>
        </p:txBody>
      </p:sp>
      <p:sp>
        <p:nvSpPr>
          <p:cNvPr id="5" name="Footer Placeholder 4"/>
          <p:cNvSpPr>
            <a:spLocks noGrp="1"/>
          </p:cNvSpPr>
          <p:nvPr>
            <p:ph type="ftr" sz="quarter" idx="11"/>
          </p:nvPr>
        </p:nvSpPr>
        <p:spPr/>
        <p:txBody>
          <a:bodyPr/>
          <a:lstStyle/>
          <a:p>
            <a:r>
              <a:rPr lang="en-US"/>
              <a:t>AIML 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3847860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F5A8B7B-E36F-4E52-B546-8B93402C0058}" type="datetime1">
              <a:rPr lang="en-IN" smtClean="0"/>
              <a:t>13-04-2020</a:t>
            </a:fld>
            <a:endParaRPr lang="en-IN"/>
          </a:p>
        </p:txBody>
      </p:sp>
      <p:sp>
        <p:nvSpPr>
          <p:cNvPr id="6" name="Footer Placeholder 5"/>
          <p:cNvSpPr>
            <a:spLocks noGrp="1"/>
          </p:cNvSpPr>
          <p:nvPr>
            <p:ph type="ftr" sz="quarter" idx="11"/>
          </p:nvPr>
        </p:nvSpPr>
        <p:spPr/>
        <p:txBody>
          <a:bodyPr/>
          <a:lstStyle/>
          <a:p>
            <a:r>
              <a:rPr lang="en-US"/>
              <a:t>AIML NLP Capstone Project - Group 3</a:t>
            </a:r>
            <a:endParaRPr lang="en-IN"/>
          </a:p>
        </p:txBody>
      </p:sp>
      <p:sp>
        <p:nvSpPr>
          <p:cNvPr id="7" name="Slide Number Placeholder 6"/>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169536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FB15481-F03D-4046-9BD0-A628DCA8D7F3}" type="datetime1">
              <a:rPr lang="en-IN" smtClean="0"/>
              <a:t>13-04-2020</a:t>
            </a:fld>
            <a:endParaRPr lang="en-IN"/>
          </a:p>
        </p:txBody>
      </p:sp>
      <p:sp>
        <p:nvSpPr>
          <p:cNvPr id="8" name="Footer Placeholder 7"/>
          <p:cNvSpPr>
            <a:spLocks noGrp="1"/>
          </p:cNvSpPr>
          <p:nvPr>
            <p:ph type="ftr" sz="quarter" idx="11"/>
          </p:nvPr>
        </p:nvSpPr>
        <p:spPr/>
        <p:txBody>
          <a:bodyPr/>
          <a:lstStyle/>
          <a:p>
            <a:r>
              <a:rPr lang="en-US"/>
              <a:t>AIML NLP Capstone Project - Group 3</a:t>
            </a:r>
            <a:endParaRPr lang="en-IN"/>
          </a:p>
        </p:txBody>
      </p:sp>
      <p:sp>
        <p:nvSpPr>
          <p:cNvPr id="9" name="Slide Number Placeholder 8"/>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109556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DD4731A-C978-4701-9CB7-6E2B8EC12453}" type="datetime1">
              <a:rPr lang="en-IN" smtClean="0"/>
              <a:t>13-04-2020</a:t>
            </a:fld>
            <a:endParaRPr lang="en-IN"/>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192821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2F5EA-9EEE-4A46-BCB0-FE8E6CD333A6}" type="datetime1">
              <a:rPr lang="en-IN" smtClean="0"/>
              <a:t>13-04-2020</a:t>
            </a:fld>
            <a:endParaRPr lang="en-IN"/>
          </a:p>
        </p:txBody>
      </p:sp>
      <p:sp>
        <p:nvSpPr>
          <p:cNvPr id="3" name="Footer Placeholder 2"/>
          <p:cNvSpPr>
            <a:spLocks noGrp="1"/>
          </p:cNvSpPr>
          <p:nvPr>
            <p:ph type="ftr" sz="quarter" idx="11"/>
          </p:nvPr>
        </p:nvSpPr>
        <p:spPr/>
        <p:txBody>
          <a:bodyPr/>
          <a:lstStyle/>
          <a:p>
            <a:r>
              <a:rPr lang="en-US"/>
              <a:t>AIML NLP Capstone Project - Group 3</a:t>
            </a:r>
            <a:endParaRPr lang="en-IN"/>
          </a:p>
        </p:txBody>
      </p:sp>
      <p:sp>
        <p:nvSpPr>
          <p:cNvPr id="4" name="Slide Number Placeholder 3"/>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25932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2606AD-1C82-44FA-B8DE-AB99244566F1}" type="datetime1">
              <a:rPr lang="en-IN" smtClean="0"/>
              <a:t>13-04-2020</a:t>
            </a:fld>
            <a:endParaRPr lang="en-IN"/>
          </a:p>
        </p:txBody>
      </p:sp>
      <p:sp>
        <p:nvSpPr>
          <p:cNvPr id="6" name="Footer Placeholder 5"/>
          <p:cNvSpPr>
            <a:spLocks noGrp="1"/>
          </p:cNvSpPr>
          <p:nvPr>
            <p:ph type="ftr" sz="quarter" idx="11"/>
          </p:nvPr>
        </p:nvSpPr>
        <p:spPr/>
        <p:txBody>
          <a:bodyPr/>
          <a:lstStyle/>
          <a:p>
            <a:r>
              <a:rPr lang="en-US"/>
              <a:t>AIML NLP Capstone Project - Group 3</a:t>
            </a:r>
            <a:endParaRPr lang="en-IN"/>
          </a:p>
        </p:txBody>
      </p:sp>
      <p:sp>
        <p:nvSpPr>
          <p:cNvPr id="7" name="Slide Number Placeholder 6"/>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356970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405A13-F0E1-4A3C-A454-E0B145F8C1F9}" type="datetime1">
              <a:rPr lang="en-IN" smtClean="0"/>
              <a:t>13-04-2020</a:t>
            </a:fld>
            <a:endParaRPr lang="en-IN"/>
          </a:p>
        </p:txBody>
      </p:sp>
      <p:sp>
        <p:nvSpPr>
          <p:cNvPr id="6" name="Footer Placeholder 5"/>
          <p:cNvSpPr>
            <a:spLocks noGrp="1"/>
          </p:cNvSpPr>
          <p:nvPr>
            <p:ph type="ftr" sz="quarter" idx="11"/>
          </p:nvPr>
        </p:nvSpPr>
        <p:spPr/>
        <p:txBody>
          <a:bodyPr/>
          <a:lstStyle/>
          <a:p>
            <a:r>
              <a:rPr lang="en-US"/>
              <a:t>AIML NLP Capstone Project - Group 3</a:t>
            </a:r>
            <a:endParaRPr lang="en-IN"/>
          </a:p>
        </p:txBody>
      </p:sp>
      <p:sp>
        <p:nvSpPr>
          <p:cNvPr id="7" name="Slide Number Placeholder 6"/>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2390704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980B6-BCDD-4F39-9527-E517FF969EA4}" type="datetime1">
              <a:rPr lang="en-IN" smtClean="0"/>
              <a:t>13-04-2020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AIML NLP Capstone Project - Group 3</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4FC88-64F0-440A-97BA-B73CEB5B7A7D}" type="slidenum">
              <a:rPr lang="en-IN" smtClean="0"/>
              <a:t>‹#›</a:t>
            </a:fld>
            <a:endParaRPr lang="en-IN"/>
          </a:p>
        </p:txBody>
      </p:sp>
    </p:spTree>
    <p:extLst>
      <p:ext uri="{BB962C8B-B14F-4D97-AF65-F5344CB8AC3E}">
        <p14:creationId xmlns:p14="http://schemas.microsoft.com/office/powerpoint/2010/main" val="1348002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atterline.com/blog/2013/09/12/not-so-naive-classification-with-the-naive-bayes-classifier/" TargetMode="Externa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cikit-learn.sourceforge.net/0.8/modules/svm.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hyperlink" Target="https://www.kdnuggets.com/2017/05/simplifying-decision-tree-interpretation-decision-rules-python.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file:///D:\D\Backup\Lavanya-Personal\GL-PMPML\Capstone2103\Capstone\Final%20Report_Group%203%20NLP.docx"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drive/u/0/folders/1xOCdNI2R5hiodskIJbj-QySMQs6cceh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file:///D:\D\Backup\Lavanya-Personal\GL-PMPML\Capstone2103\Capstone\Final%20Report_Group%203%20NLP.docx" TargetMode="External"/><Relationship Id="rId7" Type="http://schemas.openxmlformats.org/officeDocument/2006/relationships/diagramColors" Target="../diagrams/colors3.xml"/><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ame 8"/>
          <p:cNvSpPr/>
          <p:nvPr/>
        </p:nvSpPr>
        <p:spPr>
          <a:xfrm>
            <a:off x="92765" y="66260"/>
            <a:ext cx="12046228" cy="6694969"/>
          </a:xfrm>
          <a:prstGeom prst="frame">
            <a:avLst>
              <a:gd name="adj1" fmla="val 3507"/>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itle 1"/>
          <p:cNvSpPr>
            <a:spLocks noGrp="1"/>
          </p:cNvSpPr>
          <p:nvPr>
            <p:ph type="ctrTitle"/>
          </p:nvPr>
        </p:nvSpPr>
        <p:spPr>
          <a:xfrm>
            <a:off x="1524000" y="449489"/>
            <a:ext cx="9144000" cy="1152158"/>
          </a:xfrm>
        </p:spPr>
        <p:txBody>
          <a:bodyPr>
            <a:noAutofit/>
          </a:bodyPr>
          <a:lstStyle/>
          <a:p>
            <a:r>
              <a:rPr lang="en-US" sz="2400" b="1" dirty="0"/>
              <a:t>AIML Natural Language Processing (NLP) Application Capstone Project</a:t>
            </a:r>
            <a:br>
              <a:rPr lang="en-IN" sz="2400" dirty="0"/>
            </a:br>
            <a:r>
              <a:rPr lang="en-US" sz="3600" b="1" dirty="0">
                <a:solidFill>
                  <a:srgbClr val="002060"/>
                </a:solidFill>
              </a:rPr>
              <a:t>Automated Ticket Assignment</a:t>
            </a:r>
            <a:br>
              <a:rPr lang="en-US" sz="3600" b="1" dirty="0">
                <a:solidFill>
                  <a:srgbClr val="002060"/>
                </a:solidFill>
              </a:rPr>
            </a:br>
            <a:r>
              <a:rPr lang="en-US" sz="2000" b="1" dirty="0">
                <a:solidFill>
                  <a:srgbClr val="002060"/>
                </a:solidFill>
              </a:rPr>
              <a:t>19</a:t>
            </a:r>
            <a:r>
              <a:rPr lang="en-US" sz="2000" b="1" baseline="30000" dirty="0">
                <a:solidFill>
                  <a:srgbClr val="002060"/>
                </a:solidFill>
              </a:rPr>
              <a:t>th</a:t>
            </a:r>
            <a:r>
              <a:rPr lang="en-US" sz="2000" b="1" dirty="0">
                <a:solidFill>
                  <a:srgbClr val="002060"/>
                </a:solidFill>
              </a:rPr>
              <a:t> Apr 2020</a:t>
            </a:r>
            <a:endParaRPr lang="en-IN" sz="2400" dirty="0">
              <a:solidFill>
                <a:srgbClr val="002060"/>
              </a:solidFill>
            </a:endParaRPr>
          </a:p>
        </p:txBody>
      </p:sp>
      <p:sp>
        <p:nvSpPr>
          <p:cNvPr id="3" name="Subtitle 2"/>
          <p:cNvSpPr>
            <a:spLocks noGrp="1"/>
          </p:cNvSpPr>
          <p:nvPr>
            <p:ph type="subTitle" idx="1"/>
          </p:nvPr>
        </p:nvSpPr>
        <p:spPr>
          <a:xfrm>
            <a:off x="3485323" y="3618635"/>
            <a:ext cx="5314120" cy="1643665"/>
          </a:xfrm>
        </p:spPr>
        <p:txBody>
          <a:bodyPr>
            <a:noAutofit/>
          </a:bodyPr>
          <a:lstStyle/>
          <a:p>
            <a:pPr>
              <a:lnSpc>
                <a:spcPct val="100000"/>
              </a:lnSpc>
              <a:spcBef>
                <a:spcPts val="0"/>
              </a:spcBef>
            </a:pPr>
            <a:r>
              <a:rPr lang="en-US" sz="1600" b="1" dirty="0"/>
              <a:t>Gaurav </a:t>
            </a:r>
            <a:r>
              <a:rPr lang="en-US" sz="1600" b="1" dirty="0" err="1"/>
              <a:t>Walia</a:t>
            </a:r>
            <a:endParaRPr lang="en-IN" sz="1600" b="1" dirty="0"/>
          </a:p>
          <a:p>
            <a:pPr>
              <a:lnSpc>
                <a:spcPct val="100000"/>
              </a:lnSpc>
              <a:spcBef>
                <a:spcPts val="0"/>
              </a:spcBef>
            </a:pPr>
            <a:r>
              <a:rPr lang="en-US" sz="1600" b="1" dirty="0" err="1"/>
              <a:t>Karishma</a:t>
            </a:r>
            <a:r>
              <a:rPr lang="en-US" sz="1600" b="1" dirty="0"/>
              <a:t> </a:t>
            </a:r>
            <a:r>
              <a:rPr lang="en-US" sz="1600" b="1" dirty="0" err="1"/>
              <a:t>Dcosta</a:t>
            </a:r>
            <a:endParaRPr lang="en-IN" sz="1600" b="1" dirty="0"/>
          </a:p>
          <a:p>
            <a:pPr>
              <a:lnSpc>
                <a:spcPct val="100000"/>
              </a:lnSpc>
              <a:spcBef>
                <a:spcPts val="0"/>
              </a:spcBef>
            </a:pPr>
            <a:r>
              <a:rPr lang="en-US" sz="1600" b="1" dirty="0"/>
              <a:t>Lavanya Harry Pandian</a:t>
            </a:r>
          </a:p>
          <a:p>
            <a:pPr>
              <a:lnSpc>
                <a:spcPct val="100000"/>
              </a:lnSpc>
              <a:spcBef>
                <a:spcPts val="0"/>
              </a:spcBef>
            </a:pPr>
            <a:r>
              <a:rPr lang="en-US" sz="1600" b="1" dirty="0"/>
              <a:t>Kumari Pallavi</a:t>
            </a:r>
            <a:endParaRPr lang="en-IN" sz="1600" b="1" dirty="0"/>
          </a:p>
          <a:p>
            <a:pPr>
              <a:lnSpc>
                <a:spcPct val="100000"/>
              </a:lnSpc>
              <a:spcBef>
                <a:spcPts val="0"/>
              </a:spcBef>
            </a:pPr>
            <a:r>
              <a:rPr lang="en-US" sz="1600" b="1" dirty="0"/>
              <a:t>Swati Tyagi</a:t>
            </a:r>
          </a:p>
          <a:p>
            <a:pPr>
              <a:lnSpc>
                <a:spcPct val="100000"/>
              </a:lnSpc>
              <a:spcBef>
                <a:spcPts val="0"/>
              </a:spcBef>
            </a:pPr>
            <a:r>
              <a:rPr lang="en-US" sz="1600" b="1" dirty="0"/>
              <a:t>Group 3, Batch: Apr 2019 –Apr 2020</a:t>
            </a:r>
            <a:endParaRPr lang="en-IN" sz="1600" b="1" dirty="0"/>
          </a:p>
        </p:txBody>
      </p:sp>
      <p:sp>
        <p:nvSpPr>
          <p:cNvPr id="4" name="Footer Placeholder 3"/>
          <p:cNvSpPr>
            <a:spLocks noGrp="1"/>
          </p:cNvSpPr>
          <p:nvPr>
            <p:ph type="ftr" sz="quarter" idx="11"/>
          </p:nvPr>
        </p:nvSpPr>
        <p:spPr>
          <a:xfrm>
            <a:off x="4038600" y="6237082"/>
            <a:ext cx="4114800" cy="365125"/>
          </a:xfrm>
        </p:spPr>
        <p:txBody>
          <a:bodyPr/>
          <a:lstStyle/>
          <a:p>
            <a:r>
              <a:rPr lang="en-US" dirty="0"/>
              <a:t>AIML NLP Capstone Project - Group 3</a:t>
            </a:r>
            <a:endParaRPr lang="en-IN" dirty="0"/>
          </a:p>
        </p:txBody>
      </p:sp>
      <p:pic>
        <p:nvPicPr>
          <p:cNvPr id="6" name="Picture 5"/>
          <p:cNvPicPr>
            <a:picLocks noChangeAspect="1"/>
          </p:cNvPicPr>
          <p:nvPr/>
        </p:nvPicPr>
        <p:blipFill>
          <a:blip r:embed="rId2"/>
          <a:stretch>
            <a:fillRect/>
          </a:stretch>
        </p:blipFill>
        <p:spPr>
          <a:xfrm>
            <a:off x="4311213" y="1857947"/>
            <a:ext cx="3569574" cy="1752337"/>
          </a:xfrm>
          <a:prstGeom prst="rect">
            <a:avLst/>
          </a:prstGeom>
        </p:spPr>
      </p:pic>
      <p:sp>
        <p:nvSpPr>
          <p:cNvPr id="8" name="TextBox 7"/>
          <p:cNvSpPr txBox="1"/>
          <p:nvPr/>
        </p:nvSpPr>
        <p:spPr>
          <a:xfrm>
            <a:off x="1775791" y="5618923"/>
            <a:ext cx="9578009" cy="369332"/>
          </a:xfrm>
          <a:prstGeom prst="rect">
            <a:avLst/>
          </a:prstGeom>
          <a:noFill/>
        </p:spPr>
        <p:txBody>
          <a:bodyPr wrap="square" rtlCol="0">
            <a:spAutoFit/>
          </a:bodyPr>
          <a:lstStyle/>
          <a:p>
            <a:r>
              <a:rPr lang="en-US" dirty="0"/>
              <a:t>Project Guide: Sanjay </a:t>
            </a:r>
            <a:r>
              <a:rPr lang="en-US" dirty="0" err="1"/>
              <a:t>Tiwary</a:t>
            </a:r>
            <a:r>
              <a:rPr lang="en-US" dirty="0"/>
              <a:t>					Program Manager: Anurag Shah</a:t>
            </a:r>
            <a:endParaRPr lang="en-IN" dirty="0"/>
          </a:p>
        </p:txBody>
      </p:sp>
      <p:sp>
        <p:nvSpPr>
          <p:cNvPr id="5" name="Slide Number Placeholder 4"/>
          <p:cNvSpPr>
            <a:spLocks noGrp="1"/>
          </p:cNvSpPr>
          <p:nvPr>
            <p:ph type="sldNum" sz="quarter" idx="12"/>
          </p:nvPr>
        </p:nvSpPr>
        <p:spPr/>
        <p:txBody>
          <a:bodyPr/>
          <a:lstStyle/>
          <a:p>
            <a:fld id="{8FD4FC88-64F0-440A-97BA-B73CEB5B7A7D}" type="slidenum">
              <a:rPr lang="en-IN" smtClean="0"/>
              <a:t>1</a:t>
            </a:fld>
            <a:endParaRPr lang="en-IN"/>
          </a:p>
        </p:txBody>
      </p:sp>
    </p:spTree>
    <p:extLst>
      <p:ext uri="{BB962C8B-B14F-4D97-AF65-F5344CB8AC3E}">
        <p14:creationId xmlns:p14="http://schemas.microsoft.com/office/powerpoint/2010/main" val="43113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Step3:Text Preprocessing</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10</a:t>
            </a:fld>
            <a:endParaRPr lang="en-IN"/>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966783" y="3783376"/>
            <a:ext cx="5936972" cy="2254158"/>
          </a:xfrm>
          <a:prstGeom prst="rect">
            <a:avLst/>
          </a:prstGeom>
        </p:spPr>
      </p:pic>
      <p:sp>
        <p:nvSpPr>
          <p:cNvPr id="7" name="TextBox 6"/>
          <p:cNvSpPr txBox="1"/>
          <p:nvPr/>
        </p:nvSpPr>
        <p:spPr>
          <a:xfrm>
            <a:off x="651407" y="3666533"/>
            <a:ext cx="4886740" cy="2751522"/>
          </a:xfrm>
          <a:prstGeom prst="rect">
            <a:avLst/>
          </a:prstGeom>
          <a:noFill/>
        </p:spPr>
        <p:txBody>
          <a:bodyPr wrap="square" rtlCol="0">
            <a:spAutoFit/>
          </a:bodyPr>
          <a:lstStyle/>
          <a:p>
            <a:pPr>
              <a:lnSpc>
                <a:spcPct val="120000"/>
              </a:lnSpc>
            </a:pPr>
            <a:r>
              <a:rPr lang="en-US" dirty="0"/>
              <a:t>By Regular Expression, we clean text for</a:t>
            </a:r>
          </a:p>
          <a:p>
            <a:pPr marL="285750" indent="-285750">
              <a:lnSpc>
                <a:spcPct val="120000"/>
              </a:lnSpc>
              <a:buFont typeface="Arial" panose="020B0604020202020204" pitchFamily="34" charset="0"/>
              <a:buChar char="•"/>
            </a:pPr>
            <a:r>
              <a:rPr lang="en-US" dirty="0"/>
              <a:t>Insignificant text – remove email addresses, test in braces, numerical/alpha numerical and symbols</a:t>
            </a:r>
          </a:p>
          <a:p>
            <a:pPr marL="285750" indent="-285750">
              <a:lnSpc>
                <a:spcPct val="120000"/>
              </a:lnSpc>
              <a:buFont typeface="Arial" panose="020B0604020202020204" pitchFamily="34" charset="0"/>
              <a:buChar char="•"/>
            </a:pPr>
            <a:r>
              <a:rPr lang="en-US" dirty="0"/>
              <a:t>Punctuations- all punctuations, extra spaces, and special characters are removed</a:t>
            </a:r>
          </a:p>
          <a:p>
            <a:pPr marL="285750" indent="-285750">
              <a:lnSpc>
                <a:spcPct val="120000"/>
              </a:lnSpc>
              <a:buFont typeface="Arial" panose="020B0604020202020204" pitchFamily="34" charset="0"/>
              <a:buChar char="•"/>
            </a:pPr>
            <a:r>
              <a:rPr lang="en-US" dirty="0"/>
              <a:t>Capital case - a mixture of uppercase and lowercase words are changed to lowercase</a:t>
            </a:r>
            <a:endParaRPr lang="en-IN" dirty="0"/>
          </a:p>
        </p:txBody>
      </p:sp>
      <p:grpSp>
        <p:nvGrpSpPr>
          <p:cNvPr id="18" name="Group 17"/>
          <p:cNvGrpSpPr/>
          <p:nvPr/>
        </p:nvGrpSpPr>
        <p:grpSpPr>
          <a:xfrm>
            <a:off x="839660" y="880704"/>
            <a:ext cx="11062631" cy="2583856"/>
            <a:chOff x="839660" y="880704"/>
            <a:chExt cx="11062631" cy="2381409"/>
          </a:xfrm>
        </p:grpSpPr>
        <p:sp>
          <p:nvSpPr>
            <p:cNvPr id="19" name="Freeform: Shape 18"/>
            <p:cNvSpPr/>
            <p:nvPr/>
          </p:nvSpPr>
          <p:spPr>
            <a:xfrm>
              <a:off x="839660" y="922113"/>
              <a:ext cx="1836433" cy="561600"/>
            </a:xfrm>
            <a:custGeom>
              <a:avLst/>
              <a:gdLst>
                <a:gd name="connsiteX0" fmla="*/ 0 w 1836433"/>
                <a:gd name="connsiteY0" fmla="*/ 56160 h 561600"/>
                <a:gd name="connsiteX1" fmla="*/ 56160 w 1836433"/>
                <a:gd name="connsiteY1" fmla="*/ 0 h 561600"/>
                <a:gd name="connsiteX2" fmla="*/ 1780273 w 1836433"/>
                <a:gd name="connsiteY2" fmla="*/ 0 h 561600"/>
                <a:gd name="connsiteX3" fmla="*/ 1836433 w 1836433"/>
                <a:gd name="connsiteY3" fmla="*/ 56160 h 561600"/>
                <a:gd name="connsiteX4" fmla="*/ 1836433 w 1836433"/>
                <a:gd name="connsiteY4" fmla="*/ 505440 h 561600"/>
                <a:gd name="connsiteX5" fmla="*/ 1780273 w 1836433"/>
                <a:gd name="connsiteY5" fmla="*/ 561600 h 561600"/>
                <a:gd name="connsiteX6" fmla="*/ 56160 w 1836433"/>
                <a:gd name="connsiteY6" fmla="*/ 561600 h 561600"/>
                <a:gd name="connsiteX7" fmla="*/ 0 w 1836433"/>
                <a:gd name="connsiteY7" fmla="*/ 505440 h 561600"/>
                <a:gd name="connsiteX8" fmla="*/ 0 w 1836433"/>
                <a:gd name="connsiteY8" fmla="*/ 56160 h 56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433" h="561600">
                  <a:moveTo>
                    <a:pt x="0" y="56160"/>
                  </a:moveTo>
                  <a:cubicBezTo>
                    <a:pt x="0" y="25144"/>
                    <a:pt x="25144" y="0"/>
                    <a:pt x="56160" y="0"/>
                  </a:cubicBezTo>
                  <a:lnTo>
                    <a:pt x="1780273" y="0"/>
                  </a:lnTo>
                  <a:cubicBezTo>
                    <a:pt x="1811289" y="0"/>
                    <a:pt x="1836433" y="25144"/>
                    <a:pt x="1836433" y="56160"/>
                  </a:cubicBezTo>
                  <a:lnTo>
                    <a:pt x="1836433" y="505440"/>
                  </a:lnTo>
                  <a:cubicBezTo>
                    <a:pt x="1836433" y="536456"/>
                    <a:pt x="1811289" y="561600"/>
                    <a:pt x="1780273" y="561600"/>
                  </a:cubicBezTo>
                  <a:lnTo>
                    <a:pt x="56160" y="561600"/>
                  </a:lnTo>
                  <a:cubicBezTo>
                    <a:pt x="25144" y="561600"/>
                    <a:pt x="0" y="536456"/>
                    <a:pt x="0" y="505440"/>
                  </a:cubicBezTo>
                  <a:lnTo>
                    <a:pt x="0" y="5616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2456" tIns="92456" rIns="92456" bIns="236730" numCol="1" spcCol="1270" anchor="t" anchorCtr="0">
              <a:noAutofit/>
            </a:bodyPr>
            <a:lstStyle/>
            <a:p>
              <a:pPr marL="0" lvl="0" indent="0" algn="l" defTabSz="577850">
                <a:lnSpc>
                  <a:spcPct val="90000"/>
                </a:lnSpc>
                <a:spcBef>
                  <a:spcPct val="0"/>
                </a:spcBef>
                <a:spcAft>
                  <a:spcPct val="35000"/>
                </a:spcAft>
                <a:buNone/>
              </a:pPr>
              <a:r>
                <a:rPr lang="en-US" sz="1600" b="1" kern="1200"/>
                <a:t>REGEX</a:t>
              </a:r>
            </a:p>
          </p:txBody>
        </p:sp>
        <p:sp>
          <p:nvSpPr>
            <p:cNvPr id="20" name="Freeform: Shape 19"/>
            <p:cNvSpPr/>
            <p:nvPr/>
          </p:nvSpPr>
          <p:spPr>
            <a:xfrm>
              <a:off x="1215797" y="1296513"/>
              <a:ext cx="1836433" cy="1965600"/>
            </a:xfrm>
            <a:custGeom>
              <a:avLst/>
              <a:gdLst>
                <a:gd name="connsiteX0" fmla="*/ 0 w 1836433"/>
                <a:gd name="connsiteY0" fmla="*/ 183643 h 1965600"/>
                <a:gd name="connsiteX1" fmla="*/ 183643 w 1836433"/>
                <a:gd name="connsiteY1" fmla="*/ 0 h 1965600"/>
                <a:gd name="connsiteX2" fmla="*/ 1652790 w 1836433"/>
                <a:gd name="connsiteY2" fmla="*/ 0 h 1965600"/>
                <a:gd name="connsiteX3" fmla="*/ 1836433 w 1836433"/>
                <a:gd name="connsiteY3" fmla="*/ 183643 h 1965600"/>
                <a:gd name="connsiteX4" fmla="*/ 1836433 w 1836433"/>
                <a:gd name="connsiteY4" fmla="*/ 1781957 h 1965600"/>
                <a:gd name="connsiteX5" fmla="*/ 1652790 w 1836433"/>
                <a:gd name="connsiteY5" fmla="*/ 1965600 h 1965600"/>
                <a:gd name="connsiteX6" fmla="*/ 183643 w 1836433"/>
                <a:gd name="connsiteY6" fmla="*/ 1965600 h 1965600"/>
                <a:gd name="connsiteX7" fmla="*/ 0 w 1836433"/>
                <a:gd name="connsiteY7" fmla="*/ 1781957 h 1965600"/>
                <a:gd name="connsiteX8" fmla="*/ 0 w 1836433"/>
                <a:gd name="connsiteY8" fmla="*/ 183643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433" h="1965600">
                  <a:moveTo>
                    <a:pt x="0" y="183643"/>
                  </a:moveTo>
                  <a:cubicBezTo>
                    <a:pt x="0" y="82220"/>
                    <a:pt x="82220" y="0"/>
                    <a:pt x="183643" y="0"/>
                  </a:cubicBezTo>
                  <a:lnTo>
                    <a:pt x="1652790" y="0"/>
                  </a:lnTo>
                  <a:cubicBezTo>
                    <a:pt x="1754213" y="0"/>
                    <a:pt x="1836433" y="82220"/>
                    <a:pt x="1836433" y="183643"/>
                  </a:cubicBezTo>
                  <a:lnTo>
                    <a:pt x="1836433" y="1781957"/>
                  </a:lnTo>
                  <a:cubicBezTo>
                    <a:pt x="1836433" y="1883380"/>
                    <a:pt x="1754213" y="1965600"/>
                    <a:pt x="1652790" y="1965600"/>
                  </a:cubicBezTo>
                  <a:lnTo>
                    <a:pt x="183643" y="1965600"/>
                  </a:lnTo>
                  <a:cubicBezTo>
                    <a:pt x="82220" y="1965600"/>
                    <a:pt x="0" y="1883380"/>
                    <a:pt x="0" y="1781957"/>
                  </a:cubicBezTo>
                  <a:lnTo>
                    <a:pt x="0" y="183643"/>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000" tIns="36000" rIns="0" bIns="0" numCol="1" spcCol="1270" anchor="t" anchorCtr="0">
              <a:noAutofit/>
            </a:bodyPr>
            <a:lstStyle/>
            <a:p>
              <a:pPr marL="0" lvl="1" algn="l" defTabSz="577850">
                <a:lnSpc>
                  <a:spcPct val="90000"/>
                </a:lnSpc>
                <a:spcBef>
                  <a:spcPct val="0"/>
                </a:spcBef>
                <a:spcAft>
                  <a:spcPct val="15000"/>
                </a:spcAft>
              </a:pPr>
              <a:r>
                <a:rPr lang="en-US" sz="1600" b="1" kern="1200" dirty="0"/>
                <a:t>Text Cleaning with regex – expanding contractions(can’t = cannot </a:t>
              </a:r>
              <a:r>
                <a:rPr lang="en-US" sz="1600" b="1" kern="1200" dirty="0" err="1"/>
                <a:t>etc</a:t>
              </a:r>
              <a:r>
                <a:rPr lang="en-US" sz="1600" b="1" kern="1200" dirty="0"/>
                <a:t>), removing emails, </a:t>
              </a:r>
              <a:r>
                <a:rPr lang="en-US" sz="1600" b="1" kern="1200" dirty="0" err="1"/>
                <a:t>urls</a:t>
              </a:r>
              <a:r>
                <a:rPr lang="en-US" sz="1600" b="1" kern="1200" dirty="0"/>
                <a:t>, dates, time, braces, special chars. Convert text to lowercase</a:t>
              </a:r>
            </a:p>
          </p:txBody>
        </p:sp>
        <p:sp>
          <p:nvSpPr>
            <p:cNvPr id="21" name="Freeform: Shape 20"/>
            <p:cNvSpPr/>
            <p:nvPr/>
          </p:nvSpPr>
          <p:spPr>
            <a:xfrm>
              <a:off x="2954490" y="880704"/>
              <a:ext cx="590201" cy="457218"/>
            </a:xfrm>
            <a:custGeom>
              <a:avLst/>
              <a:gdLst>
                <a:gd name="connsiteX0" fmla="*/ 0 w 590201"/>
                <a:gd name="connsiteY0" fmla="*/ 91444 h 457218"/>
                <a:gd name="connsiteX1" fmla="*/ 361592 w 590201"/>
                <a:gd name="connsiteY1" fmla="*/ 91444 h 457218"/>
                <a:gd name="connsiteX2" fmla="*/ 361592 w 590201"/>
                <a:gd name="connsiteY2" fmla="*/ 0 h 457218"/>
                <a:gd name="connsiteX3" fmla="*/ 590201 w 590201"/>
                <a:gd name="connsiteY3" fmla="*/ 228609 h 457218"/>
                <a:gd name="connsiteX4" fmla="*/ 361592 w 590201"/>
                <a:gd name="connsiteY4" fmla="*/ 457218 h 457218"/>
                <a:gd name="connsiteX5" fmla="*/ 361592 w 590201"/>
                <a:gd name="connsiteY5" fmla="*/ 365774 h 457218"/>
                <a:gd name="connsiteX6" fmla="*/ 0 w 590201"/>
                <a:gd name="connsiteY6" fmla="*/ 365774 h 457218"/>
                <a:gd name="connsiteX7" fmla="*/ 0 w 590201"/>
                <a:gd name="connsiteY7" fmla="*/ 91444 h 45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201" h="457218">
                  <a:moveTo>
                    <a:pt x="0" y="91444"/>
                  </a:moveTo>
                  <a:lnTo>
                    <a:pt x="361592" y="91444"/>
                  </a:lnTo>
                  <a:lnTo>
                    <a:pt x="361592" y="0"/>
                  </a:lnTo>
                  <a:lnTo>
                    <a:pt x="590201" y="228609"/>
                  </a:lnTo>
                  <a:lnTo>
                    <a:pt x="361592" y="457218"/>
                  </a:lnTo>
                  <a:lnTo>
                    <a:pt x="361592" y="365774"/>
                  </a:lnTo>
                  <a:lnTo>
                    <a:pt x="0" y="365774"/>
                  </a:lnTo>
                  <a:lnTo>
                    <a:pt x="0" y="91444"/>
                  </a:lnTo>
                  <a:close/>
                </a:path>
              </a:pathLst>
            </a:cu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0" tIns="91444" rIns="137165" bIns="91444" numCol="1" spcCol="1270" anchor="ctr" anchorCtr="0">
              <a:noAutofit/>
            </a:bodyPr>
            <a:lstStyle/>
            <a:p>
              <a:pPr marL="0" lvl="0" indent="0" algn="ctr" defTabSz="444500">
                <a:lnSpc>
                  <a:spcPct val="90000"/>
                </a:lnSpc>
                <a:spcBef>
                  <a:spcPct val="0"/>
                </a:spcBef>
                <a:spcAft>
                  <a:spcPct val="35000"/>
                </a:spcAft>
                <a:buNone/>
              </a:pPr>
              <a:endParaRPr lang="en-US" sz="1100" b="1" kern="1200"/>
            </a:p>
          </p:txBody>
        </p:sp>
        <p:sp>
          <p:nvSpPr>
            <p:cNvPr id="22" name="Freeform: Shape 21"/>
            <p:cNvSpPr/>
            <p:nvPr/>
          </p:nvSpPr>
          <p:spPr>
            <a:xfrm>
              <a:off x="3789680" y="922113"/>
              <a:ext cx="1836433" cy="561600"/>
            </a:xfrm>
            <a:custGeom>
              <a:avLst/>
              <a:gdLst>
                <a:gd name="connsiteX0" fmla="*/ 0 w 1836433"/>
                <a:gd name="connsiteY0" fmla="*/ 56160 h 561600"/>
                <a:gd name="connsiteX1" fmla="*/ 56160 w 1836433"/>
                <a:gd name="connsiteY1" fmla="*/ 0 h 561600"/>
                <a:gd name="connsiteX2" fmla="*/ 1780273 w 1836433"/>
                <a:gd name="connsiteY2" fmla="*/ 0 h 561600"/>
                <a:gd name="connsiteX3" fmla="*/ 1836433 w 1836433"/>
                <a:gd name="connsiteY3" fmla="*/ 56160 h 561600"/>
                <a:gd name="connsiteX4" fmla="*/ 1836433 w 1836433"/>
                <a:gd name="connsiteY4" fmla="*/ 505440 h 561600"/>
                <a:gd name="connsiteX5" fmla="*/ 1780273 w 1836433"/>
                <a:gd name="connsiteY5" fmla="*/ 561600 h 561600"/>
                <a:gd name="connsiteX6" fmla="*/ 56160 w 1836433"/>
                <a:gd name="connsiteY6" fmla="*/ 561600 h 561600"/>
                <a:gd name="connsiteX7" fmla="*/ 0 w 1836433"/>
                <a:gd name="connsiteY7" fmla="*/ 505440 h 561600"/>
                <a:gd name="connsiteX8" fmla="*/ 0 w 1836433"/>
                <a:gd name="connsiteY8" fmla="*/ 56160 h 56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433" h="561600">
                  <a:moveTo>
                    <a:pt x="0" y="56160"/>
                  </a:moveTo>
                  <a:cubicBezTo>
                    <a:pt x="0" y="25144"/>
                    <a:pt x="25144" y="0"/>
                    <a:pt x="56160" y="0"/>
                  </a:cubicBezTo>
                  <a:lnTo>
                    <a:pt x="1780273" y="0"/>
                  </a:lnTo>
                  <a:cubicBezTo>
                    <a:pt x="1811289" y="0"/>
                    <a:pt x="1836433" y="25144"/>
                    <a:pt x="1836433" y="56160"/>
                  </a:cubicBezTo>
                  <a:lnTo>
                    <a:pt x="1836433" y="505440"/>
                  </a:lnTo>
                  <a:cubicBezTo>
                    <a:pt x="1836433" y="536456"/>
                    <a:pt x="1811289" y="561600"/>
                    <a:pt x="1780273" y="561600"/>
                  </a:cubicBezTo>
                  <a:lnTo>
                    <a:pt x="56160" y="561600"/>
                  </a:lnTo>
                  <a:cubicBezTo>
                    <a:pt x="25144" y="561600"/>
                    <a:pt x="0" y="536456"/>
                    <a:pt x="0" y="505440"/>
                  </a:cubicBezTo>
                  <a:lnTo>
                    <a:pt x="0" y="5616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2456" tIns="92456" rIns="92456" bIns="236730" numCol="1" spcCol="1270" anchor="t" anchorCtr="0">
              <a:noAutofit/>
            </a:bodyPr>
            <a:lstStyle/>
            <a:p>
              <a:pPr marL="0" lvl="0" indent="0" algn="l" defTabSz="577850">
                <a:lnSpc>
                  <a:spcPct val="90000"/>
                </a:lnSpc>
                <a:spcBef>
                  <a:spcPct val="0"/>
                </a:spcBef>
                <a:spcAft>
                  <a:spcPct val="35000"/>
                </a:spcAft>
                <a:buNone/>
              </a:pPr>
              <a:r>
                <a:rPr lang="en-US" sz="1600" b="1" kern="1200" dirty="0"/>
                <a:t>NLTK</a:t>
              </a:r>
            </a:p>
          </p:txBody>
        </p:sp>
        <p:sp>
          <p:nvSpPr>
            <p:cNvPr id="23" name="Freeform: Shape 22"/>
            <p:cNvSpPr/>
            <p:nvPr/>
          </p:nvSpPr>
          <p:spPr>
            <a:xfrm>
              <a:off x="4165817" y="1296513"/>
              <a:ext cx="1836433" cy="1965600"/>
            </a:xfrm>
            <a:custGeom>
              <a:avLst/>
              <a:gdLst>
                <a:gd name="connsiteX0" fmla="*/ 0 w 1836433"/>
                <a:gd name="connsiteY0" fmla="*/ 183643 h 1965600"/>
                <a:gd name="connsiteX1" fmla="*/ 183643 w 1836433"/>
                <a:gd name="connsiteY1" fmla="*/ 0 h 1965600"/>
                <a:gd name="connsiteX2" fmla="*/ 1652790 w 1836433"/>
                <a:gd name="connsiteY2" fmla="*/ 0 h 1965600"/>
                <a:gd name="connsiteX3" fmla="*/ 1836433 w 1836433"/>
                <a:gd name="connsiteY3" fmla="*/ 183643 h 1965600"/>
                <a:gd name="connsiteX4" fmla="*/ 1836433 w 1836433"/>
                <a:gd name="connsiteY4" fmla="*/ 1781957 h 1965600"/>
                <a:gd name="connsiteX5" fmla="*/ 1652790 w 1836433"/>
                <a:gd name="connsiteY5" fmla="*/ 1965600 h 1965600"/>
                <a:gd name="connsiteX6" fmla="*/ 183643 w 1836433"/>
                <a:gd name="connsiteY6" fmla="*/ 1965600 h 1965600"/>
                <a:gd name="connsiteX7" fmla="*/ 0 w 1836433"/>
                <a:gd name="connsiteY7" fmla="*/ 1781957 h 1965600"/>
                <a:gd name="connsiteX8" fmla="*/ 0 w 1836433"/>
                <a:gd name="connsiteY8" fmla="*/ 183643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433" h="1965600">
                  <a:moveTo>
                    <a:pt x="0" y="183643"/>
                  </a:moveTo>
                  <a:cubicBezTo>
                    <a:pt x="0" y="82220"/>
                    <a:pt x="82220" y="0"/>
                    <a:pt x="183643" y="0"/>
                  </a:cubicBezTo>
                  <a:lnTo>
                    <a:pt x="1652790" y="0"/>
                  </a:lnTo>
                  <a:cubicBezTo>
                    <a:pt x="1754213" y="0"/>
                    <a:pt x="1836433" y="82220"/>
                    <a:pt x="1836433" y="183643"/>
                  </a:cubicBezTo>
                  <a:lnTo>
                    <a:pt x="1836433" y="1781957"/>
                  </a:lnTo>
                  <a:cubicBezTo>
                    <a:pt x="1836433" y="1883380"/>
                    <a:pt x="1754213" y="1965600"/>
                    <a:pt x="1652790" y="1965600"/>
                  </a:cubicBezTo>
                  <a:lnTo>
                    <a:pt x="183643" y="1965600"/>
                  </a:lnTo>
                  <a:cubicBezTo>
                    <a:pt x="82220" y="1965600"/>
                    <a:pt x="0" y="1883380"/>
                    <a:pt x="0" y="1781957"/>
                  </a:cubicBezTo>
                  <a:lnTo>
                    <a:pt x="0" y="183643"/>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243" tIns="146243" rIns="146243" bIns="146243" numCol="1" spcCol="1270" anchor="t" anchorCtr="0">
              <a:noAutofit/>
            </a:bodyPr>
            <a:lstStyle/>
            <a:p>
              <a:pPr marL="114300" lvl="1" indent="-114300" algn="l" defTabSz="577850">
                <a:lnSpc>
                  <a:spcPct val="90000"/>
                </a:lnSpc>
                <a:spcBef>
                  <a:spcPct val="0"/>
                </a:spcBef>
                <a:spcAft>
                  <a:spcPct val="15000"/>
                </a:spcAft>
                <a:buChar char="•"/>
              </a:pPr>
              <a:r>
                <a:rPr lang="en-US" sz="1600" b="1" kern="1200" dirty="0"/>
                <a:t>Removal of stop words, non-English words, </a:t>
              </a:r>
              <a:r>
                <a:rPr lang="en-US" sz="1600" b="1" kern="1200" dirty="0" err="1"/>
                <a:t>Tokenise</a:t>
              </a:r>
              <a:r>
                <a:rPr lang="en-US" sz="1600" b="1" kern="1200" dirty="0"/>
                <a:t>, Lemmatization</a:t>
              </a:r>
            </a:p>
          </p:txBody>
        </p:sp>
        <p:sp>
          <p:nvSpPr>
            <p:cNvPr id="24" name="Freeform: Shape 23"/>
            <p:cNvSpPr/>
            <p:nvPr/>
          </p:nvSpPr>
          <p:spPr>
            <a:xfrm>
              <a:off x="5904511" y="880704"/>
              <a:ext cx="590201" cy="457218"/>
            </a:xfrm>
            <a:custGeom>
              <a:avLst/>
              <a:gdLst>
                <a:gd name="connsiteX0" fmla="*/ 0 w 590201"/>
                <a:gd name="connsiteY0" fmla="*/ 91444 h 457218"/>
                <a:gd name="connsiteX1" fmla="*/ 361592 w 590201"/>
                <a:gd name="connsiteY1" fmla="*/ 91444 h 457218"/>
                <a:gd name="connsiteX2" fmla="*/ 361592 w 590201"/>
                <a:gd name="connsiteY2" fmla="*/ 0 h 457218"/>
                <a:gd name="connsiteX3" fmla="*/ 590201 w 590201"/>
                <a:gd name="connsiteY3" fmla="*/ 228609 h 457218"/>
                <a:gd name="connsiteX4" fmla="*/ 361592 w 590201"/>
                <a:gd name="connsiteY4" fmla="*/ 457218 h 457218"/>
                <a:gd name="connsiteX5" fmla="*/ 361592 w 590201"/>
                <a:gd name="connsiteY5" fmla="*/ 365774 h 457218"/>
                <a:gd name="connsiteX6" fmla="*/ 0 w 590201"/>
                <a:gd name="connsiteY6" fmla="*/ 365774 h 457218"/>
                <a:gd name="connsiteX7" fmla="*/ 0 w 590201"/>
                <a:gd name="connsiteY7" fmla="*/ 91444 h 45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201" h="457218">
                  <a:moveTo>
                    <a:pt x="0" y="91444"/>
                  </a:moveTo>
                  <a:lnTo>
                    <a:pt x="361592" y="91444"/>
                  </a:lnTo>
                  <a:lnTo>
                    <a:pt x="361592" y="0"/>
                  </a:lnTo>
                  <a:lnTo>
                    <a:pt x="590201" y="228609"/>
                  </a:lnTo>
                  <a:lnTo>
                    <a:pt x="361592" y="457218"/>
                  </a:lnTo>
                  <a:lnTo>
                    <a:pt x="361592" y="365774"/>
                  </a:lnTo>
                  <a:lnTo>
                    <a:pt x="0" y="365774"/>
                  </a:lnTo>
                  <a:lnTo>
                    <a:pt x="0" y="91444"/>
                  </a:lnTo>
                  <a:close/>
                </a:path>
              </a:pathLst>
            </a:custGeom>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0" tIns="91444" rIns="137165" bIns="91444" numCol="1" spcCol="1270" anchor="ctr" anchorCtr="0">
              <a:noAutofit/>
            </a:bodyPr>
            <a:lstStyle/>
            <a:p>
              <a:pPr marL="0" lvl="0" indent="0" algn="ctr" defTabSz="444500">
                <a:lnSpc>
                  <a:spcPct val="90000"/>
                </a:lnSpc>
                <a:spcBef>
                  <a:spcPct val="0"/>
                </a:spcBef>
                <a:spcAft>
                  <a:spcPct val="35000"/>
                </a:spcAft>
                <a:buNone/>
              </a:pPr>
              <a:endParaRPr lang="en-US" sz="1100" b="1" kern="1200"/>
            </a:p>
          </p:txBody>
        </p:sp>
        <p:sp>
          <p:nvSpPr>
            <p:cNvPr id="25" name="Freeform: Shape 24"/>
            <p:cNvSpPr/>
            <p:nvPr/>
          </p:nvSpPr>
          <p:spPr>
            <a:xfrm>
              <a:off x="6739701" y="922113"/>
              <a:ext cx="1836433" cy="561600"/>
            </a:xfrm>
            <a:custGeom>
              <a:avLst/>
              <a:gdLst>
                <a:gd name="connsiteX0" fmla="*/ 0 w 1836433"/>
                <a:gd name="connsiteY0" fmla="*/ 56160 h 561600"/>
                <a:gd name="connsiteX1" fmla="*/ 56160 w 1836433"/>
                <a:gd name="connsiteY1" fmla="*/ 0 h 561600"/>
                <a:gd name="connsiteX2" fmla="*/ 1780273 w 1836433"/>
                <a:gd name="connsiteY2" fmla="*/ 0 h 561600"/>
                <a:gd name="connsiteX3" fmla="*/ 1836433 w 1836433"/>
                <a:gd name="connsiteY3" fmla="*/ 56160 h 561600"/>
                <a:gd name="connsiteX4" fmla="*/ 1836433 w 1836433"/>
                <a:gd name="connsiteY4" fmla="*/ 505440 h 561600"/>
                <a:gd name="connsiteX5" fmla="*/ 1780273 w 1836433"/>
                <a:gd name="connsiteY5" fmla="*/ 561600 h 561600"/>
                <a:gd name="connsiteX6" fmla="*/ 56160 w 1836433"/>
                <a:gd name="connsiteY6" fmla="*/ 561600 h 561600"/>
                <a:gd name="connsiteX7" fmla="*/ 0 w 1836433"/>
                <a:gd name="connsiteY7" fmla="*/ 505440 h 561600"/>
                <a:gd name="connsiteX8" fmla="*/ 0 w 1836433"/>
                <a:gd name="connsiteY8" fmla="*/ 56160 h 56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433" h="561600">
                  <a:moveTo>
                    <a:pt x="0" y="56160"/>
                  </a:moveTo>
                  <a:cubicBezTo>
                    <a:pt x="0" y="25144"/>
                    <a:pt x="25144" y="0"/>
                    <a:pt x="56160" y="0"/>
                  </a:cubicBezTo>
                  <a:lnTo>
                    <a:pt x="1780273" y="0"/>
                  </a:lnTo>
                  <a:cubicBezTo>
                    <a:pt x="1811289" y="0"/>
                    <a:pt x="1836433" y="25144"/>
                    <a:pt x="1836433" y="56160"/>
                  </a:cubicBezTo>
                  <a:lnTo>
                    <a:pt x="1836433" y="505440"/>
                  </a:lnTo>
                  <a:cubicBezTo>
                    <a:pt x="1836433" y="536456"/>
                    <a:pt x="1811289" y="561600"/>
                    <a:pt x="1780273" y="561600"/>
                  </a:cubicBezTo>
                  <a:lnTo>
                    <a:pt x="56160" y="561600"/>
                  </a:lnTo>
                  <a:cubicBezTo>
                    <a:pt x="25144" y="561600"/>
                    <a:pt x="0" y="536456"/>
                    <a:pt x="0" y="505440"/>
                  </a:cubicBezTo>
                  <a:lnTo>
                    <a:pt x="0" y="5616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2456" tIns="92456" rIns="92456" bIns="236730" numCol="1" spcCol="1270" anchor="t" anchorCtr="0">
              <a:noAutofit/>
            </a:bodyPr>
            <a:lstStyle/>
            <a:p>
              <a:pPr marL="0" lvl="0" indent="0" algn="l" defTabSz="577850">
                <a:lnSpc>
                  <a:spcPct val="90000"/>
                </a:lnSpc>
                <a:spcBef>
                  <a:spcPct val="0"/>
                </a:spcBef>
                <a:spcAft>
                  <a:spcPct val="35000"/>
                </a:spcAft>
                <a:buNone/>
              </a:pPr>
              <a:r>
                <a:rPr lang="en-US" sz="1600" b="1" kern="1200" dirty="0"/>
                <a:t>CUSTOM</a:t>
              </a:r>
            </a:p>
          </p:txBody>
        </p:sp>
        <p:sp>
          <p:nvSpPr>
            <p:cNvPr id="26" name="Freeform: Shape 25"/>
            <p:cNvSpPr/>
            <p:nvPr/>
          </p:nvSpPr>
          <p:spPr>
            <a:xfrm>
              <a:off x="7115838" y="1296513"/>
              <a:ext cx="1836433" cy="1965600"/>
            </a:xfrm>
            <a:custGeom>
              <a:avLst/>
              <a:gdLst>
                <a:gd name="connsiteX0" fmla="*/ 0 w 1836433"/>
                <a:gd name="connsiteY0" fmla="*/ 183643 h 1965600"/>
                <a:gd name="connsiteX1" fmla="*/ 183643 w 1836433"/>
                <a:gd name="connsiteY1" fmla="*/ 0 h 1965600"/>
                <a:gd name="connsiteX2" fmla="*/ 1652790 w 1836433"/>
                <a:gd name="connsiteY2" fmla="*/ 0 h 1965600"/>
                <a:gd name="connsiteX3" fmla="*/ 1836433 w 1836433"/>
                <a:gd name="connsiteY3" fmla="*/ 183643 h 1965600"/>
                <a:gd name="connsiteX4" fmla="*/ 1836433 w 1836433"/>
                <a:gd name="connsiteY4" fmla="*/ 1781957 h 1965600"/>
                <a:gd name="connsiteX5" fmla="*/ 1652790 w 1836433"/>
                <a:gd name="connsiteY5" fmla="*/ 1965600 h 1965600"/>
                <a:gd name="connsiteX6" fmla="*/ 183643 w 1836433"/>
                <a:gd name="connsiteY6" fmla="*/ 1965600 h 1965600"/>
                <a:gd name="connsiteX7" fmla="*/ 0 w 1836433"/>
                <a:gd name="connsiteY7" fmla="*/ 1781957 h 1965600"/>
                <a:gd name="connsiteX8" fmla="*/ 0 w 1836433"/>
                <a:gd name="connsiteY8" fmla="*/ 183643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433" h="1965600">
                  <a:moveTo>
                    <a:pt x="0" y="183643"/>
                  </a:moveTo>
                  <a:cubicBezTo>
                    <a:pt x="0" y="82220"/>
                    <a:pt x="82220" y="0"/>
                    <a:pt x="183643" y="0"/>
                  </a:cubicBezTo>
                  <a:lnTo>
                    <a:pt x="1652790" y="0"/>
                  </a:lnTo>
                  <a:cubicBezTo>
                    <a:pt x="1754213" y="0"/>
                    <a:pt x="1836433" y="82220"/>
                    <a:pt x="1836433" y="183643"/>
                  </a:cubicBezTo>
                  <a:lnTo>
                    <a:pt x="1836433" y="1781957"/>
                  </a:lnTo>
                  <a:cubicBezTo>
                    <a:pt x="1836433" y="1883380"/>
                    <a:pt x="1754213" y="1965600"/>
                    <a:pt x="1652790" y="1965600"/>
                  </a:cubicBezTo>
                  <a:lnTo>
                    <a:pt x="183643" y="1965600"/>
                  </a:lnTo>
                  <a:cubicBezTo>
                    <a:pt x="82220" y="1965600"/>
                    <a:pt x="0" y="1883380"/>
                    <a:pt x="0" y="1781957"/>
                  </a:cubicBezTo>
                  <a:lnTo>
                    <a:pt x="0" y="183643"/>
                  </a:ln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243" tIns="146243" rIns="146243" bIns="146243" numCol="1" spcCol="1270" anchor="t" anchorCtr="0">
              <a:noAutofit/>
            </a:bodyPr>
            <a:lstStyle/>
            <a:p>
              <a:pPr marL="114300" lvl="1" indent="-114300" algn="l" defTabSz="577850">
                <a:lnSpc>
                  <a:spcPct val="90000"/>
                </a:lnSpc>
                <a:spcBef>
                  <a:spcPct val="0"/>
                </a:spcBef>
                <a:spcAft>
                  <a:spcPct val="15000"/>
                </a:spcAft>
                <a:buChar char="•"/>
              </a:pPr>
              <a:r>
                <a:rPr lang="en-US" sz="1600" b="1" kern="1200" dirty="0"/>
                <a:t>Remove duplicate tokens from each record. Set length of tokens in each record to max 20</a:t>
              </a:r>
            </a:p>
          </p:txBody>
        </p:sp>
        <p:sp>
          <p:nvSpPr>
            <p:cNvPr id="27" name="Freeform: Shape 26"/>
            <p:cNvSpPr/>
            <p:nvPr/>
          </p:nvSpPr>
          <p:spPr>
            <a:xfrm>
              <a:off x="8854531" y="880704"/>
              <a:ext cx="590201" cy="457218"/>
            </a:xfrm>
            <a:custGeom>
              <a:avLst/>
              <a:gdLst>
                <a:gd name="connsiteX0" fmla="*/ 0 w 590201"/>
                <a:gd name="connsiteY0" fmla="*/ 91444 h 457218"/>
                <a:gd name="connsiteX1" fmla="*/ 361592 w 590201"/>
                <a:gd name="connsiteY1" fmla="*/ 91444 h 457218"/>
                <a:gd name="connsiteX2" fmla="*/ 361592 w 590201"/>
                <a:gd name="connsiteY2" fmla="*/ 0 h 457218"/>
                <a:gd name="connsiteX3" fmla="*/ 590201 w 590201"/>
                <a:gd name="connsiteY3" fmla="*/ 228609 h 457218"/>
                <a:gd name="connsiteX4" fmla="*/ 361592 w 590201"/>
                <a:gd name="connsiteY4" fmla="*/ 457218 h 457218"/>
                <a:gd name="connsiteX5" fmla="*/ 361592 w 590201"/>
                <a:gd name="connsiteY5" fmla="*/ 365774 h 457218"/>
                <a:gd name="connsiteX6" fmla="*/ 0 w 590201"/>
                <a:gd name="connsiteY6" fmla="*/ 365774 h 457218"/>
                <a:gd name="connsiteX7" fmla="*/ 0 w 590201"/>
                <a:gd name="connsiteY7" fmla="*/ 91444 h 45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201" h="457218">
                  <a:moveTo>
                    <a:pt x="0" y="91444"/>
                  </a:moveTo>
                  <a:lnTo>
                    <a:pt x="361592" y="91444"/>
                  </a:lnTo>
                  <a:lnTo>
                    <a:pt x="361592" y="0"/>
                  </a:lnTo>
                  <a:lnTo>
                    <a:pt x="590201" y="228609"/>
                  </a:lnTo>
                  <a:lnTo>
                    <a:pt x="361592" y="457218"/>
                  </a:lnTo>
                  <a:lnTo>
                    <a:pt x="361592" y="365774"/>
                  </a:lnTo>
                  <a:lnTo>
                    <a:pt x="0" y="365774"/>
                  </a:lnTo>
                  <a:lnTo>
                    <a:pt x="0" y="91444"/>
                  </a:lnTo>
                  <a:close/>
                </a:path>
              </a:pathLst>
            </a:custGeom>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91444" rIns="137165" bIns="91444" numCol="1" spcCol="1270" anchor="ctr" anchorCtr="0">
              <a:noAutofit/>
            </a:bodyPr>
            <a:lstStyle/>
            <a:p>
              <a:pPr marL="0" lvl="0" indent="0" algn="ctr" defTabSz="444500">
                <a:lnSpc>
                  <a:spcPct val="90000"/>
                </a:lnSpc>
                <a:spcBef>
                  <a:spcPct val="0"/>
                </a:spcBef>
                <a:spcAft>
                  <a:spcPct val="35000"/>
                </a:spcAft>
                <a:buNone/>
              </a:pPr>
              <a:endParaRPr lang="en-US" sz="1100" b="1" kern="1200"/>
            </a:p>
          </p:txBody>
        </p:sp>
        <p:sp>
          <p:nvSpPr>
            <p:cNvPr id="28" name="Freeform: Shape 27"/>
            <p:cNvSpPr/>
            <p:nvPr/>
          </p:nvSpPr>
          <p:spPr>
            <a:xfrm>
              <a:off x="9689721" y="922113"/>
              <a:ext cx="1836433" cy="561600"/>
            </a:xfrm>
            <a:custGeom>
              <a:avLst/>
              <a:gdLst>
                <a:gd name="connsiteX0" fmla="*/ 0 w 1836433"/>
                <a:gd name="connsiteY0" fmla="*/ 56160 h 561600"/>
                <a:gd name="connsiteX1" fmla="*/ 56160 w 1836433"/>
                <a:gd name="connsiteY1" fmla="*/ 0 h 561600"/>
                <a:gd name="connsiteX2" fmla="*/ 1780273 w 1836433"/>
                <a:gd name="connsiteY2" fmla="*/ 0 h 561600"/>
                <a:gd name="connsiteX3" fmla="*/ 1836433 w 1836433"/>
                <a:gd name="connsiteY3" fmla="*/ 56160 h 561600"/>
                <a:gd name="connsiteX4" fmla="*/ 1836433 w 1836433"/>
                <a:gd name="connsiteY4" fmla="*/ 505440 h 561600"/>
                <a:gd name="connsiteX5" fmla="*/ 1780273 w 1836433"/>
                <a:gd name="connsiteY5" fmla="*/ 561600 h 561600"/>
                <a:gd name="connsiteX6" fmla="*/ 56160 w 1836433"/>
                <a:gd name="connsiteY6" fmla="*/ 561600 h 561600"/>
                <a:gd name="connsiteX7" fmla="*/ 0 w 1836433"/>
                <a:gd name="connsiteY7" fmla="*/ 505440 h 561600"/>
                <a:gd name="connsiteX8" fmla="*/ 0 w 1836433"/>
                <a:gd name="connsiteY8" fmla="*/ 56160 h 56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433" h="561600">
                  <a:moveTo>
                    <a:pt x="0" y="56160"/>
                  </a:moveTo>
                  <a:cubicBezTo>
                    <a:pt x="0" y="25144"/>
                    <a:pt x="25144" y="0"/>
                    <a:pt x="56160" y="0"/>
                  </a:cubicBezTo>
                  <a:lnTo>
                    <a:pt x="1780273" y="0"/>
                  </a:lnTo>
                  <a:cubicBezTo>
                    <a:pt x="1811289" y="0"/>
                    <a:pt x="1836433" y="25144"/>
                    <a:pt x="1836433" y="56160"/>
                  </a:cubicBezTo>
                  <a:lnTo>
                    <a:pt x="1836433" y="505440"/>
                  </a:lnTo>
                  <a:cubicBezTo>
                    <a:pt x="1836433" y="536456"/>
                    <a:pt x="1811289" y="561600"/>
                    <a:pt x="1780273" y="561600"/>
                  </a:cubicBezTo>
                  <a:lnTo>
                    <a:pt x="56160" y="561600"/>
                  </a:lnTo>
                  <a:cubicBezTo>
                    <a:pt x="25144" y="561600"/>
                    <a:pt x="0" y="536456"/>
                    <a:pt x="0" y="505440"/>
                  </a:cubicBezTo>
                  <a:lnTo>
                    <a:pt x="0" y="5616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92456" tIns="92456" rIns="92456" bIns="236730" numCol="1" spcCol="1270" anchor="t" anchorCtr="0">
              <a:noAutofit/>
            </a:bodyPr>
            <a:lstStyle/>
            <a:p>
              <a:pPr marL="0" lvl="0" indent="0" algn="l" defTabSz="577850">
                <a:lnSpc>
                  <a:spcPct val="90000"/>
                </a:lnSpc>
                <a:spcBef>
                  <a:spcPct val="0"/>
                </a:spcBef>
                <a:spcAft>
                  <a:spcPct val="35000"/>
                </a:spcAft>
                <a:buNone/>
              </a:pPr>
              <a:r>
                <a:rPr lang="en-US" sz="1600" b="1" kern="1200" dirty="0"/>
                <a:t>KERAS</a:t>
              </a:r>
            </a:p>
          </p:txBody>
        </p:sp>
        <p:sp>
          <p:nvSpPr>
            <p:cNvPr id="29" name="Freeform: Shape 28"/>
            <p:cNvSpPr/>
            <p:nvPr/>
          </p:nvSpPr>
          <p:spPr>
            <a:xfrm>
              <a:off x="10065858" y="1296513"/>
              <a:ext cx="1836433" cy="1965600"/>
            </a:xfrm>
            <a:custGeom>
              <a:avLst/>
              <a:gdLst>
                <a:gd name="connsiteX0" fmla="*/ 0 w 1836433"/>
                <a:gd name="connsiteY0" fmla="*/ 183643 h 1965600"/>
                <a:gd name="connsiteX1" fmla="*/ 183643 w 1836433"/>
                <a:gd name="connsiteY1" fmla="*/ 0 h 1965600"/>
                <a:gd name="connsiteX2" fmla="*/ 1652790 w 1836433"/>
                <a:gd name="connsiteY2" fmla="*/ 0 h 1965600"/>
                <a:gd name="connsiteX3" fmla="*/ 1836433 w 1836433"/>
                <a:gd name="connsiteY3" fmla="*/ 183643 h 1965600"/>
                <a:gd name="connsiteX4" fmla="*/ 1836433 w 1836433"/>
                <a:gd name="connsiteY4" fmla="*/ 1781957 h 1965600"/>
                <a:gd name="connsiteX5" fmla="*/ 1652790 w 1836433"/>
                <a:gd name="connsiteY5" fmla="*/ 1965600 h 1965600"/>
                <a:gd name="connsiteX6" fmla="*/ 183643 w 1836433"/>
                <a:gd name="connsiteY6" fmla="*/ 1965600 h 1965600"/>
                <a:gd name="connsiteX7" fmla="*/ 0 w 1836433"/>
                <a:gd name="connsiteY7" fmla="*/ 1781957 h 1965600"/>
                <a:gd name="connsiteX8" fmla="*/ 0 w 1836433"/>
                <a:gd name="connsiteY8" fmla="*/ 183643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433" h="1965600">
                  <a:moveTo>
                    <a:pt x="0" y="183643"/>
                  </a:moveTo>
                  <a:cubicBezTo>
                    <a:pt x="0" y="82220"/>
                    <a:pt x="82220" y="0"/>
                    <a:pt x="183643" y="0"/>
                  </a:cubicBezTo>
                  <a:lnTo>
                    <a:pt x="1652790" y="0"/>
                  </a:lnTo>
                  <a:cubicBezTo>
                    <a:pt x="1754213" y="0"/>
                    <a:pt x="1836433" y="82220"/>
                    <a:pt x="1836433" y="183643"/>
                  </a:cubicBezTo>
                  <a:lnTo>
                    <a:pt x="1836433" y="1781957"/>
                  </a:lnTo>
                  <a:cubicBezTo>
                    <a:pt x="1836433" y="1883380"/>
                    <a:pt x="1754213" y="1965600"/>
                    <a:pt x="1652790" y="1965600"/>
                  </a:cubicBezTo>
                  <a:lnTo>
                    <a:pt x="183643" y="1965600"/>
                  </a:lnTo>
                  <a:cubicBezTo>
                    <a:pt x="82220" y="1965600"/>
                    <a:pt x="0" y="1883380"/>
                    <a:pt x="0" y="1781957"/>
                  </a:cubicBezTo>
                  <a:lnTo>
                    <a:pt x="0" y="183643"/>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243" tIns="146243" rIns="146243" bIns="146243" numCol="1" spcCol="1270" anchor="t" anchorCtr="0">
              <a:noAutofit/>
            </a:bodyPr>
            <a:lstStyle/>
            <a:p>
              <a:pPr marL="114300" lvl="1" indent="-114300" algn="l" defTabSz="577850">
                <a:lnSpc>
                  <a:spcPct val="90000"/>
                </a:lnSpc>
                <a:spcBef>
                  <a:spcPct val="0"/>
                </a:spcBef>
                <a:spcAft>
                  <a:spcPct val="15000"/>
                </a:spcAft>
                <a:buChar char="•"/>
              </a:pPr>
              <a:r>
                <a:rPr lang="en-US" sz="1600" b="1" kern="1200"/>
                <a:t>Create embeddings using  tf.Keras.Embeddings layer</a:t>
              </a:r>
              <a:endParaRPr lang="en-US" sz="1600" b="1" kern="1200" dirty="0"/>
            </a:p>
          </p:txBody>
        </p:sp>
      </p:grpSp>
    </p:spTree>
    <p:extLst>
      <p:ext uri="{BB962C8B-B14F-4D97-AF65-F5344CB8AC3E}">
        <p14:creationId xmlns:p14="http://schemas.microsoft.com/office/powerpoint/2010/main" val="752816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Step3: Cleaned Text</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dirty="0"/>
          </a:p>
        </p:txBody>
      </p:sp>
      <p:sp>
        <p:nvSpPr>
          <p:cNvPr id="5" name="Slide Number Placeholder 4"/>
          <p:cNvSpPr>
            <a:spLocks noGrp="1"/>
          </p:cNvSpPr>
          <p:nvPr>
            <p:ph type="sldNum" sz="quarter" idx="12"/>
          </p:nvPr>
        </p:nvSpPr>
        <p:spPr/>
        <p:txBody>
          <a:bodyPr/>
          <a:lstStyle/>
          <a:p>
            <a:fld id="{8FD4FC88-64F0-440A-97BA-B73CEB5B7A7D}" type="slidenum">
              <a:rPr lang="en-IN" smtClean="0"/>
              <a:t>11</a:t>
            </a:fld>
            <a:endParaRPr lang="en-IN"/>
          </a:p>
        </p:txBody>
      </p:sp>
      <p:sp>
        <p:nvSpPr>
          <p:cNvPr id="7" name="TextBox 6"/>
          <p:cNvSpPr txBox="1"/>
          <p:nvPr/>
        </p:nvSpPr>
        <p:spPr>
          <a:xfrm>
            <a:off x="638224" y="4300766"/>
            <a:ext cx="4609637" cy="1569660"/>
          </a:xfrm>
          <a:prstGeom prst="rect">
            <a:avLst/>
          </a:prstGeom>
          <a:noFill/>
        </p:spPr>
        <p:txBody>
          <a:bodyPr wrap="square" rtlCol="0">
            <a:spAutoFit/>
          </a:bodyPr>
          <a:lstStyle/>
          <a:p>
            <a:pPr algn="r"/>
            <a:r>
              <a:rPr lang="en-US" sz="2400" dirty="0"/>
              <a:t>Word cloud of text after cleaning and concatenating Short Description and description columns </a:t>
            </a:r>
            <a:endParaRPr lang="en-IN" sz="2400" dirty="0"/>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08652" y="854895"/>
            <a:ext cx="5487348" cy="2572304"/>
          </a:xfrm>
          <a:prstGeom prst="rect">
            <a:avLst/>
          </a:prstGeom>
        </p:spPr>
      </p:pic>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512905" y="3304679"/>
            <a:ext cx="6679096" cy="3327943"/>
          </a:xfrm>
          <a:prstGeom prst="rect">
            <a:avLst/>
          </a:prstGeom>
        </p:spPr>
      </p:pic>
      <p:sp>
        <p:nvSpPr>
          <p:cNvPr id="9" name="TextBox 8"/>
          <p:cNvSpPr txBox="1"/>
          <p:nvPr/>
        </p:nvSpPr>
        <p:spPr>
          <a:xfrm>
            <a:off x="6418313" y="1249096"/>
            <a:ext cx="3935895" cy="1200329"/>
          </a:xfrm>
          <a:prstGeom prst="rect">
            <a:avLst/>
          </a:prstGeom>
          <a:noFill/>
        </p:spPr>
        <p:txBody>
          <a:bodyPr wrap="square" rtlCol="0">
            <a:spAutoFit/>
          </a:bodyPr>
          <a:lstStyle/>
          <a:p>
            <a:r>
              <a:rPr lang="en-US" sz="2400" dirty="0"/>
              <a:t>The preprocessed data is then concatenated into a single column called ‘Summary’</a:t>
            </a:r>
            <a:endParaRPr lang="en-IN" sz="2400" dirty="0"/>
          </a:p>
        </p:txBody>
      </p:sp>
      <p:sp>
        <p:nvSpPr>
          <p:cNvPr id="10" name="Arrow: Left 9"/>
          <p:cNvSpPr/>
          <p:nvPr/>
        </p:nvSpPr>
        <p:spPr>
          <a:xfrm>
            <a:off x="6096000" y="1849260"/>
            <a:ext cx="322313" cy="310100"/>
          </a:xfrm>
          <a:prstGeom prst="left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p:cNvSpPr/>
          <p:nvPr/>
        </p:nvSpPr>
        <p:spPr>
          <a:xfrm>
            <a:off x="5234609" y="4956313"/>
            <a:ext cx="357809" cy="331304"/>
          </a:xfrm>
          <a:prstGeom prst="right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1113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Step4: Tokenize and Lemmatize</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12</a:t>
            </a:fld>
            <a:endParaRPr lang="en-IN"/>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070023" y="3190771"/>
            <a:ext cx="5169331" cy="1180049"/>
          </a:xfrm>
          <a:prstGeom prst="rect">
            <a:avLst/>
          </a:prstGeom>
        </p:spPr>
      </p:pic>
      <p:pic>
        <p:nvPicPr>
          <p:cNvPr id="8" name="Picture 7"/>
          <p:cNvPicPr>
            <a:picLocks noChangeAspect="1"/>
          </p:cNvPicPr>
          <p:nvPr/>
        </p:nvPicPr>
        <p:blipFill>
          <a:blip r:embed="rId3"/>
          <a:stretch>
            <a:fillRect/>
          </a:stretch>
        </p:blipFill>
        <p:spPr>
          <a:xfrm>
            <a:off x="6326847" y="4540449"/>
            <a:ext cx="4567506" cy="1815901"/>
          </a:xfrm>
          <a:prstGeom prst="rect">
            <a:avLst/>
          </a:prstGeom>
        </p:spPr>
      </p:pic>
      <p:sp>
        <p:nvSpPr>
          <p:cNvPr id="9" name="TextBox 8"/>
          <p:cNvSpPr txBox="1"/>
          <p:nvPr/>
        </p:nvSpPr>
        <p:spPr>
          <a:xfrm>
            <a:off x="1577010" y="3269178"/>
            <a:ext cx="4574218" cy="1200329"/>
          </a:xfrm>
          <a:prstGeom prst="rect">
            <a:avLst/>
          </a:prstGeom>
          <a:noFill/>
        </p:spPr>
        <p:txBody>
          <a:bodyPr wrap="square" rtlCol="0">
            <a:spAutoFit/>
          </a:bodyPr>
          <a:lstStyle/>
          <a:p>
            <a:r>
              <a:rPr lang="en-US" sz="2400" dirty="0"/>
              <a:t>Tokenization is to split into words, phrases, symbols, or elements called tokens</a:t>
            </a:r>
            <a:endParaRPr lang="en-IN" sz="2400" dirty="0"/>
          </a:p>
        </p:txBody>
      </p:sp>
      <p:sp>
        <p:nvSpPr>
          <p:cNvPr id="10" name="Arrow: Up 9"/>
          <p:cNvSpPr/>
          <p:nvPr/>
        </p:nvSpPr>
        <p:spPr>
          <a:xfrm rot="5400000">
            <a:off x="5718544" y="3628276"/>
            <a:ext cx="331304" cy="371654"/>
          </a:xfrm>
          <a:prstGeom prst="up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577009" y="4889740"/>
            <a:ext cx="4571426" cy="1200329"/>
          </a:xfrm>
          <a:prstGeom prst="rect">
            <a:avLst/>
          </a:prstGeom>
          <a:noFill/>
        </p:spPr>
        <p:txBody>
          <a:bodyPr wrap="square" rtlCol="0">
            <a:spAutoFit/>
          </a:bodyPr>
          <a:lstStyle/>
          <a:p>
            <a:r>
              <a:rPr lang="en-US" sz="2400" dirty="0" err="1"/>
              <a:t>Lemmatise</a:t>
            </a:r>
            <a:r>
              <a:rPr lang="en-US" sz="2400" dirty="0"/>
              <a:t> is to eliminate prefix or suffix of a word and extracting the base word (lemma).</a:t>
            </a:r>
            <a:endParaRPr lang="en-IN" sz="2400" dirty="0"/>
          </a:p>
        </p:txBody>
      </p:sp>
      <p:grpSp>
        <p:nvGrpSpPr>
          <p:cNvPr id="7" name="Group 6"/>
          <p:cNvGrpSpPr/>
          <p:nvPr/>
        </p:nvGrpSpPr>
        <p:grpSpPr>
          <a:xfrm>
            <a:off x="1736037" y="1098938"/>
            <a:ext cx="8922026" cy="1762107"/>
            <a:chOff x="2039143" y="2788443"/>
            <a:chExt cx="8113712" cy="1281112"/>
          </a:xfrm>
        </p:grpSpPr>
        <p:sp>
          <p:nvSpPr>
            <p:cNvPr id="13" name="Freeform: Shape 12"/>
            <p:cNvSpPr/>
            <p:nvPr/>
          </p:nvSpPr>
          <p:spPr>
            <a:xfrm>
              <a:off x="2039143" y="278844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2292" tIns="102292" rIns="102292" bIns="102292" numCol="1" spcCol="1270" anchor="ctr" anchorCtr="0">
              <a:noAutofit/>
            </a:bodyPr>
            <a:lstStyle/>
            <a:p>
              <a:pPr marL="0" lvl="0" indent="0" algn="ctr" defTabSz="755650">
                <a:lnSpc>
                  <a:spcPct val="90000"/>
                </a:lnSpc>
                <a:spcBef>
                  <a:spcPct val="0"/>
                </a:spcBef>
                <a:spcAft>
                  <a:spcPct val="35000"/>
                </a:spcAft>
                <a:buNone/>
              </a:pPr>
              <a:r>
                <a:rPr lang="en-US" b="1" kern="1200" dirty="0"/>
                <a:t>Remove </a:t>
              </a:r>
              <a:r>
                <a:rPr lang="en-US" b="1" kern="1200" dirty="0" err="1"/>
                <a:t>stopwords</a:t>
              </a:r>
              <a:r>
                <a:rPr lang="en-US" b="1" kern="1200" dirty="0"/>
                <a:t> using English </a:t>
              </a:r>
              <a:r>
                <a:rPr lang="en-US" b="1" kern="1200" dirty="0" err="1"/>
                <a:t>stopwords</a:t>
              </a:r>
              <a:r>
                <a:rPr lang="en-US" b="1" kern="1200" dirty="0"/>
                <a:t> from  NLTK</a:t>
              </a:r>
            </a:p>
          </p:txBody>
        </p:sp>
        <p:sp>
          <p:nvSpPr>
            <p:cNvPr id="14" name="Freeform: Shape 13"/>
            <p:cNvSpPr/>
            <p:nvPr/>
          </p:nvSpPr>
          <p:spPr>
            <a:xfrm>
              <a:off x="4387850" y="316423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622300">
                <a:lnSpc>
                  <a:spcPct val="90000"/>
                </a:lnSpc>
                <a:spcBef>
                  <a:spcPct val="0"/>
                </a:spcBef>
                <a:spcAft>
                  <a:spcPct val="35000"/>
                </a:spcAft>
                <a:buNone/>
              </a:pPr>
              <a:endParaRPr lang="en-US" sz="1600" b="1" kern="1200"/>
            </a:p>
          </p:txBody>
        </p:sp>
        <p:sp>
          <p:nvSpPr>
            <p:cNvPr id="15" name="Freeform: Shape 14"/>
            <p:cNvSpPr/>
            <p:nvPr/>
          </p:nvSpPr>
          <p:spPr>
            <a:xfrm>
              <a:off x="5028406" y="278844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102292" tIns="102292" rIns="102292" bIns="102292" numCol="1" spcCol="1270" anchor="ctr" anchorCtr="0">
              <a:noAutofit/>
            </a:bodyPr>
            <a:lstStyle/>
            <a:p>
              <a:pPr marL="0" lvl="0" indent="0" algn="ctr" defTabSz="755650">
                <a:lnSpc>
                  <a:spcPct val="90000"/>
                </a:lnSpc>
                <a:spcBef>
                  <a:spcPct val="0"/>
                </a:spcBef>
                <a:spcAft>
                  <a:spcPct val="35000"/>
                </a:spcAft>
                <a:buNone/>
              </a:pPr>
              <a:r>
                <a:rPr lang="en-US" b="1" kern="1200" dirty="0"/>
                <a:t>Tokenize sentences using genism </a:t>
              </a:r>
              <a:r>
                <a:rPr lang="en-US" b="1" kern="1200" dirty="0" err="1"/>
                <a:t>tokenise</a:t>
              </a:r>
              <a:endParaRPr lang="en-US" b="1" kern="1200" dirty="0"/>
            </a:p>
          </p:txBody>
        </p:sp>
        <p:sp>
          <p:nvSpPr>
            <p:cNvPr id="16" name="Freeform: Shape 15"/>
            <p:cNvSpPr/>
            <p:nvPr/>
          </p:nvSpPr>
          <p:spPr>
            <a:xfrm>
              <a:off x="7377112" y="316423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622300">
                <a:lnSpc>
                  <a:spcPct val="90000"/>
                </a:lnSpc>
                <a:spcBef>
                  <a:spcPct val="0"/>
                </a:spcBef>
                <a:spcAft>
                  <a:spcPct val="35000"/>
                </a:spcAft>
                <a:buNone/>
              </a:pPr>
              <a:endParaRPr lang="en-US" sz="1600" b="1" kern="1200"/>
            </a:p>
          </p:txBody>
        </p:sp>
        <p:sp>
          <p:nvSpPr>
            <p:cNvPr id="17" name="Freeform: Shape 16"/>
            <p:cNvSpPr/>
            <p:nvPr/>
          </p:nvSpPr>
          <p:spPr>
            <a:xfrm>
              <a:off x="8017668" y="278844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02292" tIns="102292" rIns="102292" bIns="102292" numCol="1" spcCol="1270" anchor="ctr" anchorCtr="0">
              <a:noAutofit/>
            </a:bodyPr>
            <a:lstStyle/>
            <a:p>
              <a:pPr marL="0" lvl="0" indent="0" algn="ctr" defTabSz="755650">
                <a:lnSpc>
                  <a:spcPct val="90000"/>
                </a:lnSpc>
                <a:spcBef>
                  <a:spcPct val="0"/>
                </a:spcBef>
                <a:spcAft>
                  <a:spcPct val="35000"/>
                </a:spcAft>
                <a:buNone/>
              </a:pPr>
              <a:r>
                <a:rPr lang="en-US" b="1" kern="1200" dirty="0"/>
                <a:t>Lemmatize </a:t>
              </a:r>
              <a:r>
                <a:rPr lang="en-US" b="1" kern="1200" dirty="0" err="1"/>
                <a:t>workds</a:t>
              </a:r>
              <a:r>
                <a:rPr lang="en-US" b="1" kern="1200" dirty="0"/>
                <a:t> using </a:t>
              </a:r>
              <a:r>
                <a:rPr lang="en-US" b="1" kern="1200" dirty="0" err="1"/>
                <a:t>wordnet_Lemmatizer</a:t>
              </a:r>
              <a:r>
                <a:rPr lang="en-US" b="1" kern="1200" dirty="0"/>
                <a:t> from NLTK</a:t>
              </a:r>
            </a:p>
          </p:txBody>
        </p:sp>
      </p:grpSp>
      <p:sp>
        <p:nvSpPr>
          <p:cNvPr id="18" name="Arrow: Up 17"/>
          <p:cNvSpPr/>
          <p:nvPr/>
        </p:nvSpPr>
        <p:spPr>
          <a:xfrm rot="5400000">
            <a:off x="5923952" y="5158904"/>
            <a:ext cx="331304" cy="371654"/>
          </a:xfrm>
          <a:prstGeom prst="up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3042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114260" y="3696799"/>
            <a:ext cx="8956399" cy="2926697"/>
          </a:xfrm>
          <a:prstGeom prst="rect">
            <a:avLst/>
          </a:prstGeom>
        </p:spPr>
      </p:pic>
      <p:sp>
        <p:nvSpPr>
          <p:cNvPr id="2" name="Title 1"/>
          <p:cNvSpPr>
            <a:spLocks noGrp="1"/>
          </p:cNvSpPr>
          <p:nvPr>
            <p:ph type="title"/>
          </p:nvPr>
        </p:nvSpPr>
        <p:spPr/>
        <p:txBody>
          <a:bodyPr/>
          <a:lstStyle/>
          <a:p>
            <a:r>
              <a:rPr lang="en-US" dirty="0"/>
              <a:t>Step4:Vectorization- TF IDF</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13</a:t>
            </a:fld>
            <a:endParaRPr lang="en-IN"/>
          </a:p>
        </p:txBody>
      </p:sp>
      <p:pic>
        <p:nvPicPr>
          <p:cNvPr id="6" name="Picture 5"/>
          <p:cNvPicPr>
            <a:picLocks noChangeAspect="1"/>
          </p:cNvPicPr>
          <p:nvPr/>
        </p:nvPicPr>
        <p:blipFill>
          <a:blip r:embed="rId3"/>
          <a:stretch>
            <a:fillRect/>
          </a:stretch>
        </p:blipFill>
        <p:spPr>
          <a:xfrm>
            <a:off x="838200" y="898252"/>
            <a:ext cx="6640603" cy="2653702"/>
          </a:xfrm>
          <a:prstGeom prst="rect">
            <a:avLst/>
          </a:prstGeom>
        </p:spPr>
      </p:pic>
      <p:sp>
        <p:nvSpPr>
          <p:cNvPr id="7" name="TextBox 6"/>
          <p:cNvSpPr txBox="1"/>
          <p:nvPr/>
        </p:nvSpPr>
        <p:spPr>
          <a:xfrm>
            <a:off x="7689863" y="1176201"/>
            <a:ext cx="4167987" cy="1938992"/>
          </a:xfrm>
          <a:prstGeom prst="rect">
            <a:avLst/>
          </a:prstGeom>
          <a:noFill/>
        </p:spPr>
        <p:txBody>
          <a:bodyPr wrap="square" rtlCol="0">
            <a:spAutoFit/>
          </a:bodyPr>
          <a:lstStyle/>
          <a:p>
            <a:r>
              <a:rPr lang="en-US" sz="2000" dirty="0"/>
              <a:t>TF IDF is embedding weighted words where term-frequency~(TF) and TF-IDF each word will be mapped to a number corresponding to the number of occurrence of that word in the whole corpora.</a:t>
            </a:r>
            <a:endParaRPr lang="en-IN" sz="2000" dirty="0"/>
          </a:p>
        </p:txBody>
      </p:sp>
      <p:sp>
        <p:nvSpPr>
          <p:cNvPr id="10" name="TextBox 9"/>
          <p:cNvSpPr txBox="1"/>
          <p:nvPr/>
        </p:nvSpPr>
        <p:spPr>
          <a:xfrm>
            <a:off x="357809" y="4558748"/>
            <a:ext cx="2584174" cy="923330"/>
          </a:xfrm>
          <a:prstGeom prst="rect">
            <a:avLst/>
          </a:prstGeom>
          <a:noFill/>
        </p:spPr>
        <p:txBody>
          <a:bodyPr wrap="square" rtlCol="0">
            <a:spAutoFit/>
          </a:bodyPr>
          <a:lstStyle/>
          <a:p>
            <a:r>
              <a:rPr lang="en-US" dirty="0"/>
              <a:t>Features transformed to 195 dimensions after TF IDF transformation</a:t>
            </a:r>
            <a:endParaRPr lang="en-IN" dirty="0"/>
          </a:p>
        </p:txBody>
      </p:sp>
      <p:sp>
        <p:nvSpPr>
          <p:cNvPr id="11" name="Arrow: Right 10"/>
          <p:cNvSpPr/>
          <p:nvPr/>
        </p:nvSpPr>
        <p:spPr>
          <a:xfrm>
            <a:off x="2782957" y="4823791"/>
            <a:ext cx="424069" cy="336356"/>
          </a:xfrm>
          <a:prstGeom prst="right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 11"/>
          <p:cNvSpPr/>
          <p:nvPr/>
        </p:nvSpPr>
        <p:spPr>
          <a:xfrm>
            <a:off x="7478803" y="1934817"/>
            <a:ext cx="300223" cy="290286"/>
          </a:xfrm>
          <a:prstGeom prst="left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9189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Step4:Label Encoding and X, y split</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14</a:t>
            </a:fld>
            <a:endParaRPr lang="en-IN"/>
          </a:p>
        </p:txBody>
      </p:sp>
      <p:sp>
        <p:nvSpPr>
          <p:cNvPr id="8" name="TextBox 7"/>
          <p:cNvSpPr txBox="1"/>
          <p:nvPr/>
        </p:nvSpPr>
        <p:spPr>
          <a:xfrm flipH="1">
            <a:off x="7069371" y="2040835"/>
            <a:ext cx="4499777" cy="369332"/>
          </a:xfrm>
          <a:prstGeom prst="rect">
            <a:avLst/>
          </a:prstGeom>
          <a:noFill/>
        </p:spPr>
        <p:txBody>
          <a:bodyPr wrap="square" rtlCol="0">
            <a:spAutoFit/>
          </a:bodyPr>
          <a:lstStyle/>
          <a:p>
            <a:endParaRPr lang="en-IN" dirty="0"/>
          </a:p>
        </p:txBody>
      </p:sp>
      <p:sp>
        <p:nvSpPr>
          <p:cNvPr id="9" name="TextBox 8"/>
          <p:cNvSpPr txBox="1"/>
          <p:nvPr/>
        </p:nvSpPr>
        <p:spPr>
          <a:xfrm flipH="1">
            <a:off x="442481" y="1279002"/>
            <a:ext cx="4764156" cy="46103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200" dirty="0"/>
              <a:t>‘Group’ column is coded to numerical labels with </a:t>
            </a:r>
            <a:r>
              <a:rPr lang="en-US" sz="2200" dirty="0" err="1"/>
              <a:t>LabelEncoder</a:t>
            </a:r>
            <a:r>
              <a:rPr lang="en-US" sz="2200" dirty="0"/>
              <a:t>() function.</a:t>
            </a:r>
          </a:p>
          <a:p>
            <a:pPr marL="285750" indent="-285750">
              <a:lnSpc>
                <a:spcPct val="150000"/>
              </a:lnSpc>
              <a:buFont typeface="Arial" panose="020B0604020202020204" pitchFamily="34" charset="0"/>
              <a:buChar char="•"/>
            </a:pPr>
            <a:r>
              <a:rPr lang="en-US" sz="2200" dirty="0"/>
              <a:t>The X(input data) is mapped to the </a:t>
            </a:r>
            <a:r>
              <a:rPr lang="en-US" sz="2200" dirty="0" err="1"/>
              <a:t>vectorized</a:t>
            </a:r>
            <a:r>
              <a:rPr lang="en-US" sz="2200" dirty="0"/>
              <a:t> data and y(target) to encoded groups to build our models. </a:t>
            </a:r>
          </a:p>
          <a:p>
            <a:pPr marL="285750" indent="-285750">
              <a:lnSpc>
                <a:spcPct val="150000"/>
              </a:lnSpc>
              <a:buFont typeface="Arial" panose="020B0604020202020204" pitchFamily="34" charset="0"/>
              <a:buChar char="•"/>
            </a:pPr>
            <a:r>
              <a:rPr lang="en-US" sz="2200" dirty="0"/>
              <a:t>The training and testing datasets are split from the X and y data, in a ratio of 60-40  respectively using the </a:t>
            </a:r>
            <a:r>
              <a:rPr lang="en-US" sz="2200" dirty="0" err="1"/>
              <a:t>train_test_split</a:t>
            </a:r>
            <a:r>
              <a:rPr lang="en-US" sz="2200" dirty="0"/>
              <a:t>() function. </a:t>
            </a:r>
            <a:endParaRPr lang="en-IN" sz="2200" dirty="0"/>
          </a:p>
        </p:txBody>
      </p:sp>
      <p:pic>
        <p:nvPicPr>
          <p:cNvPr id="10" name="Picture 9"/>
          <p:cNvPicPr>
            <a:picLocks noChangeAspect="1"/>
          </p:cNvPicPr>
          <p:nvPr/>
        </p:nvPicPr>
        <p:blipFill>
          <a:blip r:embed="rId2"/>
          <a:stretch>
            <a:fillRect/>
          </a:stretch>
        </p:blipFill>
        <p:spPr>
          <a:xfrm>
            <a:off x="5346390" y="918916"/>
            <a:ext cx="6673948" cy="4956809"/>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07853" y="5575811"/>
            <a:ext cx="6969369" cy="918649"/>
          </a:xfrm>
          <a:prstGeom prst="rect">
            <a:avLst/>
          </a:prstGeom>
        </p:spPr>
      </p:pic>
    </p:spTree>
    <p:extLst>
      <p:ext uri="{BB962C8B-B14F-4D97-AF65-F5344CB8AC3E}">
        <p14:creationId xmlns:p14="http://schemas.microsoft.com/office/powerpoint/2010/main" val="1953019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Step5:Basic Models – Multinomial Naïve Bayes</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15</a:t>
            </a:fld>
            <a:endParaRPr lang="en-IN"/>
          </a:p>
        </p:txBody>
      </p:sp>
      <p:sp>
        <p:nvSpPr>
          <p:cNvPr id="10" name="Freeform: Shape 9"/>
          <p:cNvSpPr/>
          <p:nvPr/>
        </p:nvSpPr>
        <p:spPr>
          <a:xfrm>
            <a:off x="880406" y="1006062"/>
            <a:ext cx="1498835" cy="951726"/>
          </a:xfrm>
          <a:custGeom>
            <a:avLst/>
            <a:gdLst>
              <a:gd name="connsiteX0" fmla="*/ 0 w 916387"/>
              <a:gd name="connsiteY0" fmla="*/ 50910 h 509104"/>
              <a:gd name="connsiteX1" fmla="*/ 50910 w 916387"/>
              <a:gd name="connsiteY1" fmla="*/ 0 h 509104"/>
              <a:gd name="connsiteX2" fmla="*/ 865477 w 916387"/>
              <a:gd name="connsiteY2" fmla="*/ 0 h 509104"/>
              <a:gd name="connsiteX3" fmla="*/ 916387 w 916387"/>
              <a:gd name="connsiteY3" fmla="*/ 50910 h 509104"/>
              <a:gd name="connsiteX4" fmla="*/ 916387 w 916387"/>
              <a:gd name="connsiteY4" fmla="*/ 458194 h 509104"/>
              <a:gd name="connsiteX5" fmla="*/ 865477 w 916387"/>
              <a:gd name="connsiteY5" fmla="*/ 509104 h 509104"/>
              <a:gd name="connsiteX6" fmla="*/ 50910 w 916387"/>
              <a:gd name="connsiteY6" fmla="*/ 509104 h 509104"/>
              <a:gd name="connsiteX7" fmla="*/ 0 w 916387"/>
              <a:gd name="connsiteY7" fmla="*/ 458194 h 509104"/>
              <a:gd name="connsiteX8" fmla="*/ 0 w 916387"/>
              <a:gd name="connsiteY8" fmla="*/ 50910 h 509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6387" h="509104">
                <a:moveTo>
                  <a:pt x="0" y="50910"/>
                </a:moveTo>
                <a:cubicBezTo>
                  <a:pt x="0" y="22793"/>
                  <a:pt x="22793" y="0"/>
                  <a:pt x="50910" y="0"/>
                </a:cubicBezTo>
                <a:lnTo>
                  <a:pt x="865477" y="0"/>
                </a:lnTo>
                <a:cubicBezTo>
                  <a:pt x="893594" y="0"/>
                  <a:pt x="916387" y="22793"/>
                  <a:pt x="916387" y="50910"/>
                </a:cubicBezTo>
                <a:lnTo>
                  <a:pt x="916387" y="458194"/>
                </a:lnTo>
                <a:cubicBezTo>
                  <a:pt x="916387" y="486311"/>
                  <a:pt x="893594" y="509104"/>
                  <a:pt x="865477" y="509104"/>
                </a:cubicBezTo>
                <a:lnTo>
                  <a:pt x="50910" y="509104"/>
                </a:lnTo>
                <a:cubicBezTo>
                  <a:pt x="22793" y="509104"/>
                  <a:pt x="0" y="486311"/>
                  <a:pt x="0" y="458194"/>
                </a:cubicBezTo>
                <a:lnTo>
                  <a:pt x="0" y="50910"/>
                </a:ln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98731" tIns="98731" rIns="98731" bIns="98731" numCol="1" spcCol="1270" anchor="ctr" anchorCtr="0">
            <a:noAutofit/>
          </a:bodyPr>
          <a:lstStyle/>
          <a:p>
            <a:pPr marL="0" lvl="0" indent="0" algn="ctr" defTabSz="977900">
              <a:lnSpc>
                <a:spcPct val="90000"/>
              </a:lnSpc>
              <a:spcBef>
                <a:spcPct val="0"/>
              </a:spcBef>
              <a:spcAft>
                <a:spcPct val="35000"/>
              </a:spcAft>
              <a:buNone/>
            </a:pPr>
            <a:r>
              <a:rPr lang="en-US" sz="2200" kern="1200" dirty="0"/>
              <a:t>Pros</a:t>
            </a:r>
          </a:p>
        </p:txBody>
      </p:sp>
      <p:sp>
        <p:nvSpPr>
          <p:cNvPr id="11" name="Freeform: Shape 10"/>
          <p:cNvSpPr/>
          <p:nvPr/>
        </p:nvSpPr>
        <p:spPr>
          <a:xfrm>
            <a:off x="3045393" y="1006062"/>
            <a:ext cx="1498835" cy="951726"/>
          </a:xfrm>
          <a:custGeom>
            <a:avLst/>
            <a:gdLst>
              <a:gd name="connsiteX0" fmla="*/ 0 w 916387"/>
              <a:gd name="connsiteY0" fmla="*/ 50910 h 509104"/>
              <a:gd name="connsiteX1" fmla="*/ 50910 w 916387"/>
              <a:gd name="connsiteY1" fmla="*/ 0 h 509104"/>
              <a:gd name="connsiteX2" fmla="*/ 865477 w 916387"/>
              <a:gd name="connsiteY2" fmla="*/ 0 h 509104"/>
              <a:gd name="connsiteX3" fmla="*/ 916387 w 916387"/>
              <a:gd name="connsiteY3" fmla="*/ 50910 h 509104"/>
              <a:gd name="connsiteX4" fmla="*/ 916387 w 916387"/>
              <a:gd name="connsiteY4" fmla="*/ 458194 h 509104"/>
              <a:gd name="connsiteX5" fmla="*/ 865477 w 916387"/>
              <a:gd name="connsiteY5" fmla="*/ 509104 h 509104"/>
              <a:gd name="connsiteX6" fmla="*/ 50910 w 916387"/>
              <a:gd name="connsiteY6" fmla="*/ 509104 h 509104"/>
              <a:gd name="connsiteX7" fmla="*/ 0 w 916387"/>
              <a:gd name="connsiteY7" fmla="*/ 458194 h 509104"/>
              <a:gd name="connsiteX8" fmla="*/ 0 w 916387"/>
              <a:gd name="connsiteY8" fmla="*/ 50910 h 509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6387" h="509104">
                <a:moveTo>
                  <a:pt x="0" y="50910"/>
                </a:moveTo>
                <a:cubicBezTo>
                  <a:pt x="0" y="22793"/>
                  <a:pt x="22793" y="0"/>
                  <a:pt x="50910" y="0"/>
                </a:cubicBezTo>
                <a:lnTo>
                  <a:pt x="865477" y="0"/>
                </a:lnTo>
                <a:cubicBezTo>
                  <a:pt x="893594" y="0"/>
                  <a:pt x="916387" y="22793"/>
                  <a:pt x="916387" y="50910"/>
                </a:cubicBezTo>
                <a:lnTo>
                  <a:pt x="916387" y="458194"/>
                </a:lnTo>
                <a:cubicBezTo>
                  <a:pt x="916387" y="486311"/>
                  <a:pt x="893594" y="509104"/>
                  <a:pt x="865477" y="509104"/>
                </a:cubicBezTo>
                <a:lnTo>
                  <a:pt x="50910" y="509104"/>
                </a:lnTo>
                <a:cubicBezTo>
                  <a:pt x="22793" y="509104"/>
                  <a:pt x="0" y="486311"/>
                  <a:pt x="0" y="458194"/>
                </a:cubicBezTo>
                <a:lnTo>
                  <a:pt x="0" y="50910"/>
                </a:lnTo>
                <a:close/>
              </a:path>
            </a:pathLst>
          </a:custGeom>
        </p:spPr>
        <p:style>
          <a:lnRef idx="2">
            <a:schemeClr val="accent5">
              <a:tint val="40000"/>
              <a:alpha val="90000"/>
              <a:hueOff val="-2246587"/>
              <a:satOff val="-7611"/>
              <a:lumOff val="-976"/>
              <a:alphaOff val="0"/>
            </a:schemeClr>
          </a:lnRef>
          <a:fillRef idx="1">
            <a:schemeClr val="accent5">
              <a:tint val="40000"/>
              <a:alpha val="90000"/>
              <a:hueOff val="-2246587"/>
              <a:satOff val="-7611"/>
              <a:lumOff val="-976"/>
              <a:alphaOff val="0"/>
            </a:schemeClr>
          </a:fillRef>
          <a:effectRef idx="0">
            <a:schemeClr val="accent5">
              <a:tint val="40000"/>
              <a:alpha val="90000"/>
              <a:hueOff val="-2246587"/>
              <a:satOff val="-7611"/>
              <a:lumOff val="-976"/>
              <a:alphaOff val="0"/>
            </a:schemeClr>
          </a:effectRef>
          <a:fontRef idx="minor">
            <a:schemeClr val="dk1">
              <a:hueOff val="0"/>
              <a:satOff val="0"/>
              <a:lumOff val="0"/>
              <a:alphaOff val="0"/>
            </a:schemeClr>
          </a:fontRef>
        </p:style>
        <p:txBody>
          <a:bodyPr spcFirstLastPara="0" vert="horz" wrap="square" lIns="98731" tIns="98731" rIns="98731" bIns="98731" numCol="1" spcCol="1270" anchor="ctr" anchorCtr="0">
            <a:noAutofit/>
          </a:bodyPr>
          <a:lstStyle/>
          <a:p>
            <a:pPr marL="0" lvl="0" indent="0" algn="ctr" defTabSz="977900">
              <a:lnSpc>
                <a:spcPct val="90000"/>
              </a:lnSpc>
              <a:spcBef>
                <a:spcPct val="0"/>
              </a:spcBef>
              <a:spcAft>
                <a:spcPct val="35000"/>
              </a:spcAft>
              <a:buNone/>
            </a:pPr>
            <a:r>
              <a:rPr lang="en-US" sz="2200" kern="1200" dirty="0"/>
              <a:t>Cons</a:t>
            </a:r>
          </a:p>
        </p:txBody>
      </p:sp>
      <p:sp>
        <p:nvSpPr>
          <p:cNvPr id="12" name="Isosceles Triangle 11"/>
          <p:cNvSpPr/>
          <p:nvPr/>
        </p:nvSpPr>
        <p:spPr>
          <a:xfrm>
            <a:off x="2400061" y="5050901"/>
            <a:ext cx="624515" cy="713795"/>
          </a:xfrm>
          <a:prstGeom prst="triangle">
            <a:avLst/>
          </a:prstGeom>
        </p:spPr>
        <p:style>
          <a:lnRef idx="2">
            <a:schemeClr val="accent5">
              <a:tint val="40000"/>
              <a:alpha val="90000"/>
              <a:hueOff val="-4493175"/>
              <a:satOff val="-15221"/>
              <a:lumOff val="-1952"/>
              <a:alphaOff val="0"/>
            </a:schemeClr>
          </a:lnRef>
          <a:fillRef idx="1">
            <a:schemeClr val="accent5">
              <a:tint val="40000"/>
              <a:alpha val="90000"/>
              <a:hueOff val="-4493175"/>
              <a:satOff val="-15221"/>
              <a:lumOff val="-1952"/>
              <a:alphaOff val="0"/>
            </a:schemeClr>
          </a:fillRef>
          <a:effectRef idx="0">
            <a:schemeClr val="accent5">
              <a:tint val="40000"/>
              <a:alpha val="90000"/>
              <a:hueOff val="-4493175"/>
              <a:satOff val="-15221"/>
              <a:lumOff val="-1952"/>
              <a:alphaOff val="0"/>
            </a:schemeClr>
          </a:effectRef>
          <a:fontRef idx="minor">
            <a:schemeClr val="dk1">
              <a:hueOff val="0"/>
              <a:satOff val="0"/>
              <a:lumOff val="0"/>
              <a:alphaOff val="0"/>
            </a:schemeClr>
          </a:fontRef>
        </p:style>
      </p:sp>
      <p:sp>
        <p:nvSpPr>
          <p:cNvPr id="13" name="Rectangle 12"/>
          <p:cNvSpPr/>
          <p:nvPr/>
        </p:nvSpPr>
        <p:spPr>
          <a:xfrm rot="240000">
            <a:off x="838200" y="4745033"/>
            <a:ext cx="3748235" cy="299572"/>
          </a:xfrm>
          <a:prstGeom prst="rect">
            <a:avLst/>
          </a:prstGeom>
        </p:spPr>
        <p:style>
          <a:lnRef idx="2">
            <a:schemeClr val="accent5">
              <a:tint val="40000"/>
              <a:alpha val="90000"/>
              <a:hueOff val="-6739762"/>
              <a:satOff val="-22832"/>
              <a:lumOff val="-2928"/>
              <a:alphaOff val="0"/>
            </a:schemeClr>
          </a:lnRef>
          <a:fillRef idx="1">
            <a:schemeClr val="accent5">
              <a:tint val="40000"/>
              <a:alpha val="90000"/>
              <a:hueOff val="-6739762"/>
              <a:satOff val="-22832"/>
              <a:lumOff val="-2928"/>
              <a:alphaOff val="0"/>
            </a:schemeClr>
          </a:fillRef>
          <a:effectRef idx="0">
            <a:schemeClr val="accent5">
              <a:tint val="40000"/>
              <a:alpha val="90000"/>
              <a:hueOff val="-6739762"/>
              <a:satOff val="-22832"/>
              <a:lumOff val="-2928"/>
              <a:alphaOff val="0"/>
            </a:schemeClr>
          </a:effectRef>
          <a:fontRef idx="minor">
            <a:schemeClr val="dk1">
              <a:hueOff val="0"/>
              <a:satOff val="0"/>
              <a:lumOff val="0"/>
              <a:alphaOff val="0"/>
            </a:schemeClr>
          </a:fontRef>
        </p:style>
      </p:sp>
      <p:sp>
        <p:nvSpPr>
          <p:cNvPr id="14" name="Freeform: Shape 13"/>
          <p:cNvSpPr/>
          <p:nvPr/>
        </p:nvSpPr>
        <p:spPr>
          <a:xfrm rot="240000">
            <a:off x="2546319" y="3687551"/>
            <a:ext cx="3040681" cy="1120541"/>
          </a:xfrm>
          <a:custGeom>
            <a:avLst/>
            <a:gdLst>
              <a:gd name="connsiteX0" fmla="*/ 0 w 914354"/>
              <a:gd name="connsiteY0" fmla="*/ 71001 h 425995"/>
              <a:gd name="connsiteX1" fmla="*/ 71001 w 914354"/>
              <a:gd name="connsiteY1" fmla="*/ 0 h 425995"/>
              <a:gd name="connsiteX2" fmla="*/ 843353 w 914354"/>
              <a:gd name="connsiteY2" fmla="*/ 0 h 425995"/>
              <a:gd name="connsiteX3" fmla="*/ 914354 w 914354"/>
              <a:gd name="connsiteY3" fmla="*/ 71001 h 425995"/>
              <a:gd name="connsiteX4" fmla="*/ 914354 w 914354"/>
              <a:gd name="connsiteY4" fmla="*/ 354994 h 425995"/>
              <a:gd name="connsiteX5" fmla="*/ 843353 w 914354"/>
              <a:gd name="connsiteY5" fmla="*/ 425995 h 425995"/>
              <a:gd name="connsiteX6" fmla="*/ 71001 w 914354"/>
              <a:gd name="connsiteY6" fmla="*/ 425995 h 425995"/>
              <a:gd name="connsiteX7" fmla="*/ 0 w 914354"/>
              <a:gd name="connsiteY7" fmla="*/ 354994 h 425995"/>
              <a:gd name="connsiteX8" fmla="*/ 0 w 914354"/>
              <a:gd name="connsiteY8" fmla="*/ 71001 h 42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354" h="425995">
                <a:moveTo>
                  <a:pt x="0" y="71001"/>
                </a:moveTo>
                <a:cubicBezTo>
                  <a:pt x="0" y="31788"/>
                  <a:pt x="31788" y="0"/>
                  <a:pt x="71001" y="0"/>
                </a:cubicBezTo>
                <a:lnTo>
                  <a:pt x="843353" y="0"/>
                </a:lnTo>
                <a:cubicBezTo>
                  <a:pt x="882566" y="0"/>
                  <a:pt x="914354" y="31788"/>
                  <a:pt x="914354" y="71001"/>
                </a:cubicBezTo>
                <a:lnTo>
                  <a:pt x="914354" y="354994"/>
                </a:lnTo>
                <a:cubicBezTo>
                  <a:pt x="914354" y="394207"/>
                  <a:pt x="882566" y="425995"/>
                  <a:pt x="843353" y="425995"/>
                </a:cubicBezTo>
                <a:lnTo>
                  <a:pt x="71001" y="425995"/>
                </a:lnTo>
                <a:cubicBezTo>
                  <a:pt x="31788" y="425995"/>
                  <a:pt x="0" y="394207"/>
                  <a:pt x="0" y="354994"/>
                </a:cubicBezTo>
                <a:lnTo>
                  <a:pt x="0" y="71001"/>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9845" tIns="39844" rIns="39844" bIns="39845" numCol="1" spcCol="1270" anchor="ctr" anchorCtr="0">
            <a:noAutofit/>
          </a:bodyPr>
          <a:lstStyle/>
          <a:p>
            <a:pPr marL="0" lvl="0" indent="0" algn="ctr" defTabSz="222250">
              <a:lnSpc>
                <a:spcPct val="90000"/>
              </a:lnSpc>
              <a:spcBef>
                <a:spcPct val="0"/>
              </a:spcBef>
              <a:spcAft>
                <a:spcPct val="35000"/>
              </a:spcAft>
              <a:buFont typeface="Symbol" panose="05050102010706020507" pitchFamily="18" charset="2"/>
              <a:buNone/>
            </a:pPr>
            <a:r>
              <a:rPr lang="en-US" sz="1400" b="1" kern="1200"/>
              <a:t>Bad estimator hence the probability outputs are not taken too seriously. </a:t>
            </a:r>
            <a:endParaRPr lang="en-US" sz="1400" b="1" kern="1200" dirty="0"/>
          </a:p>
        </p:txBody>
      </p:sp>
      <p:sp>
        <p:nvSpPr>
          <p:cNvPr id="15" name="Freeform: Shape 14"/>
          <p:cNvSpPr/>
          <p:nvPr/>
        </p:nvSpPr>
        <p:spPr>
          <a:xfrm rot="240000">
            <a:off x="2579893" y="2830996"/>
            <a:ext cx="3040681" cy="1120541"/>
          </a:xfrm>
          <a:custGeom>
            <a:avLst/>
            <a:gdLst>
              <a:gd name="connsiteX0" fmla="*/ 0 w 914354"/>
              <a:gd name="connsiteY0" fmla="*/ 71001 h 425995"/>
              <a:gd name="connsiteX1" fmla="*/ 71001 w 914354"/>
              <a:gd name="connsiteY1" fmla="*/ 0 h 425995"/>
              <a:gd name="connsiteX2" fmla="*/ 843353 w 914354"/>
              <a:gd name="connsiteY2" fmla="*/ 0 h 425995"/>
              <a:gd name="connsiteX3" fmla="*/ 914354 w 914354"/>
              <a:gd name="connsiteY3" fmla="*/ 71001 h 425995"/>
              <a:gd name="connsiteX4" fmla="*/ 914354 w 914354"/>
              <a:gd name="connsiteY4" fmla="*/ 354994 h 425995"/>
              <a:gd name="connsiteX5" fmla="*/ 843353 w 914354"/>
              <a:gd name="connsiteY5" fmla="*/ 425995 h 425995"/>
              <a:gd name="connsiteX6" fmla="*/ 71001 w 914354"/>
              <a:gd name="connsiteY6" fmla="*/ 425995 h 425995"/>
              <a:gd name="connsiteX7" fmla="*/ 0 w 914354"/>
              <a:gd name="connsiteY7" fmla="*/ 354994 h 425995"/>
              <a:gd name="connsiteX8" fmla="*/ 0 w 914354"/>
              <a:gd name="connsiteY8" fmla="*/ 71001 h 42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354" h="425995">
                <a:moveTo>
                  <a:pt x="0" y="71001"/>
                </a:moveTo>
                <a:cubicBezTo>
                  <a:pt x="0" y="31788"/>
                  <a:pt x="31788" y="0"/>
                  <a:pt x="71001" y="0"/>
                </a:cubicBezTo>
                <a:lnTo>
                  <a:pt x="843353" y="0"/>
                </a:lnTo>
                <a:cubicBezTo>
                  <a:pt x="882566" y="0"/>
                  <a:pt x="914354" y="31788"/>
                  <a:pt x="914354" y="71001"/>
                </a:cubicBezTo>
                <a:lnTo>
                  <a:pt x="914354" y="354994"/>
                </a:lnTo>
                <a:cubicBezTo>
                  <a:pt x="914354" y="394207"/>
                  <a:pt x="882566" y="425995"/>
                  <a:pt x="843353" y="425995"/>
                </a:cubicBezTo>
                <a:lnTo>
                  <a:pt x="71001" y="425995"/>
                </a:lnTo>
                <a:cubicBezTo>
                  <a:pt x="31788" y="425995"/>
                  <a:pt x="0" y="394207"/>
                  <a:pt x="0" y="354994"/>
                </a:cubicBezTo>
                <a:lnTo>
                  <a:pt x="0" y="71001"/>
                </a:lnTo>
                <a:close/>
              </a:path>
            </a:pathLst>
          </a:custGeom>
        </p:spPr>
        <p:style>
          <a:lnRef idx="2">
            <a:schemeClr val="lt1">
              <a:hueOff val="0"/>
              <a:satOff val="0"/>
              <a:lumOff val="0"/>
              <a:alphaOff val="0"/>
            </a:schemeClr>
          </a:lnRef>
          <a:fillRef idx="1">
            <a:schemeClr val="accent5">
              <a:hueOff val="-1689636"/>
              <a:satOff val="-4355"/>
              <a:lumOff val="-2941"/>
              <a:alphaOff val="0"/>
            </a:schemeClr>
          </a:fillRef>
          <a:effectRef idx="0">
            <a:schemeClr val="accent5">
              <a:hueOff val="-1689636"/>
              <a:satOff val="-4355"/>
              <a:lumOff val="-2941"/>
              <a:alphaOff val="0"/>
            </a:schemeClr>
          </a:effectRef>
          <a:fontRef idx="minor">
            <a:schemeClr val="lt1"/>
          </a:fontRef>
        </p:style>
        <p:txBody>
          <a:bodyPr spcFirstLastPara="0" vert="horz" wrap="square" lIns="39845" tIns="39844" rIns="39844" bIns="39845" numCol="1" spcCol="1270" anchor="ctr" anchorCtr="0">
            <a:noAutofit/>
          </a:bodyPr>
          <a:lstStyle/>
          <a:p>
            <a:pPr marL="0" lvl="0" indent="0" algn="ctr" defTabSz="222250">
              <a:lnSpc>
                <a:spcPct val="90000"/>
              </a:lnSpc>
              <a:spcBef>
                <a:spcPct val="0"/>
              </a:spcBef>
              <a:spcAft>
                <a:spcPct val="35000"/>
              </a:spcAft>
              <a:buFont typeface="Symbol" panose="05050102010706020507" pitchFamily="18" charset="2"/>
              <a:buNone/>
            </a:pPr>
            <a:r>
              <a:rPr lang="en-US" sz="1400" b="1" kern="1200"/>
              <a:t>Assumptions of independent feature cannot represent real time data.</a:t>
            </a:r>
            <a:endParaRPr lang="en-IN" sz="1400" b="1" kern="1200"/>
          </a:p>
        </p:txBody>
      </p:sp>
      <p:sp>
        <p:nvSpPr>
          <p:cNvPr id="16" name="Freeform: Shape 15"/>
          <p:cNvSpPr/>
          <p:nvPr/>
        </p:nvSpPr>
        <p:spPr>
          <a:xfrm rot="240000">
            <a:off x="2654567" y="1993476"/>
            <a:ext cx="3040681" cy="1120541"/>
          </a:xfrm>
          <a:custGeom>
            <a:avLst/>
            <a:gdLst>
              <a:gd name="connsiteX0" fmla="*/ 0 w 914354"/>
              <a:gd name="connsiteY0" fmla="*/ 71001 h 425995"/>
              <a:gd name="connsiteX1" fmla="*/ 71001 w 914354"/>
              <a:gd name="connsiteY1" fmla="*/ 0 h 425995"/>
              <a:gd name="connsiteX2" fmla="*/ 843353 w 914354"/>
              <a:gd name="connsiteY2" fmla="*/ 0 h 425995"/>
              <a:gd name="connsiteX3" fmla="*/ 914354 w 914354"/>
              <a:gd name="connsiteY3" fmla="*/ 71001 h 425995"/>
              <a:gd name="connsiteX4" fmla="*/ 914354 w 914354"/>
              <a:gd name="connsiteY4" fmla="*/ 354994 h 425995"/>
              <a:gd name="connsiteX5" fmla="*/ 843353 w 914354"/>
              <a:gd name="connsiteY5" fmla="*/ 425995 h 425995"/>
              <a:gd name="connsiteX6" fmla="*/ 71001 w 914354"/>
              <a:gd name="connsiteY6" fmla="*/ 425995 h 425995"/>
              <a:gd name="connsiteX7" fmla="*/ 0 w 914354"/>
              <a:gd name="connsiteY7" fmla="*/ 354994 h 425995"/>
              <a:gd name="connsiteX8" fmla="*/ 0 w 914354"/>
              <a:gd name="connsiteY8" fmla="*/ 71001 h 42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354" h="425995">
                <a:moveTo>
                  <a:pt x="0" y="71001"/>
                </a:moveTo>
                <a:cubicBezTo>
                  <a:pt x="0" y="31788"/>
                  <a:pt x="31788" y="0"/>
                  <a:pt x="71001" y="0"/>
                </a:cubicBezTo>
                <a:lnTo>
                  <a:pt x="843353" y="0"/>
                </a:lnTo>
                <a:cubicBezTo>
                  <a:pt x="882566" y="0"/>
                  <a:pt x="914354" y="31788"/>
                  <a:pt x="914354" y="71001"/>
                </a:cubicBezTo>
                <a:lnTo>
                  <a:pt x="914354" y="354994"/>
                </a:lnTo>
                <a:cubicBezTo>
                  <a:pt x="914354" y="394207"/>
                  <a:pt x="882566" y="425995"/>
                  <a:pt x="843353" y="425995"/>
                </a:cubicBezTo>
                <a:lnTo>
                  <a:pt x="71001" y="425995"/>
                </a:lnTo>
                <a:cubicBezTo>
                  <a:pt x="31788" y="425995"/>
                  <a:pt x="0" y="394207"/>
                  <a:pt x="0" y="354994"/>
                </a:cubicBezTo>
                <a:lnTo>
                  <a:pt x="0" y="71001"/>
                </a:lnTo>
                <a:close/>
              </a:path>
            </a:pathLst>
          </a:cu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39845" tIns="39844" rIns="39844" bIns="39845" numCol="1" spcCol="1270" anchor="ctr" anchorCtr="0">
            <a:noAutofit/>
          </a:bodyPr>
          <a:lstStyle/>
          <a:p>
            <a:pPr marL="0" lvl="0" indent="0" algn="ctr" defTabSz="222250">
              <a:lnSpc>
                <a:spcPct val="90000"/>
              </a:lnSpc>
              <a:spcBef>
                <a:spcPct val="0"/>
              </a:spcBef>
              <a:spcAft>
                <a:spcPct val="35000"/>
              </a:spcAft>
              <a:buFont typeface="Symbol" panose="05050102010706020507" pitchFamily="18" charset="2"/>
              <a:buNone/>
            </a:pPr>
            <a:r>
              <a:rPr lang="en-US" sz="1400" b="1" kern="1200" dirty="0"/>
              <a:t>Zero frequency - If training data set gets a category not trained on earlier, then model will assign a 0 (zero) probability and will be unable to make a prediction.</a:t>
            </a:r>
            <a:endParaRPr lang="en-IN" sz="1400" b="1" kern="1200" dirty="0"/>
          </a:p>
        </p:txBody>
      </p:sp>
      <p:sp>
        <p:nvSpPr>
          <p:cNvPr id="17" name="Freeform: Shape 16"/>
          <p:cNvSpPr/>
          <p:nvPr/>
        </p:nvSpPr>
        <p:spPr>
          <a:xfrm rot="240000">
            <a:off x="88410" y="3794821"/>
            <a:ext cx="2352666" cy="796361"/>
          </a:xfrm>
          <a:custGeom>
            <a:avLst/>
            <a:gdLst>
              <a:gd name="connsiteX0" fmla="*/ 0 w 914354"/>
              <a:gd name="connsiteY0" fmla="*/ 71001 h 425995"/>
              <a:gd name="connsiteX1" fmla="*/ 71001 w 914354"/>
              <a:gd name="connsiteY1" fmla="*/ 0 h 425995"/>
              <a:gd name="connsiteX2" fmla="*/ 843353 w 914354"/>
              <a:gd name="connsiteY2" fmla="*/ 0 h 425995"/>
              <a:gd name="connsiteX3" fmla="*/ 914354 w 914354"/>
              <a:gd name="connsiteY3" fmla="*/ 71001 h 425995"/>
              <a:gd name="connsiteX4" fmla="*/ 914354 w 914354"/>
              <a:gd name="connsiteY4" fmla="*/ 354994 h 425995"/>
              <a:gd name="connsiteX5" fmla="*/ 843353 w 914354"/>
              <a:gd name="connsiteY5" fmla="*/ 425995 h 425995"/>
              <a:gd name="connsiteX6" fmla="*/ 71001 w 914354"/>
              <a:gd name="connsiteY6" fmla="*/ 425995 h 425995"/>
              <a:gd name="connsiteX7" fmla="*/ 0 w 914354"/>
              <a:gd name="connsiteY7" fmla="*/ 354994 h 425995"/>
              <a:gd name="connsiteX8" fmla="*/ 0 w 914354"/>
              <a:gd name="connsiteY8" fmla="*/ 71001 h 42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354" h="425995">
                <a:moveTo>
                  <a:pt x="0" y="71001"/>
                </a:moveTo>
                <a:cubicBezTo>
                  <a:pt x="0" y="31788"/>
                  <a:pt x="31788" y="0"/>
                  <a:pt x="71001" y="0"/>
                </a:cubicBezTo>
                <a:lnTo>
                  <a:pt x="843353" y="0"/>
                </a:lnTo>
                <a:cubicBezTo>
                  <a:pt x="882566" y="0"/>
                  <a:pt x="914354" y="31788"/>
                  <a:pt x="914354" y="71001"/>
                </a:cubicBezTo>
                <a:lnTo>
                  <a:pt x="914354" y="354994"/>
                </a:lnTo>
                <a:cubicBezTo>
                  <a:pt x="914354" y="394207"/>
                  <a:pt x="882566" y="425995"/>
                  <a:pt x="843353" y="425995"/>
                </a:cubicBezTo>
                <a:lnTo>
                  <a:pt x="71001" y="425995"/>
                </a:lnTo>
                <a:cubicBezTo>
                  <a:pt x="31788" y="425995"/>
                  <a:pt x="0" y="394207"/>
                  <a:pt x="0" y="354994"/>
                </a:cubicBezTo>
                <a:lnTo>
                  <a:pt x="0" y="71001"/>
                </a:lnTo>
                <a:close/>
              </a:path>
            </a:pathLst>
          </a:custGeom>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39845" tIns="39844" rIns="39844" bIns="39845" numCol="1" spcCol="1270" anchor="ctr" anchorCtr="0">
            <a:noAutofit/>
          </a:bodyPr>
          <a:lstStyle/>
          <a:p>
            <a:pPr marL="0" lvl="0" indent="0" algn="ctr" defTabSz="222250">
              <a:lnSpc>
                <a:spcPct val="90000"/>
              </a:lnSpc>
              <a:spcBef>
                <a:spcPct val="0"/>
              </a:spcBef>
              <a:spcAft>
                <a:spcPct val="35000"/>
              </a:spcAft>
              <a:buFont typeface="Symbol" panose="05050102010706020507" pitchFamily="18" charset="2"/>
              <a:buNone/>
            </a:pPr>
            <a:r>
              <a:rPr lang="en-US" sz="1400" b="1" kern="1200" dirty="0"/>
              <a:t>Simple, fast and well in multi class prediction. </a:t>
            </a:r>
          </a:p>
        </p:txBody>
      </p:sp>
      <p:sp>
        <p:nvSpPr>
          <p:cNvPr id="18" name="Freeform: Shape 17"/>
          <p:cNvSpPr/>
          <p:nvPr/>
        </p:nvSpPr>
        <p:spPr>
          <a:xfrm rot="240000">
            <a:off x="142535" y="2938268"/>
            <a:ext cx="2352666" cy="796361"/>
          </a:xfrm>
          <a:custGeom>
            <a:avLst/>
            <a:gdLst>
              <a:gd name="connsiteX0" fmla="*/ 0 w 914354"/>
              <a:gd name="connsiteY0" fmla="*/ 71001 h 425995"/>
              <a:gd name="connsiteX1" fmla="*/ 71001 w 914354"/>
              <a:gd name="connsiteY1" fmla="*/ 0 h 425995"/>
              <a:gd name="connsiteX2" fmla="*/ 843353 w 914354"/>
              <a:gd name="connsiteY2" fmla="*/ 0 h 425995"/>
              <a:gd name="connsiteX3" fmla="*/ 914354 w 914354"/>
              <a:gd name="connsiteY3" fmla="*/ 71001 h 425995"/>
              <a:gd name="connsiteX4" fmla="*/ 914354 w 914354"/>
              <a:gd name="connsiteY4" fmla="*/ 354994 h 425995"/>
              <a:gd name="connsiteX5" fmla="*/ 843353 w 914354"/>
              <a:gd name="connsiteY5" fmla="*/ 425995 h 425995"/>
              <a:gd name="connsiteX6" fmla="*/ 71001 w 914354"/>
              <a:gd name="connsiteY6" fmla="*/ 425995 h 425995"/>
              <a:gd name="connsiteX7" fmla="*/ 0 w 914354"/>
              <a:gd name="connsiteY7" fmla="*/ 354994 h 425995"/>
              <a:gd name="connsiteX8" fmla="*/ 0 w 914354"/>
              <a:gd name="connsiteY8" fmla="*/ 71001 h 42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354" h="425995">
                <a:moveTo>
                  <a:pt x="0" y="71001"/>
                </a:moveTo>
                <a:cubicBezTo>
                  <a:pt x="0" y="31788"/>
                  <a:pt x="31788" y="0"/>
                  <a:pt x="71001" y="0"/>
                </a:cubicBezTo>
                <a:lnTo>
                  <a:pt x="843353" y="0"/>
                </a:lnTo>
                <a:cubicBezTo>
                  <a:pt x="882566" y="0"/>
                  <a:pt x="914354" y="31788"/>
                  <a:pt x="914354" y="71001"/>
                </a:cubicBezTo>
                <a:lnTo>
                  <a:pt x="914354" y="354994"/>
                </a:lnTo>
                <a:cubicBezTo>
                  <a:pt x="914354" y="394207"/>
                  <a:pt x="882566" y="425995"/>
                  <a:pt x="843353" y="425995"/>
                </a:cubicBezTo>
                <a:lnTo>
                  <a:pt x="71001" y="425995"/>
                </a:lnTo>
                <a:cubicBezTo>
                  <a:pt x="31788" y="425995"/>
                  <a:pt x="0" y="394207"/>
                  <a:pt x="0" y="354994"/>
                </a:cubicBezTo>
                <a:lnTo>
                  <a:pt x="0" y="71001"/>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39845" tIns="39844" rIns="39844" bIns="39845" numCol="1" spcCol="1270" anchor="ctr" anchorCtr="0">
            <a:noAutofit/>
          </a:bodyPr>
          <a:lstStyle/>
          <a:p>
            <a:pPr marL="0" lvl="0" indent="0" algn="ctr" defTabSz="222250">
              <a:lnSpc>
                <a:spcPct val="90000"/>
              </a:lnSpc>
              <a:spcBef>
                <a:spcPct val="0"/>
              </a:spcBef>
              <a:spcAft>
                <a:spcPct val="35000"/>
              </a:spcAft>
              <a:buFont typeface="Symbol" panose="05050102010706020507" pitchFamily="18" charset="2"/>
              <a:buNone/>
            </a:pPr>
            <a:r>
              <a:rPr lang="en-US" sz="1400" b="1" kern="1200"/>
              <a:t>Performs better with less training data as it assumes feature independence</a:t>
            </a:r>
            <a:endParaRPr lang="en-IN" sz="1400" b="1" kern="1200"/>
          </a:p>
        </p:txBody>
      </p:sp>
      <p:pic>
        <p:nvPicPr>
          <p:cNvPr id="19" name="Picture 1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984691" y="4558298"/>
            <a:ext cx="3945848" cy="2103229"/>
          </a:xfrm>
          <a:prstGeom prst="rect">
            <a:avLst/>
          </a:prstGeom>
        </p:spPr>
      </p:pic>
      <p:sp>
        <p:nvSpPr>
          <p:cNvPr id="3" name="TextBox 2"/>
          <p:cNvSpPr txBox="1"/>
          <p:nvPr/>
        </p:nvSpPr>
        <p:spPr>
          <a:xfrm>
            <a:off x="63499" y="6618541"/>
            <a:ext cx="5807322" cy="230832"/>
          </a:xfrm>
          <a:prstGeom prst="rect">
            <a:avLst/>
          </a:prstGeom>
          <a:noFill/>
        </p:spPr>
        <p:txBody>
          <a:bodyPr wrap="square" rtlCol="0">
            <a:spAutoFit/>
          </a:bodyPr>
          <a:lstStyle/>
          <a:p>
            <a:r>
              <a:rPr lang="en-US" sz="900"/>
              <a:t>Pic Source: </a:t>
            </a:r>
            <a:r>
              <a:rPr lang="en-US" sz="900" u="sng">
                <a:hlinkClick r:id="rId3"/>
              </a:rPr>
              <a:t>http://shatterline.com/blog/2013/09/12/not-so-naive-classification-with-the-naive-bayes-classifier/</a:t>
            </a:r>
            <a:endParaRPr lang="en-IN" sz="900" dirty="0"/>
          </a:p>
        </p:txBody>
      </p:sp>
      <p:pic>
        <p:nvPicPr>
          <p:cNvPr id="21" name="Picture 20" descr="bayes-pictorial"/>
          <p:cNvPicPr/>
          <p:nvPr/>
        </p:nvPicPr>
        <p:blipFill>
          <a:blip r:embed="rId4" cstate="email">
            <a:extLst>
              <a:ext uri="{28A0092B-C50C-407E-A947-70E740481C1C}">
                <a14:useLocalDpi xmlns:a14="http://schemas.microsoft.com/office/drawing/2010/main"/>
              </a:ext>
            </a:extLst>
          </a:blip>
          <a:srcRect/>
          <a:stretch>
            <a:fillRect/>
          </a:stretch>
        </p:blipFill>
        <p:spPr bwMode="auto">
          <a:xfrm>
            <a:off x="6705600" y="871472"/>
            <a:ext cx="5486400" cy="3709670"/>
          </a:xfrm>
          <a:prstGeom prst="rect">
            <a:avLst/>
          </a:prstGeom>
          <a:noFill/>
          <a:ln>
            <a:noFill/>
          </a:ln>
        </p:spPr>
      </p:pic>
      <p:sp>
        <p:nvSpPr>
          <p:cNvPr id="6" name="TextBox 5"/>
          <p:cNvSpPr txBox="1"/>
          <p:nvPr/>
        </p:nvSpPr>
        <p:spPr>
          <a:xfrm>
            <a:off x="3461861" y="5711483"/>
            <a:ext cx="452283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C00000"/>
                </a:solidFill>
              </a:rPr>
              <a:t>Training accuracy is 57% </a:t>
            </a:r>
          </a:p>
          <a:p>
            <a:pPr marL="285750" indent="-285750">
              <a:buFont typeface="Arial" panose="020B0604020202020204" pitchFamily="34" charset="0"/>
              <a:buChar char="•"/>
            </a:pPr>
            <a:r>
              <a:rPr lang="en-US" sz="2000" dirty="0">
                <a:solidFill>
                  <a:srgbClr val="C00000"/>
                </a:solidFill>
              </a:rPr>
              <a:t>testing accuracy is 55%</a:t>
            </a:r>
            <a:endParaRPr lang="en-IN" sz="2000" dirty="0">
              <a:solidFill>
                <a:srgbClr val="C00000"/>
              </a:solidFill>
            </a:endParaRPr>
          </a:p>
        </p:txBody>
      </p:sp>
    </p:spTree>
    <p:extLst>
      <p:ext uri="{BB962C8B-B14F-4D97-AF65-F5344CB8AC3E}">
        <p14:creationId xmlns:p14="http://schemas.microsoft.com/office/powerpoint/2010/main" val="341575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Step5:Model – Support Vector Classifier</a:t>
            </a:r>
            <a:endParaRPr lang="en-IN" dirty="0"/>
          </a:p>
        </p:txBody>
      </p:sp>
      <p:sp>
        <p:nvSpPr>
          <p:cNvPr id="8" name="Freeform: Shape 7"/>
          <p:cNvSpPr/>
          <p:nvPr/>
        </p:nvSpPr>
        <p:spPr>
          <a:xfrm>
            <a:off x="1012366" y="1098825"/>
            <a:ext cx="1761205" cy="893417"/>
          </a:xfrm>
          <a:custGeom>
            <a:avLst/>
            <a:gdLst>
              <a:gd name="connsiteX0" fmla="*/ 0 w 1398236"/>
              <a:gd name="connsiteY0" fmla="*/ 77680 h 776798"/>
              <a:gd name="connsiteX1" fmla="*/ 77680 w 1398236"/>
              <a:gd name="connsiteY1" fmla="*/ 0 h 776798"/>
              <a:gd name="connsiteX2" fmla="*/ 1320556 w 1398236"/>
              <a:gd name="connsiteY2" fmla="*/ 0 h 776798"/>
              <a:gd name="connsiteX3" fmla="*/ 1398236 w 1398236"/>
              <a:gd name="connsiteY3" fmla="*/ 77680 h 776798"/>
              <a:gd name="connsiteX4" fmla="*/ 1398236 w 1398236"/>
              <a:gd name="connsiteY4" fmla="*/ 699118 h 776798"/>
              <a:gd name="connsiteX5" fmla="*/ 1320556 w 1398236"/>
              <a:gd name="connsiteY5" fmla="*/ 776798 h 776798"/>
              <a:gd name="connsiteX6" fmla="*/ 77680 w 1398236"/>
              <a:gd name="connsiteY6" fmla="*/ 776798 h 776798"/>
              <a:gd name="connsiteX7" fmla="*/ 0 w 1398236"/>
              <a:gd name="connsiteY7" fmla="*/ 699118 h 776798"/>
              <a:gd name="connsiteX8" fmla="*/ 0 w 1398236"/>
              <a:gd name="connsiteY8" fmla="*/ 77680 h 77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8236" h="776798">
                <a:moveTo>
                  <a:pt x="0" y="77680"/>
                </a:moveTo>
                <a:cubicBezTo>
                  <a:pt x="0" y="34779"/>
                  <a:pt x="34779" y="0"/>
                  <a:pt x="77680" y="0"/>
                </a:cubicBezTo>
                <a:lnTo>
                  <a:pt x="1320556" y="0"/>
                </a:lnTo>
                <a:cubicBezTo>
                  <a:pt x="1363457" y="0"/>
                  <a:pt x="1398236" y="34779"/>
                  <a:pt x="1398236" y="77680"/>
                </a:cubicBezTo>
                <a:lnTo>
                  <a:pt x="1398236" y="699118"/>
                </a:lnTo>
                <a:cubicBezTo>
                  <a:pt x="1398236" y="742019"/>
                  <a:pt x="1363457" y="776798"/>
                  <a:pt x="1320556" y="776798"/>
                </a:cubicBezTo>
                <a:lnTo>
                  <a:pt x="77680" y="776798"/>
                </a:lnTo>
                <a:cubicBezTo>
                  <a:pt x="34779" y="776798"/>
                  <a:pt x="0" y="742019"/>
                  <a:pt x="0" y="699118"/>
                </a:cubicBezTo>
                <a:lnTo>
                  <a:pt x="0" y="77680"/>
                </a:lnTo>
                <a:close/>
              </a:path>
            </a:pathLst>
          </a:custGeom>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8482" tIns="148482" rIns="148482" bIns="148482" numCol="1" spcCol="1270" anchor="ctr" anchorCtr="0">
            <a:noAutofit/>
          </a:bodyPr>
          <a:lstStyle/>
          <a:p>
            <a:pPr marL="0" lvl="0" indent="0" algn="ctr" defTabSz="1466850">
              <a:lnSpc>
                <a:spcPct val="90000"/>
              </a:lnSpc>
              <a:spcBef>
                <a:spcPct val="0"/>
              </a:spcBef>
              <a:spcAft>
                <a:spcPct val="35000"/>
              </a:spcAft>
              <a:buNone/>
            </a:pPr>
            <a:r>
              <a:rPr lang="en-US" sz="3300" kern="1200" dirty="0"/>
              <a:t>Pros</a:t>
            </a:r>
          </a:p>
        </p:txBody>
      </p:sp>
      <p:sp>
        <p:nvSpPr>
          <p:cNvPr id="9" name="Freeform: Shape 8"/>
          <p:cNvSpPr/>
          <p:nvPr/>
        </p:nvSpPr>
        <p:spPr>
          <a:xfrm>
            <a:off x="3556330" y="1098825"/>
            <a:ext cx="1761205" cy="893417"/>
          </a:xfrm>
          <a:custGeom>
            <a:avLst/>
            <a:gdLst>
              <a:gd name="connsiteX0" fmla="*/ 0 w 1398236"/>
              <a:gd name="connsiteY0" fmla="*/ 77680 h 776798"/>
              <a:gd name="connsiteX1" fmla="*/ 77680 w 1398236"/>
              <a:gd name="connsiteY1" fmla="*/ 0 h 776798"/>
              <a:gd name="connsiteX2" fmla="*/ 1320556 w 1398236"/>
              <a:gd name="connsiteY2" fmla="*/ 0 h 776798"/>
              <a:gd name="connsiteX3" fmla="*/ 1398236 w 1398236"/>
              <a:gd name="connsiteY3" fmla="*/ 77680 h 776798"/>
              <a:gd name="connsiteX4" fmla="*/ 1398236 w 1398236"/>
              <a:gd name="connsiteY4" fmla="*/ 699118 h 776798"/>
              <a:gd name="connsiteX5" fmla="*/ 1320556 w 1398236"/>
              <a:gd name="connsiteY5" fmla="*/ 776798 h 776798"/>
              <a:gd name="connsiteX6" fmla="*/ 77680 w 1398236"/>
              <a:gd name="connsiteY6" fmla="*/ 776798 h 776798"/>
              <a:gd name="connsiteX7" fmla="*/ 0 w 1398236"/>
              <a:gd name="connsiteY7" fmla="*/ 699118 h 776798"/>
              <a:gd name="connsiteX8" fmla="*/ 0 w 1398236"/>
              <a:gd name="connsiteY8" fmla="*/ 77680 h 77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8236" h="776798">
                <a:moveTo>
                  <a:pt x="0" y="77680"/>
                </a:moveTo>
                <a:cubicBezTo>
                  <a:pt x="0" y="34779"/>
                  <a:pt x="34779" y="0"/>
                  <a:pt x="77680" y="0"/>
                </a:cubicBezTo>
                <a:lnTo>
                  <a:pt x="1320556" y="0"/>
                </a:lnTo>
                <a:cubicBezTo>
                  <a:pt x="1363457" y="0"/>
                  <a:pt x="1398236" y="34779"/>
                  <a:pt x="1398236" y="77680"/>
                </a:cubicBezTo>
                <a:lnTo>
                  <a:pt x="1398236" y="699118"/>
                </a:lnTo>
                <a:cubicBezTo>
                  <a:pt x="1398236" y="742019"/>
                  <a:pt x="1363457" y="776798"/>
                  <a:pt x="1320556" y="776798"/>
                </a:cubicBezTo>
                <a:lnTo>
                  <a:pt x="77680" y="776798"/>
                </a:lnTo>
                <a:cubicBezTo>
                  <a:pt x="34779" y="776798"/>
                  <a:pt x="0" y="742019"/>
                  <a:pt x="0" y="699118"/>
                </a:cubicBezTo>
                <a:lnTo>
                  <a:pt x="0" y="77680"/>
                </a:lnTo>
                <a:close/>
              </a:path>
            </a:pathLst>
          </a:custGeom>
        </p:spPr>
        <p:style>
          <a:lnRef idx="1">
            <a:schemeClr val="accent5">
              <a:tint val="40000"/>
              <a:alpha val="90000"/>
              <a:hueOff val="-2246587"/>
              <a:satOff val="-7611"/>
              <a:lumOff val="-976"/>
              <a:alphaOff val="0"/>
            </a:schemeClr>
          </a:lnRef>
          <a:fillRef idx="1">
            <a:schemeClr val="accent5">
              <a:tint val="40000"/>
              <a:alpha val="90000"/>
              <a:hueOff val="-2246587"/>
              <a:satOff val="-7611"/>
              <a:lumOff val="-976"/>
              <a:alphaOff val="0"/>
            </a:schemeClr>
          </a:fillRef>
          <a:effectRef idx="0">
            <a:schemeClr val="accent5">
              <a:tint val="40000"/>
              <a:alpha val="90000"/>
              <a:hueOff val="-2246587"/>
              <a:satOff val="-7611"/>
              <a:lumOff val="-976"/>
              <a:alphaOff val="0"/>
            </a:schemeClr>
          </a:effectRef>
          <a:fontRef idx="minor">
            <a:schemeClr val="dk1">
              <a:hueOff val="0"/>
              <a:satOff val="0"/>
              <a:lumOff val="0"/>
              <a:alphaOff val="0"/>
            </a:schemeClr>
          </a:fontRef>
        </p:style>
        <p:txBody>
          <a:bodyPr spcFirstLastPara="0" vert="horz" wrap="square" lIns="148482" tIns="148482" rIns="148482" bIns="148482" numCol="1" spcCol="1270" anchor="ctr" anchorCtr="0">
            <a:noAutofit/>
          </a:bodyPr>
          <a:lstStyle/>
          <a:p>
            <a:pPr marL="0" lvl="0" indent="0" algn="ctr" defTabSz="1466850">
              <a:lnSpc>
                <a:spcPct val="90000"/>
              </a:lnSpc>
              <a:spcBef>
                <a:spcPct val="0"/>
              </a:spcBef>
              <a:spcAft>
                <a:spcPct val="35000"/>
              </a:spcAft>
              <a:buNone/>
            </a:pPr>
            <a:r>
              <a:rPr lang="en-US" sz="3300" kern="1200" dirty="0"/>
              <a:t>Cons</a:t>
            </a:r>
          </a:p>
        </p:txBody>
      </p:sp>
      <p:sp>
        <p:nvSpPr>
          <p:cNvPr id="10" name="Isosceles Triangle 9"/>
          <p:cNvSpPr/>
          <p:nvPr/>
        </p:nvSpPr>
        <p:spPr>
          <a:xfrm>
            <a:off x="2629720" y="4895850"/>
            <a:ext cx="902150" cy="670062"/>
          </a:xfrm>
          <a:prstGeom prst="triangle">
            <a:avLst/>
          </a:prstGeom>
        </p:spPr>
        <p:style>
          <a:lnRef idx="1">
            <a:schemeClr val="accent5">
              <a:tint val="40000"/>
              <a:alpha val="90000"/>
              <a:hueOff val="-4493175"/>
              <a:satOff val="-15221"/>
              <a:lumOff val="-1952"/>
              <a:alphaOff val="0"/>
            </a:schemeClr>
          </a:lnRef>
          <a:fillRef idx="1">
            <a:schemeClr val="accent5">
              <a:tint val="40000"/>
              <a:alpha val="90000"/>
              <a:hueOff val="-4493175"/>
              <a:satOff val="-15221"/>
              <a:lumOff val="-1952"/>
              <a:alphaOff val="0"/>
            </a:schemeClr>
          </a:fillRef>
          <a:effectRef idx="0">
            <a:schemeClr val="accent5">
              <a:tint val="40000"/>
              <a:alpha val="90000"/>
              <a:hueOff val="-4493175"/>
              <a:satOff val="-15221"/>
              <a:lumOff val="-1952"/>
              <a:alphaOff val="0"/>
            </a:schemeClr>
          </a:effectRef>
          <a:fontRef idx="minor">
            <a:schemeClr val="dk1">
              <a:hueOff val="0"/>
              <a:satOff val="0"/>
              <a:lumOff val="0"/>
              <a:alphaOff val="0"/>
            </a:schemeClr>
          </a:fontRef>
        </p:style>
      </p:sp>
      <p:sp>
        <p:nvSpPr>
          <p:cNvPr id="11" name="Rectangle 10"/>
          <p:cNvSpPr/>
          <p:nvPr/>
        </p:nvSpPr>
        <p:spPr>
          <a:xfrm rot="21360000">
            <a:off x="962771" y="4608720"/>
            <a:ext cx="4404359" cy="281218"/>
          </a:xfrm>
          <a:prstGeom prst="rect">
            <a:avLst/>
          </a:prstGeom>
        </p:spPr>
        <p:style>
          <a:lnRef idx="1">
            <a:schemeClr val="accent5">
              <a:tint val="40000"/>
              <a:alpha val="90000"/>
              <a:hueOff val="-6739762"/>
              <a:satOff val="-22832"/>
              <a:lumOff val="-2928"/>
              <a:alphaOff val="0"/>
            </a:schemeClr>
          </a:lnRef>
          <a:fillRef idx="1">
            <a:schemeClr val="accent5">
              <a:tint val="40000"/>
              <a:alpha val="90000"/>
              <a:hueOff val="-6739762"/>
              <a:satOff val="-22832"/>
              <a:lumOff val="-2928"/>
              <a:alphaOff val="0"/>
            </a:schemeClr>
          </a:fillRef>
          <a:effectRef idx="0">
            <a:schemeClr val="accent5">
              <a:tint val="40000"/>
              <a:alpha val="90000"/>
              <a:hueOff val="-6739762"/>
              <a:satOff val="-22832"/>
              <a:lumOff val="-2928"/>
              <a:alphaOff val="0"/>
            </a:schemeClr>
          </a:effectRef>
          <a:fontRef idx="minor">
            <a:schemeClr val="dk1">
              <a:hueOff val="0"/>
              <a:satOff val="0"/>
              <a:lumOff val="0"/>
              <a:alphaOff val="0"/>
            </a:schemeClr>
          </a:fontRef>
        </p:style>
      </p:sp>
      <p:sp>
        <p:nvSpPr>
          <p:cNvPr id="12" name="Freeform: Shape 11"/>
          <p:cNvSpPr/>
          <p:nvPr/>
        </p:nvSpPr>
        <p:spPr>
          <a:xfrm rot="21360000">
            <a:off x="365799" y="3578767"/>
            <a:ext cx="2345483" cy="1095348"/>
          </a:xfrm>
          <a:custGeom>
            <a:avLst/>
            <a:gdLst>
              <a:gd name="connsiteX0" fmla="*/ 0 w 1395134"/>
              <a:gd name="connsiteY0" fmla="*/ 108334 h 649989"/>
              <a:gd name="connsiteX1" fmla="*/ 108334 w 1395134"/>
              <a:gd name="connsiteY1" fmla="*/ 0 h 649989"/>
              <a:gd name="connsiteX2" fmla="*/ 1286800 w 1395134"/>
              <a:gd name="connsiteY2" fmla="*/ 0 h 649989"/>
              <a:gd name="connsiteX3" fmla="*/ 1395134 w 1395134"/>
              <a:gd name="connsiteY3" fmla="*/ 108334 h 649989"/>
              <a:gd name="connsiteX4" fmla="*/ 1395134 w 1395134"/>
              <a:gd name="connsiteY4" fmla="*/ 541655 h 649989"/>
              <a:gd name="connsiteX5" fmla="*/ 1286800 w 1395134"/>
              <a:gd name="connsiteY5" fmla="*/ 649989 h 649989"/>
              <a:gd name="connsiteX6" fmla="*/ 108334 w 1395134"/>
              <a:gd name="connsiteY6" fmla="*/ 649989 h 649989"/>
              <a:gd name="connsiteX7" fmla="*/ 0 w 1395134"/>
              <a:gd name="connsiteY7" fmla="*/ 541655 h 649989"/>
              <a:gd name="connsiteX8" fmla="*/ 0 w 1395134"/>
              <a:gd name="connsiteY8" fmla="*/ 108334 h 64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134" h="649989">
                <a:moveTo>
                  <a:pt x="0" y="108334"/>
                </a:moveTo>
                <a:cubicBezTo>
                  <a:pt x="0" y="48503"/>
                  <a:pt x="48503" y="0"/>
                  <a:pt x="108334" y="0"/>
                </a:cubicBezTo>
                <a:lnTo>
                  <a:pt x="1286800" y="0"/>
                </a:lnTo>
                <a:cubicBezTo>
                  <a:pt x="1346631" y="0"/>
                  <a:pt x="1395134" y="48503"/>
                  <a:pt x="1395134" y="108334"/>
                </a:cubicBezTo>
                <a:lnTo>
                  <a:pt x="1395134" y="541655"/>
                </a:lnTo>
                <a:cubicBezTo>
                  <a:pt x="1395134" y="601486"/>
                  <a:pt x="1346631" y="649989"/>
                  <a:pt x="1286800" y="649989"/>
                </a:cubicBezTo>
                <a:lnTo>
                  <a:pt x="108334" y="649989"/>
                </a:lnTo>
                <a:cubicBezTo>
                  <a:pt x="48503" y="649989"/>
                  <a:pt x="0" y="601486"/>
                  <a:pt x="0" y="541655"/>
                </a:cubicBezTo>
                <a:lnTo>
                  <a:pt x="0" y="10833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txBody>
          <a:bodyPr spcFirstLastPara="0" vert="horz" wrap="square" lIns="0" tIns="216000" rIns="0" bIns="0" numCol="1" spcCol="1270" anchor="ctr" anchorCtr="0">
            <a:noAutofit/>
          </a:bodyPr>
          <a:lstStyle/>
          <a:p>
            <a:pPr marL="0" lvl="0" indent="0" algn="ctr" defTabSz="355600">
              <a:lnSpc>
                <a:spcPct val="90000"/>
              </a:lnSpc>
              <a:spcBef>
                <a:spcPct val="0"/>
              </a:spcBef>
              <a:spcAft>
                <a:spcPct val="35000"/>
              </a:spcAft>
              <a:buFont typeface="Symbol" panose="05050102010706020507" pitchFamily="18" charset="2"/>
              <a:buNone/>
            </a:pPr>
            <a:r>
              <a:rPr lang="en-US" sz="1400" kern="1200" dirty="0"/>
              <a:t>Less affected by outliers, relatively computationally efficient and accurate than its competitors.</a:t>
            </a:r>
          </a:p>
        </p:txBody>
      </p:sp>
      <p:sp>
        <p:nvSpPr>
          <p:cNvPr id="13" name="Freeform: Shape 12"/>
          <p:cNvSpPr/>
          <p:nvPr/>
        </p:nvSpPr>
        <p:spPr>
          <a:xfrm rot="21360000">
            <a:off x="302200" y="2646252"/>
            <a:ext cx="2345483" cy="1095348"/>
          </a:xfrm>
          <a:custGeom>
            <a:avLst/>
            <a:gdLst>
              <a:gd name="connsiteX0" fmla="*/ 0 w 1395134"/>
              <a:gd name="connsiteY0" fmla="*/ 108334 h 649989"/>
              <a:gd name="connsiteX1" fmla="*/ 108334 w 1395134"/>
              <a:gd name="connsiteY1" fmla="*/ 0 h 649989"/>
              <a:gd name="connsiteX2" fmla="*/ 1286800 w 1395134"/>
              <a:gd name="connsiteY2" fmla="*/ 0 h 649989"/>
              <a:gd name="connsiteX3" fmla="*/ 1395134 w 1395134"/>
              <a:gd name="connsiteY3" fmla="*/ 108334 h 649989"/>
              <a:gd name="connsiteX4" fmla="*/ 1395134 w 1395134"/>
              <a:gd name="connsiteY4" fmla="*/ 541655 h 649989"/>
              <a:gd name="connsiteX5" fmla="*/ 1286800 w 1395134"/>
              <a:gd name="connsiteY5" fmla="*/ 649989 h 649989"/>
              <a:gd name="connsiteX6" fmla="*/ 108334 w 1395134"/>
              <a:gd name="connsiteY6" fmla="*/ 649989 h 649989"/>
              <a:gd name="connsiteX7" fmla="*/ 0 w 1395134"/>
              <a:gd name="connsiteY7" fmla="*/ 541655 h 649989"/>
              <a:gd name="connsiteX8" fmla="*/ 0 w 1395134"/>
              <a:gd name="connsiteY8" fmla="*/ 108334 h 64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134" h="649989">
                <a:moveTo>
                  <a:pt x="0" y="108334"/>
                </a:moveTo>
                <a:cubicBezTo>
                  <a:pt x="0" y="48503"/>
                  <a:pt x="48503" y="0"/>
                  <a:pt x="108334" y="0"/>
                </a:cubicBezTo>
                <a:lnTo>
                  <a:pt x="1286800" y="0"/>
                </a:lnTo>
                <a:cubicBezTo>
                  <a:pt x="1346631" y="0"/>
                  <a:pt x="1395134" y="48503"/>
                  <a:pt x="1395134" y="108334"/>
                </a:cubicBezTo>
                <a:lnTo>
                  <a:pt x="1395134" y="541655"/>
                </a:lnTo>
                <a:cubicBezTo>
                  <a:pt x="1395134" y="601486"/>
                  <a:pt x="1346631" y="649989"/>
                  <a:pt x="1286800" y="649989"/>
                </a:cubicBezTo>
                <a:lnTo>
                  <a:pt x="108334" y="649989"/>
                </a:lnTo>
                <a:cubicBezTo>
                  <a:pt x="48503" y="649989"/>
                  <a:pt x="0" y="601486"/>
                  <a:pt x="0" y="541655"/>
                </a:cubicBezTo>
                <a:lnTo>
                  <a:pt x="0" y="10833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1689636"/>
              <a:satOff val="-4355"/>
              <a:lumOff val="-2941"/>
              <a:alphaOff val="0"/>
            </a:schemeClr>
          </a:fillRef>
          <a:effectRef idx="1">
            <a:schemeClr val="accent5">
              <a:hueOff val="-1689636"/>
              <a:satOff val="-4355"/>
              <a:lumOff val="-2941"/>
              <a:alphaOff val="0"/>
            </a:schemeClr>
          </a:effectRef>
          <a:fontRef idx="minor">
            <a:schemeClr val="dk1"/>
          </a:fontRef>
        </p:style>
        <p:txBody>
          <a:bodyPr spcFirstLastPara="0" vert="horz" wrap="square" lIns="0" tIns="216000" rIns="0" bIns="0" numCol="1" spcCol="1270" anchor="ctr" anchorCtr="0">
            <a:noAutofit/>
          </a:bodyPr>
          <a:lstStyle/>
          <a:p>
            <a:pPr marL="0" lvl="0" indent="0" algn="ctr" defTabSz="355600">
              <a:lnSpc>
                <a:spcPct val="90000"/>
              </a:lnSpc>
              <a:spcBef>
                <a:spcPct val="0"/>
              </a:spcBef>
              <a:spcAft>
                <a:spcPct val="35000"/>
              </a:spcAft>
              <a:buFont typeface="Symbol" panose="05050102010706020507" pitchFamily="18" charset="2"/>
              <a:buNone/>
            </a:pPr>
            <a:r>
              <a:rPr lang="en-US" sz="1400" kern="1200" dirty="0"/>
              <a:t>Effective where number of features are greater than the number of samples.</a:t>
            </a:r>
            <a:endParaRPr lang="en-IN" sz="1400" kern="1200" dirty="0"/>
          </a:p>
        </p:txBody>
      </p:sp>
      <p:sp>
        <p:nvSpPr>
          <p:cNvPr id="14" name="Freeform: Shape 13"/>
          <p:cNvSpPr/>
          <p:nvPr/>
        </p:nvSpPr>
        <p:spPr>
          <a:xfrm rot="21360000">
            <a:off x="244164" y="1988740"/>
            <a:ext cx="2345483" cy="935873"/>
          </a:xfrm>
          <a:custGeom>
            <a:avLst/>
            <a:gdLst>
              <a:gd name="connsiteX0" fmla="*/ 0 w 1395134"/>
              <a:gd name="connsiteY0" fmla="*/ 108334 h 649989"/>
              <a:gd name="connsiteX1" fmla="*/ 108334 w 1395134"/>
              <a:gd name="connsiteY1" fmla="*/ 0 h 649989"/>
              <a:gd name="connsiteX2" fmla="*/ 1286800 w 1395134"/>
              <a:gd name="connsiteY2" fmla="*/ 0 h 649989"/>
              <a:gd name="connsiteX3" fmla="*/ 1395134 w 1395134"/>
              <a:gd name="connsiteY3" fmla="*/ 108334 h 649989"/>
              <a:gd name="connsiteX4" fmla="*/ 1395134 w 1395134"/>
              <a:gd name="connsiteY4" fmla="*/ 541655 h 649989"/>
              <a:gd name="connsiteX5" fmla="*/ 1286800 w 1395134"/>
              <a:gd name="connsiteY5" fmla="*/ 649989 h 649989"/>
              <a:gd name="connsiteX6" fmla="*/ 108334 w 1395134"/>
              <a:gd name="connsiteY6" fmla="*/ 649989 h 649989"/>
              <a:gd name="connsiteX7" fmla="*/ 0 w 1395134"/>
              <a:gd name="connsiteY7" fmla="*/ 541655 h 649989"/>
              <a:gd name="connsiteX8" fmla="*/ 0 w 1395134"/>
              <a:gd name="connsiteY8" fmla="*/ 108334 h 64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134" h="649989">
                <a:moveTo>
                  <a:pt x="0" y="108334"/>
                </a:moveTo>
                <a:cubicBezTo>
                  <a:pt x="0" y="48503"/>
                  <a:pt x="48503" y="0"/>
                  <a:pt x="108334" y="0"/>
                </a:cubicBezTo>
                <a:lnTo>
                  <a:pt x="1286800" y="0"/>
                </a:lnTo>
                <a:cubicBezTo>
                  <a:pt x="1346631" y="0"/>
                  <a:pt x="1395134" y="48503"/>
                  <a:pt x="1395134" y="108334"/>
                </a:cubicBezTo>
                <a:lnTo>
                  <a:pt x="1395134" y="541655"/>
                </a:lnTo>
                <a:cubicBezTo>
                  <a:pt x="1395134" y="601486"/>
                  <a:pt x="1346631" y="649989"/>
                  <a:pt x="1286800" y="649989"/>
                </a:cubicBezTo>
                <a:lnTo>
                  <a:pt x="108334" y="649989"/>
                </a:lnTo>
                <a:cubicBezTo>
                  <a:pt x="48503" y="649989"/>
                  <a:pt x="0" y="601486"/>
                  <a:pt x="0" y="541655"/>
                </a:cubicBezTo>
                <a:lnTo>
                  <a:pt x="0" y="10833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3379271"/>
              <a:satOff val="-8710"/>
              <a:lumOff val="-5883"/>
              <a:alphaOff val="0"/>
            </a:schemeClr>
          </a:fillRef>
          <a:effectRef idx="1">
            <a:schemeClr val="accent5">
              <a:hueOff val="-3379271"/>
              <a:satOff val="-8710"/>
              <a:lumOff val="-5883"/>
              <a:alphaOff val="0"/>
            </a:schemeClr>
          </a:effectRef>
          <a:fontRef idx="minor">
            <a:schemeClr val="dk1"/>
          </a:fontRef>
        </p:style>
        <p:txBody>
          <a:bodyPr spcFirstLastPara="0" vert="horz" wrap="square" lIns="0" tIns="216000" rIns="0" bIns="0" numCol="1" spcCol="1270" anchor="ctr" anchorCtr="0">
            <a:noAutofit/>
          </a:bodyPr>
          <a:lstStyle/>
          <a:p>
            <a:pPr marL="0" lvl="0" indent="0" algn="ctr" defTabSz="355600">
              <a:lnSpc>
                <a:spcPct val="90000"/>
              </a:lnSpc>
              <a:spcBef>
                <a:spcPct val="0"/>
              </a:spcBef>
              <a:spcAft>
                <a:spcPct val="35000"/>
              </a:spcAft>
              <a:buNone/>
            </a:pPr>
            <a:r>
              <a:rPr lang="en-US" sz="1400" kern="1200" dirty="0"/>
              <a:t>Good generalization capabilities which prevents it from over-fitting</a:t>
            </a:r>
            <a:endParaRPr lang="en-IN" sz="1400" kern="1200" dirty="0"/>
          </a:p>
        </p:txBody>
      </p:sp>
      <p:sp>
        <p:nvSpPr>
          <p:cNvPr id="15" name="Freeform: Shape 14"/>
          <p:cNvSpPr/>
          <p:nvPr/>
        </p:nvSpPr>
        <p:spPr>
          <a:xfrm rot="21360000">
            <a:off x="3064050" y="3235336"/>
            <a:ext cx="2160359" cy="1271722"/>
          </a:xfrm>
          <a:custGeom>
            <a:avLst/>
            <a:gdLst>
              <a:gd name="connsiteX0" fmla="*/ 0 w 1395134"/>
              <a:gd name="connsiteY0" fmla="*/ 108334 h 649989"/>
              <a:gd name="connsiteX1" fmla="*/ 108334 w 1395134"/>
              <a:gd name="connsiteY1" fmla="*/ 0 h 649989"/>
              <a:gd name="connsiteX2" fmla="*/ 1286800 w 1395134"/>
              <a:gd name="connsiteY2" fmla="*/ 0 h 649989"/>
              <a:gd name="connsiteX3" fmla="*/ 1395134 w 1395134"/>
              <a:gd name="connsiteY3" fmla="*/ 108334 h 649989"/>
              <a:gd name="connsiteX4" fmla="*/ 1395134 w 1395134"/>
              <a:gd name="connsiteY4" fmla="*/ 541655 h 649989"/>
              <a:gd name="connsiteX5" fmla="*/ 1286800 w 1395134"/>
              <a:gd name="connsiteY5" fmla="*/ 649989 h 649989"/>
              <a:gd name="connsiteX6" fmla="*/ 108334 w 1395134"/>
              <a:gd name="connsiteY6" fmla="*/ 649989 h 649989"/>
              <a:gd name="connsiteX7" fmla="*/ 0 w 1395134"/>
              <a:gd name="connsiteY7" fmla="*/ 541655 h 649989"/>
              <a:gd name="connsiteX8" fmla="*/ 0 w 1395134"/>
              <a:gd name="connsiteY8" fmla="*/ 108334 h 64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134" h="649989">
                <a:moveTo>
                  <a:pt x="0" y="108334"/>
                </a:moveTo>
                <a:cubicBezTo>
                  <a:pt x="0" y="48503"/>
                  <a:pt x="48503" y="0"/>
                  <a:pt x="108334" y="0"/>
                </a:cubicBezTo>
                <a:lnTo>
                  <a:pt x="1286800" y="0"/>
                </a:lnTo>
                <a:cubicBezTo>
                  <a:pt x="1346631" y="0"/>
                  <a:pt x="1395134" y="48503"/>
                  <a:pt x="1395134" y="108334"/>
                </a:cubicBezTo>
                <a:lnTo>
                  <a:pt x="1395134" y="541655"/>
                </a:lnTo>
                <a:cubicBezTo>
                  <a:pt x="1395134" y="601486"/>
                  <a:pt x="1346631" y="649989"/>
                  <a:pt x="1286800" y="649989"/>
                </a:cubicBezTo>
                <a:lnTo>
                  <a:pt x="108334" y="649989"/>
                </a:lnTo>
                <a:cubicBezTo>
                  <a:pt x="48503" y="649989"/>
                  <a:pt x="0" y="601486"/>
                  <a:pt x="0" y="541655"/>
                </a:cubicBezTo>
                <a:lnTo>
                  <a:pt x="0" y="10833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5068907"/>
              <a:satOff val="-13064"/>
              <a:lumOff val="-8824"/>
              <a:alphaOff val="0"/>
            </a:schemeClr>
          </a:fillRef>
          <a:effectRef idx="1">
            <a:schemeClr val="accent5">
              <a:hueOff val="-5068907"/>
              <a:satOff val="-13064"/>
              <a:lumOff val="-8824"/>
              <a:alphaOff val="0"/>
            </a:schemeClr>
          </a:effectRef>
          <a:fontRef idx="minor">
            <a:schemeClr val="dk1"/>
          </a:fontRef>
        </p:style>
        <p:txBody>
          <a:bodyPr spcFirstLastPara="0" vert="horz" wrap="square" lIns="62209" tIns="62209" rIns="62210" bIns="62210" numCol="1" spcCol="1270" anchor="ctr" anchorCtr="0">
            <a:noAutofit/>
          </a:bodyPr>
          <a:lstStyle/>
          <a:p>
            <a:pPr marL="0" lvl="0" indent="0" algn="ctr" defTabSz="355600">
              <a:lnSpc>
                <a:spcPct val="90000"/>
              </a:lnSpc>
              <a:spcBef>
                <a:spcPct val="0"/>
              </a:spcBef>
              <a:spcAft>
                <a:spcPct val="35000"/>
              </a:spcAft>
              <a:buFont typeface="Symbol" panose="05050102010706020507" pitchFamily="18" charset="2"/>
              <a:buNone/>
            </a:pPr>
            <a:r>
              <a:rPr lang="en-US" sz="1400" kern="1200" dirty="0"/>
              <a:t>Does not perform very well when the data of target classes are overlapping.</a:t>
            </a:r>
          </a:p>
        </p:txBody>
      </p:sp>
      <p:sp>
        <p:nvSpPr>
          <p:cNvPr id="16" name="Freeform: Shape 15"/>
          <p:cNvSpPr/>
          <p:nvPr/>
        </p:nvSpPr>
        <p:spPr>
          <a:xfrm rot="21360000">
            <a:off x="3000451" y="2285488"/>
            <a:ext cx="2160359" cy="1271722"/>
          </a:xfrm>
          <a:custGeom>
            <a:avLst/>
            <a:gdLst>
              <a:gd name="connsiteX0" fmla="*/ 0 w 1395134"/>
              <a:gd name="connsiteY0" fmla="*/ 108334 h 649989"/>
              <a:gd name="connsiteX1" fmla="*/ 108334 w 1395134"/>
              <a:gd name="connsiteY1" fmla="*/ 0 h 649989"/>
              <a:gd name="connsiteX2" fmla="*/ 1286800 w 1395134"/>
              <a:gd name="connsiteY2" fmla="*/ 0 h 649989"/>
              <a:gd name="connsiteX3" fmla="*/ 1395134 w 1395134"/>
              <a:gd name="connsiteY3" fmla="*/ 108334 h 649989"/>
              <a:gd name="connsiteX4" fmla="*/ 1395134 w 1395134"/>
              <a:gd name="connsiteY4" fmla="*/ 541655 h 649989"/>
              <a:gd name="connsiteX5" fmla="*/ 1286800 w 1395134"/>
              <a:gd name="connsiteY5" fmla="*/ 649989 h 649989"/>
              <a:gd name="connsiteX6" fmla="*/ 108334 w 1395134"/>
              <a:gd name="connsiteY6" fmla="*/ 649989 h 649989"/>
              <a:gd name="connsiteX7" fmla="*/ 0 w 1395134"/>
              <a:gd name="connsiteY7" fmla="*/ 541655 h 649989"/>
              <a:gd name="connsiteX8" fmla="*/ 0 w 1395134"/>
              <a:gd name="connsiteY8" fmla="*/ 108334 h 64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134" h="649989">
                <a:moveTo>
                  <a:pt x="0" y="108334"/>
                </a:moveTo>
                <a:cubicBezTo>
                  <a:pt x="0" y="48503"/>
                  <a:pt x="48503" y="0"/>
                  <a:pt x="108334" y="0"/>
                </a:cubicBezTo>
                <a:lnTo>
                  <a:pt x="1286800" y="0"/>
                </a:lnTo>
                <a:cubicBezTo>
                  <a:pt x="1346631" y="0"/>
                  <a:pt x="1395134" y="48503"/>
                  <a:pt x="1395134" y="108334"/>
                </a:cubicBezTo>
                <a:lnTo>
                  <a:pt x="1395134" y="541655"/>
                </a:lnTo>
                <a:cubicBezTo>
                  <a:pt x="1395134" y="601486"/>
                  <a:pt x="1346631" y="649989"/>
                  <a:pt x="1286800" y="649989"/>
                </a:cubicBezTo>
                <a:lnTo>
                  <a:pt x="108334" y="649989"/>
                </a:lnTo>
                <a:cubicBezTo>
                  <a:pt x="48503" y="649989"/>
                  <a:pt x="0" y="601486"/>
                  <a:pt x="0" y="541655"/>
                </a:cubicBezTo>
                <a:lnTo>
                  <a:pt x="0" y="10833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6758543"/>
              <a:satOff val="-17419"/>
              <a:lumOff val="-11765"/>
              <a:alphaOff val="0"/>
            </a:schemeClr>
          </a:fillRef>
          <a:effectRef idx="1">
            <a:schemeClr val="accent5">
              <a:hueOff val="-6758543"/>
              <a:satOff val="-17419"/>
              <a:lumOff val="-11765"/>
              <a:alphaOff val="0"/>
            </a:schemeClr>
          </a:effectRef>
          <a:fontRef idx="minor">
            <a:schemeClr val="dk1"/>
          </a:fontRef>
        </p:style>
        <p:txBody>
          <a:bodyPr spcFirstLastPara="0" vert="horz" wrap="square" lIns="62209" tIns="62209" rIns="62210" bIns="62210" numCol="1" spcCol="1270" anchor="ctr" anchorCtr="0">
            <a:noAutofit/>
          </a:bodyPr>
          <a:lstStyle/>
          <a:p>
            <a:pPr marL="0" lvl="0" indent="0" algn="ctr" defTabSz="355600">
              <a:lnSpc>
                <a:spcPct val="90000"/>
              </a:lnSpc>
              <a:spcBef>
                <a:spcPct val="0"/>
              </a:spcBef>
              <a:spcAft>
                <a:spcPct val="35000"/>
              </a:spcAft>
              <a:buFont typeface="Symbol" panose="05050102010706020507" pitchFamily="18" charset="2"/>
              <a:buNone/>
            </a:pPr>
            <a:r>
              <a:rPr lang="en-US" sz="1400" kern="1200" dirty="0"/>
              <a:t>Choosing an appropriate Kernel function for handling the non-linear data could be tricky and complex</a:t>
            </a:r>
            <a:endParaRPr lang="en-IN" sz="1400" kern="1200"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16</a:t>
            </a:fld>
            <a:endParaRPr lang="en-IN"/>
          </a:p>
        </p:txBody>
      </p:sp>
      <p:pic>
        <p:nvPicPr>
          <p:cNvPr id="17" name="Picture 16"/>
          <p:cNvPicPr/>
          <p:nvPr/>
        </p:nvPicPr>
        <p:blipFill rotWithShape="1">
          <a:blip r:embed="rId2" cstate="email">
            <a:extLst>
              <a:ext uri="{28A0092B-C50C-407E-A947-70E740481C1C}">
                <a14:useLocalDpi xmlns:a14="http://schemas.microsoft.com/office/drawing/2010/main"/>
              </a:ext>
            </a:extLst>
          </a:blip>
          <a:srcRect/>
          <a:stretch/>
        </p:blipFill>
        <p:spPr bwMode="auto">
          <a:xfrm>
            <a:off x="7527235" y="4075630"/>
            <a:ext cx="4446370" cy="2080592"/>
          </a:xfrm>
          <a:prstGeom prst="rect">
            <a:avLst/>
          </a:prstGeom>
          <a:ln>
            <a:noFill/>
          </a:ln>
          <a:extLst>
            <a:ext uri="{53640926-AAD7-44D8-BBD7-CCE9431645EC}">
              <a14:shadowObscured xmlns:a14="http://schemas.microsoft.com/office/drawing/2010/main"/>
            </a:ext>
          </a:extLst>
        </p:spPr>
      </p:pic>
      <p:pic>
        <p:nvPicPr>
          <p:cNvPr id="18" name="Picture 17" descr="3.2. Support Vector Machines — scikits.learn 0.8 documentation"/>
          <p:cNvPicPr/>
          <p:nvPr/>
        </p:nvPicPr>
        <p:blipFill rotWithShape="1">
          <a:blip r:embed="rId3" cstate="email">
            <a:extLst>
              <a:ext uri="{28A0092B-C50C-407E-A947-70E740481C1C}">
                <a14:useLocalDpi xmlns:a14="http://schemas.microsoft.com/office/drawing/2010/main"/>
              </a:ext>
            </a:extLst>
          </a:blip>
          <a:srcRect/>
          <a:stretch/>
        </p:blipFill>
        <p:spPr bwMode="auto">
          <a:xfrm>
            <a:off x="7347387" y="759477"/>
            <a:ext cx="4806066" cy="3189140"/>
          </a:xfrm>
          <a:prstGeom prst="rect">
            <a:avLst/>
          </a:prstGeom>
          <a:noFill/>
          <a:ln>
            <a:noFill/>
          </a:ln>
          <a:extLst>
            <a:ext uri="{53640926-AAD7-44D8-BBD7-CCE9431645EC}">
              <a14:shadowObscured xmlns:a14="http://schemas.microsoft.com/office/drawing/2010/main"/>
            </a:ext>
          </a:extLst>
        </p:spPr>
      </p:pic>
      <p:sp>
        <p:nvSpPr>
          <p:cNvPr id="19" name="TextBox 18"/>
          <p:cNvSpPr txBox="1"/>
          <p:nvPr/>
        </p:nvSpPr>
        <p:spPr>
          <a:xfrm flipH="1">
            <a:off x="336836" y="5448334"/>
            <a:ext cx="5149564" cy="1200329"/>
          </a:xfrm>
          <a:prstGeom prst="rect">
            <a:avLst/>
          </a:prstGeom>
          <a:noFill/>
        </p:spPr>
        <p:txBody>
          <a:bodyPr wrap="square" rtlCol="0">
            <a:spAutoFit/>
          </a:bodyPr>
          <a:lstStyle/>
          <a:p>
            <a:r>
              <a:rPr lang="en-US" b="1" dirty="0"/>
              <a:t>The linear kernel equation for predicting a new input using the dot product between the input (x) and each support vector (xi) is calculated as</a:t>
            </a:r>
            <a:endParaRPr lang="en-IN" b="1" dirty="0"/>
          </a:p>
          <a:p>
            <a:r>
              <a:rPr lang="en-US" b="1" dirty="0"/>
              <a:t>f(x) = B(0) + sum(</a:t>
            </a:r>
            <a:r>
              <a:rPr lang="en-US" b="1" dirty="0" err="1"/>
              <a:t>ai</a:t>
            </a:r>
            <a:r>
              <a:rPr lang="en-US" b="1" dirty="0"/>
              <a:t> * (</a:t>
            </a:r>
            <a:r>
              <a:rPr lang="en-US" b="1" dirty="0" err="1"/>
              <a:t>x,xi</a:t>
            </a:r>
            <a:r>
              <a:rPr lang="en-US" b="1" dirty="0"/>
              <a:t>))</a:t>
            </a:r>
            <a:endParaRPr lang="en-IN" b="1" dirty="0"/>
          </a:p>
        </p:txBody>
      </p:sp>
      <p:sp>
        <p:nvSpPr>
          <p:cNvPr id="20" name="TextBox 19"/>
          <p:cNvSpPr txBox="1"/>
          <p:nvPr/>
        </p:nvSpPr>
        <p:spPr>
          <a:xfrm>
            <a:off x="6970644" y="6315738"/>
            <a:ext cx="4704521" cy="246221"/>
          </a:xfrm>
          <a:prstGeom prst="rect">
            <a:avLst/>
          </a:prstGeom>
          <a:noFill/>
        </p:spPr>
        <p:txBody>
          <a:bodyPr wrap="square" rtlCol="0">
            <a:spAutoFit/>
          </a:bodyPr>
          <a:lstStyle/>
          <a:p>
            <a:r>
              <a:rPr lang="en-US" sz="1000" i="1" dirty="0"/>
              <a:t>Pic Source: </a:t>
            </a:r>
            <a:r>
              <a:rPr lang="en-US" sz="1000" i="1" u="sng" dirty="0">
                <a:hlinkClick r:id="rId4"/>
              </a:rPr>
              <a:t>http://scikit-learn.sourceforge.net/0.8/modules/svm.html</a:t>
            </a:r>
            <a:endParaRPr lang="en-IN" sz="1000" i="1" dirty="0"/>
          </a:p>
        </p:txBody>
      </p:sp>
      <p:sp>
        <p:nvSpPr>
          <p:cNvPr id="21" name="TextBox 20"/>
          <p:cNvSpPr txBox="1"/>
          <p:nvPr/>
        </p:nvSpPr>
        <p:spPr>
          <a:xfrm>
            <a:off x="4480580" y="4707872"/>
            <a:ext cx="452283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C00000"/>
                </a:solidFill>
              </a:rPr>
              <a:t>Training accuracy is 69% </a:t>
            </a:r>
          </a:p>
          <a:p>
            <a:pPr marL="285750" indent="-285750">
              <a:buFont typeface="Arial" panose="020B0604020202020204" pitchFamily="34" charset="0"/>
              <a:buChar char="•"/>
            </a:pPr>
            <a:r>
              <a:rPr lang="en-US" sz="2000" dirty="0">
                <a:solidFill>
                  <a:srgbClr val="C00000"/>
                </a:solidFill>
              </a:rPr>
              <a:t>testing accuracy is 55%</a:t>
            </a:r>
            <a:endParaRPr lang="en-IN" sz="2000" dirty="0">
              <a:solidFill>
                <a:srgbClr val="C00000"/>
              </a:solidFill>
            </a:endParaRPr>
          </a:p>
        </p:txBody>
      </p:sp>
    </p:spTree>
    <p:extLst>
      <p:ext uri="{BB962C8B-B14F-4D97-AF65-F5344CB8AC3E}">
        <p14:creationId xmlns:p14="http://schemas.microsoft.com/office/powerpoint/2010/main" val="237803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Step5: Model - Decision Tree</a:t>
            </a:r>
            <a:endParaRPr lang="en-IN" dirty="0"/>
          </a:p>
        </p:txBody>
      </p:sp>
      <p:sp>
        <p:nvSpPr>
          <p:cNvPr id="8" name="Minus Sign 7"/>
          <p:cNvSpPr/>
          <p:nvPr/>
        </p:nvSpPr>
        <p:spPr>
          <a:xfrm rot="21300000">
            <a:off x="-276018" y="3309379"/>
            <a:ext cx="4768804" cy="546100"/>
          </a:xfrm>
          <a:prstGeom prst="mathMinus">
            <a:avLst/>
          </a:prstGeom>
        </p:spPr>
        <p:style>
          <a:lnRef idx="2">
            <a:schemeClr val="lt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9" name="Arrow: Down 8"/>
          <p:cNvSpPr/>
          <p:nvPr/>
        </p:nvSpPr>
        <p:spPr>
          <a:xfrm>
            <a:off x="285048" y="1859313"/>
            <a:ext cx="1439476" cy="1531658"/>
          </a:xfrm>
          <a:prstGeom prst="downArrow">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Freeform: Shape 9"/>
          <p:cNvSpPr/>
          <p:nvPr/>
        </p:nvSpPr>
        <p:spPr>
          <a:xfrm>
            <a:off x="1724524" y="980784"/>
            <a:ext cx="3621189" cy="2295314"/>
          </a:xfrm>
          <a:custGeom>
            <a:avLst/>
            <a:gdLst>
              <a:gd name="connsiteX0" fmla="*/ 0 w 1535441"/>
              <a:gd name="connsiteY0" fmla="*/ 0 h 1608241"/>
              <a:gd name="connsiteX1" fmla="*/ 1535441 w 1535441"/>
              <a:gd name="connsiteY1" fmla="*/ 0 h 1608241"/>
              <a:gd name="connsiteX2" fmla="*/ 1535441 w 1535441"/>
              <a:gd name="connsiteY2" fmla="*/ 1608241 h 1608241"/>
              <a:gd name="connsiteX3" fmla="*/ 0 w 1535441"/>
              <a:gd name="connsiteY3" fmla="*/ 1608241 h 1608241"/>
              <a:gd name="connsiteX4" fmla="*/ 0 w 1535441"/>
              <a:gd name="connsiteY4" fmla="*/ 0 h 1608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5441" h="1608241">
                <a:moveTo>
                  <a:pt x="0" y="0"/>
                </a:moveTo>
                <a:lnTo>
                  <a:pt x="1535441" y="0"/>
                </a:lnTo>
                <a:lnTo>
                  <a:pt x="1535441" y="1608241"/>
                </a:lnTo>
                <a:lnTo>
                  <a:pt x="0" y="160824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6896" tIns="56896" rIns="56896" bIns="56896" numCol="1" spcCol="1270" anchor="ctr" anchorCtr="0">
            <a:noAutofit/>
          </a:bodyPr>
          <a:lstStyle/>
          <a:p>
            <a:pPr marL="285750" lvl="0" indent="-285750" defTabSz="355600">
              <a:lnSpc>
                <a:spcPct val="90000"/>
              </a:lnSpc>
              <a:spcBef>
                <a:spcPct val="0"/>
              </a:spcBef>
              <a:spcAft>
                <a:spcPct val="35000"/>
              </a:spcAft>
              <a:buFont typeface="Arial" panose="020B0604020202020204" pitchFamily="34" charset="0"/>
              <a:buChar char="•"/>
            </a:pPr>
            <a:r>
              <a:rPr lang="en-US" sz="1400" b="1" kern="1200" dirty="0"/>
              <a:t>Missing values does not affect decision tree.</a:t>
            </a:r>
            <a:endParaRPr lang="en-IN" sz="1400" b="1" kern="1200" dirty="0"/>
          </a:p>
          <a:p>
            <a:pPr marL="285750" lvl="0" indent="-285750" defTabSz="355600">
              <a:lnSpc>
                <a:spcPct val="90000"/>
              </a:lnSpc>
              <a:spcBef>
                <a:spcPct val="0"/>
              </a:spcBef>
              <a:spcAft>
                <a:spcPct val="35000"/>
              </a:spcAft>
              <a:buFont typeface="Arial" panose="020B0604020202020204" pitchFamily="34" charset="0"/>
              <a:buChar char="•"/>
            </a:pPr>
            <a:r>
              <a:rPr lang="en-US" sz="1400" b="1" kern="1200" dirty="0"/>
              <a:t>Requires less effort for data preparation during pre-processing, does not need scaling or normalization.</a:t>
            </a:r>
            <a:endParaRPr lang="en-IN" sz="1400" b="1" kern="1200" dirty="0"/>
          </a:p>
          <a:p>
            <a:pPr marL="285750" lvl="0" indent="-285750" defTabSz="355600">
              <a:lnSpc>
                <a:spcPct val="90000"/>
              </a:lnSpc>
              <a:spcBef>
                <a:spcPct val="0"/>
              </a:spcBef>
              <a:spcAft>
                <a:spcPct val="35000"/>
              </a:spcAft>
              <a:buFont typeface="Arial" panose="020B0604020202020204" pitchFamily="34" charset="0"/>
              <a:buChar char="•"/>
            </a:pPr>
            <a:r>
              <a:rPr lang="en-US" sz="1400" b="1" kern="1200" dirty="0"/>
              <a:t>The Number of hyper-parameters to be tuned is almost null.</a:t>
            </a:r>
            <a:endParaRPr lang="en-IN" sz="1400" b="1" kern="1200" dirty="0"/>
          </a:p>
          <a:p>
            <a:pPr marL="285750" lvl="0" indent="-285750" defTabSz="355600">
              <a:lnSpc>
                <a:spcPct val="90000"/>
              </a:lnSpc>
              <a:spcBef>
                <a:spcPct val="0"/>
              </a:spcBef>
              <a:spcAft>
                <a:spcPct val="35000"/>
              </a:spcAft>
              <a:buFont typeface="Arial" panose="020B0604020202020204" pitchFamily="34" charset="0"/>
              <a:buChar char="•"/>
            </a:pPr>
            <a:r>
              <a:rPr lang="en-US" sz="1400" b="1" kern="1200" dirty="0"/>
              <a:t>A Decision trees model is very intuitive and Interpretation of a complex Decision Tree model can be simplified by its visualizations</a:t>
            </a:r>
          </a:p>
        </p:txBody>
      </p:sp>
      <p:sp>
        <p:nvSpPr>
          <p:cNvPr id="11" name="Arrow: Up 10"/>
          <p:cNvSpPr/>
          <p:nvPr/>
        </p:nvSpPr>
        <p:spPr>
          <a:xfrm>
            <a:off x="2492245" y="3773886"/>
            <a:ext cx="1439476" cy="1531658"/>
          </a:xfrm>
          <a:prstGeom prst="upArrow">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2" name="Freeform: Shape 11"/>
          <p:cNvSpPr/>
          <p:nvPr/>
        </p:nvSpPr>
        <p:spPr>
          <a:xfrm>
            <a:off x="103159" y="3722196"/>
            <a:ext cx="2409924" cy="2295314"/>
          </a:xfrm>
          <a:custGeom>
            <a:avLst/>
            <a:gdLst>
              <a:gd name="connsiteX0" fmla="*/ 0 w 1535441"/>
              <a:gd name="connsiteY0" fmla="*/ 0 h 1608241"/>
              <a:gd name="connsiteX1" fmla="*/ 1535441 w 1535441"/>
              <a:gd name="connsiteY1" fmla="*/ 0 h 1608241"/>
              <a:gd name="connsiteX2" fmla="*/ 1535441 w 1535441"/>
              <a:gd name="connsiteY2" fmla="*/ 1608241 h 1608241"/>
              <a:gd name="connsiteX3" fmla="*/ 0 w 1535441"/>
              <a:gd name="connsiteY3" fmla="*/ 1608241 h 1608241"/>
              <a:gd name="connsiteX4" fmla="*/ 0 w 1535441"/>
              <a:gd name="connsiteY4" fmla="*/ 0 h 1608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5441" h="1608241">
                <a:moveTo>
                  <a:pt x="0" y="0"/>
                </a:moveTo>
                <a:lnTo>
                  <a:pt x="1535441" y="0"/>
                </a:lnTo>
                <a:lnTo>
                  <a:pt x="1535441" y="1608241"/>
                </a:lnTo>
                <a:lnTo>
                  <a:pt x="0" y="160824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6896" tIns="56896" rIns="56896" bIns="56896" numCol="1" spcCol="1270" anchor="ctr" anchorCtr="0">
            <a:noAutofit/>
          </a:bodyPr>
          <a:lstStyle/>
          <a:p>
            <a:pPr marL="285750" lvl="0" indent="-285750" algn="r" defTabSz="355600">
              <a:lnSpc>
                <a:spcPct val="90000"/>
              </a:lnSpc>
              <a:spcBef>
                <a:spcPct val="0"/>
              </a:spcBef>
              <a:spcAft>
                <a:spcPct val="35000"/>
              </a:spcAft>
              <a:buFont typeface="Arial" panose="020B0604020202020204" pitchFamily="34" charset="0"/>
              <a:buChar char="•"/>
            </a:pPr>
            <a:r>
              <a:rPr lang="en-US" sz="1400" b="1" kern="1200" dirty="0"/>
              <a:t>Instable as a small change in the data can cause a large change in the structure of the decision tree.</a:t>
            </a:r>
            <a:endParaRPr lang="en-IN" sz="1400" b="1" kern="1200" dirty="0"/>
          </a:p>
          <a:p>
            <a:pPr marL="285750" lvl="0" indent="-285750" algn="r" defTabSz="355600">
              <a:lnSpc>
                <a:spcPct val="90000"/>
              </a:lnSpc>
              <a:spcBef>
                <a:spcPct val="0"/>
              </a:spcBef>
              <a:spcAft>
                <a:spcPct val="35000"/>
              </a:spcAft>
              <a:buFont typeface="Arial" panose="020B0604020202020204" pitchFamily="34" charset="0"/>
              <a:buChar char="•"/>
            </a:pPr>
            <a:r>
              <a:rPr lang="en-US" sz="1400" b="1" kern="1200" dirty="0"/>
              <a:t>For a Decision tree sometimes calculation can go far more complex compared to other algorithms.</a:t>
            </a:r>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17</a:t>
            </a:fld>
            <a:endParaRPr lang="en-IN"/>
          </a:p>
        </p:txBody>
      </p:sp>
      <p:pic>
        <p:nvPicPr>
          <p:cNvPr id="13" name="Picture 12"/>
          <p:cNvPicPr/>
          <p:nvPr/>
        </p:nvPicPr>
        <p:blipFill rotWithShape="1">
          <a:blip r:embed="rId2" cstate="email">
            <a:extLst>
              <a:ext uri="{28A0092B-C50C-407E-A947-70E740481C1C}">
                <a14:useLocalDpi xmlns:a14="http://schemas.microsoft.com/office/drawing/2010/main"/>
              </a:ext>
            </a:extLst>
          </a:blip>
          <a:srcRect t="12731"/>
          <a:stretch/>
        </p:blipFill>
        <p:spPr bwMode="auto">
          <a:xfrm>
            <a:off x="7197733" y="4075044"/>
            <a:ext cx="4754682" cy="2782956"/>
          </a:xfrm>
          <a:prstGeom prst="rect">
            <a:avLst/>
          </a:prstGeom>
          <a:ln>
            <a:noFill/>
          </a:ln>
          <a:extLst>
            <a:ext uri="{53640926-AAD7-44D8-BBD7-CCE9431645EC}">
              <a14:shadowObscured xmlns:a14="http://schemas.microsoft.com/office/drawing/2010/main"/>
            </a:ext>
          </a:extLst>
        </p:spPr>
      </p:pic>
      <p:pic>
        <p:nvPicPr>
          <p:cNvPr id="14" name="Picture 13" descr="Simplifying Decision Tree Interpretability with Python &amp; Scikit-learn"/>
          <p:cNvPicPr/>
          <p:nvPr/>
        </p:nvPicPr>
        <p:blipFill rotWithShape="1">
          <a:blip r:embed="rId3" cstate="email">
            <a:extLst>
              <a:ext uri="{28A0092B-C50C-407E-A947-70E740481C1C}">
                <a14:useLocalDpi xmlns:a14="http://schemas.microsoft.com/office/drawing/2010/main"/>
              </a:ext>
            </a:extLst>
          </a:blip>
          <a:srcRect b="31964"/>
          <a:stretch/>
        </p:blipFill>
        <p:spPr bwMode="auto">
          <a:xfrm>
            <a:off x="6281530" y="896323"/>
            <a:ext cx="5486400" cy="2825873"/>
          </a:xfrm>
          <a:prstGeom prst="rect">
            <a:avLst/>
          </a:prstGeom>
          <a:noFill/>
          <a:ln>
            <a:noFill/>
          </a:ln>
        </p:spPr>
      </p:pic>
      <p:sp>
        <p:nvSpPr>
          <p:cNvPr id="3" name="TextBox 2"/>
          <p:cNvSpPr txBox="1"/>
          <p:nvPr/>
        </p:nvSpPr>
        <p:spPr>
          <a:xfrm flipH="1">
            <a:off x="7197733" y="3644157"/>
            <a:ext cx="4883044" cy="430887"/>
          </a:xfrm>
          <a:prstGeom prst="rect">
            <a:avLst/>
          </a:prstGeom>
          <a:noFill/>
        </p:spPr>
        <p:txBody>
          <a:bodyPr wrap="square" rtlCol="0">
            <a:spAutoFit/>
          </a:bodyPr>
          <a:lstStyle/>
          <a:p>
            <a:r>
              <a:rPr lang="en-US" sz="1050" i="1" dirty="0"/>
              <a:t>source: </a:t>
            </a:r>
            <a:r>
              <a:rPr lang="en-US" sz="1050" i="1" u="sng" dirty="0">
                <a:hlinkClick r:id="rId4"/>
              </a:rPr>
              <a:t>https://www.kdnuggets.com/2017/05/simplifying-decision-tree-interpretation-decision-rules-python.html</a:t>
            </a:r>
            <a:endParaRPr lang="en-IN" sz="1050" i="1" dirty="0"/>
          </a:p>
        </p:txBody>
      </p:sp>
      <p:sp>
        <p:nvSpPr>
          <p:cNvPr id="15" name="TextBox 14"/>
          <p:cNvSpPr txBox="1"/>
          <p:nvPr/>
        </p:nvSpPr>
        <p:spPr>
          <a:xfrm>
            <a:off x="4087770" y="4908379"/>
            <a:ext cx="452283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C00000"/>
                </a:solidFill>
              </a:rPr>
              <a:t>Training accuracy is 83% </a:t>
            </a:r>
          </a:p>
          <a:p>
            <a:pPr marL="285750" indent="-285750">
              <a:buFont typeface="Arial" panose="020B0604020202020204" pitchFamily="34" charset="0"/>
              <a:buChar char="•"/>
            </a:pPr>
            <a:r>
              <a:rPr lang="en-US" sz="2000" dirty="0">
                <a:solidFill>
                  <a:srgbClr val="C00000"/>
                </a:solidFill>
              </a:rPr>
              <a:t>testing accuracy is 50%</a:t>
            </a:r>
            <a:endParaRPr lang="en-IN" sz="2000" dirty="0">
              <a:solidFill>
                <a:srgbClr val="C00000"/>
              </a:solidFill>
            </a:endParaRPr>
          </a:p>
        </p:txBody>
      </p:sp>
    </p:spTree>
    <p:extLst>
      <p:ext uri="{BB962C8B-B14F-4D97-AF65-F5344CB8AC3E}">
        <p14:creationId xmlns:p14="http://schemas.microsoft.com/office/powerpoint/2010/main" val="143666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Step5: Model – Random Forest</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18</a:t>
            </a:fld>
            <a:endParaRPr lang="en-IN"/>
          </a:p>
        </p:txBody>
      </p:sp>
      <p:pic>
        <p:nvPicPr>
          <p:cNvPr id="13" name="Picture 12"/>
          <p:cNvPicPr/>
          <p:nvPr/>
        </p:nvPicPr>
        <p:blipFill rotWithShape="1">
          <a:blip r:embed="rId2" cstate="email">
            <a:extLst>
              <a:ext uri="{28A0092B-C50C-407E-A947-70E740481C1C}">
                <a14:useLocalDpi xmlns:a14="http://schemas.microsoft.com/office/drawing/2010/main"/>
              </a:ext>
            </a:extLst>
          </a:blip>
          <a:srcRect t="15972"/>
          <a:stretch/>
        </p:blipFill>
        <p:spPr bwMode="auto">
          <a:xfrm>
            <a:off x="6454044" y="4299402"/>
            <a:ext cx="5585885" cy="2119495"/>
          </a:xfrm>
          <a:prstGeom prst="rect">
            <a:avLst/>
          </a:prstGeom>
          <a:ln>
            <a:noFill/>
          </a:ln>
          <a:extLst>
            <a:ext uri="{53640926-AAD7-44D8-BBD7-CCE9431645EC}">
              <a14:shadowObscured xmlns:a14="http://schemas.microsoft.com/office/drawing/2010/main"/>
            </a:ext>
          </a:extLst>
        </p:spPr>
      </p:pic>
      <p:pic>
        <p:nvPicPr>
          <p:cNvPr id="14" name="Picture 13" descr="Architecture of the random forest model. | Download Scientific Diagram"/>
          <p:cNvPicPr/>
          <p:nvPr/>
        </p:nvPicPr>
        <p:blipFill rotWithShape="1">
          <a:blip r:embed="rId3" cstate="email">
            <a:extLst>
              <a:ext uri="{28A0092B-C50C-407E-A947-70E740481C1C}">
                <a14:useLocalDpi xmlns:a14="http://schemas.microsoft.com/office/drawing/2010/main"/>
              </a:ext>
            </a:extLst>
          </a:blip>
          <a:srcRect b="4786"/>
          <a:stretch/>
        </p:blipFill>
        <p:spPr bwMode="auto">
          <a:xfrm>
            <a:off x="6477374" y="812264"/>
            <a:ext cx="5485765" cy="3157855"/>
          </a:xfrm>
          <a:prstGeom prst="rect">
            <a:avLst/>
          </a:prstGeom>
          <a:noFill/>
          <a:ln>
            <a:noFill/>
          </a:ln>
          <a:extLst>
            <a:ext uri="{53640926-AAD7-44D8-BBD7-CCE9431645EC}">
              <a14:shadowObscured xmlns:a14="http://schemas.microsoft.com/office/drawing/2010/main"/>
            </a:ext>
          </a:extLst>
        </p:spPr>
      </p:pic>
      <p:sp>
        <p:nvSpPr>
          <p:cNvPr id="15" name="TextBox 14"/>
          <p:cNvSpPr txBox="1"/>
          <p:nvPr/>
        </p:nvSpPr>
        <p:spPr>
          <a:xfrm>
            <a:off x="6311441" y="3868661"/>
            <a:ext cx="6308035" cy="246221"/>
          </a:xfrm>
          <a:prstGeom prst="rect">
            <a:avLst/>
          </a:prstGeom>
          <a:noFill/>
        </p:spPr>
        <p:txBody>
          <a:bodyPr wrap="square" rtlCol="0">
            <a:spAutoFit/>
          </a:bodyPr>
          <a:lstStyle/>
          <a:p>
            <a:r>
              <a:rPr lang="en-US" sz="1000" dirty="0"/>
              <a:t>Pic Source: ttps://www.researchgate.net/figure/Architecture-of-the-random-forest-model_fig1_301638643</a:t>
            </a:r>
            <a:endParaRPr lang="en-IN" sz="1000" dirty="0"/>
          </a:p>
        </p:txBody>
      </p:sp>
      <p:sp>
        <p:nvSpPr>
          <p:cNvPr id="16" name="Minus Sign 15"/>
          <p:cNvSpPr/>
          <p:nvPr/>
        </p:nvSpPr>
        <p:spPr>
          <a:xfrm rot="21300000">
            <a:off x="-283004" y="3009310"/>
            <a:ext cx="5989439" cy="685881"/>
          </a:xfrm>
          <a:prstGeom prst="mathMinus">
            <a:avLst/>
          </a:prstGeom>
        </p:spPr>
        <p:style>
          <a:lnRef idx="2">
            <a:schemeClr val="lt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7" name="Arrow: Down 16"/>
          <p:cNvSpPr/>
          <p:nvPr/>
        </p:nvSpPr>
        <p:spPr>
          <a:xfrm>
            <a:off x="421674" y="1622345"/>
            <a:ext cx="1807927" cy="1537694"/>
          </a:xfrm>
          <a:prstGeom prst="downArrow">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8" name="Freeform: Shape 17"/>
          <p:cNvSpPr/>
          <p:nvPr/>
        </p:nvSpPr>
        <p:spPr>
          <a:xfrm>
            <a:off x="2114482" y="1116156"/>
            <a:ext cx="3371908" cy="1888800"/>
          </a:xfrm>
          <a:custGeom>
            <a:avLst/>
            <a:gdLst>
              <a:gd name="connsiteX0" fmla="*/ 0 w 1928456"/>
              <a:gd name="connsiteY0" fmla="*/ 0 h 1614578"/>
              <a:gd name="connsiteX1" fmla="*/ 1928456 w 1928456"/>
              <a:gd name="connsiteY1" fmla="*/ 0 h 1614578"/>
              <a:gd name="connsiteX2" fmla="*/ 1928456 w 1928456"/>
              <a:gd name="connsiteY2" fmla="*/ 1614578 h 1614578"/>
              <a:gd name="connsiteX3" fmla="*/ 0 w 1928456"/>
              <a:gd name="connsiteY3" fmla="*/ 1614578 h 1614578"/>
              <a:gd name="connsiteX4" fmla="*/ 0 w 1928456"/>
              <a:gd name="connsiteY4" fmla="*/ 0 h 16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456" h="1614578">
                <a:moveTo>
                  <a:pt x="0" y="0"/>
                </a:moveTo>
                <a:lnTo>
                  <a:pt x="1928456" y="0"/>
                </a:lnTo>
                <a:lnTo>
                  <a:pt x="1928456" y="1614578"/>
                </a:lnTo>
                <a:lnTo>
                  <a:pt x="0" y="16145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008" tIns="64008" rIns="64008" bIns="64008" numCol="1" spcCol="1270" anchor="ctr" anchorCtr="0">
            <a:noAutofit/>
          </a:bodyPr>
          <a:lstStyle/>
          <a:p>
            <a:pPr marL="285750" lvl="0" indent="-285750" defTabSz="400050">
              <a:lnSpc>
                <a:spcPct val="90000"/>
              </a:lnSpc>
              <a:spcBef>
                <a:spcPct val="0"/>
              </a:spcBef>
              <a:spcAft>
                <a:spcPct val="35000"/>
              </a:spcAft>
              <a:buFont typeface="Arial" panose="020B0604020202020204" pitchFamily="34" charset="0"/>
              <a:buChar char="•"/>
            </a:pPr>
            <a:r>
              <a:rPr lang="en-US" sz="1400" kern="1200" dirty="0"/>
              <a:t>Random forest is an accurate and robust method because of the number of decision trees participating in the process.</a:t>
            </a:r>
            <a:endParaRPr lang="en-IN" sz="1400" kern="1200" dirty="0"/>
          </a:p>
          <a:p>
            <a:pPr marL="285750" lvl="0" indent="-285750" defTabSz="400050">
              <a:lnSpc>
                <a:spcPct val="90000"/>
              </a:lnSpc>
              <a:spcBef>
                <a:spcPct val="0"/>
              </a:spcBef>
              <a:spcAft>
                <a:spcPct val="35000"/>
              </a:spcAft>
              <a:buFont typeface="Arial" panose="020B0604020202020204" pitchFamily="34" charset="0"/>
              <a:buChar char="•"/>
            </a:pPr>
            <a:r>
              <a:rPr lang="en-US" sz="1400" kern="1200" dirty="0"/>
              <a:t>It takes the average of all the predictions, which cancels out the biases thereby does not suffer from the overfitting problem.</a:t>
            </a:r>
            <a:endParaRPr lang="en-IN" sz="1400" kern="1200" dirty="0"/>
          </a:p>
          <a:p>
            <a:pPr marL="285750" lvl="0" indent="-285750" defTabSz="400050">
              <a:lnSpc>
                <a:spcPct val="90000"/>
              </a:lnSpc>
              <a:spcBef>
                <a:spcPct val="0"/>
              </a:spcBef>
              <a:spcAft>
                <a:spcPct val="35000"/>
              </a:spcAft>
              <a:buFont typeface="Arial" panose="020B0604020202020204" pitchFamily="34" charset="0"/>
              <a:buChar char="•"/>
            </a:pPr>
            <a:r>
              <a:rPr lang="en-US" sz="1400" kern="1200" dirty="0"/>
              <a:t>Can handle missing values and can be used in both classification and regression problems.</a:t>
            </a:r>
          </a:p>
        </p:txBody>
      </p:sp>
      <p:sp>
        <p:nvSpPr>
          <p:cNvPr id="19" name="Arrow: Up 18"/>
          <p:cNvSpPr/>
          <p:nvPr/>
        </p:nvSpPr>
        <p:spPr>
          <a:xfrm>
            <a:off x="3193830" y="3544463"/>
            <a:ext cx="1807927" cy="1537694"/>
          </a:xfrm>
          <a:prstGeom prst="upArrow">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0" name="Freeform: Shape 19"/>
          <p:cNvSpPr/>
          <p:nvPr/>
        </p:nvSpPr>
        <p:spPr>
          <a:xfrm>
            <a:off x="-92775" y="3659789"/>
            <a:ext cx="3180287" cy="1614578"/>
          </a:xfrm>
          <a:custGeom>
            <a:avLst/>
            <a:gdLst>
              <a:gd name="connsiteX0" fmla="*/ 0 w 1928456"/>
              <a:gd name="connsiteY0" fmla="*/ 0 h 1614578"/>
              <a:gd name="connsiteX1" fmla="*/ 1928456 w 1928456"/>
              <a:gd name="connsiteY1" fmla="*/ 0 h 1614578"/>
              <a:gd name="connsiteX2" fmla="*/ 1928456 w 1928456"/>
              <a:gd name="connsiteY2" fmla="*/ 1614578 h 1614578"/>
              <a:gd name="connsiteX3" fmla="*/ 0 w 1928456"/>
              <a:gd name="connsiteY3" fmla="*/ 1614578 h 1614578"/>
              <a:gd name="connsiteX4" fmla="*/ 0 w 1928456"/>
              <a:gd name="connsiteY4" fmla="*/ 0 h 16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456" h="1614578">
                <a:moveTo>
                  <a:pt x="0" y="0"/>
                </a:moveTo>
                <a:lnTo>
                  <a:pt x="1928456" y="0"/>
                </a:lnTo>
                <a:lnTo>
                  <a:pt x="1928456" y="1614578"/>
                </a:lnTo>
                <a:lnTo>
                  <a:pt x="0" y="16145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008" tIns="64008" rIns="64008" bIns="64008" numCol="1" spcCol="1270" anchor="ctr" anchorCtr="0">
            <a:noAutofit/>
          </a:bodyPr>
          <a:lstStyle/>
          <a:p>
            <a:pPr marL="285750" lvl="0" indent="-285750" algn="r" defTabSz="400050">
              <a:lnSpc>
                <a:spcPct val="90000"/>
              </a:lnSpc>
              <a:spcBef>
                <a:spcPct val="0"/>
              </a:spcBef>
              <a:spcAft>
                <a:spcPct val="35000"/>
              </a:spcAft>
              <a:buFont typeface="Arial" panose="020B0604020202020204" pitchFamily="34" charset="0"/>
              <a:buChar char="•"/>
            </a:pPr>
            <a:r>
              <a:rPr lang="en-US" sz="1400" kern="1200" dirty="0"/>
              <a:t>Random forest is slow in generating predictions as it has multiple decision trees. All the trees in the forest must make a prediction then perform voting on it. This whole process is time-consuming.</a:t>
            </a:r>
            <a:endParaRPr lang="en-IN" sz="1400" kern="1200" dirty="0"/>
          </a:p>
          <a:p>
            <a:pPr marL="285750" lvl="0" indent="-285750" algn="ctr" defTabSz="400050">
              <a:lnSpc>
                <a:spcPct val="90000"/>
              </a:lnSpc>
              <a:spcBef>
                <a:spcPct val="0"/>
              </a:spcBef>
              <a:spcAft>
                <a:spcPct val="35000"/>
              </a:spcAft>
              <a:buFont typeface="Arial" panose="020B0604020202020204" pitchFamily="34" charset="0"/>
              <a:buChar char="•"/>
            </a:pPr>
            <a:r>
              <a:rPr lang="en-US" sz="1400" kern="1200" dirty="0"/>
              <a:t>The model is difficult to interpret compared to a decision tree.</a:t>
            </a:r>
          </a:p>
        </p:txBody>
      </p:sp>
      <p:sp>
        <p:nvSpPr>
          <p:cNvPr id="21" name="TextBox 20"/>
          <p:cNvSpPr txBox="1"/>
          <p:nvPr/>
        </p:nvSpPr>
        <p:spPr>
          <a:xfrm>
            <a:off x="2575614" y="5406412"/>
            <a:ext cx="452283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C00000"/>
                </a:solidFill>
              </a:rPr>
              <a:t>Training accuracy is 83% </a:t>
            </a:r>
          </a:p>
          <a:p>
            <a:pPr marL="285750" indent="-285750">
              <a:buFont typeface="Arial" panose="020B0604020202020204" pitchFamily="34" charset="0"/>
              <a:buChar char="•"/>
            </a:pPr>
            <a:r>
              <a:rPr lang="en-US" sz="2000" dirty="0">
                <a:solidFill>
                  <a:srgbClr val="C00000"/>
                </a:solidFill>
              </a:rPr>
              <a:t>testing accuracy is 55%</a:t>
            </a:r>
            <a:endParaRPr lang="en-IN" sz="2000" dirty="0">
              <a:solidFill>
                <a:srgbClr val="C00000"/>
              </a:solidFill>
            </a:endParaRPr>
          </a:p>
        </p:txBody>
      </p:sp>
    </p:spTree>
    <p:extLst>
      <p:ext uri="{BB962C8B-B14F-4D97-AF65-F5344CB8AC3E}">
        <p14:creationId xmlns:p14="http://schemas.microsoft.com/office/powerpoint/2010/main" val="764309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Step5: Model- Ensemble</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19</a:t>
            </a:fld>
            <a:endParaRPr lang="en-IN"/>
          </a:p>
        </p:txBody>
      </p:sp>
      <p:pic>
        <p:nvPicPr>
          <p:cNvPr id="6" name="Picture 5" descr="https://lh3.googleusercontent.com/LiehqlGSiwuczamxR7g7VrTReBHK-Q_yYOyPqytUnn2NaDQ5x8fLvY1RJxG5QAX0XjSKJOTgEtib9bGhgjKwFIBGTnHtA78NzTY1p9ri-f706C2zP5roDdqPQW2WGSd-aNoxKKy_A0H-A9Ao_A"/>
          <p:cNvPicPr/>
          <p:nvPr/>
        </p:nvPicPr>
        <p:blipFill rotWithShape="1">
          <a:blip r:embed="rId2" cstate="email">
            <a:extLst>
              <a:ext uri="{28A0092B-C50C-407E-A947-70E740481C1C}">
                <a14:useLocalDpi xmlns:a14="http://schemas.microsoft.com/office/drawing/2010/main"/>
              </a:ext>
            </a:extLst>
          </a:blip>
          <a:srcRect/>
          <a:stretch/>
        </p:blipFill>
        <p:spPr bwMode="auto">
          <a:xfrm>
            <a:off x="706286" y="958034"/>
            <a:ext cx="5442314" cy="3574208"/>
          </a:xfrm>
          <a:prstGeom prst="rect">
            <a:avLst/>
          </a:prstGeom>
          <a:noFill/>
          <a:ln>
            <a:noFill/>
          </a:ln>
          <a:extLst>
            <a:ext uri="{53640926-AAD7-44D8-BBD7-CCE9431645EC}">
              <a14:shadowObscured xmlns:a14="http://schemas.microsoft.com/office/drawing/2010/main"/>
            </a:ext>
          </a:extLst>
        </p:spPr>
      </p:pic>
      <p:sp>
        <p:nvSpPr>
          <p:cNvPr id="7" name="TextBox 6"/>
          <p:cNvSpPr txBox="1"/>
          <p:nvPr/>
        </p:nvSpPr>
        <p:spPr>
          <a:xfrm>
            <a:off x="1325220" y="4522616"/>
            <a:ext cx="4250888" cy="253916"/>
          </a:xfrm>
          <a:prstGeom prst="rect">
            <a:avLst/>
          </a:prstGeom>
          <a:noFill/>
        </p:spPr>
        <p:txBody>
          <a:bodyPr wrap="square" rtlCol="0">
            <a:spAutoFit/>
          </a:bodyPr>
          <a:lstStyle/>
          <a:p>
            <a:r>
              <a:rPr lang="en-IN" sz="1050" dirty="0">
                <a:hlinkClick r:id="rId3" action="ppaction://hlinkfile"/>
              </a:rPr>
              <a:t>Pic Source: Capstone\Final </a:t>
            </a:r>
            <a:r>
              <a:rPr lang="en-IN" sz="1050" dirty="0" err="1">
                <a:hlinkClick r:id="rId3" action="ppaction://hlinkfile"/>
              </a:rPr>
              <a:t>Report_Group</a:t>
            </a:r>
            <a:r>
              <a:rPr lang="en-IN" sz="1050" dirty="0">
                <a:hlinkClick r:id="rId3" action="ppaction://hlinkfile"/>
              </a:rPr>
              <a:t> 3 NLP.docx - _Hlk36732784</a:t>
            </a:r>
            <a:endParaRPr lang="en-IN" sz="1050" i="1" dirty="0"/>
          </a:p>
        </p:txBody>
      </p:sp>
      <p:sp>
        <p:nvSpPr>
          <p:cNvPr id="10" name="TextBox 9"/>
          <p:cNvSpPr txBox="1"/>
          <p:nvPr/>
        </p:nvSpPr>
        <p:spPr>
          <a:xfrm>
            <a:off x="681569" y="5061584"/>
            <a:ext cx="549353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errors from a model’s learning are from three main factors: variance, noise, and bias. </a:t>
            </a:r>
          </a:p>
          <a:p>
            <a:pPr marL="285750" indent="-285750">
              <a:buFont typeface="Arial" panose="020B0604020202020204" pitchFamily="34" charset="0"/>
              <a:buChar char="•"/>
            </a:pPr>
            <a:r>
              <a:rPr lang="en-US" dirty="0"/>
              <a:t>Using ensemble methods, we can increase the stability of the final model and reduce the errors mentioned previously. </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461963547"/>
              </p:ext>
            </p:extLst>
          </p:nvPr>
        </p:nvGraphicFramePr>
        <p:xfrm>
          <a:off x="6374818" y="958034"/>
          <a:ext cx="5322958" cy="5191760"/>
        </p:xfrm>
        <a:graphic>
          <a:graphicData uri="http://schemas.openxmlformats.org/drawingml/2006/table">
            <a:tbl>
              <a:tblPr firstRow="1" bandRow="1">
                <a:tableStyleId>{7DF18680-E054-41AD-8BC1-D1AEF772440D}</a:tableStyleId>
              </a:tblPr>
              <a:tblGrid>
                <a:gridCol w="3710086">
                  <a:extLst>
                    <a:ext uri="{9D8B030D-6E8A-4147-A177-3AD203B41FA5}">
                      <a16:colId xmlns:a16="http://schemas.microsoft.com/office/drawing/2014/main" val="2491860778"/>
                    </a:ext>
                  </a:extLst>
                </a:gridCol>
                <a:gridCol w="1612872">
                  <a:extLst>
                    <a:ext uri="{9D8B030D-6E8A-4147-A177-3AD203B41FA5}">
                      <a16:colId xmlns:a16="http://schemas.microsoft.com/office/drawing/2014/main" val="1336318676"/>
                    </a:ext>
                  </a:extLst>
                </a:gridCol>
              </a:tblGrid>
              <a:tr h="370840">
                <a:tc>
                  <a:txBody>
                    <a:bodyPr/>
                    <a:lstStyle/>
                    <a:p>
                      <a:r>
                        <a:rPr lang="en-US" dirty="0"/>
                        <a:t>Classifier</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55503844"/>
                  </a:ext>
                </a:extLst>
              </a:tr>
              <a:tr h="370840">
                <a:tc gridSpan="2">
                  <a:txBody>
                    <a:bodyPr/>
                    <a:lstStyle/>
                    <a:p>
                      <a:r>
                        <a:rPr lang="en-US" dirty="0"/>
                        <a:t>Bagging</a:t>
                      </a:r>
                      <a:endParaRPr lang="en-IN" dirty="0"/>
                    </a:p>
                  </a:txBody>
                  <a:tcPr/>
                </a:tc>
                <a:tc hMerge="1">
                  <a:txBody>
                    <a:bodyPr/>
                    <a:lstStyle/>
                    <a:p>
                      <a:endParaRPr lang="en-IN" dirty="0"/>
                    </a:p>
                  </a:txBody>
                  <a:tcPr/>
                </a:tc>
                <a:extLst>
                  <a:ext uri="{0D108BD9-81ED-4DB2-BD59-A6C34878D82A}">
                    <a16:rowId xmlns:a16="http://schemas.microsoft.com/office/drawing/2014/main" val="2413860599"/>
                  </a:ext>
                </a:extLst>
              </a:tr>
              <a:tr h="370840">
                <a:tc>
                  <a:txBody>
                    <a:bodyPr/>
                    <a:lstStyle/>
                    <a:p>
                      <a:r>
                        <a:rPr lang="en-US" baseline="0" dirty="0"/>
                        <a:t>Random Forest estimator</a:t>
                      </a:r>
                      <a:endParaRPr lang="en-IN" dirty="0"/>
                    </a:p>
                  </a:txBody>
                  <a:tcPr/>
                </a:tc>
                <a:tc>
                  <a:txBody>
                    <a:bodyPr/>
                    <a:lstStyle/>
                    <a:p>
                      <a:r>
                        <a:rPr lang="en-US" dirty="0"/>
                        <a:t>65%</a:t>
                      </a:r>
                      <a:endParaRPr lang="en-IN" dirty="0"/>
                    </a:p>
                  </a:txBody>
                  <a:tcPr/>
                </a:tc>
                <a:extLst>
                  <a:ext uri="{0D108BD9-81ED-4DB2-BD59-A6C34878D82A}">
                    <a16:rowId xmlns:a16="http://schemas.microsoft.com/office/drawing/2014/main" val="4129658229"/>
                  </a:ext>
                </a:extLst>
              </a:tr>
              <a:tr h="370840">
                <a:tc>
                  <a:txBody>
                    <a:bodyPr/>
                    <a:lstStyle/>
                    <a:p>
                      <a:r>
                        <a:rPr lang="en-US" dirty="0" err="1"/>
                        <a:t>ExtraTrees</a:t>
                      </a:r>
                      <a:r>
                        <a:rPr lang="en-US" baseline="0" dirty="0"/>
                        <a:t> estimator</a:t>
                      </a:r>
                      <a:endParaRPr lang="en-IN" dirty="0"/>
                    </a:p>
                  </a:txBody>
                  <a:tcPr/>
                </a:tc>
                <a:tc>
                  <a:txBody>
                    <a:bodyPr/>
                    <a:lstStyle/>
                    <a:p>
                      <a:r>
                        <a:rPr lang="en-US" dirty="0"/>
                        <a:t>66%</a:t>
                      </a:r>
                      <a:endParaRPr lang="en-IN" dirty="0"/>
                    </a:p>
                  </a:txBody>
                  <a:tcPr/>
                </a:tc>
                <a:extLst>
                  <a:ext uri="{0D108BD9-81ED-4DB2-BD59-A6C34878D82A}">
                    <a16:rowId xmlns:a16="http://schemas.microsoft.com/office/drawing/2014/main" val="28332549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KNeighbour</a:t>
                      </a:r>
                      <a:r>
                        <a:rPr lang="en-US" baseline="0" dirty="0"/>
                        <a:t> estimator</a:t>
                      </a:r>
                      <a:endParaRPr lang="en-IN" dirty="0"/>
                    </a:p>
                  </a:txBody>
                  <a:tcPr/>
                </a:tc>
                <a:tc>
                  <a:txBody>
                    <a:bodyPr/>
                    <a:lstStyle/>
                    <a:p>
                      <a:r>
                        <a:rPr lang="en-US" dirty="0"/>
                        <a:t>63%</a:t>
                      </a:r>
                      <a:endParaRPr lang="en-IN" dirty="0"/>
                    </a:p>
                  </a:txBody>
                  <a:tcPr/>
                </a:tc>
                <a:extLst>
                  <a:ext uri="{0D108BD9-81ED-4DB2-BD59-A6C34878D82A}">
                    <a16:rowId xmlns:a16="http://schemas.microsoft.com/office/drawing/2014/main" val="1695069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SVC estimator</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1805687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Ridgeclassifier</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2735818077"/>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Voting with Bagging</a:t>
                      </a:r>
                      <a:endParaRPr lang="en-IN" dirty="0"/>
                    </a:p>
                  </a:txBody>
                  <a:tcPr/>
                </a:tc>
                <a:tc hMerge="1">
                  <a:txBody>
                    <a:bodyPr/>
                    <a:lstStyle/>
                    <a:p>
                      <a:endParaRPr lang="en-IN" dirty="0"/>
                    </a:p>
                  </a:txBody>
                  <a:tcPr/>
                </a:tc>
                <a:extLst>
                  <a:ext uri="{0D108BD9-81ED-4DB2-BD59-A6C34878D82A}">
                    <a16:rowId xmlns:a16="http://schemas.microsoft.com/office/drawing/2014/main" val="866452454"/>
                  </a:ext>
                </a:extLst>
              </a:tr>
              <a:tr h="370840">
                <a:tc>
                  <a:txBody>
                    <a:bodyPr/>
                    <a:lstStyle/>
                    <a:p>
                      <a:r>
                        <a:rPr lang="en-US" baseline="0" dirty="0"/>
                        <a:t>Random Forest estimator</a:t>
                      </a:r>
                      <a:endParaRPr lang="en-IN" dirty="0"/>
                    </a:p>
                  </a:txBody>
                  <a:tcPr/>
                </a:tc>
                <a:tc>
                  <a:txBody>
                    <a:bodyPr/>
                    <a:lstStyle/>
                    <a:p>
                      <a:r>
                        <a:rPr lang="en-US" dirty="0"/>
                        <a:t>82%</a:t>
                      </a:r>
                      <a:endParaRPr lang="en-IN" dirty="0"/>
                    </a:p>
                  </a:txBody>
                  <a:tcPr/>
                </a:tc>
                <a:extLst>
                  <a:ext uri="{0D108BD9-81ED-4DB2-BD59-A6C34878D82A}">
                    <a16:rowId xmlns:a16="http://schemas.microsoft.com/office/drawing/2014/main" val="2117486010"/>
                  </a:ext>
                </a:extLst>
              </a:tr>
              <a:tr h="370840">
                <a:tc>
                  <a:txBody>
                    <a:bodyPr/>
                    <a:lstStyle/>
                    <a:p>
                      <a:r>
                        <a:rPr lang="en-US" dirty="0" err="1"/>
                        <a:t>ExtraTrees</a:t>
                      </a:r>
                      <a:r>
                        <a:rPr lang="en-US" baseline="0" dirty="0"/>
                        <a:t> estimator</a:t>
                      </a:r>
                      <a:endParaRPr lang="en-IN" dirty="0"/>
                    </a:p>
                  </a:txBody>
                  <a:tcPr/>
                </a:tc>
                <a:tc>
                  <a:txBody>
                    <a:bodyPr/>
                    <a:lstStyle/>
                    <a:p>
                      <a:r>
                        <a:rPr lang="en-US" dirty="0"/>
                        <a:t>82%</a:t>
                      </a:r>
                      <a:endParaRPr lang="en-IN" dirty="0"/>
                    </a:p>
                  </a:txBody>
                  <a:tcPr/>
                </a:tc>
                <a:extLst>
                  <a:ext uri="{0D108BD9-81ED-4DB2-BD59-A6C34878D82A}">
                    <a16:rowId xmlns:a16="http://schemas.microsoft.com/office/drawing/2014/main" val="1876811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KNeighbour</a:t>
                      </a:r>
                      <a:r>
                        <a:rPr lang="en-US" baseline="0" dirty="0"/>
                        <a:t> estimator</a:t>
                      </a:r>
                      <a:endParaRPr lang="en-IN" dirty="0"/>
                    </a:p>
                  </a:txBody>
                  <a:tcPr/>
                </a:tc>
                <a:tc>
                  <a:txBody>
                    <a:bodyPr/>
                    <a:lstStyle/>
                    <a:p>
                      <a:r>
                        <a:rPr lang="en-US" dirty="0"/>
                        <a:t>75%</a:t>
                      </a:r>
                      <a:endParaRPr lang="en-IN" dirty="0"/>
                    </a:p>
                  </a:txBody>
                  <a:tcPr/>
                </a:tc>
                <a:extLst>
                  <a:ext uri="{0D108BD9-81ED-4DB2-BD59-A6C34878D82A}">
                    <a16:rowId xmlns:a16="http://schemas.microsoft.com/office/drawing/2014/main" val="35710885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SVC estimator</a:t>
                      </a:r>
                      <a:endParaRPr lang="en-IN" dirty="0"/>
                    </a:p>
                  </a:txBody>
                  <a:tcPr/>
                </a:tc>
                <a:tc>
                  <a:txBody>
                    <a:bodyPr/>
                    <a:lstStyle/>
                    <a:p>
                      <a:r>
                        <a:rPr lang="en-US" dirty="0"/>
                        <a:t>82%</a:t>
                      </a:r>
                      <a:endParaRPr lang="en-IN" dirty="0"/>
                    </a:p>
                  </a:txBody>
                  <a:tcPr/>
                </a:tc>
                <a:extLst>
                  <a:ext uri="{0D108BD9-81ED-4DB2-BD59-A6C34878D82A}">
                    <a16:rowId xmlns:a16="http://schemas.microsoft.com/office/drawing/2014/main" val="36395193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Ridgeclassifier</a:t>
                      </a:r>
                      <a:endParaRPr lang="en-IN" dirty="0"/>
                    </a:p>
                  </a:txBody>
                  <a:tcPr/>
                </a:tc>
                <a:tc>
                  <a:txBody>
                    <a:bodyPr/>
                    <a:lstStyle/>
                    <a:p>
                      <a:r>
                        <a:rPr lang="en-US" dirty="0"/>
                        <a:t>55%</a:t>
                      </a:r>
                      <a:endParaRPr lang="en-IN" dirty="0"/>
                    </a:p>
                  </a:txBody>
                  <a:tcPr/>
                </a:tc>
                <a:extLst>
                  <a:ext uri="{0D108BD9-81ED-4DB2-BD59-A6C34878D82A}">
                    <a16:rowId xmlns:a16="http://schemas.microsoft.com/office/drawing/2014/main" val="12790500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IN" dirty="0"/>
                    </a:p>
                  </a:txBody>
                  <a:tcPr/>
                </a:tc>
                <a:extLst>
                  <a:ext uri="{0D108BD9-81ED-4DB2-BD59-A6C34878D82A}">
                    <a16:rowId xmlns:a16="http://schemas.microsoft.com/office/drawing/2014/main" val="1841041907"/>
                  </a:ext>
                </a:extLst>
              </a:tr>
            </a:tbl>
          </a:graphicData>
        </a:graphic>
      </p:graphicFrame>
    </p:spTree>
    <p:extLst>
      <p:ext uri="{BB962C8B-B14F-4D97-AF65-F5344CB8AC3E}">
        <p14:creationId xmlns:p14="http://schemas.microsoft.com/office/powerpoint/2010/main" val="2569583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Capstone Project</a:t>
            </a:r>
            <a:endParaRPr lang="en-IN" dirty="0"/>
          </a:p>
        </p:txBody>
      </p:sp>
      <p:sp>
        <p:nvSpPr>
          <p:cNvPr id="3" name="Content Placeholder 2"/>
          <p:cNvSpPr>
            <a:spLocks noGrp="1"/>
          </p:cNvSpPr>
          <p:nvPr>
            <p:ph idx="1"/>
          </p:nvPr>
        </p:nvSpPr>
        <p:spPr>
          <a:xfrm>
            <a:off x="397565" y="940298"/>
            <a:ext cx="11410121" cy="5553267"/>
          </a:xfrm>
        </p:spPr>
        <p:txBody>
          <a:bodyPr>
            <a:noAutofit/>
          </a:bodyPr>
          <a:lstStyle/>
          <a:p>
            <a:pPr>
              <a:lnSpc>
                <a:spcPct val="110000"/>
              </a:lnSpc>
            </a:pPr>
            <a:r>
              <a:rPr lang="en-US" sz="2400" dirty="0"/>
              <a:t>Problem Statement</a:t>
            </a:r>
          </a:p>
          <a:p>
            <a:pPr lvl="1">
              <a:lnSpc>
                <a:spcPct val="110000"/>
              </a:lnSpc>
            </a:pPr>
            <a:r>
              <a:rPr lang="en-US" sz="2000" dirty="0"/>
              <a:t>IT function in an organization ensures uninterrupted Business operations through Incident Management process.</a:t>
            </a:r>
          </a:p>
          <a:p>
            <a:pPr lvl="1">
              <a:lnSpc>
                <a:spcPct val="110000"/>
              </a:lnSpc>
            </a:pPr>
            <a:r>
              <a:rPr lang="en-US" sz="2000" dirty="0"/>
              <a:t>These incidents are created by various stakeholders in IT Service Management Tool and are assigned to Service Desk teams</a:t>
            </a:r>
          </a:p>
          <a:p>
            <a:pPr>
              <a:lnSpc>
                <a:spcPct val="110000"/>
              </a:lnSpc>
            </a:pPr>
            <a:r>
              <a:rPr lang="en-US" sz="2400" dirty="0"/>
              <a:t>Data Source:</a:t>
            </a:r>
          </a:p>
          <a:p>
            <a:pPr lvl="1">
              <a:lnSpc>
                <a:spcPct val="110000"/>
              </a:lnSpc>
            </a:pPr>
            <a:r>
              <a:rPr lang="en-US" sz="2000" u="sng" dirty="0">
                <a:hlinkClick r:id="rId2"/>
              </a:rPr>
              <a:t>https://drive.google.com/drive/u/0/folders/1xOCdNI2R5hiodskIJbj-QySMQs6ccehL</a:t>
            </a:r>
            <a:endParaRPr lang="en-US" sz="2000" dirty="0"/>
          </a:p>
          <a:p>
            <a:pPr>
              <a:lnSpc>
                <a:spcPct val="110000"/>
              </a:lnSpc>
            </a:pPr>
            <a:r>
              <a:rPr lang="en-US" sz="2400" dirty="0"/>
              <a:t>Project Goal</a:t>
            </a:r>
          </a:p>
          <a:p>
            <a:pPr lvl="1">
              <a:lnSpc>
                <a:spcPct val="110000"/>
              </a:lnSpc>
            </a:pPr>
            <a:r>
              <a:rPr lang="en-US" sz="2000" dirty="0"/>
              <a:t>Goal of the project is to build a classifier that can classify the tickets by analyzing the text using Natural Language Processing(NLP) techniques</a:t>
            </a:r>
          </a:p>
          <a:p>
            <a:pPr>
              <a:lnSpc>
                <a:spcPct val="110000"/>
              </a:lnSpc>
            </a:pPr>
            <a:r>
              <a:rPr lang="en-US" sz="2400" dirty="0"/>
              <a:t>Solution</a:t>
            </a:r>
          </a:p>
          <a:p>
            <a:pPr lvl="1">
              <a:lnSpc>
                <a:spcPct val="110000"/>
              </a:lnSpc>
            </a:pPr>
            <a:r>
              <a:rPr lang="en-US" sz="2000" dirty="0"/>
              <a:t>The solution is to build a classification model that can analyze the text and classify to appropriate Service Desk team.</a:t>
            </a:r>
          </a:p>
          <a:p>
            <a:pPr lvl="1">
              <a:lnSpc>
                <a:spcPct val="110000"/>
              </a:lnSpc>
            </a:pPr>
            <a:endParaRPr lang="en-US" sz="2000" dirty="0"/>
          </a:p>
          <a:p>
            <a:pPr>
              <a:lnSpc>
                <a:spcPct val="110000"/>
              </a:lnSpc>
            </a:pPr>
            <a:endParaRPr lang="en-US" sz="2400" dirty="0"/>
          </a:p>
          <a:p>
            <a:pPr marL="0" indent="0">
              <a:lnSpc>
                <a:spcPct val="110000"/>
              </a:lnSpc>
              <a:buNone/>
            </a:pPr>
            <a:r>
              <a:rPr lang="en-US" sz="2400" dirty="0"/>
              <a:t> </a:t>
            </a:r>
          </a:p>
          <a:p>
            <a:pPr>
              <a:lnSpc>
                <a:spcPct val="110000"/>
              </a:lnSpc>
            </a:pPr>
            <a:endParaRPr lang="en-IN" sz="2400"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a:t>
            </a:fld>
            <a:endParaRPr lang="en-IN"/>
          </a:p>
        </p:txBody>
      </p:sp>
    </p:spTree>
    <p:extLst>
      <p:ext uri="{BB962C8B-B14F-4D97-AF65-F5344CB8AC3E}">
        <p14:creationId xmlns:p14="http://schemas.microsoft.com/office/powerpoint/2010/main" val="1213760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Step6:Model </a:t>
            </a:r>
            <a:r>
              <a:rPr lang="en-US" dirty="0" err="1"/>
              <a:t>Tunning</a:t>
            </a:r>
            <a:endParaRPr lang="en-IN" dirty="0"/>
          </a:p>
        </p:txBody>
      </p:sp>
      <p:grpSp>
        <p:nvGrpSpPr>
          <p:cNvPr id="15" name="Group 14"/>
          <p:cNvGrpSpPr/>
          <p:nvPr/>
        </p:nvGrpSpPr>
        <p:grpSpPr>
          <a:xfrm>
            <a:off x="830256" y="3752401"/>
            <a:ext cx="4538345" cy="2936875"/>
            <a:chOff x="444472" y="3268078"/>
            <a:chExt cx="4538345" cy="2936875"/>
          </a:xfrm>
        </p:grpSpPr>
        <p:pic>
          <p:nvPicPr>
            <p:cNvPr id="14" name="Picture 13"/>
            <p:cNvPicPr/>
            <p:nvPr/>
          </p:nvPicPr>
          <p:blipFill rotWithShape="1">
            <a:blip r:embed="rId2" cstate="email">
              <a:extLst>
                <a:ext uri="{28A0092B-C50C-407E-A947-70E740481C1C}">
                  <a14:useLocalDpi xmlns:a14="http://schemas.microsoft.com/office/drawing/2010/main"/>
                </a:ext>
              </a:extLst>
            </a:blip>
            <a:srcRect/>
            <a:stretch/>
          </p:blipFill>
          <p:spPr bwMode="auto">
            <a:xfrm>
              <a:off x="444472" y="3268078"/>
              <a:ext cx="4538345" cy="2936875"/>
            </a:xfrm>
            <a:prstGeom prst="rect">
              <a:avLst/>
            </a:prstGeom>
            <a:ln>
              <a:noFill/>
            </a:ln>
            <a:extLst>
              <a:ext uri="{53640926-AAD7-44D8-BBD7-CCE9431645EC}">
                <a14:shadowObscured xmlns:a14="http://schemas.microsoft.com/office/drawing/2010/main"/>
              </a:ext>
            </a:extLst>
          </p:spPr>
        </p:pic>
        <p:sp>
          <p:nvSpPr>
            <p:cNvPr id="10" name="Freeform: Shape 9"/>
            <p:cNvSpPr/>
            <p:nvPr/>
          </p:nvSpPr>
          <p:spPr>
            <a:xfrm>
              <a:off x="495224" y="3311077"/>
              <a:ext cx="4487593" cy="667920"/>
            </a:xfrm>
            <a:custGeom>
              <a:avLst/>
              <a:gdLst>
                <a:gd name="connsiteX0" fmla="*/ 0 w 4831537"/>
                <a:gd name="connsiteY0" fmla="*/ 0 h 1260703"/>
                <a:gd name="connsiteX1" fmla="*/ 4831537 w 4831537"/>
                <a:gd name="connsiteY1" fmla="*/ 0 h 1260703"/>
                <a:gd name="connsiteX2" fmla="*/ 4831537 w 4831537"/>
                <a:gd name="connsiteY2" fmla="*/ 1260703 h 1260703"/>
                <a:gd name="connsiteX3" fmla="*/ 0 w 4831537"/>
                <a:gd name="connsiteY3" fmla="*/ 1260703 h 1260703"/>
                <a:gd name="connsiteX4" fmla="*/ 0 w 4831537"/>
                <a:gd name="connsiteY4" fmla="*/ 0 h 126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1537" h="1260703">
                  <a:moveTo>
                    <a:pt x="0" y="0"/>
                  </a:moveTo>
                  <a:lnTo>
                    <a:pt x="4831537" y="0"/>
                  </a:lnTo>
                  <a:lnTo>
                    <a:pt x="4831537" y="1260703"/>
                  </a:lnTo>
                  <a:lnTo>
                    <a:pt x="0" y="1260703"/>
                  </a:lnTo>
                  <a:lnTo>
                    <a:pt x="0" y="0"/>
                  </a:lnTo>
                  <a:close/>
                </a:path>
              </a:pathLst>
            </a:custGeom>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US" sz="3600" kern="1200" dirty="0"/>
                <a:t>Decision Tree</a:t>
              </a:r>
            </a:p>
          </p:txBody>
        </p:sp>
      </p:grpSp>
      <p:grpSp>
        <p:nvGrpSpPr>
          <p:cNvPr id="19" name="Group 18"/>
          <p:cNvGrpSpPr/>
          <p:nvPr/>
        </p:nvGrpSpPr>
        <p:grpSpPr>
          <a:xfrm>
            <a:off x="7336783" y="3803338"/>
            <a:ext cx="4487593" cy="2849536"/>
            <a:chOff x="7336783" y="3803338"/>
            <a:chExt cx="4487593" cy="2849536"/>
          </a:xfrm>
        </p:grpSpPr>
        <p:pic>
          <p:nvPicPr>
            <p:cNvPr id="18" name="Picture 17"/>
            <p:cNvPicPr/>
            <p:nvPr/>
          </p:nvPicPr>
          <p:blipFill rotWithShape="1">
            <a:blip r:embed="rId3" cstate="email">
              <a:extLst>
                <a:ext uri="{28A0092B-C50C-407E-A947-70E740481C1C}">
                  <a14:useLocalDpi xmlns:a14="http://schemas.microsoft.com/office/drawing/2010/main"/>
                </a:ext>
              </a:extLst>
            </a:blip>
            <a:srcRect/>
            <a:stretch/>
          </p:blipFill>
          <p:spPr bwMode="auto">
            <a:xfrm>
              <a:off x="7363287" y="4466780"/>
              <a:ext cx="4437509" cy="2186094"/>
            </a:xfrm>
            <a:prstGeom prst="rect">
              <a:avLst/>
            </a:prstGeom>
            <a:ln>
              <a:noFill/>
            </a:ln>
            <a:extLst>
              <a:ext uri="{53640926-AAD7-44D8-BBD7-CCE9431645EC}">
                <a14:shadowObscured xmlns:a14="http://schemas.microsoft.com/office/drawing/2010/main"/>
              </a:ext>
            </a:extLst>
          </p:spPr>
        </p:pic>
        <p:sp>
          <p:nvSpPr>
            <p:cNvPr id="11" name="Freeform: Shape 10"/>
            <p:cNvSpPr/>
            <p:nvPr/>
          </p:nvSpPr>
          <p:spPr>
            <a:xfrm>
              <a:off x="7336783" y="3803338"/>
              <a:ext cx="4487593" cy="667920"/>
            </a:xfrm>
            <a:custGeom>
              <a:avLst/>
              <a:gdLst>
                <a:gd name="connsiteX0" fmla="*/ 0 w 5451750"/>
                <a:gd name="connsiteY0" fmla="*/ 0 h 1260703"/>
                <a:gd name="connsiteX1" fmla="*/ 5451750 w 5451750"/>
                <a:gd name="connsiteY1" fmla="*/ 0 h 1260703"/>
                <a:gd name="connsiteX2" fmla="*/ 5451750 w 5451750"/>
                <a:gd name="connsiteY2" fmla="*/ 1260703 h 1260703"/>
                <a:gd name="connsiteX3" fmla="*/ 0 w 5451750"/>
                <a:gd name="connsiteY3" fmla="*/ 1260703 h 1260703"/>
                <a:gd name="connsiteX4" fmla="*/ 0 w 5451750"/>
                <a:gd name="connsiteY4" fmla="*/ 0 h 126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1750" h="1260703">
                  <a:moveTo>
                    <a:pt x="0" y="0"/>
                  </a:moveTo>
                  <a:lnTo>
                    <a:pt x="5451750" y="0"/>
                  </a:lnTo>
                  <a:lnTo>
                    <a:pt x="5451750" y="1260703"/>
                  </a:lnTo>
                  <a:lnTo>
                    <a:pt x="0" y="1260703"/>
                  </a:lnTo>
                  <a:lnTo>
                    <a:pt x="0" y="0"/>
                  </a:lnTo>
                  <a:close/>
                </a:path>
              </a:pathLst>
            </a:cu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US" sz="3600" kern="1200" dirty="0"/>
                <a:t>Random Forest</a:t>
              </a:r>
            </a:p>
          </p:txBody>
        </p:sp>
      </p:gr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20</a:t>
            </a:fld>
            <a:endParaRPr lang="en-IN"/>
          </a:p>
        </p:txBody>
      </p:sp>
      <p:grpSp>
        <p:nvGrpSpPr>
          <p:cNvPr id="16" name="Group 15"/>
          <p:cNvGrpSpPr/>
          <p:nvPr/>
        </p:nvGrpSpPr>
        <p:grpSpPr>
          <a:xfrm>
            <a:off x="838200" y="858525"/>
            <a:ext cx="4530401" cy="2826375"/>
            <a:chOff x="838200" y="858525"/>
            <a:chExt cx="4530401" cy="2826375"/>
          </a:xfrm>
        </p:grpSpPr>
        <p:sp>
          <p:nvSpPr>
            <p:cNvPr id="8" name="Freeform: Shape 7"/>
            <p:cNvSpPr/>
            <p:nvPr/>
          </p:nvSpPr>
          <p:spPr>
            <a:xfrm>
              <a:off x="881008" y="858525"/>
              <a:ext cx="4487593" cy="667920"/>
            </a:xfrm>
            <a:custGeom>
              <a:avLst/>
              <a:gdLst>
                <a:gd name="connsiteX0" fmla="*/ 0 w 4350150"/>
                <a:gd name="connsiteY0" fmla="*/ 0 h 1260703"/>
                <a:gd name="connsiteX1" fmla="*/ 4350150 w 4350150"/>
                <a:gd name="connsiteY1" fmla="*/ 0 h 1260703"/>
                <a:gd name="connsiteX2" fmla="*/ 4350150 w 4350150"/>
                <a:gd name="connsiteY2" fmla="*/ 1260703 h 1260703"/>
                <a:gd name="connsiteX3" fmla="*/ 0 w 4350150"/>
                <a:gd name="connsiteY3" fmla="*/ 1260703 h 1260703"/>
                <a:gd name="connsiteX4" fmla="*/ 0 w 4350150"/>
                <a:gd name="connsiteY4" fmla="*/ 0 h 126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0150" h="1260703">
                  <a:moveTo>
                    <a:pt x="0" y="0"/>
                  </a:moveTo>
                  <a:lnTo>
                    <a:pt x="4350150" y="0"/>
                  </a:lnTo>
                  <a:lnTo>
                    <a:pt x="4350150" y="1260703"/>
                  </a:lnTo>
                  <a:lnTo>
                    <a:pt x="0" y="1260703"/>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US" sz="3600" kern="1200" dirty="0"/>
                <a:t>Naïve Bayes</a:t>
              </a:r>
            </a:p>
          </p:txBody>
        </p:sp>
        <p:pic>
          <p:nvPicPr>
            <p:cNvPr id="12" name="Picture 11"/>
            <p:cNvPicPr/>
            <p:nvPr/>
          </p:nvPicPr>
          <p:blipFill rotWithShape="1">
            <a:blip r:embed="rId4" cstate="email">
              <a:extLst>
                <a:ext uri="{28A0092B-C50C-407E-A947-70E740481C1C}">
                  <a14:useLocalDpi xmlns:a14="http://schemas.microsoft.com/office/drawing/2010/main"/>
                </a:ext>
              </a:extLst>
            </a:blip>
            <a:srcRect/>
            <a:stretch/>
          </p:blipFill>
          <p:spPr bwMode="auto">
            <a:xfrm>
              <a:off x="838200" y="1465546"/>
              <a:ext cx="4530401" cy="2219354"/>
            </a:xfrm>
            <a:prstGeom prst="rect">
              <a:avLst/>
            </a:prstGeom>
            <a:ln>
              <a:noFill/>
            </a:ln>
            <a:extLst>
              <a:ext uri="{53640926-AAD7-44D8-BBD7-CCE9431645EC}">
                <a14:shadowObscured xmlns:a14="http://schemas.microsoft.com/office/drawing/2010/main"/>
              </a:ext>
            </a:extLst>
          </p:spPr>
        </p:pic>
      </p:grpSp>
      <p:grpSp>
        <p:nvGrpSpPr>
          <p:cNvPr id="17" name="Group 16"/>
          <p:cNvGrpSpPr/>
          <p:nvPr/>
        </p:nvGrpSpPr>
        <p:grpSpPr>
          <a:xfrm>
            <a:off x="7216542" y="797626"/>
            <a:ext cx="4557749" cy="2887273"/>
            <a:chOff x="7216542" y="797626"/>
            <a:chExt cx="4557749" cy="2887273"/>
          </a:xfrm>
        </p:grpSpPr>
        <p:sp>
          <p:nvSpPr>
            <p:cNvPr id="9" name="Freeform: Shape 8"/>
            <p:cNvSpPr/>
            <p:nvPr/>
          </p:nvSpPr>
          <p:spPr>
            <a:xfrm>
              <a:off x="7216543" y="797626"/>
              <a:ext cx="4487593" cy="667920"/>
            </a:xfrm>
            <a:custGeom>
              <a:avLst/>
              <a:gdLst>
                <a:gd name="connsiteX0" fmla="*/ 0 w 1620000"/>
                <a:gd name="connsiteY0" fmla="*/ 0 h 1260703"/>
                <a:gd name="connsiteX1" fmla="*/ 1620000 w 1620000"/>
                <a:gd name="connsiteY1" fmla="*/ 0 h 1260703"/>
                <a:gd name="connsiteX2" fmla="*/ 1620000 w 1620000"/>
                <a:gd name="connsiteY2" fmla="*/ 1260703 h 1260703"/>
                <a:gd name="connsiteX3" fmla="*/ 0 w 1620000"/>
                <a:gd name="connsiteY3" fmla="*/ 1260703 h 1260703"/>
                <a:gd name="connsiteX4" fmla="*/ 0 w 1620000"/>
                <a:gd name="connsiteY4" fmla="*/ 0 h 126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000" h="1260703">
                  <a:moveTo>
                    <a:pt x="0" y="0"/>
                  </a:moveTo>
                  <a:lnTo>
                    <a:pt x="1620000" y="0"/>
                  </a:lnTo>
                  <a:lnTo>
                    <a:pt x="1620000" y="1260703"/>
                  </a:lnTo>
                  <a:lnTo>
                    <a:pt x="0" y="1260703"/>
                  </a:lnTo>
                  <a:lnTo>
                    <a:pt x="0" y="0"/>
                  </a:lnTo>
                  <a:close/>
                </a:path>
              </a:pathLst>
            </a:custGeom>
          </p:spPr>
          <p:style>
            <a:lnRef idx="2">
              <a:schemeClr val="lt1">
                <a:hueOff val="0"/>
                <a:satOff val="0"/>
                <a:lumOff val="0"/>
                <a:alphaOff val="0"/>
              </a:schemeClr>
            </a:lnRef>
            <a:fillRef idx="1">
              <a:schemeClr val="accent2">
                <a:hueOff val="-485121"/>
                <a:satOff val="-27976"/>
                <a:lumOff val="2876"/>
                <a:alphaOff val="0"/>
              </a:schemeClr>
            </a:fillRef>
            <a:effectRef idx="0">
              <a:schemeClr val="accent2">
                <a:hueOff val="-485121"/>
                <a:satOff val="-27976"/>
                <a:lumOff val="2876"/>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US" sz="3200" kern="1200" dirty="0"/>
                <a:t>SVC</a:t>
              </a:r>
            </a:p>
          </p:txBody>
        </p:sp>
        <p:pic>
          <p:nvPicPr>
            <p:cNvPr id="13" name="Picture 12"/>
            <p:cNvPicPr/>
            <p:nvPr/>
          </p:nvPicPr>
          <p:blipFill rotWithShape="1">
            <a:blip r:embed="rId5" cstate="email">
              <a:extLst>
                <a:ext uri="{28A0092B-C50C-407E-A947-70E740481C1C}">
                  <a14:useLocalDpi xmlns:a14="http://schemas.microsoft.com/office/drawing/2010/main"/>
                </a:ext>
              </a:extLst>
            </a:blip>
            <a:srcRect/>
            <a:stretch/>
          </p:blipFill>
          <p:spPr bwMode="auto">
            <a:xfrm>
              <a:off x="7216542" y="1477108"/>
              <a:ext cx="4557749" cy="2207791"/>
            </a:xfrm>
            <a:prstGeom prst="rect">
              <a:avLst/>
            </a:prstGeom>
            <a:ln>
              <a:noFill/>
            </a:ln>
            <a:extLst>
              <a:ext uri="{53640926-AAD7-44D8-BBD7-CCE9431645EC}">
                <a14:shadowObscured xmlns:a14="http://schemas.microsoft.com/office/drawing/2010/main"/>
              </a:ext>
            </a:extLst>
          </p:spPr>
        </p:pic>
      </p:grpSp>
      <p:sp>
        <p:nvSpPr>
          <p:cNvPr id="20" name="Rectangle: Rounded Corners 19"/>
          <p:cNvSpPr/>
          <p:nvPr/>
        </p:nvSpPr>
        <p:spPr>
          <a:xfrm>
            <a:off x="4678017" y="1325217"/>
            <a:ext cx="1232453" cy="821635"/>
          </a:xfrm>
          <a:prstGeom prst="roundRect">
            <a:avLst/>
          </a:prstGeom>
          <a:solidFill>
            <a:srgbClr val="ED7D31"/>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55% accuracy</a:t>
            </a:r>
            <a:endParaRPr lang="en-IN" b="1" dirty="0"/>
          </a:p>
        </p:txBody>
      </p:sp>
      <p:sp>
        <p:nvSpPr>
          <p:cNvPr id="21" name="Rectangle: Rounded Corners 20"/>
          <p:cNvSpPr/>
          <p:nvPr/>
        </p:nvSpPr>
        <p:spPr>
          <a:xfrm>
            <a:off x="6255028" y="2678496"/>
            <a:ext cx="1232453" cy="821635"/>
          </a:xfrm>
          <a:prstGeom prst="roundRect">
            <a:avLst/>
          </a:prstGeom>
          <a:solidFill>
            <a:srgbClr val="C9633F"/>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43% accuracy</a:t>
            </a:r>
            <a:endParaRPr lang="en-IN" b="1" dirty="0"/>
          </a:p>
        </p:txBody>
      </p:sp>
      <p:sp>
        <p:nvSpPr>
          <p:cNvPr id="22" name="Rectangle: Rounded Corners 21"/>
          <p:cNvSpPr/>
          <p:nvPr/>
        </p:nvSpPr>
        <p:spPr>
          <a:xfrm>
            <a:off x="4896677" y="4137298"/>
            <a:ext cx="1232453" cy="821635"/>
          </a:xfrm>
          <a:prstGeom prst="roundRect">
            <a:avLst/>
          </a:prstGeom>
          <a:solidFill>
            <a:srgbClr val="B27F7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55% accuracy</a:t>
            </a:r>
            <a:endParaRPr lang="en-IN" b="1" dirty="0"/>
          </a:p>
        </p:txBody>
      </p:sp>
      <p:sp>
        <p:nvSpPr>
          <p:cNvPr id="23" name="Rectangle: Rounded Corners 22"/>
          <p:cNvSpPr/>
          <p:nvPr/>
        </p:nvSpPr>
        <p:spPr>
          <a:xfrm>
            <a:off x="6288157" y="5466607"/>
            <a:ext cx="1232453" cy="821635"/>
          </a:xfrm>
          <a:prstGeom prst="roundRect">
            <a:avLst/>
          </a:prstGeom>
          <a:solidFill>
            <a:srgbClr val="9D9D9D"/>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58% accuracy</a:t>
            </a:r>
            <a:endParaRPr lang="en-IN" b="1" dirty="0"/>
          </a:p>
        </p:txBody>
      </p:sp>
    </p:spTree>
    <p:extLst>
      <p:ext uri="{BB962C8B-B14F-4D97-AF65-F5344CB8AC3E}">
        <p14:creationId xmlns:p14="http://schemas.microsoft.com/office/powerpoint/2010/main" val="3861589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045254" y="2473191"/>
            <a:ext cx="7146746" cy="3397522"/>
          </a:xfrm>
          <a:prstGeom prst="rect">
            <a:avLst/>
          </a:prstGeom>
        </p:spPr>
      </p:pic>
      <p:sp>
        <p:nvSpPr>
          <p:cNvPr id="2" name="Title 1"/>
          <p:cNvSpPr>
            <a:spLocks noGrp="1"/>
          </p:cNvSpPr>
          <p:nvPr>
            <p:ph type="title"/>
          </p:nvPr>
        </p:nvSpPr>
        <p:spPr/>
        <p:txBody>
          <a:bodyPr/>
          <a:lstStyle/>
          <a:p>
            <a:r>
              <a:rPr lang="en-US" dirty="0"/>
              <a:t>Step6:Random Sampling</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21</a:t>
            </a:fld>
            <a:endParaRPr lang="en-IN"/>
          </a:p>
        </p:txBody>
      </p:sp>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1909" y="2464160"/>
            <a:ext cx="4005942" cy="4257316"/>
          </a:xfrm>
          <a:prstGeom prst="rect">
            <a:avLst/>
          </a:prstGeom>
        </p:spPr>
      </p:pic>
      <p:sp>
        <p:nvSpPr>
          <p:cNvPr id="7" name="TextBox 6"/>
          <p:cNvSpPr txBox="1"/>
          <p:nvPr/>
        </p:nvSpPr>
        <p:spPr>
          <a:xfrm>
            <a:off x="7089915" y="6078109"/>
            <a:ext cx="4467468" cy="646331"/>
          </a:xfrm>
          <a:prstGeom prst="rect">
            <a:avLst/>
          </a:prstGeom>
          <a:noFill/>
        </p:spPr>
        <p:txBody>
          <a:bodyPr wrap="square" rtlCol="0">
            <a:spAutoFit/>
          </a:bodyPr>
          <a:lstStyle/>
          <a:p>
            <a:r>
              <a:rPr lang="en-US" dirty="0"/>
              <a:t>Plotting the count of observations in each group after random sampling </a:t>
            </a:r>
            <a:endParaRPr lang="en-IN" dirty="0"/>
          </a:p>
        </p:txBody>
      </p:sp>
      <p:sp>
        <p:nvSpPr>
          <p:cNvPr id="17" name="Arrow: Right 16"/>
          <p:cNvSpPr/>
          <p:nvPr/>
        </p:nvSpPr>
        <p:spPr>
          <a:xfrm rot="16200000">
            <a:off x="8873228" y="5793575"/>
            <a:ext cx="424069" cy="336356"/>
          </a:xfrm>
          <a:prstGeom prst="right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9" name="Group 18"/>
          <p:cNvGrpSpPr/>
          <p:nvPr/>
        </p:nvGrpSpPr>
        <p:grpSpPr>
          <a:xfrm>
            <a:off x="1378226" y="933135"/>
            <a:ext cx="9236764" cy="1281112"/>
            <a:chOff x="1974575" y="2788443"/>
            <a:chExt cx="8178280" cy="1281112"/>
          </a:xfrm>
        </p:grpSpPr>
        <p:sp>
          <p:nvSpPr>
            <p:cNvPr id="20" name="Freeform: Shape 19"/>
            <p:cNvSpPr/>
            <p:nvPr/>
          </p:nvSpPr>
          <p:spPr>
            <a:xfrm>
              <a:off x="1974575" y="2788443"/>
              <a:ext cx="2199756"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3722" tIns="113722" rIns="113722" bIns="113722" numCol="1" spcCol="1270" anchor="ctr" anchorCtr="0">
              <a:noAutofit/>
            </a:bodyPr>
            <a:lstStyle/>
            <a:p>
              <a:pPr marL="0" lvl="0" indent="0" algn="ctr" defTabSz="889000">
                <a:lnSpc>
                  <a:spcPct val="90000"/>
                </a:lnSpc>
                <a:spcBef>
                  <a:spcPct val="0"/>
                </a:spcBef>
                <a:spcAft>
                  <a:spcPct val="35000"/>
                </a:spcAft>
                <a:buNone/>
              </a:pPr>
              <a:r>
                <a:rPr lang="en-US" sz="2000" b="1" kern="1200" dirty="0"/>
                <a:t>Random select 25</a:t>
              </a:r>
            </a:p>
            <a:p>
              <a:pPr marL="0" lvl="0" indent="0" algn="ctr" defTabSz="889000">
                <a:lnSpc>
                  <a:spcPct val="90000"/>
                </a:lnSpc>
                <a:spcBef>
                  <a:spcPct val="0"/>
                </a:spcBef>
                <a:spcAft>
                  <a:spcPct val="35000"/>
                </a:spcAft>
                <a:buNone/>
              </a:pPr>
              <a:r>
                <a:rPr lang="en-US" sz="2000" b="1" kern="1200" dirty="0"/>
                <a:t>5% of majority Class</a:t>
              </a:r>
            </a:p>
          </p:txBody>
        </p:sp>
        <p:sp>
          <p:nvSpPr>
            <p:cNvPr id="21" name="Freeform: Shape 20"/>
            <p:cNvSpPr/>
            <p:nvPr/>
          </p:nvSpPr>
          <p:spPr>
            <a:xfrm>
              <a:off x="4387850" y="316423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22" name="Freeform: Shape 21"/>
            <p:cNvSpPr/>
            <p:nvPr/>
          </p:nvSpPr>
          <p:spPr>
            <a:xfrm>
              <a:off x="5028406" y="278844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2">
                <a:hueOff val="-727682"/>
                <a:satOff val="-41964"/>
                <a:lumOff val="4314"/>
                <a:alphaOff val="0"/>
              </a:schemeClr>
            </a:fillRef>
            <a:effectRef idx="0">
              <a:schemeClr val="accent2">
                <a:hueOff val="-727682"/>
                <a:satOff val="-41964"/>
                <a:lumOff val="4314"/>
                <a:alphaOff val="0"/>
              </a:schemeClr>
            </a:effectRef>
            <a:fontRef idx="minor">
              <a:schemeClr val="lt1"/>
            </a:fontRef>
          </p:style>
          <p:txBody>
            <a:bodyPr spcFirstLastPara="0" vert="horz" wrap="square" lIns="113722" tIns="113722" rIns="113722" bIns="113722" numCol="1" spcCol="1270" anchor="ctr" anchorCtr="0">
              <a:noAutofit/>
            </a:bodyPr>
            <a:lstStyle/>
            <a:p>
              <a:pPr marL="0" lvl="0" indent="0" algn="ctr" defTabSz="889000">
                <a:lnSpc>
                  <a:spcPct val="90000"/>
                </a:lnSpc>
                <a:spcBef>
                  <a:spcPct val="0"/>
                </a:spcBef>
                <a:spcAft>
                  <a:spcPct val="35000"/>
                </a:spcAft>
                <a:buNone/>
              </a:pPr>
              <a:r>
                <a:rPr lang="en-US" sz="2000" kern="1200" dirty="0"/>
                <a:t>Select Minority class and apply over sampling</a:t>
              </a:r>
            </a:p>
          </p:txBody>
        </p:sp>
        <p:sp>
          <p:nvSpPr>
            <p:cNvPr id="23" name="Freeform: Shape 22"/>
            <p:cNvSpPr/>
            <p:nvPr/>
          </p:nvSpPr>
          <p:spPr>
            <a:xfrm>
              <a:off x="7377112" y="316423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24" name="Freeform: Shape 23"/>
            <p:cNvSpPr/>
            <p:nvPr/>
          </p:nvSpPr>
          <p:spPr>
            <a:xfrm>
              <a:off x="8017668" y="278844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113722" tIns="113722" rIns="113722" bIns="113722" numCol="1" spcCol="1270" anchor="ctr" anchorCtr="0">
              <a:noAutofit/>
            </a:bodyPr>
            <a:lstStyle/>
            <a:p>
              <a:pPr marL="0" lvl="0" indent="0" algn="ctr" defTabSz="889000">
                <a:lnSpc>
                  <a:spcPct val="90000"/>
                </a:lnSpc>
                <a:spcBef>
                  <a:spcPct val="0"/>
                </a:spcBef>
                <a:spcAft>
                  <a:spcPct val="35000"/>
                </a:spcAft>
                <a:buNone/>
              </a:pPr>
              <a:r>
                <a:rPr lang="en-US" sz="2000" kern="1200"/>
                <a:t>Concatenate </a:t>
              </a:r>
              <a:r>
                <a:rPr lang="en-US" sz="2000" kern="1200" dirty="0"/>
                <a:t>the Randomly selected data</a:t>
              </a:r>
            </a:p>
          </p:txBody>
        </p:sp>
      </p:grpSp>
    </p:spTree>
    <p:extLst>
      <p:ext uri="{BB962C8B-B14F-4D97-AF65-F5344CB8AC3E}">
        <p14:creationId xmlns:p14="http://schemas.microsoft.com/office/powerpoint/2010/main" val="2023785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265043" y="1524001"/>
            <a:ext cx="4941594" cy="466476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Title 1"/>
          <p:cNvSpPr>
            <a:spLocks noGrp="1"/>
          </p:cNvSpPr>
          <p:nvPr>
            <p:ph type="title"/>
          </p:nvPr>
        </p:nvSpPr>
        <p:spPr/>
        <p:txBody>
          <a:bodyPr/>
          <a:lstStyle/>
          <a:p>
            <a:r>
              <a:rPr lang="en-US" dirty="0"/>
              <a:t>Step6: Stratified </a:t>
            </a:r>
            <a:r>
              <a:rPr lang="en-US" dirty="0" err="1"/>
              <a:t>KFold</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22</a:t>
            </a:fld>
            <a:endParaRPr lang="en-IN"/>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t="12863" r="18621"/>
          <a:stretch/>
        </p:blipFill>
        <p:spPr>
          <a:xfrm>
            <a:off x="5502534" y="1071056"/>
            <a:ext cx="6689465" cy="3396366"/>
          </a:xfrm>
          <a:prstGeom prst="rect">
            <a:avLst/>
          </a:prstGeom>
        </p:spPr>
      </p:pic>
      <p:sp>
        <p:nvSpPr>
          <p:cNvPr id="3" name="TextBox 2"/>
          <p:cNvSpPr txBox="1"/>
          <p:nvPr/>
        </p:nvSpPr>
        <p:spPr>
          <a:xfrm>
            <a:off x="5958292" y="4864630"/>
            <a:ext cx="5777948"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Selecting the data for training/testing in such a way that each fold has whole representation of all the classes with Stratified </a:t>
            </a:r>
            <a:r>
              <a:rPr lang="en-US" dirty="0" err="1"/>
              <a:t>KFold</a:t>
            </a:r>
            <a:r>
              <a:rPr lang="en-US" dirty="0"/>
              <a:t> </a:t>
            </a:r>
            <a:endParaRPr lang="en-IN" dirty="0"/>
          </a:p>
        </p:txBody>
      </p:sp>
      <p:graphicFrame>
        <p:nvGraphicFramePr>
          <p:cNvPr id="8" name="Diagram 7"/>
          <p:cNvGraphicFramePr/>
          <p:nvPr>
            <p:extLst>
              <p:ext uri="{D42A27DB-BD31-4B8C-83A1-F6EECF244321}">
                <p14:modId xmlns:p14="http://schemas.microsoft.com/office/powerpoint/2010/main" val="2293377576"/>
              </p:ext>
            </p:extLst>
          </p:nvPr>
        </p:nvGraphicFramePr>
        <p:xfrm>
          <a:off x="265043" y="1829397"/>
          <a:ext cx="4941594" cy="3578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734761" y="4829049"/>
            <a:ext cx="2001079" cy="646331"/>
          </a:xfrm>
          <a:prstGeom prst="rect">
            <a:avLst/>
          </a:prstGeom>
          <a:noFill/>
        </p:spPr>
        <p:txBody>
          <a:bodyPr wrap="square" rtlCol="0">
            <a:spAutoFit/>
          </a:bodyPr>
          <a:lstStyle/>
          <a:p>
            <a:pPr algn="ctr"/>
            <a:r>
              <a:rPr lang="en-US" b="1" dirty="0">
                <a:solidFill>
                  <a:schemeClr val="accent2">
                    <a:lumMod val="75000"/>
                  </a:schemeClr>
                </a:solidFill>
              </a:rPr>
              <a:t>Selecting Train/test data</a:t>
            </a:r>
            <a:endParaRPr lang="en-IN" b="1" dirty="0">
              <a:solidFill>
                <a:schemeClr val="accent2">
                  <a:lumMod val="75000"/>
                </a:schemeClr>
              </a:solidFill>
            </a:endParaRPr>
          </a:p>
        </p:txBody>
      </p:sp>
    </p:spTree>
    <p:extLst>
      <p:ext uri="{BB962C8B-B14F-4D97-AF65-F5344CB8AC3E}">
        <p14:creationId xmlns:p14="http://schemas.microsoft.com/office/powerpoint/2010/main" val="1751710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Step7: RNN - LSTM</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23</a:t>
            </a:fld>
            <a:endParaRPr lang="en-IN"/>
          </a:p>
        </p:txBody>
      </p:sp>
      <p:pic>
        <p:nvPicPr>
          <p:cNvPr id="6" name="Google Shape;294;p28"/>
          <p:cNvPicPr/>
          <p:nvPr/>
        </p:nvPicPr>
        <p:blipFill>
          <a:blip r:embed="rId2" cstate="email">
            <a:alphaModFix/>
            <a:extLst>
              <a:ext uri="{28A0092B-C50C-407E-A947-70E740481C1C}">
                <a14:useLocalDpi xmlns:a14="http://schemas.microsoft.com/office/drawing/2010/main"/>
              </a:ext>
            </a:extLst>
          </a:blip>
          <a:stretch>
            <a:fillRect/>
          </a:stretch>
        </p:blipFill>
        <p:spPr>
          <a:xfrm>
            <a:off x="202096" y="980475"/>
            <a:ext cx="5943600" cy="2232660"/>
          </a:xfrm>
          <a:prstGeom prst="rect">
            <a:avLst/>
          </a:prstGeom>
          <a:noFill/>
          <a:ln>
            <a:noFill/>
          </a:ln>
        </p:spPr>
      </p:pic>
      <p:sp>
        <p:nvSpPr>
          <p:cNvPr id="7" name="TextBox 6"/>
          <p:cNvSpPr txBox="1"/>
          <p:nvPr/>
        </p:nvSpPr>
        <p:spPr>
          <a:xfrm>
            <a:off x="1343875" y="3262926"/>
            <a:ext cx="4322655" cy="261610"/>
          </a:xfrm>
          <a:prstGeom prst="rect">
            <a:avLst/>
          </a:prstGeom>
          <a:noFill/>
        </p:spPr>
        <p:txBody>
          <a:bodyPr wrap="square" rtlCol="0">
            <a:spAutoFit/>
          </a:bodyPr>
          <a:lstStyle/>
          <a:p>
            <a:r>
              <a:rPr lang="en-IN" sz="1100" dirty="0">
                <a:hlinkClick r:id="rId3" action="ppaction://hlinkfile"/>
              </a:rPr>
              <a:t>Capstone\Final </a:t>
            </a:r>
            <a:r>
              <a:rPr lang="en-IN" sz="1100" dirty="0" err="1">
                <a:hlinkClick r:id="rId3" action="ppaction://hlinkfile"/>
              </a:rPr>
              <a:t>Report_Group</a:t>
            </a:r>
            <a:r>
              <a:rPr lang="en-IN" sz="1100" dirty="0">
                <a:hlinkClick r:id="rId3" action="ppaction://hlinkfile"/>
              </a:rPr>
              <a:t> 3 NLP.docx - _Hlk36732784</a:t>
            </a:r>
            <a:endParaRPr lang="en-IN" sz="1100" dirty="0"/>
          </a:p>
        </p:txBody>
      </p:sp>
      <p:graphicFrame>
        <p:nvGraphicFramePr>
          <p:cNvPr id="10" name="Diagram 9"/>
          <p:cNvGraphicFramePr/>
          <p:nvPr>
            <p:extLst>
              <p:ext uri="{D42A27DB-BD31-4B8C-83A1-F6EECF244321}">
                <p14:modId xmlns:p14="http://schemas.microsoft.com/office/powerpoint/2010/main" val="2195540351"/>
              </p:ext>
            </p:extLst>
          </p:nvPr>
        </p:nvGraphicFramePr>
        <p:xfrm>
          <a:off x="6988893" y="1256526"/>
          <a:ext cx="4493470" cy="37327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p:cNvPicPr/>
          <p:nvPr/>
        </p:nvPicPr>
        <p:blipFill rotWithShape="1">
          <a:blip r:embed="rId9" cstate="print">
            <a:extLst>
              <a:ext uri="{28A0092B-C50C-407E-A947-70E740481C1C}">
                <a14:useLocalDpi xmlns:a14="http://schemas.microsoft.com/office/drawing/2010/main"/>
              </a:ext>
            </a:extLst>
          </a:blip>
          <a:srcRect/>
          <a:stretch/>
        </p:blipFill>
        <p:spPr bwMode="auto">
          <a:xfrm>
            <a:off x="611262" y="3806842"/>
            <a:ext cx="5256137" cy="25495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56904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Step7: DNN- Model</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24</a:t>
            </a:fld>
            <a:endParaRPr lang="en-IN"/>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866661" y="2414837"/>
            <a:ext cx="5416826" cy="4108174"/>
          </a:xfrm>
          <a:prstGeom prst="rect">
            <a:avLst/>
          </a:prstGeom>
        </p:spPr>
      </p:pic>
      <p:pic>
        <p:nvPicPr>
          <p:cNvPr id="6" name="Picture 5"/>
          <p:cNvPicPr/>
          <p:nvPr/>
        </p:nvPicPr>
        <p:blipFill>
          <a:blip r:embed="rId3"/>
          <a:stretch>
            <a:fillRect/>
          </a:stretch>
        </p:blipFill>
        <p:spPr>
          <a:xfrm>
            <a:off x="6457071" y="993913"/>
            <a:ext cx="5041735" cy="338992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98465536"/>
              </p:ext>
            </p:extLst>
          </p:nvPr>
        </p:nvGraphicFramePr>
        <p:xfrm>
          <a:off x="680126" y="993913"/>
          <a:ext cx="5776946" cy="5198730"/>
        </p:xfrm>
        <a:graphic>
          <a:graphicData uri="http://schemas.openxmlformats.org/drawingml/2006/table">
            <a:tbl>
              <a:tblPr firstRow="1" firstCol="1" bandRow="1">
                <a:tableStyleId>{5C22544A-7EE6-4342-B048-85BDC9FD1C3A}</a:tableStyleId>
              </a:tblPr>
              <a:tblGrid>
                <a:gridCol w="499317">
                  <a:extLst>
                    <a:ext uri="{9D8B030D-6E8A-4147-A177-3AD203B41FA5}">
                      <a16:colId xmlns:a16="http://schemas.microsoft.com/office/drawing/2014/main" val="2460865005"/>
                    </a:ext>
                  </a:extLst>
                </a:gridCol>
                <a:gridCol w="3008244">
                  <a:extLst>
                    <a:ext uri="{9D8B030D-6E8A-4147-A177-3AD203B41FA5}">
                      <a16:colId xmlns:a16="http://schemas.microsoft.com/office/drawing/2014/main" val="2022711658"/>
                    </a:ext>
                  </a:extLst>
                </a:gridCol>
                <a:gridCol w="938613">
                  <a:extLst>
                    <a:ext uri="{9D8B030D-6E8A-4147-A177-3AD203B41FA5}">
                      <a16:colId xmlns:a16="http://schemas.microsoft.com/office/drawing/2014/main" val="3371992883"/>
                    </a:ext>
                  </a:extLst>
                </a:gridCol>
                <a:gridCol w="1330772">
                  <a:extLst>
                    <a:ext uri="{9D8B030D-6E8A-4147-A177-3AD203B41FA5}">
                      <a16:colId xmlns:a16="http://schemas.microsoft.com/office/drawing/2014/main" val="635431261"/>
                    </a:ext>
                  </a:extLst>
                </a:gridCol>
              </a:tblGrid>
              <a:tr h="245805">
                <a:tc rowSpan="2">
                  <a:txBody>
                    <a:bodyPr/>
                    <a:lstStyle/>
                    <a:p>
                      <a:pPr algn="ctr">
                        <a:lnSpc>
                          <a:spcPct val="107000"/>
                        </a:lnSpc>
                        <a:spcAft>
                          <a:spcPts val="0"/>
                        </a:spcAft>
                      </a:pPr>
                      <a:r>
                        <a:rPr lang="en-US" sz="1050">
                          <a:effectLst/>
                        </a:rPr>
                        <a:t>DNN #</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rowSpan="2">
                  <a:txBody>
                    <a:bodyPr/>
                    <a:lstStyle/>
                    <a:p>
                      <a:pPr algn="ctr">
                        <a:lnSpc>
                          <a:spcPct val="107000"/>
                        </a:lnSpc>
                        <a:spcAft>
                          <a:spcPts val="0"/>
                        </a:spcAft>
                      </a:pPr>
                      <a:r>
                        <a:rPr lang="en-US" sz="1050">
                          <a:effectLst/>
                        </a:rPr>
                        <a:t>DNN Architecture</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gridSpan="2">
                  <a:txBody>
                    <a:bodyPr/>
                    <a:lstStyle/>
                    <a:p>
                      <a:pPr algn="ctr">
                        <a:lnSpc>
                          <a:spcPct val="107000"/>
                        </a:lnSpc>
                        <a:spcAft>
                          <a:spcPts val="0"/>
                        </a:spcAft>
                      </a:pPr>
                      <a:r>
                        <a:rPr lang="en-US" sz="1050">
                          <a:effectLst/>
                        </a:rPr>
                        <a:t>Accuracy (%)</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hMerge="1">
                  <a:txBody>
                    <a:bodyPr/>
                    <a:lstStyle/>
                    <a:p>
                      <a:endParaRPr lang="en-IN"/>
                    </a:p>
                  </a:txBody>
                  <a:tcPr/>
                </a:tc>
                <a:extLst>
                  <a:ext uri="{0D108BD9-81ED-4DB2-BD59-A6C34878D82A}">
                    <a16:rowId xmlns:a16="http://schemas.microsoft.com/office/drawing/2014/main" val="276381589"/>
                  </a:ext>
                </a:extLst>
              </a:tr>
              <a:tr h="140812">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US" sz="1050">
                          <a:effectLst/>
                        </a:rPr>
                        <a:t>Training Acc</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050">
                          <a:effectLst/>
                        </a:rPr>
                        <a:t>Testing Acc</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202957443"/>
                  </a:ext>
                </a:extLst>
              </a:tr>
              <a:tr h="580188">
                <a:tc>
                  <a:txBody>
                    <a:bodyPr/>
                    <a:lstStyle/>
                    <a:p>
                      <a:pPr>
                        <a:lnSpc>
                          <a:spcPct val="107000"/>
                        </a:lnSpc>
                        <a:spcAft>
                          <a:spcPts val="0"/>
                        </a:spcAft>
                      </a:pPr>
                      <a:r>
                        <a:rPr lang="en-US" sz="1050">
                          <a:effectLst/>
                        </a:rPr>
                        <a:t>DNN1</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dirty="0">
                          <a:effectLst/>
                        </a:rPr>
                        <a:t>The model has the same number of nodes = 367 in all the 4 layers of the NN. Dropout =0.5.</a:t>
                      </a:r>
                      <a:endParaRPr lang="en-IN" sz="105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85.30</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84.70</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194201547"/>
                  </a:ext>
                </a:extLst>
              </a:tr>
              <a:tr h="580188">
                <a:tc>
                  <a:txBody>
                    <a:bodyPr/>
                    <a:lstStyle/>
                    <a:p>
                      <a:pPr>
                        <a:lnSpc>
                          <a:spcPct val="107000"/>
                        </a:lnSpc>
                        <a:spcAft>
                          <a:spcPts val="0"/>
                        </a:spcAft>
                      </a:pPr>
                      <a:r>
                        <a:rPr lang="en-US" sz="1050">
                          <a:effectLst/>
                        </a:rPr>
                        <a:t>DNN2</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The model has the same architecture as DNN1 however the hidden nodes = 367*2.</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85.66</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84.74</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518780397"/>
                  </a:ext>
                </a:extLst>
              </a:tr>
              <a:tr h="580188">
                <a:tc>
                  <a:txBody>
                    <a:bodyPr/>
                    <a:lstStyle/>
                    <a:p>
                      <a:pPr>
                        <a:lnSpc>
                          <a:spcPct val="107000"/>
                        </a:lnSpc>
                        <a:spcAft>
                          <a:spcPts val="0"/>
                        </a:spcAft>
                      </a:pPr>
                      <a:r>
                        <a:rPr lang="en-US" sz="1050">
                          <a:effectLst/>
                        </a:rPr>
                        <a:t>DNN3</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The model has the same number of nodes = 367 in all the 8 layers of the NN. Dropout =0.5.</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31.54</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30.75</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177969507"/>
                  </a:ext>
                </a:extLst>
              </a:tr>
              <a:tr h="433534">
                <a:tc>
                  <a:txBody>
                    <a:bodyPr/>
                    <a:lstStyle/>
                    <a:p>
                      <a:pPr>
                        <a:lnSpc>
                          <a:spcPct val="107000"/>
                        </a:lnSpc>
                        <a:spcAft>
                          <a:spcPts val="0"/>
                        </a:spcAft>
                      </a:pPr>
                      <a:r>
                        <a:rPr lang="en-US" sz="1050">
                          <a:effectLst/>
                        </a:rPr>
                        <a:t>DNN4</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dirty="0">
                          <a:effectLst/>
                        </a:rPr>
                        <a:t>Analyzing the DNN with input same as DNN2 but with 8 layers.</a:t>
                      </a:r>
                      <a:endParaRPr lang="en-IN" sz="105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71.89</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70.72</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4141446836"/>
                  </a:ext>
                </a:extLst>
              </a:tr>
              <a:tr h="433534">
                <a:tc>
                  <a:txBody>
                    <a:bodyPr/>
                    <a:lstStyle/>
                    <a:p>
                      <a:pPr>
                        <a:lnSpc>
                          <a:spcPct val="107000"/>
                        </a:lnSpc>
                        <a:spcAft>
                          <a:spcPts val="0"/>
                        </a:spcAft>
                      </a:pPr>
                      <a:r>
                        <a:rPr lang="en-US" sz="1050">
                          <a:effectLst/>
                        </a:rPr>
                        <a:t>DNN5</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Analyzing the DNN with input same as DNN1 but with Dropout =0.2.</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highlight>
                            <a:srgbClr val="FFFF00"/>
                          </a:highlight>
                        </a:rPr>
                        <a:t>86.12</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highlight>
                            <a:srgbClr val="FFFF00"/>
                          </a:highlight>
                        </a:rPr>
                        <a:t>84.95</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2237034561"/>
                  </a:ext>
                </a:extLst>
              </a:tr>
              <a:tr h="433534">
                <a:tc>
                  <a:txBody>
                    <a:bodyPr/>
                    <a:lstStyle/>
                    <a:p>
                      <a:pPr>
                        <a:lnSpc>
                          <a:spcPct val="107000"/>
                        </a:lnSpc>
                        <a:spcAft>
                          <a:spcPts val="0"/>
                        </a:spcAft>
                      </a:pPr>
                      <a:r>
                        <a:rPr lang="en-US" sz="1050">
                          <a:effectLst/>
                        </a:rPr>
                        <a:t>DNN6</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Analyzing the DNN with input same as DNN1 but with without Dropout.</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85.76</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84.63</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3408823556"/>
                  </a:ext>
                </a:extLst>
              </a:tr>
              <a:tr h="433534">
                <a:tc>
                  <a:txBody>
                    <a:bodyPr/>
                    <a:lstStyle/>
                    <a:p>
                      <a:pPr>
                        <a:lnSpc>
                          <a:spcPct val="107000"/>
                        </a:lnSpc>
                        <a:spcAft>
                          <a:spcPts val="0"/>
                        </a:spcAft>
                      </a:pPr>
                      <a:r>
                        <a:rPr lang="en-US" sz="1050">
                          <a:effectLst/>
                        </a:rPr>
                        <a:t>DNN7 (NN7)</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Simple NN layers- 1 input, 1 output and 1 hidden layer and no dropout.</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highlight>
                            <a:srgbClr val="FFFF00"/>
                          </a:highlight>
                        </a:rPr>
                        <a:t>86.35</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highlight>
                            <a:srgbClr val="FFFF00"/>
                          </a:highlight>
                        </a:rPr>
                        <a:t>85.43</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1377362779"/>
                  </a:ext>
                </a:extLst>
              </a:tr>
              <a:tr h="580188">
                <a:tc>
                  <a:txBody>
                    <a:bodyPr/>
                    <a:lstStyle/>
                    <a:p>
                      <a:pPr>
                        <a:lnSpc>
                          <a:spcPct val="107000"/>
                        </a:lnSpc>
                        <a:spcAft>
                          <a:spcPts val="0"/>
                        </a:spcAft>
                      </a:pPr>
                      <a:r>
                        <a:rPr lang="en-US" sz="1050">
                          <a:effectLst/>
                        </a:rPr>
                        <a:t>DNN8</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Activation function is replaced by sigmoid instead of relu for the hidden layers</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82.55</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81.27</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4147694500"/>
                  </a:ext>
                </a:extLst>
              </a:tr>
              <a:tr h="726841">
                <a:tc>
                  <a:txBody>
                    <a:bodyPr/>
                    <a:lstStyle/>
                    <a:p>
                      <a:pPr>
                        <a:lnSpc>
                          <a:spcPct val="107000"/>
                        </a:lnSpc>
                        <a:spcAft>
                          <a:spcPts val="0"/>
                        </a:spcAft>
                      </a:pPr>
                      <a:r>
                        <a:rPr lang="en-US" sz="1050">
                          <a:effectLst/>
                        </a:rPr>
                        <a:t>DNN9</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rPr>
                        <a:t>Analyzing the DNN with input same as DNN1 but with reduction in the hidden nodes by half the input nodes (367).</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a:effectLst/>
                          <a:highlight>
                            <a:srgbClr val="FFFF00"/>
                          </a:highlight>
                        </a:rPr>
                        <a:t>86.19</a:t>
                      </a:r>
                      <a:endParaRPr lang="en-IN" sz="105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nSpc>
                          <a:spcPct val="107000"/>
                        </a:lnSpc>
                        <a:spcAft>
                          <a:spcPts val="0"/>
                        </a:spcAft>
                      </a:pPr>
                      <a:r>
                        <a:rPr lang="en-US" sz="1050" dirty="0">
                          <a:effectLst/>
                          <a:highlight>
                            <a:srgbClr val="FFFF00"/>
                          </a:highlight>
                        </a:rPr>
                        <a:t>85.03</a:t>
                      </a:r>
                      <a:endParaRPr lang="en-IN" sz="105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3125004259"/>
                  </a:ext>
                </a:extLst>
              </a:tr>
            </a:tbl>
          </a:graphicData>
        </a:graphic>
      </p:graphicFrame>
    </p:spTree>
    <p:extLst>
      <p:ext uri="{BB962C8B-B14F-4D97-AF65-F5344CB8AC3E}">
        <p14:creationId xmlns:p14="http://schemas.microsoft.com/office/powerpoint/2010/main" val="943667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25</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545505783"/>
              </p:ext>
            </p:extLst>
          </p:nvPr>
        </p:nvGraphicFramePr>
        <p:xfrm>
          <a:off x="609600" y="954158"/>
          <a:ext cx="11118573" cy="5402191"/>
        </p:xfrm>
        <a:graphic>
          <a:graphicData uri="http://schemas.openxmlformats.org/drawingml/2006/table">
            <a:tbl>
              <a:tblPr firstRow="1" firstCol="1" bandRow="1">
                <a:tableStyleId>{68D230F3-CF80-4859-8CE7-A43EE81993B5}</a:tableStyleId>
              </a:tblPr>
              <a:tblGrid>
                <a:gridCol w="3042269">
                  <a:extLst>
                    <a:ext uri="{9D8B030D-6E8A-4147-A177-3AD203B41FA5}">
                      <a16:colId xmlns:a16="http://schemas.microsoft.com/office/drawing/2014/main" val="750436301"/>
                    </a:ext>
                  </a:extLst>
                </a:gridCol>
                <a:gridCol w="3786183">
                  <a:extLst>
                    <a:ext uri="{9D8B030D-6E8A-4147-A177-3AD203B41FA5}">
                      <a16:colId xmlns:a16="http://schemas.microsoft.com/office/drawing/2014/main" val="3295240320"/>
                    </a:ext>
                  </a:extLst>
                </a:gridCol>
                <a:gridCol w="119326">
                  <a:extLst>
                    <a:ext uri="{9D8B030D-6E8A-4147-A177-3AD203B41FA5}">
                      <a16:colId xmlns:a16="http://schemas.microsoft.com/office/drawing/2014/main" val="3033706159"/>
                    </a:ext>
                  </a:extLst>
                </a:gridCol>
                <a:gridCol w="4170795">
                  <a:extLst>
                    <a:ext uri="{9D8B030D-6E8A-4147-A177-3AD203B41FA5}">
                      <a16:colId xmlns:a16="http://schemas.microsoft.com/office/drawing/2014/main" val="182642277"/>
                    </a:ext>
                  </a:extLst>
                </a:gridCol>
              </a:tblGrid>
              <a:tr h="315536">
                <a:tc>
                  <a:txBody>
                    <a:bodyPr/>
                    <a:lstStyle/>
                    <a:p>
                      <a:pPr>
                        <a:lnSpc>
                          <a:spcPct val="107000"/>
                        </a:lnSpc>
                        <a:spcAft>
                          <a:spcPts val="0"/>
                        </a:spcAft>
                      </a:pPr>
                      <a:r>
                        <a:rPr lang="en-US" sz="1600">
                          <a:effectLst/>
                        </a:rPr>
                        <a:t>Challenge</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563" marR="43563" marT="0" marB="0" anchor="ctr"/>
                </a:tc>
                <a:tc gridSpan="2">
                  <a:txBody>
                    <a:bodyPr/>
                    <a:lstStyle/>
                    <a:p>
                      <a:pPr>
                        <a:lnSpc>
                          <a:spcPct val="107000"/>
                        </a:lnSpc>
                        <a:spcAft>
                          <a:spcPts val="0"/>
                        </a:spcAft>
                      </a:pPr>
                      <a:r>
                        <a:rPr lang="en-US" sz="1600">
                          <a:effectLst/>
                        </a:rPr>
                        <a:t>Approach</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563" marR="43563" marT="0" marB="0" anchor="ctr"/>
                </a:tc>
                <a:tc hMerge="1">
                  <a:txBody>
                    <a:bodyPr/>
                    <a:lstStyle/>
                    <a:p>
                      <a:endParaRPr lang="en-IN"/>
                    </a:p>
                  </a:txBody>
                  <a:tcPr/>
                </a:tc>
                <a:tc>
                  <a:txBody>
                    <a:bodyPr/>
                    <a:lstStyle/>
                    <a:p>
                      <a:pPr>
                        <a:lnSpc>
                          <a:spcPct val="107000"/>
                        </a:lnSpc>
                        <a:spcAft>
                          <a:spcPts val="0"/>
                        </a:spcAft>
                      </a:pPr>
                      <a:r>
                        <a:rPr lang="en-US" sz="1600">
                          <a:effectLst/>
                        </a:rPr>
                        <a:t>Mitigation</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563" marR="43563" marT="0" marB="0" anchor="ctr"/>
                </a:tc>
                <a:extLst>
                  <a:ext uri="{0D108BD9-81ED-4DB2-BD59-A6C34878D82A}">
                    <a16:rowId xmlns:a16="http://schemas.microsoft.com/office/drawing/2014/main" val="700762895"/>
                  </a:ext>
                </a:extLst>
              </a:tr>
              <a:tr h="339110">
                <a:tc gridSpan="4">
                  <a:txBody>
                    <a:bodyPr/>
                    <a:lstStyle/>
                    <a:p>
                      <a:pPr marL="0" lvl="0" indent="0">
                        <a:lnSpc>
                          <a:spcPct val="115000"/>
                        </a:lnSpc>
                        <a:spcAft>
                          <a:spcPts val="0"/>
                        </a:spcAft>
                        <a:buFont typeface="+mj-lt"/>
                        <a:buNone/>
                      </a:pPr>
                      <a:r>
                        <a:rPr lang="en-US" sz="1600" dirty="0">
                          <a:effectLst/>
                        </a:rPr>
                        <a:t>1. Hardware</a:t>
                      </a:r>
                      <a:endParaRPr lang="en-IN" sz="1600" dirty="0">
                        <a:effectLst/>
                        <a:latin typeface="Calibri Light" panose="020F0302020204030204" pitchFamily="34" charset="0"/>
                        <a:ea typeface="Calibri" panose="020F0502020204030204" pitchFamily="34" charset="0"/>
                        <a:cs typeface="Segoe UI" panose="020B0502040204020203" pitchFamily="34" charset="0"/>
                      </a:endParaRPr>
                    </a:p>
                  </a:txBody>
                  <a:tcPr marL="46386" marR="46386"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64143846"/>
                  </a:ext>
                </a:extLst>
              </a:tr>
              <a:tr h="1695552">
                <a:tc>
                  <a:txBody>
                    <a:bodyPr/>
                    <a:lstStyle/>
                    <a:p>
                      <a:pPr>
                        <a:lnSpc>
                          <a:spcPct val="115000"/>
                        </a:lnSpc>
                        <a:spcAft>
                          <a:spcPts val="0"/>
                        </a:spcAft>
                      </a:pPr>
                      <a:r>
                        <a:rPr lang="en-US" sz="1600" dirty="0">
                          <a:effectLst/>
                        </a:rPr>
                        <a:t>Personal machines used for the project has limited in storage and processing power.</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nchor="ctr"/>
                </a:tc>
                <a:tc>
                  <a:txBody>
                    <a:bodyPr/>
                    <a:lstStyle/>
                    <a:p>
                      <a:pPr>
                        <a:lnSpc>
                          <a:spcPct val="115000"/>
                        </a:lnSpc>
                        <a:spcAft>
                          <a:spcPts val="0"/>
                        </a:spcAft>
                      </a:pPr>
                      <a:r>
                        <a:rPr lang="en-US" sz="1600">
                          <a:effectLst/>
                        </a:rPr>
                        <a:t>Find easy and free platforms with sufficient hardware and processing support.</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nchor="ctr"/>
                </a:tc>
                <a:tc gridSpan="2">
                  <a:txBody>
                    <a:bodyPr/>
                    <a:lstStyle/>
                    <a:p>
                      <a:pPr>
                        <a:lnSpc>
                          <a:spcPct val="115000"/>
                        </a:lnSpc>
                        <a:spcAft>
                          <a:spcPts val="0"/>
                        </a:spcAft>
                      </a:pPr>
                      <a:r>
                        <a:rPr lang="en-US" sz="1600">
                          <a:effectLst/>
                        </a:rPr>
                        <a:t>The platform which was used to achieve the task was - Google Colab which provides around 15GB of Storage space on the Google Drive as well as its GPU which empowers us to train and test our models effectively.</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nchor="ctr"/>
                </a:tc>
                <a:tc hMerge="1">
                  <a:txBody>
                    <a:bodyPr/>
                    <a:lstStyle/>
                    <a:p>
                      <a:endParaRPr lang="en-IN"/>
                    </a:p>
                  </a:txBody>
                  <a:tcPr/>
                </a:tc>
                <a:extLst>
                  <a:ext uri="{0D108BD9-81ED-4DB2-BD59-A6C34878D82A}">
                    <a16:rowId xmlns:a16="http://schemas.microsoft.com/office/drawing/2014/main" val="3543847484"/>
                  </a:ext>
                </a:extLst>
              </a:tr>
              <a:tr h="678221">
                <a:tc gridSpan="4">
                  <a:txBody>
                    <a:bodyPr/>
                    <a:lstStyle/>
                    <a:p>
                      <a:pPr>
                        <a:lnSpc>
                          <a:spcPct val="115000"/>
                        </a:lnSpc>
                        <a:spcAft>
                          <a:spcPts val="0"/>
                        </a:spcAft>
                      </a:pPr>
                      <a:r>
                        <a:rPr lang="en-US" sz="1600" dirty="0">
                          <a:effectLst/>
                        </a:rPr>
                        <a:t>Data is the most importance piece of the puzzle with regards to Machine Learning(ML) problems. Our observations are as follows:</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87543573"/>
                  </a:ext>
                </a:extLst>
              </a:tr>
              <a:tr h="339110">
                <a:tc gridSpan="4">
                  <a:txBody>
                    <a:bodyPr/>
                    <a:lstStyle/>
                    <a:p>
                      <a:pPr marL="0" lvl="0" indent="0">
                        <a:lnSpc>
                          <a:spcPct val="115000"/>
                        </a:lnSpc>
                        <a:spcAft>
                          <a:spcPts val="0"/>
                        </a:spcAft>
                        <a:buFont typeface="+mj-lt"/>
                        <a:buNone/>
                      </a:pPr>
                      <a:r>
                        <a:rPr lang="en-US" sz="1600" dirty="0">
                          <a:effectLst/>
                        </a:rPr>
                        <a:t>2. Class Imbalance</a:t>
                      </a:r>
                      <a:endParaRPr lang="en-IN" sz="1600" dirty="0">
                        <a:effectLst/>
                        <a:latin typeface="Calibri Light" panose="020F0302020204030204" pitchFamily="34" charset="0"/>
                        <a:ea typeface="Calibri" panose="020F0502020204030204" pitchFamily="34" charset="0"/>
                        <a:cs typeface="Segoe UI" panose="020B0502040204020203" pitchFamily="34" charset="0"/>
                      </a:endParaRPr>
                    </a:p>
                  </a:txBody>
                  <a:tcPr marL="46386" marR="46386"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78828229"/>
                  </a:ext>
                </a:extLst>
              </a:tr>
              <a:tr h="2034662">
                <a:tc>
                  <a:txBody>
                    <a:bodyPr/>
                    <a:lstStyle/>
                    <a:p>
                      <a:pPr>
                        <a:lnSpc>
                          <a:spcPct val="115000"/>
                        </a:lnSpc>
                        <a:spcAft>
                          <a:spcPts val="0"/>
                        </a:spcAft>
                      </a:pPr>
                      <a:r>
                        <a:rPr lang="en-US" sz="1600">
                          <a:effectLst/>
                        </a:rPr>
                        <a:t>We can observe that the number of observations in each group is poorly distributed. There are totally 74 groups with some groups having as less as one observation.</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nchor="ctr"/>
                </a:tc>
                <a:tc>
                  <a:txBody>
                    <a:bodyPr/>
                    <a:lstStyle/>
                    <a:p>
                      <a:pPr>
                        <a:lnSpc>
                          <a:spcPct val="115000"/>
                        </a:lnSpc>
                        <a:spcAft>
                          <a:spcPts val="0"/>
                        </a:spcAft>
                      </a:pPr>
                      <a:r>
                        <a:rPr lang="en-US" sz="1600">
                          <a:effectLst/>
                        </a:rPr>
                        <a:t>Use sampling techniques would enable us to down sample the majority classes or/and upsample the minority classes. Group the minority classes into one group for classification</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nchor="ctr"/>
                </a:tc>
                <a:tc gridSpan="2">
                  <a:txBody>
                    <a:bodyPr/>
                    <a:lstStyle/>
                    <a:p>
                      <a:pPr>
                        <a:lnSpc>
                          <a:spcPct val="115000"/>
                        </a:lnSpc>
                        <a:spcAft>
                          <a:spcPts val="0"/>
                        </a:spcAft>
                      </a:pPr>
                      <a:r>
                        <a:rPr lang="en-US" sz="1600" dirty="0">
                          <a:effectLst/>
                        </a:rPr>
                        <a:t>We created a group clubbing the minority classes into one group. Groups having less than 50 tickets will be categorized into one group. We also used </a:t>
                      </a:r>
                      <a:r>
                        <a:rPr lang="en-US" sz="1600" dirty="0" err="1">
                          <a:effectLst/>
                        </a:rPr>
                        <a:t>upsampling</a:t>
                      </a:r>
                      <a:r>
                        <a:rPr lang="en-US" sz="1600" dirty="0">
                          <a:effectLst/>
                        </a:rPr>
                        <a:t> with stratification and </a:t>
                      </a:r>
                      <a:r>
                        <a:rPr lang="en-US" sz="1600" dirty="0" err="1">
                          <a:effectLst/>
                        </a:rPr>
                        <a:t>downsampling</a:t>
                      </a:r>
                      <a:r>
                        <a:rPr lang="en-US" sz="1600" dirty="0">
                          <a:effectLst/>
                        </a:rPr>
                        <a:t> of majority class for Neural Network model. This increased the accuracy and precision.</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nchor="ctr"/>
                </a:tc>
                <a:tc hMerge="1">
                  <a:txBody>
                    <a:bodyPr/>
                    <a:lstStyle/>
                    <a:p>
                      <a:endParaRPr lang="en-IN"/>
                    </a:p>
                  </a:txBody>
                  <a:tcPr/>
                </a:tc>
                <a:extLst>
                  <a:ext uri="{0D108BD9-81ED-4DB2-BD59-A6C34878D82A}">
                    <a16:rowId xmlns:a16="http://schemas.microsoft.com/office/drawing/2014/main" val="1736966798"/>
                  </a:ext>
                </a:extLst>
              </a:tr>
            </a:tbl>
          </a:graphicData>
        </a:graphic>
      </p:graphicFrame>
    </p:spTree>
    <p:extLst>
      <p:ext uri="{BB962C8B-B14F-4D97-AF65-F5344CB8AC3E}">
        <p14:creationId xmlns:p14="http://schemas.microsoft.com/office/powerpoint/2010/main" val="1503723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26</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337617299"/>
              </p:ext>
            </p:extLst>
          </p:nvPr>
        </p:nvGraphicFramePr>
        <p:xfrm>
          <a:off x="490331" y="828054"/>
          <a:ext cx="11294163" cy="5608320"/>
        </p:xfrm>
        <a:graphic>
          <a:graphicData uri="http://schemas.openxmlformats.org/drawingml/2006/table">
            <a:tbl>
              <a:tblPr firstRow="1" firstCol="1" bandRow="1">
                <a:tableStyleId>{68D230F3-CF80-4859-8CE7-A43EE81993B5}</a:tableStyleId>
              </a:tblPr>
              <a:tblGrid>
                <a:gridCol w="3090313">
                  <a:extLst>
                    <a:ext uri="{9D8B030D-6E8A-4147-A177-3AD203B41FA5}">
                      <a16:colId xmlns:a16="http://schemas.microsoft.com/office/drawing/2014/main" val="3256385929"/>
                    </a:ext>
                  </a:extLst>
                </a:gridCol>
                <a:gridCol w="3845976">
                  <a:extLst>
                    <a:ext uri="{9D8B030D-6E8A-4147-A177-3AD203B41FA5}">
                      <a16:colId xmlns:a16="http://schemas.microsoft.com/office/drawing/2014/main" val="3986023039"/>
                    </a:ext>
                  </a:extLst>
                </a:gridCol>
                <a:gridCol w="121211">
                  <a:extLst>
                    <a:ext uri="{9D8B030D-6E8A-4147-A177-3AD203B41FA5}">
                      <a16:colId xmlns:a16="http://schemas.microsoft.com/office/drawing/2014/main" val="2312534849"/>
                    </a:ext>
                  </a:extLst>
                </a:gridCol>
                <a:gridCol w="4236663">
                  <a:extLst>
                    <a:ext uri="{9D8B030D-6E8A-4147-A177-3AD203B41FA5}">
                      <a16:colId xmlns:a16="http://schemas.microsoft.com/office/drawing/2014/main" val="3440275888"/>
                    </a:ext>
                  </a:extLst>
                </a:gridCol>
              </a:tblGrid>
              <a:tr h="263416">
                <a:tc gridSpan="4">
                  <a:txBody>
                    <a:bodyPr/>
                    <a:lstStyle/>
                    <a:p>
                      <a:pPr marL="0" lvl="0" indent="0">
                        <a:lnSpc>
                          <a:spcPct val="115000"/>
                        </a:lnSpc>
                        <a:spcAft>
                          <a:spcPts val="0"/>
                        </a:spcAft>
                        <a:buFont typeface="+mj-lt"/>
                        <a:buNone/>
                      </a:pPr>
                      <a:r>
                        <a:rPr lang="en-US" sz="1600" dirty="0">
                          <a:effectLst/>
                        </a:rPr>
                        <a:t>3. Noisy Data</a:t>
                      </a:r>
                      <a:endParaRPr lang="en-IN" sz="1600" dirty="0">
                        <a:effectLst/>
                        <a:latin typeface="Calibri Light" panose="020F0302020204030204" pitchFamily="34" charset="0"/>
                        <a:ea typeface="Calibri" panose="020F0502020204030204" pitchFamily="34" charset="0"/>
                        <a:cs typeface="Segoe UI" panose="020B0502040204020203" pitchFamily="34" charset="0"/>
                      </a:endParaRPr>
                    </a:p>
                  </a:txBody>
                  <a:tcPr marL="46386" marR="46386"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95826217"/>
                  </a:ext>
                </a:extLst>
              </a:tr>
              <a:tr h="1119583">
                <a:tc>
                  <a:txBody>
                    <a:bodyPr/>
                    <a:lstStyle/>
                    <a:p>
                      <a:pPr>
                        <a:lnSpc>
                          <a:spcPct val="115000"/>
                        </a:lnSpc>
                        <a:spcAft>
                          <a:spcPts val="0"/>
                        </a:spcAft>
                      </a:pPr>
                      <a:r>
                        <a:rPr lang="en-US" sz="1600" dirty="0">
                          <a:effectLst/>
                        </a:rPr>
                        <a:t>Data collected from the systems would be noisy with extra characters like punctuations, html texts, special characters etc.</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a:txBody>
                    <a:bodyPr/>
                    <a:lstStyle/>
                    <a:p>
                      <a:pPr>
                        <a:lnSpc>
                          <a:spcPct val="115000"/>
                        </a:lnSpc>
                        <a:spcAft>
                          <a:spcPts val="0"/>
                        </a:spcAft>
                      </a:pPr>
                      <a:r>
                        <a:rPr lang="en-US" sz="1600">
                          <a:effectLst/>
                        </a:rPr>
                        <a:t>Cleaning data is the primary task to any data modelling problem. We spend a considerable amount of time cleaning the data and preparing it for modelling.</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gridSpan="2">
                  <a:txBody>
                    <a:bodyPr/>
                    <a:lstStyle/>
                    <a:p>
                      <a:pPr>
                        <a:lnSpc>
                          <a:spcPct val="115000"/>
                        </a:lnSpc>
                        <a:spcAft>
                          <a:spcPts val="0"/>
                        </a:spcAft>
                      </a:pPr>
                      <a:r>
                        <a:rPr lang="en-US" sz="1600">
                          <a:effectLst/>
                        </a:rPr>
                        <a:t>In the view of preparing the data for modelling, we must first clean the data. This has been accomplished using NLTK and RE (regular expressions) Libraries.</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hMerge="1">
                  <a:txBody>
                    <a:bodyPr/>
                    <a:lstStyle/>
                    <a:p>
                      <a:endParaRPr lang="en-IN"/>
                    </a:p>
                  </a:txBody>
                  <a:tcPr/>
                </a:tc>
                <a:extLst>
                  <a:ext uri="{0D108BD9-81ED-4DB2-BD59-A6C34878D82A}">
                    <a16:rowId xmlns:a16="http://schemas.microsoft.com/office/drawing/2014/main" val="3090966984"/>
                  </a:ext>
                </a:extLst>
              </a:tr>
              <a:tr h="263416">
                <a:tc gridSpan="4">
                  <a:txBody>
                    <a:bodyPr/>
                    <a:lstStyle/>
                    <a:p>
                      <a:pPr marL="0" lvl="0" indent="0">
                        <a:lnSpc>
                          <a:spcPct val="115000"/>
                        </a:lnSpc>
                        <a:spcAft>
                          <a:spcPts val="0"/>
                        </a:spcAft>
                        <a:buFont typeface="+mj-lt"/>
                        <a:buNone/>
                      </a:pPr>
                      <a:r>
                        <a:rPr lang="en-US" sz="1600" dirty="0">
                          <a:effectLst/>
                        </a:rPr>
                        <a:t>4. Multi-lingual data</a:t>
                      </a:r>
                      <a:endParaRPr lang="en-IN" sz="1600" dirty="0">
                        <a:effectLst/>
                        <a:latin typeface="Calibri Light" panose="020F0302020204030204" pitchFamily="34" charset="0"/>
                        <a:ea typeface="Calibri" panose="020F0502020204030204" pitchFamily="34" charset="0"/>
                        <a:cs typeface="Segoe UI" panose="020B0502040204020203" pitchFamily="34" charset="0"/>
                      </a:endParaRPr>
                    </a:p>
                  </a:txBody>
                  <a:tcPr marL="46386" marR="46386"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69765067"/>
                  </a:ext>
                </a:extLst>
              </a:tr>
              <a:tr h="1959271">
                <a:tc>
                  <a:txBody>
                    <a:bodyPr/>
                    <a:lstStyle/>
                    <a:p>
                      <a:pPr>
                        <a:lnSpc>
                          <a:spcPct val="115000"/>
                        </a:lnSpc>
                        <a:spcAft>
                          <a:spcPts val="0"/>
                        </a:spcAft>
                      </a:pPr>
                      <a:r>
                        <a:rPr lang="en-US" sz="1600" dirty="0">
                          <a:effectLst/>
                        </a:rPr>
                        <a:t>Besides English, we observed non-English text in the dataset.</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a:txBody>
                    <a:bodyPr/>
                    <a:lstStyle/>
                    <a:p>
                      <a:pPr>
                        <a:lnSpc>
                          <a:spcPct val="115000"/>
                        </a:lnSpc>
                        <a:spcAft>
                          <a:spcPts val="0"/>
                        </a:spcAft>
                      </a:pPr>
                      <a:r>
                        <a:rPr lang="en-US" sz="1600" dirty="0">
                          <a:effectLst/>
                        </a:rPr>
                        <a:t>We checked if libraries from Google Translate and other language translation modules would work for our purpose. However, the limitations exceeded the cause. As a part of the text processing activity, English text has been considered and any other non-English text was dropped.</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gridSpan="2">
                  <a:txBody>
                    <a:bodyPr/>
                    <a:lstStyle/>
                    <a:p>
                      <a:pPr>
                        <a:lnSpc>
                          <a:spcPct val="115000"/>
                        </a:lnSpc>
                        <a:spcAft>
                          <a:spcPts val="0"/>
                        </a:spcAft>
                      </a:pPr>
                      <a:r>
                        <a:rPr lang="en-US" sz="1600">
                          <a:effectLst/>
                        </a:rPr>
                        <a:t>For milestone 1, we considered only English text for the processing and would address the non-English text either through a translation or a mechanism to map the same using word mappings. The findings would be potentially shared in Milestone 2.</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hMerge="1">
                  <a:txBody>
                    <a:bodyPr/>
                    <a:lstStyle/>
                    <a:p>
                      <a:endParaRPr lang="en-IN"/>
                    </a:p>
                  </a:txBody>
                  <a:tcPr/>
                </a:tc>
                <a:extLst>
                  <a:ext uri="{0D108BD9-81ED-4DB2-BD59-A6C34878D82A}">
                    <a16:rowId xmlns:a16="http://schemas.microsoft.com/office/drawing/2014/main" val="3228591060"/>
                  </a:ext>
                </a:extLst>
              </a:tr>
              <a:tr h="263416">
                <a:tc gridSpan="4">
                  <a:txBody>
                    <a:bodyPr/>
                    <a:lstStyle/>
                    <a:p>
                      <a:pPr marL="0" lvl="0" indent="0">
                        <a:lnSpc>
                          <a:spcPct val="115000"/>
                        </a:lnSpc>
                        <a:spcAft>
                          <a:spcPts val="0"/>
                        </a:spcAft>
                        <a:buFont typeface="+mj-lt"/>
                        <a:buNone/>
                      </a:pPr>
                      <a:r>
                        <a:rPr lang="en-US" sz="1600" dirty="0">
                          <a:effectLst/>
                        </a:rPr>
                        <a:t>5. Collaboration</a:t>
                      </a:r>
                      <a:endParaRPr lang="en-IN" sz="1600" dirty="0">
                        <a:effectLst/>
                        <a:latin typeface="Calibri Light" panose="020F0302020204030204" pitchFamily="34" charset="0"/>
                        <a:ea typeface="Calibri" panose="020F0502020204030204" pitchFamily="34" charset="0"/>
                        <a:cs typeface="Segoe UI" panose="020B0502040204020203" pitchFamily="34" charset="0"/>
                      </a:endParaRPr>
                    </a:p>
                  </a:txBody>
                  <a:tcPr marL="46386" marR="46386"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00843827"/>
                  </a:ext>
                </a:extLst>
              </a:tr>
              <a:tr h="1679375">
                <a:tc>
                  <a:txBody>
                    <a:bodyPr/>
                    <a:lstStyle/>
                    <a:p>
                      <a:pPr>
                        <a:lnSpc>
                          <a:spcPct val="115000"/>
                        </a:lnSpc>
                        <a:spcAft>
                          <a:spcPts val="0"/>
                        </a:spcAft>
                      </a:pPr>
                      <a:r>
                        <a:rPr lang="en-US" sz="1600">
                          <a:effectLst/>
                        </a:rPr>
                        <a:t>The team is located in different parts of the country and the course is completely online which posed a challenge in communication and collaboration.</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a:txBody>
                    <a:bodyPr/>
                    <a:lstStyle/>
                    <a:p>
                      <a:pPr>
                        <a:lnSpc>
                          <a:spcPct val="115000"/>
                        </a:lnSpc>
                        <a:spcAft>
                          <a:spcPts val="0"/>
                        </a:spcAft>
                      </a:pPr>
                      <a:r>
                        <a:rPr lang="en-US" sz="1600">
                          <a:effectLst/>
                        </a:rPr>
                        <a:t>As a team, the primary goal is to be able to share data between the team, communicate effectively and thereby work together.</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gridSpan="2">
                  <a:txBody>
                    <a:bodyPr/>
                    <a:lstStyle/>
                    <a:p>
                      <a:pPr>
                        <a:lnSpc>
                          <a:spcPct val="115000"/>
                        </a:lnSpc>
                        <a:spcAft>
                          <a:spcPts val="0"/>
                        </a:spcAft>
                      </a:pPr>
                      <a:r>
                        <a:rPr lang="en-US" sz="1600" dirty="0">
                          <a:effectLst/>
                        </a:rPr>
                        <a:t>We used the following platforms which proved efficient in meeting our team’s expectations and goals.</a:t>
                      </a:r>
                      <a:endParaRPr lang="en-IN" sz="1600" dirty="0">
                        <a:effectLst/>
                      </a:endParaRPr>
                    </a:p>
                    <a:p>
                      <a:pPr marL="147320" indent="-147320">
                        <a:lnSpc>
                          <a:spcPct val="115000"/>
                        </a:lnSpc>
                        <a:spcAft>
                          <a:spcPts val="0"/>
                        </a:spcAft>
                      </a:pPr>
                      <a:r>
                        <a:rPr lang="en-US" sz="1600" dirty="0">
                          <a:effectLst/>
                        </a:rPr>
                        <a:t>a.	</a:t>
                      </a:r>
                      <a:r>
                        <a:rPr lang="en-US" sz="1600" dirty="0" err="1">
                          <a:effectLst/>
                        </a:rPr>
                        <a:t>Github</a:t>
                      </a:r>
                      <a:endParaRPr lang="en-IN" sz="1600" dirty="0">
                        <a:effectLst/>
                      </a:endParaRPr>
                    </a:p>
                    <a:p>
                      <a:pPr marL="147320" indent="-147320">
                        <a:lnSpc>
                          <a:spcPct val="115000"/>
                        </a:lnSpc>
                        <a:spcAft>
                          <a:spcPts val="0"/>
                        </a:spcAft>
                      </a:pPr>
                      <a:r>
                        <a:rPr lang="en-US" sz="1600" dirty="0">
                          <a:effectLst/>
                        </a:rPr>
                        <a:t>b.	Google Drive</a:t>
                      </a:r>
                      <a:endParaRPr lang="en-IN" sz="1600" dirty="0">
                        <a:effectLst/>
                      </a:endParaRPr>
                    </a:p>
                    <a:p>
                      <a:pPr marL="147320" indent="-147320">
                        <a:lnSpc>
                          <a:spcPct val="115000"/>
                        </a:lnSpc>
                        <a:spcAft>
                          <a:spcPts val="0"/>
                        </a:spcAft>
                      </a:pPr>
                      <a:r>
                        <a:rPr lang="en-US" sz="1600" dirty="0">
                          <a:effectLst/>
                        </a:rPr>
                        <a:t>c. 	Telephony, </a:t>
                      </a:r>
                      <a:r>
                        <a:rPr lang="en-US" sz="1600" dirty="0" err="1">
                          <a:effectLst/>
                        </a:rPr>
                        <a:t>Whatsapp</a:t>
                      </a:r>
                      <a:r>
                        <a:rPr lang="en-US" sz="1600" dirty="0">
                          <a:effectLst/>
                        </a:rPr>
                        <a:t> groups, etc.</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hMerge="1">
                  <a:txBody>
                    <a:bodyPr/>
                    <a:lstStyle/>
                    <a:p>
                      <a:endParaRPr lang="en-IN"/>
                    </a:p>
                  </a:txBody>
                  <a:tcPr/>
                </a:tc>
                <a:extLst>
                  <a:ext uri="{0D108BD9-81ED-4DB2-BD59-A6C34878D82A}">
                    <a16:rowId xmlns:a16="http://schemas.microsoft.com/office/drawing/2014/main" val="1973633807"/>
                  </a:ext>
                </a:extLst>
              </a:tr>
            </a:tbl>
          </a:graphicData>
        </a:graphic>
      </p:graphicFrame>
    </p:spTree>
    <p:extLst>
      <p:ext uri="{BB962C8B-B14F-4D97-AF65-F5344CB8AC3E}">
        <p14:creationId xmlns:p14="http://schemas.microsoft.com/office/powerpoint/2010/main" val="4227015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and Conclusion</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27</a:t>
            </a:fld>
            <a:endParaRPr lang="en-IN"/>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5378869"/>
              </p:ext>
            </p:extLst>
          </p:nvPr>
        </p:nvGraphicFramePr>
        <p:xfrm>
          <a:off x="838200" y="939800"/>
          <a:ext cx="10515600" cy="5237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7678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28</a:t>
            </a:fld>
            <a:endParaRPr lang="en-IN"/>
          </a:p>
        </p:txBody>
      </p:sp>
      <p:sp>
        <p:nvSpPr>
          <p:cNvPr id="7" name="TextBox 6"/>
          <p:cNvSpPr txBox="1"/>
          <p:nvPr/>
        </p:nvSpPr>
        <p:spPr>
          <a:xfrm>
            <a:off x="4253950" y="2782957"/>
            <a:ext cx="2955234" cy="830997"/>
          </a:xfrm>
          <a:prstGeom prst="rect">
            <a:avLst/>
          </a:prstGeom>
          <a:noFill/>
        </p:spPr>
        <p:txBody>
          <a:bodyPr wrap="square" rtlCol="0">
            <a:spAutoFit/>
          </a:bodyPr>
          <a:lstStyle/>
          <a:p>
            <a:r>
              <a:rPr lang="en-US" sz="4800" dirty="0"/>
              <a:t>Thank You</a:t>
            </a:r>
            <a:endParaRPr lang="en-IN" sz="4800" dirty="0"/>
          </a:p>
        </p:txBody>
      </p:sp>
    </p:spTree>
    <p:extLst>
      <p:ext uri="{BB962C8B-B14F-4D97-AF65-F5344CB8AC3E}">
        <p14:creationId xmlns:p14="http://schemas.microsoft.com/office/powerpoint/2010/main" val="3027983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3</a:t>
            </a:fld>
            <a:endParaRPr lang="en-IN"/>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1460127"/>
              </p:ext>
            </p:extLst>
          </p:nvPr>
        </p:nvGraphicFramePr>
        <p:xfrm>
          <a:off x="838200" y="939800"/>
          <a:ext cx="10515600" cy="5237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256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460375" y="1024870"/>
            <a:ext cx="11348448" cy="43778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300310" y="1873985"/>
            <a:ext cx="6950809" cy="3087849"/>
          </a:xfrm>
          <a:prstGeom prst="roundRect">
            <a:avLst/>
          </a:prstGeom>
          <a:solidFill>
            <a:schemeClr val="bg1"/>
          </a:solidFill>
          <a:ln w="28575">
            <a:solidFill>
              <a:schemeClr val="bg2">
                <a:lumMod val="1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778284" y="6033355"/>
            <a:ext cx="3117855" cy="7601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stretch>
            <a:fillRect/>
          </a:stretch>
        </p:blipFill>
        <p:spPr>
          <a:xfrm>
            <a:off x="10656117" y="838968"/>
            <a:ext cx="1285906" cy="1285906"/>
          </a:xfrm>
          <a:prstGeom prst="rect">
            <a:avLst/>
          </a:prstGeom>
        </p:spPr>
      </p:pic>
      <p:sp>
        <p:nvSpPr>
          <p:cNvPr id="16" name="TextBox 15"/>
          <p:cNvSpPr txBox="1"/>
          <p:nvPr/>
        </p:nvSpPr>
        <p:spPr>
          <a:xfrm>
            <a:off x="8915910" y="1066422"/>
            <a:ext cx="1823642" cy="830997"/>
          </a:xfrm>
          <a:prstGeom prst="rect">
            <a:avLst/>
          </a:prstGeom>
          <a:noFill/>
        </p:spPr>
        <p:txBody>
          <a:bodyPr wrap="square" rtlCol="0">
            <a:spAutoFit/>
          </a:bodyPr>
          <a:lstStyle/>
          <a:p>
            <a:pPr algn="r"/>
            <a:r>
              <a:rPr lang="en-US" sz="2400" b="1" dirty="0"/>
              <a:t>GOOGLE COLAB</a:t>
            </a:r>
          </a:p>
        </p:txBody>
      </p:sp>
      <p:sp>
        <p:nvSpPr>
          <p:cNvPr id="18" name="Rounded Rectangle 17"/>
          <p:cNvSpPr/>
          <p:nvPr/>
        </p:nvSpPr>
        <p:spPr>
          <a:xfrm>
            <a:off x="4511223" y="2057320"/>
            <a:ext cx="6539379" cy="267764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a:stretch>
            <a:fillRect/>
          </a:stretch>
        </p:blipFill>
        <p:spPr>
          <a:xfrm>
            <a:off x="4620221" y="2471349"/>
            <a:ext cx="2031403" cy="2031403"/>
          </a:xfrm>
          <a:prstGeom prst="rect">
            <a:avLst/>
          </a:prstGeom>
        </p:spPr>
      </p:pic>
      <p:pic>
        <p:nvPicPr>
          <p:cNvPr id="19" name="Picture 18"/>
          <p:cNvPicPr>
            <a:picLocks noChangeAspect="1"/>
          </p:cNvPicPr>
          <p:nvPr/>
        </p:nvPicPr>
        <p:blipFill>
          <a:blip r:embed="rId4"/>
          <a:stretch>
            <a:fillRect/>
          </a:stretch>
        </p:blipFill>
        <p:spPr>
          <a:xfrm>
            <a:off x="6743685" y="3133965"/>
            <a:ext cx="1260974" cy="679937"/>
          </a:xfrm>
          <a:prstGeom prst="rect">
            <a:avLst/>
          </a:prstGeom>
        </p:spPr>
      </p:pic>
      <p:pic>
        <p:nvPicPr>
          <p:cNvPr id="20" name="Picture 19"/>
          <p:cNvPicPr>
            <a:picLocks noChangeAspect="1"/>
          </p:cNvPicPr>
          <p:nvPr/>
        </p:nvPicPr>
        <p:blipFill>
          <a:blip r:embed="rId5"/>
          <a:stretch>
            <a:fillRect/>
          </a:stretch>
        </p:blipFill>
        <p:spPr>
          <a:xfrm>
            <a:off x="6775750" y="2566446"/>
            <a:ext cx="1262783" cy="471393"/>
          </a:xfrm>
          <a:prstGeom prst="rect">
            <a:avLst/>
          </a:prstGeom>
        </p:spPr>
      </p:pic>
      <p:pic>
        <p:nvPicPr>
          <p:cNvPr id="22" name="Picture 21"/>
          <p:cNvPicPr>
            <a:picLocks noChangeAspect="1"/>
          </p:cNvPicPr>
          <p:nvPr/>
        </p:nvPicPr>
        <p:blipFill>
          <a:blip r:embed="rId6"/>
          <a:stretch>
            <a:fillRect/>
          </a:stretch>
        </p:blipFill>
        <p:spPr>
          <a:xfrm>
            <a:off x="6733495" y="3895392"/>
            <a:ext cx="1626946" cy="578621"/>
          </a:xfrm>
          <a:prstGeom prst="rect">
            <a:avLst/>
          </a:prstGeom>
        </p:spPr>
      </p:pic>
      <p:pic>
        <p:nvPicPr>
          <p:cNvPr id="23" name="Picture 22"/>
          <p:cNvPicPr>
            <a:picLocks noChangeAspect="1"/>
          </p:cNvPicPr>
          <p:nvPr/>
        </p:nvPicPr>
        <p:blipFill>
          <a:blip r:embed="rId7"/>
          <a:stretch>
            <a:fillRect/>
          </a:stretch>
        </p:blipFill>
        <p:spPr>
          <a:xfrm>
            <a:off x="9390769" y="3135954"/>
            <a:ext cx="1251698" cy="625849"/>
          </a:xfrm>
          <a:prstGeom prst="rect">
            <a:avLst/>
          </a:prstGeom>
        </p:spPr>
      </p:pic>
      <p:pic>
        <p:nvPicPr>
          <p:cNvPr id="26" name="Picture 25"/>
          <p:cNvPicPr>
            <a:picLocks noChangeAspect="1"/>
          </p:cNvPicPr>
          <p:nvPr/>
        </p:nvPicPr>
        <p:blipFill>
          <a:blip r:embed="rId8"/>
          <a:stretch>
            <a:fillRect/>
          </a:stretch>
        </p:blipFill>
        <p:spPr>
          <a:xfrm>
            <a:off x="8130594" y="2603099"/>
            <a:ext cx="1203485" cy="1203485"/>
          </a:xfrm>
          <a:prstGeom prst="rect">
            <a:avLst/>
          </a:prstGeom>
        </p:spPr>
      </p:pic>
      <p:pic>
        <p:nvPicPr>
          <p:cNvPr id="27" name="Picture 26"/>
          <p:cNvPicPr>
            <a:picLocks noChangeAspect="1"/>
          </p:cNvPicPr>
          <p:nvPr/>
        </p:nvPicPr>
        <p:blipFill>
          <a:blip r:embed="rId9"/>
          <a:stretch>
            <a:fillRect/>
          </a:stretch>
        </p:blipFill>
        <p:spPr>
          <a:xfrm>
            <a:off x="8454838" y="3913386"/>
            <a:ext cx="1875652" cy="544254"/>
          </a:xfrm>
          <a:prstGeom prst="rect">
            <a:avLst/>
          </a:prstGeom>
        </p:spPr>
      </p:pic>
      <p:pic>
        <p:nvPicPr>
          <p:cNvPr id="24" name="Picture 23"/>
          <p:cNvPicPr>
            <a:picLocks noChangeAspect="1"/>
          </p:cNvPicPr>
          <p:nvPr/>
        </p:nvPicPr>
        <p:blipFill>
          <a:blip r:embed="rId10"/>
          <a:stretch>
            <a:fillRect/>
          </a:stretch>
        </p:blipFill>
        <p:spPr>
          <a:xfrm>
            <a:off x="499909" y="1077288"/>
            <a:ext cx="1093403" cy="1157303"/>
          </a:xfrm>
          <a:prstGeom prst="rect">
            <a:avLst/>
          </a:prstGeom>
        </p:spPr>
      </p:pic>
      <p:sp>
        <p:nvSpPr>
          <p:cNvPr id="28" name="Cloud 27"/>
          <p:cNvSpPr/>
          <p:nvPr/>
        </p:nvSpPr>
        <p:spPr>
          <a:xfrm>
            <a:off x="1373590" y="1519570"/>
            <a:ext cx="2155967" cy="1557926"/>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11"/>
          <a:stretch>
            <a:fillRect/>
          </a:stretch>
        </p:blipFill>
        <p:spPr>
          <a:xfrm>
            <a:off x="2114218" y="1956681"/>
            <a:ext cx="535684" cy="691205"/>
          </a:xfrm>
          <a:prstGeom prst="rect">
            <a:avLst/>
          </a:prstGeom>
        </p:spPr>
      </p:pic>
      <p:pic>
        <p:nvPicPr>
          <p:cNvPr id="34" name="Picture 33"/>
          <p:cNvPicPr>
            <a:picLocks noChangeAspect="1"/>
          </p:cNvPicPr>
          <p:nvPr/>
        </p:nvPicPr>
        <p:blipFill>
          <a:blip r:embed="rId11"/>
          <a:stretch>
            <a:fillRect/>
          </a:stretch>
        </p:blipFill>
        <p:spPr>
          <a:xfrm>
            <a:off x="926108" y="6121296"/>
            <a:ext cx="535684" cy="691205"/>
          </a:xfrm>
          <a:prstGeom prst="rect">
            <a:avLst/>
          </a:prstGeom>
        </p:spPr>
      </p:pic>
      <p:sp>
        <p:nvSpPr>
          <p:cNvPr id="35" name="TextBox 34"/>
          <p:cNvSpPr txBox="1"/>
          <p:nvPr/>
        </p:nvSpPr>
        <p:spPr>
          <a:xfrm>
            <a:off x="1645024" y="6325864"/>
            <a:ext cx="2220685" cy="369332"/>
          </a:xfrm>
          <a:prstGeom prst="rect">
            <a:avLst/>
          </a:prstGeom>
          <a:noFill/>
        </p:spPr>
        <p:txBody>
          <a:bodyPr wrap="square" rtlCol="0">
            <a:spAutoFit/>
          </a:bodyPr>
          <a:lstStyle/>
          <a:p>
            <a:r>
              <a:rPr lang="en-US" b="1" dirty="0">
                <a:solidFill>
                  <a:schemeClr val="bg1"/>
                </a:solidFill>
              </a:rPr>
              <a:t>LOCAL FILE SYSTEM</a:t>
            </a:r>
          </a:p>
        </p:txBody>
      </p:sp>
      <p:sp>
        <p:nvSpPr>
          <p:cNvPr id="36" name="TextBox 35"/>
          <p:cNvSpPr txBox="1"/>
          <p:nvPr/>
        </p:nvSpPr>
        <p:spPr>
          <a:xfrm>
            <a:off x="1008712" y="3090052"/>
            <a:ext cx="1481590" cy="369332"/>
          </a:xfrm>
          <a:prstGeom prst="rect">
            <a:avLst/>
          </a:prstGeom>
          <a:noFill/>
        </p:spPr>
        <p:txBody>
          <a:bodyPr wrap="square" rtlCol="0">
            <a:spAutoFit/>
          </a:bodyPr>
          <a:lstStyle/>
          <a:p>
            <a:r>
              <a:rPr lang="en-US" dirty="0"/>
              <a:t>Data Upload</a:t>
            </a:r>
          </a:p>
        </p:txBody>
      </p:sp>
      <p:cxnSp>
        <p:nvCxnSpPr>
          <p:cNvPr id="38" name="Straight Arrow Connector 37"/>
          <p:cNvCxnSpPr/>
          <p:nvPr/>
        </p:nvCxnSpPr>
        <p:spPr>
          <a:xfrm flipH="1" flipV="1">
            <a:off x="2398472" y="3162280"/>
            <a:ext cx="6333" cy="2800211"/>
          </a:xfrm>
          <a:prstGeom prst="straightConnector1">
            <a:avLst/>
          </a:prstGeom>
          <a:ln w="28575">
            <a:prstDash val="lgDash"/>
            <a:tailEnd type="triangle"/>
          </a:ln>
        </p:spPr>
        <p:style>
          <a:lnRef idx="3">
            <a:schemeClr val="accent2"/>
          </a:lnRef>
          <a:fillRef idx="0">
            <a:schemeClr val="accent2"/>
          </a:fillRef>
          <a:effectRef idx="2">
            <a:schemeClr val="accent2"/>
          </a:effectRef>
          <a:fontRef idx="minor">
            <a:schemeClr val="tx1"/>
          </a:fontRef>
        </p:style>
      </p:cxnSp>
      <p:cxnSp>
        <p:nvCxnSpPr>
          <p:cNvPr id="39" name="Straight Arrow Connector 38"/>
          <p:cNvCxnSpPr/>
          <p:nvPr/>
        </p:nvCxnSpPr>
        <p:spPr>
          <a:xfrm>
            <a:off x="2586182" y="3218693"/>
            <a:ext cx="4916" cy="2743798"/>
          </a:xfrm>
          <a:prstGeom prst="straightConnector1">
            <a:avLst/>
          </a:prstGeom>
          <a:ln w="28575">
            <a:prstDash val="lgDash"/>
            <a:tailEnd type="triangle"/>
          </a:ln>
        </p:spPr>
        <p:style>
          <a:lnRef idx="1">
            <a:schemeClr val="accent2"/>
          </a:lnRef>
          <a:fillRef idx="0">
            <a:schemeClr val="accent2"/>
          </a:fillRef>
          <a:effectRef idx="0">
            <a:schemeClr val="accent2"/>
          </a:effectRef>
          <a:fontRef idx="minor">
            <a:schemeClr val="tx1"/>
          </a:fontRef>
        </p:style>
      </p:cxnSp>
      <p:sp>
        <p:nvSpPr>
          <p:cNvPr id="52" name="TextBox 51"/>
          <p:cNvSpPr txBox="1"/>
          <p:nvPr/>
        </p:nvSpPr>
        <p:spPr>
          <a:xfrm>
            <a:off x="2631311" y="5670638"/>
            <a:ext cx="1958785" cy="369332"/>
          </a:xfrm>
          <a:prstGeom prst="rect">
            <a:avLst/>
          </a:prstGeom>
          <a:noFill/>
        </p:spPr>
        <p:txBody>
          <a:bodyPr wrap="square" rtlCol="0">
            <a:spAutoFit/>
          </a:bodyPr>
          <a:lstStyle/>
          <a:p>
            <a:r>
              <a:rPr lang="en-US" dirty="0"/>
              <a:t>Data Download</a:t>
            </a:r>
          </a:p>
        </p:txBody>
      </p:sp>
      <p:cxnSp>
        <p:nvCxnSpPr>
          <p:cNvPr id="56" name="Elbow Connector 55"/>
          <p:cNvCxnSpPr/>
          <p:nvPr/>
        </p:nvCxnSpPr>
        <p:spPr>
          <a:xfrm>
            <a:off x="3529557" y="1886773"/>
            <a:ext cx="951541" cy="643447"/>
          </a:xfrm>
          <a:prstGeom prst="bentConnector3">
            <a:avLst/>
          </a:prstGeom>
          <a:ln w="38100">
            <a:prstDash val="lgDash"/>
            <a:tailEnd type="triangle"/>
          </a:ln>
        </p:spPr>
        <p:style>
          <a:lnRef idx="2">
            <a:schemeClr val="accent4"/>
          </a:lnRef>
          <a:fillRef idx="0">
            <a:schemeClr val="accent4"/>
          </a:fillRef>
          <a:effectRef idx="1">
            <a:schemeClr val="accent4"/>
          </a:effectRef>
          <a:fontRef idx="minor">
            <a:schemeClr val="tx1"/>
          </a:fontRef>
        </p:style>
      </p:cxnSp>
      <p:sp>
        <p:nvSpPr>
          <p:cNvPr id="57" name="TextBox 56"/>
          <p:cNvSpPr txBox="1"/>
          <p:nvPr/>
        </p:nvSpPr>
        <p:spPr>
          <a:xfrm>
            <a:off x="3350829" y="1466847"/>
            <a:ext cx="3814713" cy="369332"/>
          </a:xfrm>
          <a:prstGeom prst="rect">
            <a:avLst/>
          </a:prstGeom>
          <a:noFill/>
        </p:spPr>
        <p:txBody>
          <a:bodyPr wrap="square" rtlCol="0">
            <a:spAutoFit/>
          </a:bodyPr>
          <a:lstStyle/>
          <a:p>
            <a:r>
              <a:rPr lang="en-US" dirty="0"/>
              <a:t>Labelled Data fetched by ML ENGINE</a:t>
            </a:r>
          </a:p>
        </p:txBody>
      </p:sp>
      <p:cxnSp>
        <p:nvCxnSpPr>
          <p:cNvPr id="58" name="Elbow Connector 57"/>
          <p:cNvCxnSpPr>
            <a:stCxn id="62" idx="1"/>
          </p:cNvCxnSpPr>
          <p:nvPr/>
        </p:nvCxnSpPr>
        <p:spPr>
          <a:xfrm rot="10800000">
            <a:off x="2981397" y="2910364"/>
            <a:ext cx="1016832" cy="2275847"/>
          </a:xfrm>
          <a:prstGeom prst="bentConnector2">
            <a:avLst/>
          </a:prstGeom>
          <a:ln w="38100">
            <a:prstDash val="dash"/>
            <a:tailEnd type="triangle"/>
          </a:ln>
        </p:spPr>
        <p:style>
          <a:lnRef idx="2">
            <a:schemeClr val="accent6"/>
          </a:lnRef>
          <a:fillRef idx="0">
            <a:schemeClr val="accent6"/>
          </a:fillRef>
          <a:effectRef idx="1">
            <a:schemeClr val="accent6"/>
          </a:effectRef>
          <a:fontRef idx="minor">
            <a:schemeClr val="tx1"/>
          </a:fontRef>
        </p:style>
      </p:cxnSp>
      <p:sp>
        <p:nvSpPr>
          <p:cNvPr id="62" name="TextBox 61"/>
          <p:cNvSpPr txBox="1"/>
          <p:nvPr/>
        </p:nvSpPr>
        <p:spPr>
          <a:xfrm>
            <a:off x="3998229" y="5001544"/>
            <a:ext cx="3814713" cy="369332"/>
          </a:xfrm>
          <a:prstGeom prst="rect">
            <a:avLst/>
          </a:prstGeom>
          <a:noFill/>
        </p:spPr>
        <p:txBody>
          <a:bodyPr wrap="square" rtlCol="0">
            <a:spAutoFit/>
          </a:bodyPr>
          <a:lstStyle/>
          <a:p>
            <a:r>
              <a:rPr lang="en-US" dirty="0"/>
              <a:t>Labelled Data sent by ML ENGINE</a:t>
            </a:r>
          </a:p>
        </p:txBody>
      </p:sp>
      <p:sp>
        <p:nvSpPr>
          <p:cNvPr id="32" name="Title 5"/>
          <p:cNvSpPr>
            <a:spLocks noGrp="1"/>
          </p:cNvSpPr>
          <p:nvPr>
            <p:ph type="title"/>
          </p:nvPr>
        </p:nvSpPr>
        <p:spPr>
          <a:xfrm>
            <a:off x="291548" y="221433"/>
            <a:ext cx="9283526" cy="497432"/>
          </a:xfrm>
        </p:spPr>
        <p:txBody>
          <a:bodyPr>
            <a:normAutofit fontScale="90000"/>
          </a:bodyPr>
          <a:lstStyle/>
          <a:p>
            <a:r>
              <a:rPr lang="en-US" sz="4000" dirty="0"/>
              <a:t>Ticket</a:t>
            </a:r>
            <a:r>
              <a:rPr lang="en-US" b="1" dirty="0">
                <a:latin typeface="Bodoni MT" panose="02070603080606020203" pitchFamily="18" charset="0"/>
              </a:rPr>
              <a:t> </a:t>
            </a:r>
            <a:r>
              <a:rPr lang="en-US" sz="4000" dirty="0"/>
              <a:t>Classification Architecture Diagram</a:t>
            </a:r>
          </a:p>
        </p:txBody>
      </p:sp>
    </p:spTree>
    <p:extLst>
      <p:ext uri="{BB962C8B-B14F-4D97-AF65-F5344CB8AC3E}">
        <p14:creationId xmlns:p14="http://schemas.microsoft.com/office/powerpoint/2010/main" val="350482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Step1: Data Exploration</a:t>
            </a:r>
            <a:endParaRPr lang="en-IN" dirty="0"/>
          </a:p>
        </p:txBody>
      </p:sp>
      <p:sp>
        <p:nvSpPr>
          <p:cNvPr id="3" name="Content Placeholder 2"/>
          <p:cNvSpPr>
            <a:spLocks noGrp="1"/>
          </p:cNvSpPr>
          <p:nvPr>
            <p:ph idx="1"/>
          </p:nvPr>
        </p:nvSpPr>
        <p:spPr>
          <a:xfrm>
            <a:off x="196949" y="1015118"/>
            <a:ext cx="6256860" cy="5491699"/>
          </a:xfrm>
        </p:spPr>
        <p:txBody>
          <a:bodyPr>
            <a:normAutofit fontScale="85000" lnSpcReduction="20000"/>
          </a:bodyPr>
          <a:lstStyle/>
          <a:p>
            <a:pPr>
              <a:lnSpc>
                <a:spcPct val="150000"/>
              </a:lnSpc>
            </a:pPr>
            <a:r>
              <a:rPr lang="en-US" sz="2400" dirty="0"/>
              <a:t>The dataset has 4 columns: </a:t>
            </a:r>
            <a:r>
              <a:rPr lang="en-US" sz="2400" dirty="0" err="1"/>
              <a:t>Short_description</a:t>
            </a:r>
            <a:r>
              <a:rPr lang="en-US" sz="2400" dirty="0"/>
              <a:t>, Description, Caller, and Group</a:t>
            </a:r>
          </a:p>
          <a:p>
            <a:pPr>
              <a:lnSpc>
                <a:spcPct val="150000"/>
              </a:lnSpc>
            </a:pPr>
            <a:r>
              <a:rPr lang="en-US" sz="2400" dirty="0"/>
              <a:t>The dataset has total 8500 records</a:t>
            </a:r>
          </a:p>
          <a:p>
            <a:pPr>
              <a:lnSpc>
                <a:spcPct val="150000"/>
              </a:lnSpc>
            </a:pPr>
            <a:r>
              <a:rPr lang="en-US" sz="2400" dirty="0"/>
              <a:t>There are missing values in short description and Description columns.</a:t>
            </a:r>
          </a:p>
          <a:p>
            <a:pPr>
              <a:lnSpc>
                <a:spcPct val="150000"/>
              </a:lnSpc>
            </a:pPr>
            <a:r>
              <a:rPr lang="en-US" sz="2400" dirty="0"/>
              <a:t>The maximum times the short description has been repeated is 38</a:t>
            </a:r>
          </a:p>
          <a:p>
            <a:pPr marL="342900" indent="-342900">
              <a:lnSpc>
                <a:spcPct val="150000"/>
              </a:lnSpc>
            </a:pPr>
            <a:r>
              <a:rPr lang="en-US" sz="2400" dirty="0"/>
              <a:t>The maximum times the Description has been repeated in 56</a:t>
            </a:r>
          </a:p>
          <a:p>
            <a:pPr marL="342900" indent="-342900">
              <a:lnSpc>
                <a:spcPct val="150000"/>
              </a:lnSpc>
            </a:pPr>
            <a:r>
              <a:rPr lang="en-US" sz="2400" dirty="0"/>
              <a:t>The maximum times the caller has repeated is 810</a:t>
            </a:r>
          </a:p>
          <a:p>
            <a:pPr marL="342900" indent="-342900">
              <a:lnSpc>
                <a:spcPct val="150000"/>
              </a:lnSpc>
            </a:pPr>
            <a:r>
              <a:rPr lang="en-US" sz="2400" dirty="0"/>
              <a:t>The maximum times a group is assigned ticket is 3976</a:t>
            </a:r>
            <a:endParaRPr lang="en-IN" sz="2400"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5</a:t>
            </a:fld>
            <a:endParaRPr lang="en-IN"/>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446633" y="3231584"/>
            <a:ext cx="5446793" cy="2165404"/>
          </a:xfrm>
          <a:prstGeom prst="rect">
            <a:avLst/>
          </a:prstGeom>
        </p:spPr>
      </p:pic>
      <p:pic>
        <p:nvPicPr>
          <p:cNvPr id="10" name="Picture 9"/>
          <p:cNvPicPr/>
          <p:nvPr/>
        </p:nvPicPr>
        <p:blipFill>
          <a:blip r:embed="rId3"/>
          <a:stretch>
            <a:fillRect/>
          </a:stretch>
        </p:blipFill>
        <p:spPr>
          <a:xfrm>
            <a:off x="6257791" y="1015118"/>
            <a:ext cx="5838825" cy="1461770"/>
          </a:xfrm>
          <a:prstGeom prst="rect">
            <a:avLst/>
          </a:prstGeom>
        </p:spPr>
      </p:pic>
      <p:sp>
        <p:nvSpPr>
          <p:cNvPr id="6" name="TextBox 5"/>
          <p:cNvSpPr txBox="1"/>
          <p:nvPr/>
        </p:nvSpPr>
        <p:spPr>
          <a:xfrm>
            <a:off x="7567954" y="2391597"/>
            <a:ext cx="4332645" cy="369332"/>
          </a:xfrm>
          <a:prstGeom prst="rect">
            <a:avLst/>
          </a:prstGeom>
          <a:noFill/>
        </p:spPr>
        <p:txBody>
          <a:bodyPr wrap="square" rtlCol="0">
            <a:spAutoFit/>
          </a:bodyPr>
          <a:lstStyle/>
          <a:p>
            <a:r>
              <a:rPr lang="en-US" b="1" dirty="0">
                <a:solidFill>
                  <a:srgbClr val="002060"/>
                </a:solidFill>
              </a:rPr>
              <a:t>First five records of the data</a:t>
            </a:r>
            <a:endParaRPr lang="en-IN" b="1" dirty="0">
              <a:solidFill>
                <a:srgbClr val="002060"/>
              </a:solidFill>
            </a:endParaRPr>
          </a:p>
        </p:txBody>
      </p:sp>
      <p:sp>
        <p:nvSpPr>
          <p:cNvPr id="11" name="TextBox 10"/>
          <p:cNvSpPr txBox="1"/>
          <p:nvPr/>
        </p:nvSpPr>
        <p:spPr>
          <a:xfrm>
            <a:off x="7763971" y="5359357"/>
            <a:ext cx="4332645" cy="369332"/>
          </a:xfrm>
          <a:prstGeom prst="rect">
            <a:avLst/>
          </a:prstGeom>
          <a:noFill/>
        </p:spPr>
        <p:txBody>
          <a:bodyPr wrap="square" rtlCol="0">
            <a:spAutoFit/>
          </a:bodyPr>
          <a:lstStyle/>
          <a:p>
            <a:r>
              <a:rPr lang="en-US" b="1" dirty="0" err="1">
                <a:solidFill>
                  <a:srgbClr val="002060"/>
                </a:solidFill>
              </a:rPr>
              <a:t>Analysing</a:t>
            </a:r>
            <a:r>
              <a:rPr lang="en-US" b="1" dirty="0">
                <a:solidFill>
                  <a:srgbClr val="002060"/>
                </a:solidFill>
              </a:rPr>
              <a:t> data with describe() function</a:t>
            </a:r>
            <a:endParaRPr lang="en-IN" b="1" dirty="0">
              <a:solidFill>
                <a:srgbClr val="002060"/>
              </a:solidFill>
            </a:endParaRPr>
          </a:p>
        </p:txBody>
      </p:sp>
    </p:spTree>
    <p:extLst>
      <p:ext uri="{BB962C8B-B14F-4D97-AF65-F5344CB8AC3E}">
        <p14:creationId xmlns:p14="http://schemas.microsoft.com/office/powerpoint/2010/main" val="2013383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Step2: Analyzing Features with </a:t>
            </a:r>
            <a:r>
              <a:rPr lang="en-US" dirty="0" err="1"/>
              <a:t>WordCloud</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6</a:t>
            </a:fld>
            <a:endParaRPr lang="en-IN"/>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14130" y="940298"/>
            <a:ext cx="5439101" cy="2726074"/>
          </a:xfrm>
          <a:prstGeom prst="rect">
            <a:avLst/>
          </a:prstGeom>
        </p:spPr>
      </p:pic>
      <p:sp>
        <p:nvSpPr>
          <p:cNvPr id="7" name="TextBox 6"/>
          <p:cNvSpPr txBox="1"/>
          <p:nvPr/>
        </p:nvSpPr>
        <p:spPr>
          <a:xfrm>
            <a:off x="387621" y="3666372"/>
            <a:ext cx="5439101" cy="400110"/>
          </a:xfrm>
          <a:prstGeom prst="rect">
            <a:avLst/>
          </a:prstGeom>
          <a:noFill/>
        </p:spPr>
        <p:txBody>
          <a:bodyPr wrap="square" rtlCol="0">
            <a:spAutoFit/>
          </a:bodyPr>
          <a:lstStyle/>
          <a:p>
            <a:r>
              <a:rPr lang="en-US" sz="2000" dirty="0"/>
              <a:t>Most Frequent Words in Short Description Column</a:t>
            </a:r>
            <a:endParaRPr lang="en-IN" sz="20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7301" y="947602"/>
            <a:ext cx="5450873" cy="2751605"/>
          </a:xfrm>
          <a:prstGeom prst="rect">
            <a:avLst/>
          </a:prstGeom>
        </p:spPr>
      </p:pic>
      <p:sp>
        <p:nvSpPr>
          <p:cNvPr id="9" name="TextBox 8"/>
          <p:cNvSpPr txBox="1"/>
          <p:nvPr/>
        </p:nvSpPr>
        <p:spPr>
          <a:xfrm>
            <a:off x="6713141" y="3666372"/>
            <a:ext cx="4895763" cy="400110"/>
          </a:xfrm>
          <a:prstGeom prst="rect">
            <a:avLst/>
          </a:prstGeom>
          <a:noFill/>
        </p:spPr>
        <p:txBody>
          <a:bodyPr wrap="square" rtlCol="0">
            <a:spAutoFit/>
          </a:bodyPr>
          <a:lstStyle/>
          <a:p>
            <a:r>
              <a:rPr lang="en-US" sz="2000" dirty="0"/>
              <a:t>Most Frequent Words in Description Column</a:t>
            </a:r>
            <a:endParaRPr lang="en-IN" sz="2000" dirty="0"/>
          </a:p>
        </p:txBody>
      </p:sp>
      <p:pic>
        <p:nvPicPr>
          <p:cNvPr id="10" name="Picture 9"/>
          <p:cNvPicPr>
            <a:picLocks noChangeAspect="1"/>
          </p:cNvPicPr>
          <p:nvPr/>
        </p:nvPicPr>
        <p:blipFill>
          <a:blip r:embed="rId4"/>
          <a:stretch>
            <a:fillRect/>
          </a:stretch>
        </p:blipFill>
        <p:spPr>
          <a:xfrm>
            <a:off x="523829" y="4264036"/>
            <a:ext cx="5956483" cy="2076073"/>
          </a:xfrm>
          <a:prstGeom prst="rect">
            <a:avLst/>
          </a:prstGeom>
        </p:spPr>
      </p:pic>
      <p:cxnSp>
        <p:nvCxnSpPr>
          <p:cNvPr id="12" name="Straight Connector 11"/>
          <p:cNvCxnSpPr/>
          <p:nvPr/>
        </p:nvCxnSpPr>
        <p:spPr>
          <a:xfrm>
            <a:off x="387621" y="4066482"/>
            <a:ext cx="11340553"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57391" y="4574842"/>
            <a:ext cx="4744279" cy="1711366"/>
          </a:xfrm>
          <a:prstGeom prst="rect">
            <a:avLst/>
          </a:prstGeom>
          <a:noFill/>
        </p:spPr>
        <p:txBody>
          <a:bodyPr wrap="square" rtlCol="0">
            <a:spAutoFit/>
          </a:bodyPr>
          <a:lstStyle/>
          <a:p>
            <a:pPr>
              <a:lnSpc>
                <a:spcPct val="150000"/>
              </a:lnSpc>
            </a:pPr>
            <a:r>
              <a:rPr lang="en-US" dirty="0"/>
              <a:t>Checking to see if Description and </a:t>
            </a:r>
            <a:r>
              <a:rPr lang="en-US" dirty="0" err="1"/>
              <a:t>Short_description</a:t>
            </a:r>
            <a:r>
              <a:rPr lang="en-US" dirty="0"/>
              <a:t> columns have same data, we see that there are 2862 records that have exactly same data in both the columns.</a:t>
            </a:r>
          </a:p>
        </p:txBody>
      </p:sp>
      <p:sp>
        <p:nvSpPr>
          <p:cNvPr id="14" name="Arrow: Right 13"/>
          <p:cNvSpPr/>
          <p:nvPr/>
        </p:nvSpPr>
        <p:spPr>
          <a:xfrm>
            <a:off x="6400800" y="5181599"/>
            <a:ext cx="450575" cy="516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87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Step2: Caller Feature Visualization</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7</a:t>
            </a:fld>
            <a:endParaRPr lang="en-IN"/>
          </a:p>
        </p:txBody>
      </p:sp>
      <p:pic>
        <p:nvPicPr>
          <p:cNvPr id="7" name="Picture 6"/>
          <p:cNvPicPr>
            <a:picLocks noChangeAspect="1"/>
          </p:cNvPicPr>
          <p:nvPr/>
        </p:nvPicPr>
        <p:blipFill>
          <a:blip r:embed="rId2"/>
          <a:stretch>
            <a:fillRect/>
          </a:stretch>
        </p:blipFill>
        <p:spPr>
          <a:xfrm>
            <a:off x="7564283" y="898252"/>
            <a:ext cx="4467225" cy="5495925"/>
          </a:xfrm>
          <a:prstGeom prst="rect">
            <a:avLst/>
          </a:prstGeom>
        </p:spPr>
      </p:pic>
      <p:sp>
        <p:nvSpPr>
          <p:cNvPr id="8" name="TextBox 7"/>
          <p:cNvSpPr txBox="1"/>
          <p:nvPr/>
        </p:nvSpPr>
        <p:spPr>
          <a:xfrm>
            <a:off x="7663072" y="6262519"/>
            <a:ext cx="4727860" cy="646331"/>
          </a:xfrm>
          <a:prstGeom prst="rect">
            <a:avLst/>
          </a:prstGeom>
          <a:noFill/>
        </p:spPr>
        <p:txBody>
          <a:bodyPr wrap="square" rtlCol="0">
            <a:spAutoFit/>
          </a:bodyPr>
          <a:lstStyle/>
          <a:p>
            <a:r>
              <a:rPr lang="en-US" b="1" dirty="0">
                <a:solidFill>
                  <a:srgbClr val="002060"/>
                </a:solidFill>
              </a:rPr>
              <a:t>Plotting Caller column before renaming Caller ID</a:t>
            </a:r>
            <a:endParaRPr lang="en-IN" b="1" dirty="0">
              <a:solidFill>
                <a:srgbClr val="002060"/>
              </a:solidFill>
            </a:endParaRPr>
          </a:p>
        </p:txBody>
      </p:sp>
      <p:pic>
        <p:nvPicPr>
          <p:cNvPr id="15" name="Content Placeholder 8"/>
          <p:cNvPicPr>
            <a:picLocks noGrp="1" noChangeAspect="1"/>
          </p:cNvPicPr>
          <p:nvPr>
            <p:ph idx="1"/>
          </p:nvPr>
        </p:nvPicPr>
        <p:blipFill rotWithShape="1">
          <a:blip r:embed="rId3" cstate="email">
            <a:extLst>
              <a:ext uri="{28A0092B-C50C-407E-A947-70E740481C1C}">
                <a14:useLocalDpi xmlns:a14="http://schemas.microsoft.com/office/drawing/2010/main"/>
              </a:ext>
            </a:extLst>
          </a:blip>
          <a:srcRect/>
          <a:stretch/>
        </p:blipFill>
        <p:spPr>
          <a:xfrm>
            <a:off x="608780" y="845244"/>
            <a:ext cx="6851375" cy="4025374"/>
          </a:xfrm>
        </p:spPr>
      </p:pic>
      <p:sp>
        <p:nvSpPr>
          <p:cNvPr id="16" name="TextBox 15"/>
          <p:cNvSpPr txBox="1"/>
          <p:nvPr/>
        </p:nvSpPr>
        <p:spPr>
          <a:xfrm>
            <a:off x="608780" y="5029642"/>
            <a:ext cx="698389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Caller column gives the details of callers that reported issue</a:t>
            </a:r>
          </a:p>
          <a:p>
            <a:pPr marL="285750" indent="-285750">
              <a:buFont typeface="Arial" panose="020B0604020202020204" pitchFamily="34" charset="0"/>
              <a:buChar char="•"/>
            </a:pPr>
            <a:r>
              <a:rPr lang="en-US" dirty="0"/>
              <a:t>One caller has reported 810 tickets</a:t>
            </a:r>
          </a:p>
          <a:p>
            <a:pPr marL="285750" indent="-285750">
              <a:buFont typeface="Arial" panose="020B0604020202020204" pitchFamily="34" charset="0"/>
              <a:buChar char="•"/>
            </a:pPr>
            <a:r>
              <a:rPr lang="en-US" dirty="0"/>
              <a:t>The distribution is skewed. </a:t>
            </a:r>
          </a:p>
          <a:p>
            <a:r>
              <a:rPr lang="en-US" dirty="0"/>
              <a:t>This disparity could be a batch job or an anomaly and should be considered for discussion with domain expert. We are not taking up further analysis of caller for this project.</a:t>
            </a:r>
            <a:endParaRPr lang="en-IN" dirty="0"/>
          </a:p>
        </p:txBody>
      </p:sp>
      <p:sp>
        <p:nvSpPr>
          <p:cNvPr id="17" name="TextBox 16"/>
          <p:cNvSpPr txBox="1"/>
          <p:nvPr/>
        </p:nvSpPr>
        <p:spPr>
          <a:xfrm>
            <a:off x="1245704" y="4717774"/>
            <a:ext cx="5207282" cy="369332"/>
          </a:xfrm>
          <a:prstGeom prst="rect">
            <a:avLst/>
          </a:prstGeom>
          <a:noFill/>
        </p:spPr>
        <p:txBody>
          <a:bodyPr wrap="square" rtlCol="0">
            <a:spAutoFit/>
          </a:bodyPr>
          <a:lstStyle/>
          <a:p>
            <a:r>
              <a:rPr lang="en-US" b="1" dirty="0">
                <a:solidFill>
                  <a:srgbClr val="002060"/>
                </a:solidFill>
              </a:rPr>
              <a:t>Plotting Caller column after renaming the caller  data</a:t>
            </a:r>
            <a:endParaRPr lang="en-IN" b="1" dirty="0">
              <a:solidFill>
                <a:srgbClr val="002060"/>
              </a:solidFill>
            </a:endParaRPr>
          </a:p>
        </p:txBody>
      </p:sp>
    </p:spTree>
    <p:extLst>
      <p:ext uri="{BB962C8B-B14F-4D97-AF65-F5344CB8AC3E}">
        <p14:creationId xmlns:p14="http://schemas.microsoft.com/office/powerpoint/2010/main" val="99084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Step2: Group Feature Visualization</a:t>
            </a:r>
            <a:endParaRPr lang="en-IN" dirty="0"/>
          </a:p>
        </p:txBody>
      </p:sp>
      <p:pic>
        <p:nvPicPr>
          <p:cNvPr id="7" name="Content Placeholder 6"/>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6712938" y="980661"/>
            <a:ext cx="5279781" cy="3785915"/>
          </a:xfrm>
        </p:spPr>
      </p:pic>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8</a:t>
            </a:fld>
            <a:endParaRPr lang="en-IN"/>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8096" y="1286814"/>
            <a:ext cx="6937439" cy="3616490"/>
          </a:xfrm>
          <a:prstGeom prst="rect">
            <a:avLst/>
          </a:prstGeom>
        </p:spPr>
      </p:pic>
      <p:sp>
        <p:nvSpPr>
          <p:cNvPr id="9" name="TextBox 8"/>
          <p:cNvSpPr txBox="1"/>
          <p:nvPr/>
        </p:nvSpPr>
        <p:spPr>
          <a:xfrm>
            <a:off x="692145" y="5403619"/>
            <a:ext cx="10807709" cy="880369"/>
          </a:xfrm>
          <a:prstGeom prst="rect">
            <a:avLst/>
          </a:prstGeom>
          <a:noFill/>
        </p:spPr>
        <p:txBody>
          <a:bodyPr wrap="square" rtlCol="0">
            <a:spAutoFit/>
          </a:bodyPr>
          <a:lstStyle/>
          <a:p>
            <a:pPr>
              <a:lnSpc>
                <a:spcPct val="150000"/>
              </a:lnSpc>
            </a:pPr>
            <a:r>
              <a:rPr lang="en-US" dirty="0"/>
              <a:t>There are total of 74 groups to which tickets are assigned to. The ticket assignment is not symmetric and few groups have as minimum as one ticket assigned. The data has a class imbalance.</a:t>
            </a:r>
            <a:endParaRPr lang="en-IN" dirty="0"/>
          </a:p>
        </p:txBody>
      </p:sp>
      <p:sp>
        <p:nvSpPr>
          <p:cNvPr id="10" name="TextBox 9"/>
          <p:cNvSpPr txBox="1"/>
          <p:nvPr/>
        </p:nvSpPr>
        <p:spPr>
          <a:xfrm>
            <a:off x="1245704" y="4717774"/>
            <a:ext cx="5207282" cy="369332"/>
          </a:xfrm>
          <a:prstGeom prst="rect">
            <a:avLst/>
          </a:prstGeom>
          <a:noFill/>
        </p:spPr>
        <p:txBody>
          <a:bodyPr wrap="square" rtlCol="0">
            <a:spAutoFit/>
          </a:bodyPr>
          <a:lstStyle/>
          <a:p>
            <a:r>
              <a:rPr lang="en-US" b="1" dirty="0">
                <a:solidFill>
                  <a:srgbClr val="002060"/>
                </a:solidFill>
              </a:rPr>
              <a:t>Frequency distribution of Group column</a:t>
            </a:r>
            <a:endParaRPr lang="en-IN" b="1" dirty="0">
              <a:solidFill>
                <a:srgbClr val="002060"/>
              </a:solidFill>
            </a:endParaRPr>
          </a:p>
        </p:txBody>
      </p:sp>
      <p:sp>
        <p:nvSpPr>
          <p:cNvPr id="11" name="TextBox 10"/>
          <p:cNvSpPr txBox="1"/>
          <p:nvPr/>
        </p:nvSpPr>
        <p:spPr>
          <a:xfrm>
            <a:off x="7712765" y="4740261"/>
            <a:ext cx="4539905" cy="369332"/>
          </a:xfrm>
          <a:prstGeom prst="rect">
            <a:avLst/>
          </a:prstGeom>
          <a:noFill/>
        </p:spPr>
        <p:txBody>
          <a:bodyPr wrap="square" rtlCol="0">
            <a:spAutoFit/>
          </a:bodyPr>
          <a:lstStyle/>
          <a:p>
            <a:r>
              <a:rPr lang="en-US" b="1" dirty="0">
                <a:solidFill>
                  <a:srgbClr val="002060"/>
                </a:solidFill>
              </a:rPr>
              <a:t>Pie chart to understand the class distribution</a:t>
            </a:r>
            <a:endParaRPr lang="en-IN" b="1" dirty="0">
              <a:solidFill>
                <a:srgbClr val="002060"/>
              </a:solidFill>
            </a:endParaRPr>
          </a:p>
        </p:txBody>
      </p:sp>
    </p:spTree>
    <p:extLst>
      <p:ext uri="{BB962C8B-B14F-4D97-AF65-F5344CB8AC3E}">
        <p14:creationId xmlns:p14="http://schemas.microsoft.com/office/powerpoint/2010/main" val="211797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79235" y="1138298"/>
            <a:ext cx="7572165" cy="3998784"/>
          </a:xfrm>
          <a:prstGeom prst="rect">
            <a:avLst/>
          </a:prstGeom>
        </p:spPr>
      </p:pic>
      <p:sp>
        <p:nvSpPr>
          <p:cNvPr id="2" name="Title 1"/>
          <p:cNvSpPr>
            <a:spLocks noGrp="1"/>
          </p:cNvSpPr>
          <p:nvPr>
            <p:ph type="title"/>
          </p:nvPr>
        </p:nvSpPr>
        <p:spPr/>
        <p:txBody>
          <a:bodyPr/>
          <a:lstStyle/>
          <a:p>
            <a:r>
              <a:rPr lang="en-US" dirty="0"/>
              <a:t>Step2: Address Class Imbalance</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9</a:t>
            </a:fld>
            <a:endParaRPr lang="en-IN"/>
          </a:p>
        </p:txBody>
      </p:sp>
      <p:sp>
        <p:nvSpPr>
          <p:cNvPr id="6" name="TextBox 5"/>
          <p:cNvSpPr txBox="1"/>
          <p:nvPr/>
        </p:nvSpPr>
        <p:spPr>
          <a:xfrm>
            <a:off x="450574" y="3771027"/>
            <a:ext cx="4386470"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All "</a:t>
            </a:r>
            <a:r>
              <a:rPr lang="en-US" dirty="0" err="1"/>
              <a:t>GRP_Manual</a:t>
            </a:r>
            <a:r>
              <a:rPr lang="en-US" dirty="0"/>
              <a:t>" tickets need be triaged manually, until the model has enough data to categorize them automatically. Merging the minority class will improve the F1 score as we classify less assigned class into a group.</a:t>
            </a:r>
          </a:p>
        </p:txBody>
      </p:sp>
      <p:sp>
        <p:nvSpPr>
          <p:cNvPr id="12" name="TextBox 11"/>
          <p:cNvSpPr txBox="1"/>
          <p:nvPr/>
        </p:nvSpPr>
        <p:spPr>
          <a:xfrm>
            <a:off x="450574" y="1086892"/>
            <a:ext cx="3763617"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To address imbalanced class in this project, we merge minority classes into one group. Where number of tickets in the category is less than specified frequency, we mark them into "</a:t>
            </a:r>
            <a:r>
              <a:rPr lang="en-US" dirty="0" err="1"/>
              <a:t>GRP_Manual</a:t>
            </a:r>
            <a:r>
              <a:rPr lang="en-US" dirty="0"/>
              <a:t>".</a:t>
            </a:r>
            <a:endParaRPr lang="en-IN" dirty="0"/>
          </a:p>
        </p:txBody>
      </p:sp>
      <p:sp>
        <p:nvSpPr>
          <p:cNvPr id="13" name="TextBox 12"/>
          <p:cNvSpPr txBox="1"/>
          <p:nvPr/>
        </p:nvSpPr>
        <p:spPr>
          <a:xfrm>
            <a:off x="5918753" y="5137082"/>
            <a:ext cx="5893904" cy="646331"/>
          </a:xfrm>
          <a:prstGeom prst="rect">
            <a:avLst/>
          </a:prstGeom>
          <a:noFill/>
        </p:spPr>
        <p:txBody>
          <a:bodyPr wrap="square" rtlCol="0">
            <a:spAutoFit/>
          </a:bodyPr>
          <a:lstStyle/>
          <a:p>
            <a:r>
              <a:rPr lang="en-US" b="1" dirty="0">
                <a:solidFill>
                  <a:srgbClr val="002060"/>
                </a:solidFill>
              </a:rPr>
              <a:t>Bar plot after grouping the less assigned class (minority class) into one group (</a:t>
            </a:r>
            <a:r>
              <a:rPr lang="en-US" b="1" dirty="0" err="1">
                <a:solidFill>
                  <a:srgbClr val="002060"/>
                </a:solidFill>
              </a:rPr>
              <a:t>GRP_Manual</a:t>
            </a:r>
            <a:r>
              <a:rPr lang="en-US" b="1" dirty="0">
                <a:solidFill>
                  <a:srgbClr val="002060"/>
                </a:solidFill>
              </a:rPr>
              <a:t>) showing 25 groups</a:t>
            </a:r>
            <a:endParaRPr lang="en-IN" dirty="0">
              <a:solidFill>
                <a:srgbClr val="002060"/>
              </a:solidFill>
            </a:endParaRPr>
          </a:p>
        </p:txBody>
      </p:sp>
    </p:spTree>
    <p:extLst>
      <p:ext uri="{BB962C8B-B14F-4D97-AF65-F5344CB8AC3E}">
        <p14:creationId xmlns:p14="http://schemas.microsoft.com/office/powerpoint/2010/main" val="3448598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10009</TotalTime>
  <Words>2715</Words>
  <Application>Microsoft Office PowerPoint</Application>
  <PresentationFormat>Widescreen</PresentationFormat>
  <Paragraphs>337</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Bodoni MT</vt:lpstr>
      <vt:lpstr>Calibri</vt:lpstr>
      <vt:lpstr>Calibri Light</vt:lpstr>
      <vt:lpstr>Courier New</vt:lpstr>
      <vt:lpstr>Segoe UI</vt:lpstr>
      <vt:lpstr>Symbol</vt:lpstr>
      <vt:lpstr>Times New Roman</vt:lpstr>
      <vt:lpstr>Wingdings</vt:lpstr>
      <vt:lpstr>Office Theme</vt:lpstr>
      <vt:lpstr>AIML Natural Language Processing (NLP) Application Capstone Project Automated Ticket Assignment 19th Apr 2020</vt:lpstr>
      <vt:lpstr>Capstone Project</vt:lpstr>
      <vt:lpstr>Approach</vt:lpstr>
      <vt:lpstr>Ticket Classification Architecture Diagram</vt:lpstr>
      <vt:lpstr>Step1: Data Exploration</vt:lpstr>
      <vt:lpstr>Step2: Analyzing Features with WordCloud</vt:lpstr>
      <vt:lpstr>Step2: Caller Feature Visualization</vt:lpstr>
      <vt:lpstr>Step2: Group Feature Visualization</vt:lpstr>
      <vt:lpstr>Step2: Address Class Imbalance</vt:lpstr>
      <vt:lpstr>Step3:Text Preprocessing</vt:lpstr>
      <vt:lpstr>Step3: Cleaned Text</vt:lpstr>
      <vt:lpstr>Step4: Tokenize and Lemmatize</vt:lpstr>
      <vt:lpstr>Step4:Vectorization- TF IDF</vt:lpstr>
      <vt:lpstr>Step4:Label Encoding and X, y split</vt:lpstr>
      <vt:lpstr>Step5:Basic Models – Multinomial Naïve Bayes</vt:lpstr>
      <vt:lpstr>Step5:Model – Support Vector Classifier</vt:lpstr>
      <vt:lpstr>Step5: Model - Decision Tree</vt:lpstr>
      <vt:lpstr>Step5: Model – Random Forest</vt:lpstr>
      <vt:lpstr>Step5: Model- Ensemble</vt:lpstr>
      <vt:lpstr>Step6:Model Tunning</vt:lpstr>
      <vt:lpstr>Step6:Random Sampling</vt:lpstr>
      <vt:lpstr>Step6: Stratified KFold</vt:lpstr>
      <vt:lpstr>Step7: RNN - LSTM</vt:lpstr>
      <vt:lpstr>Step7: DNN- Model</vt:lpstr>
      <vt:lpstr>Challenges</vt:lpstr>
      <vt:lpstr>Challenges</vt:lpstr>
      <vt:lpstr>Summary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 Application Capstone Project Automated Ticket Assignment</dc:title>
  <dc:creator>Lavanya Harry Pandian</dc:creator>
  <cp:lastModifiedBy>Lavanya Harry Pandian</cp:lastModifiedBy>
  <cp:revision>76</cp:revision>
  <dcterms:created xsi:type="dcterms:W3CDTF">2020-04-07T06:10:36Z</dcterms:created>
  <dcterms:modified xsi:type="dcterms:W3CDTF">2020-04-16T04:07:05Z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2020-04-07T07:31:53Z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a23dac7a-87b2-4565-b780-00002d03b9f5</vt:lpwstr>
  </property>
  <property fmtid="{D5CDD505-2E9C-101B-9397-08002B2CF9AE}" pid="8" name="MSIP_Label_4b5591f2-6b23-403d-aa5f-b6d577f5e572_ContentBits">
    <vt:lpwstr>0</vt:lpwstr>
  </property>
</Properties>
</file>