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285" r:id="rId4"/>
    <p:sldId id="303" r:id="rId5"/>
    <p:sldId id="290" r:id="rId6"/>
    <p:sldId id="289" r:id="rId7"/>
    <p:sldId id="297" r:id="rId8"/>
    <p:sldId id="304" r:id="rId9"/>
    <p:sldId id="296" r:id="rId10"/>
    <p:sldId id="302" r:id="rId11"/>
    <p:sldId id="299" r:id="rId12"/>
    <p:sldId id="300" r:id="rId13"/>
    <p:sldId id="301" r:id="rId14"/>
    <p:sldId id="307" r:id="rId15"/>
    <p:sldId id="309" r:id="rId16"/>
    <p:sldId id="308" r:id="rId17"/>
    <p:sldId id="305" r:id="rId18"/>
    <p:sldId id="267" r:id="rId19"/>
    <p:sldId id="286" r:id="rId20"/>
    <p:sldId id="292" r:id="rId21"/>
    <p:sldId id="291" r:id="rId22"/>
    <p:sldId id="306" r:id="rId23"/>
    <p:sldId id="288" r:id="rId24"/>
    <p:sldId id="295" r:id="rId25"/>
    <p:sldId id="294" r:id="rId26"/>
    <p:sldId id="293" r:id="rId27"/>
    <p:sldId id="28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607E7-392A-40B8-8961-F84552A11992}" type="datetimeFigureOut">
              <a:rPr lang="en-US" smtClean="0"/>
              <a:t>7/29/2017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27AD-9EA6-4B06-8CEB-984231663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8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6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1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4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62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6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560C-E380-1943-B5D7-49A23CA338C0}" type="datetimeFigureOut">
              <a:rPr lang="en-US" smtClean="0"/>
              <a:pPr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OM_Powerpoint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SQL Boot camp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Kashif Saeed</a:t>
            </a:r>
          </a:p>
        </p:txBody>
      </p:sp>
    </p:spTree>
    <p:extLst>
      <p:ext uri="{BB962C8B-B14F-4D97-AF65-F5344CB8AC3E}">
        <p14:creationId xmlns:p14="http://schemas.microsoft.com/office/powerpoint/2010/main" val="12734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6420"/>
            <a:ext cx="8229600" cy="1143000"/>
          </a:xfrm>
        </p:spPr>
        <p:txBody>
          <a:bodyPr/>
          <a:lstStyle/>
          <a:p>
            <a:r>
              <a:rPr lang="en-US" dirty="0" smtClean="0"/>
              <a:t>Basic SQL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701" y="2687782"/>
            <a:ext cx="8333698" cy="25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0275"/>
            <a:ext cx="8229600" cy="1143000"/>
          </a:xfrm>
        </p:spPr>
        <p:txBody>
          <a:bodyPr/>
          <a:lstStyle/>
          <a:p>
            <a:r>
              <a:rPr lang="en-US" dirty="0" smtClean="0"/>
              <a:t>INNER JOIN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3275"/>
            <a:ext cx="8229600" cy="447176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27" y="2924174"/>
            <a:ext cx="7154722" cy="1287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758" y="1708057"/>
            <a:ext cx="2923309" cy="1800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27" y="4281707"/>
            <a:ext cx="6096000" cy="16287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0218" y="6305044"/>
            <a:ext cx="8506691" cy="3312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 https://www.w3schools.com</a:t>
            </a:r>
          </a:p>
        </p:txBody>
      </p:sp>
    </p:spTree>
    <p:extLst>
      <p:ext uri="{BB962C8B-B14F-4D97-AF65-F5344CB8AC3E}">
        <p14:creationId xmlns:p14="http://schemas.microsoft.com/office/powerpoint/2010/main" val="25985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0275"/>
            <a:ext cx="8229600" cy="1143000"/>
          </a:xfrm>
        </p:spPr>
        <p:txBody>
          <a:bodyPr/>
          <a:lstStyle/>
          <a:p>
            <a:r>
              <a:rPr lang="en-US" dirty="0" smtClean="0"/>
              <a:t>LEFT OUTER JOIN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3275"/>
            <a:ext cx="8229600" cy="447176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0218" y="6305044"/>
            <a:ext cx="8506691" cy="3312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 https://www.w3schools.com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02" y="2773478"/>
            <a:ext cx="7828540" cy="13441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09" y="1729199"/>
            <a:ext cx="2440132" cy="17163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02" y="4299302"/>
            <a:ext cx="6555111" cy="176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0275"/>
            <a:ext cx="8229600" cy="1143000"/>
          </a:xfrm>
        </p:spPr>
        <p:txBody>
          <a:bodyPr/>
          <a:lstStyle/>
          <a:p>
            <a:r>
              <a:rPr lang="en-US" dirty="0" smtClean="0"/>
              <a:t>RIGHT OUTER JOIN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3275"/>
            <a:ext cx="8229600" cy="447176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0218" y="6305044"/>
            <a:ext cx="8506691" cy="3312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 https://www.w3schools.com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03" y="2715379"/>
            <a:ext cx="6715710" cy="1213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851" y="1635103"/>
            <a:ext cx="3006004" cy="1924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15" y="4132802"/>
            <a:ext cx="6908167" cy="180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7928"/>
            <a:ext cx="8229600" cy="1143000"/>
          </a:xfrm>
        </p:spPr>
        <p:txBody>
          <a:bodyPr/>
          <a:lstStyle/>
          <a:p>
            <a:r>
              <a:rPr lang="en-US" dirty="0" smtClean="0"/>
              <a:t>EXIST Operator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4219"/>
            <a:ext cx="8229600" cy="147637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EXISTS operator is used to test for the existence of any record in a subquery.</a:t>
            </a:r>
          </a:p>
          <a:p>
            <a:r>
              <a:rPr lang="en-US" dirty="0"/>
              <a:t>The EXISTS operator returns true if the subquery returns one or more records.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97" y="3473880"/>
            <a:ext cx="6833167" cy="1651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125017"/>
            <a:ext cx="85344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7928"/>
            <a:ext cx="8229600" cy="1143000"/>
          </a:xfrm>
        </p:spPr>
        <p:txBody>
          <a:bodyPr/>
          <a:lstStyle/>
          <a:p>
            <a:r>
              <a:rPr lang="en-US" dirty="0" smtClean="0"/>
              <a:t>ANY and ALL Operators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4219"/>
            <a:ext cx="8229600" cy="147637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ANY and ALL operators are used with a WHERE or HAVING </a:t>
            </a:r>
            <a:r>
              <a:rPr lang="en-US" dirty="0" smtClean="0"/>
              <a:t>clause</a:t>
            </a:r>
            <a:endParaRPr lang="en-US" dirty="0"/>
          </a:p>
          <a:p>
            <a:r>
              <a:rPr lang="en-US" dirty="0"/>
              <a:t>The ANY operator returns true if any of the subquery values meet the </a:t>
            </a:r>
            <a:r>
              <a:rPr lang="en-US" dirty="0" smtClean="0"/>
              <a:t>condition</a:t>
            </a:r>
            <a:endParaRPr lang="en-US" dirty="0"/>
          </a:p>
          <a:p>
            <a:r>
              <a:rPr lang="en-US" dirty="0"/>
              <a:t>The ALL operator returns true if all of the subquery values meet the condition.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3481669"/>
            <a:ext cx="6896100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5186362"/>
            <a:ext cx="69342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6420"/>
            <a:ext cx="8229600" cy="1143000"/>
          </a:xfrm>
        </p:spPr>
        <p:txBody>
          <a:bodyPr/>
          <a:lstStyle/>
          <a:p>
            <a:r>
              <a:rPr lang="en-US" dirty="0" smtClean="0"/>
              <a:t>IN vs. ANY vs.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0418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will do an Equality comparison ONLY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empno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sal</a:t>
            </a:r>
            <a:r>
              <a:rPr lang="en-US" dirty="0">
                <a:solidFill>
                  <a:srgbClr val="FF0000"/>
                </a:solidFill>
              </a:rPr>
              <a:t> FROM </a:t>
            </a:r>
            <a:r>
              <a:rPr lang="en-US" dirty="0" err="1">
                <a:solidFill>
                  <a:srgbClr val="FF0000"/>
                </a:solidFill>
              </a:rPr>
              <a:t>emp</a:t>
            </a:r>
            <a:r>
              <a:rPr lang="en-US" dirty="0">
                <a:solidFill>
                  <a:srgbClr val="FF0000"/>
                </a:solidFill>
              </a:rPr>
              <a:t> WHERE </a:t>
            </a:r>
            <a:r>
              <a:rPr lang="en-US" dirty="0" err="1">
                <a:solidFill>
                  <a:srgbClr val="FF0000"/>
                </a:solidFill>
              </a:rPr>
              <a:t>sal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>
                <a:solidFill>
                  <a:srgbClr val="FF0000"/>
                </a:solidFill>
              </a:rPr>
              <a:t>(2000, 3000, 4000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lvl="1"/>
            <a:r>
              <a:rPr lang="en-US" dirty="0" smtClean="0"/>
              <a:t>Will return employees where Salary is exactly 2000, 3000, or 4000</a:t>
            </a:r>
          </a:p>
          <a:p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empno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sal</a:t>
            </a:r>
            <a:r>
              <a:rPr lang="en-US" dirty="0">
                <a:solidFill>
                  <a:srgbClr val="FF0000"/>
                </a:solidFill>
              </a:rPr>
              <a:t> FROM </a:t>
            </a:r>
            <a:r>
              <a:rPr lang="en-US" dirty="0" err="1">
                <a:solidFill>
                  <a:srgbClr val="FF0000"/>
                </a:solidFill>
              </a:rPr>
              <a:t>emp</a:t>
            </a:r>
            <a:r>
              <a:rPr lang="en-US" dirty="0">
                <a:solidFill>
                  <a:srgbClr val="FF0000"/>
                </a:solidFill>
              </a:rPr>
              <a:t> WHERE </a:t>
            </a:r>
            <a:r>
              <a:rPr lang="en-US" dirty="0" err="1">
                <a:solidFill>
                  <a:srgbClr val="FF0000"/>
                </a:solidFill>
              </a:rPr>
              <a:t>sal</a:t>
            </a:r>
            <a:r>
              <a:rPr lang="en-US" dirty="0">
                <a:solidFill>
                  <a:srgbClr val="FF0000"/>
                </a:solidFill>
              </a:rPr>
              <a:t> &gt; ALL (2000, 3000, 4000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lvl="1"/>
            <a:r>
              <a:rPr lang="en-US" dirty="0" smtClean="0"/>
              <a:t>Will return employees where Salary is greater than 4000</a:t>
            </a:r>
          </a:p>
          <a:p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empno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sal</a:t>
            </a:r>
            <a:r>
              <a:rPr lang="en-US" dirty="0">
                <a:solidFill>
                  <a:srgbClr val="FF0000"/>
                </a:solidFill>
              </a:rPr>
              <a:t> FROM </a:t>
            </a:r>
            <a:r>
              <a:rPr lang="en-US" dirty="0" err="1">
                <a:solidFill>
                  <a:srgbClr val="FF0000"/>
                </a:solidFill>
              </a:rPr>
              <a:t>emp</a:t>
            </a:r>
            <a:r>
              <a:rPr lang="en-US" dirty="0">
                <a:solidFill>
                  <a:srgbClr val="FF0000"/>
                </a:solidFill>
              </a:rPr>
              <a:t> WHERE </a:t>
            </a:r>
            <a:r>
              <a:rPr lang="en-US" dirty="0" err="1">
                <a:solidFill>
                  <a:srgbClr val="FF0000"/>
                </a:solidFill>
              </a:rPr>
              <a:t>sal</a:t>
            </a:r>
            <a:r>
              <a:rPr lang="en-US" dirty="0">
                <a:solidFill>
                  <a:srgbClr val="FF0000"/>
                </a:solidFill>
              </a:rPr>
              <a:t> &gt; </a:t>
            </a:r>
            <a:r>
              <a:rPr lang="en-US" dirty="0" smtClean="0">
                <a:solidFill>
                  <a:srgbClr val="FF0000"/>
                </a:solidFill>
              </a:rPr>
              <a:t>ANY </a:t>
            </a:r>
            <a:r>
              <a:rPr lang="en-US" dirty="0">
                <a:solidFill>
                  <a:srgbClr val="FF0000"/>
                </a:solidFill>
              </a:rPr>
              <a:t>(2000, 3000, 4000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lvl="1"/>
            <a:r>
              <a:rPr lang="en-US" dirty="0"/>
              <a:t>Will return employees where Salary is greater than </a:t>
            </a:r>
            <a:r>
              <a:rPr lang="en-US" dirty="0" smtClean="0"/>
              <a:t>2000 OR 3000 OR 4000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Understanding ER Models from Querying Perspective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939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7983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Identifying ER Models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7910"/>
            <a:ext cx="421178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ER models typically will have:</a:t>
            </a:r>
          </a:p>
          <a:p>
            <a:pPr lvl="1"/>
            <a:r>
              <a:rPr lang="en-US" dirty="0" smtClean="0"/>
              <a:t>A lot of tables</a:t>
            </a:r>
          </a:p>
          <a:p>
            <a:pPr lvl="1"/>
            <a:r>
              <a:rPr lang="en-US" dirty="0" smtClean="0"/>
              <a:t>Joins all over the place</a:t>
            </a:r>
          </a:p>
          <a:p>
            <a:pPr lvl="1"/>
            <a:r>
              <a:rPr lang="en-US" dirty="0" smtClean="0"/>
              <a:t>A combination of inner and outer joins</a:t>
            </a:r>
          </a:p>
          <a:p>
            <a:pPr lvl="1"/>
            <a:r>
              <a:rPr lang="en-US" dirty="0" smtClean="0"/>
              <a:t>No symmetry in terms of cardinalities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964" y="2147455"/>
            <a:ext cx="4123823" cy="386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4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84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ER Models - SQL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3166"/>
            <a:ext cx="8229600" cy="47085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Maximum Cardinality does not mean anything when you’re writing SQL</a:t>
            </a:r>
          </a:p>
          <a:p>
            <a:r>
              <a:rPr lang="en-US" dirty="0" smtClean="0"/>
              <a:t>The Minimum Cardinality means the possibility of an outer join. However, we will base the determination of using an Outer join based on the data rather than Minimum Cardinality</a:t>
            </a:r>
          </a:p>
          <a:p>
            <a:r>
              <a:rPr lang="en-US" dirty="0" smtClean="0"/>
              <a:t>When writing SQL, do not implement all joins</a:t>
            </a:r>
          </a:p>
          <a:p>
            <a:pPr lvl="1"/>
            <a:r>
              <a:rPr lang="en-US" dirty="0" smtClean="0"/>
              <a:t>Remember that each unnecessary join will limit the results you will get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Only relevant information that you get looking at ER model is what columns are used to join tables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Your Derived/Intersection tables are typically your starting point for writing SQL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1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3293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6293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 smtClean="0"/>
              <a:t>Database Architecture</a:t>
            </a:r>
          </a:p>
          <a:p>
            <a:r>
              <a:rPr lang="en-US" dirty="0"/>
              <a:t>SQL Syntax – DML </a:t>
            </a:r>
            <a:r>
              <a:rPr lang="en-US" dirty="0" smtClean="0"/>
              <a:t>only</a:t>
            </a:r>
            <a:endParaRPr lang="en-US" dirty="0"/>
          </a:p>
          <a:p>
            <a:r>
              <a:rPr lang="en-US" dirty="0" smtClean="0"/>
              <a:t>Understanding ER models from Querying perspectives</a:t>
            </a:r>
          </a:p>
          <a:p>
            <a:r>
              <a:rPr lang="en-US" dirty="0" smtClean="0"/>
              <a:t>Understanding Dimensional models from Querying perspectives</a:t>
            </a:r>
          </a:p>
        </p:txBody>
      </p:sp>
    </p:spTree>
    <p:extLst>
      <p:ext uri="{BB962C8B-B14F-4D97-AF65-F5344CB8AC3E}">
        <p14:creationId xmlns:p14="http://schemas.microsoft.com/office/powerpoint/2010/main" val="16138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1621"/>
            <a:ext cx="8229600" cy="1143000"/>
          </a:xfrm>
        </p:spPr>
        <p:txBody>
          <a:bodyPr/>
          <a:lstStyle/>
          <a:p>
            <a:r>
              <a:rPr lang="en-US" dirty="0" smtClean="0"/>
              <a:t>ER Model – Example 1</a:t>
            </a:r>
            <a:endParaRPr lang="en-US" dirty="0"/>
          </a:p>
        </p:txBody>
      </p:sp>
      <p:pic>
        <p:nvPicPr>
          <p:cNvPr id="2050" name="Picture 2" descr="primary keys and foreign ke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505" y="1734621"/>
            <a:ext cx="5346989" cy="49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43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US" dirty="0" smtClean="0"/>
              <a:t>ER Model – Example 2</a:t>
            </a:r>
            <a:endParaRPr lang="en-US" dirty="0"/>
          </a:p>
        </p:txBody>
      </p:sp>
      <p:pic>
        <p:nvPicPr>
          <p:cNvPr id="3076" name="Picture 4" descr="Traffic Cops and Tickets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91" y="1722438"/>
            <a:ext cx="4779817" cy="47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9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Understanding Dimensional Models from Querying Perspective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84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1002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Identifying Dimensional Models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8"/>
            <a:ext cx="4211782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Dimensional models will have:</a:t>
            </a:r>
          </a:p>
          <a:p>
            <a:pPr lvl="1"/>
            <a:r>
              <a:rPr lang="en-US" dirty="0" smtClean="0"/>
              <a:t>Fact tables and Dimension tables</a:t>
            </a:r>
          </a:p>
          <a:p>
            <a:pPr lvl="1"/>
            <a:r>
              <a:rPr lang="en-US" dirty="0" smtClean="0"/>
              <a:t>All dimension tables joining to Fact table with no joins between dimension tables</a:t>
            </a:r>
          </a:p>
          <a:p>
            <a:pPr lvl="1"/>
            <a:r>
              <a:rPr lang="en-US" dirty="0" smtClean="0"/>
              <a:t>No outer joins (if Null handling is properly implemented)</a:t>
            </a:r>
          </a:p>
          <a:p>
            <a:pPr lvl="1"/>
            <a:r>
              <a:rPr lang="en-US" dirty="0" smtClean="0"/>
              <a:t>Symmetrical joins ending in many on Fact table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146" name="Picture 2" descr="Dimensional Model (Data Mart) for Retail Custom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723" y="2115067"/>
            <a:ext cx="4001077" cy="389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8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Dimensional Models - SQL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8693"/>
            <a:ext cx="8229600" cy="47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Cardinalities do not mean anything when you’re writing SQL statements</a:t>
            </a:r>
          </a:p>
          <a:p>
            <a:r>
              <a:rPr lang="en-US" dirty="0" smtClean="0"/>
              <a:t>No OUTER joins if dimension models are designed properly</a:t>
            </a:r>
          </a:p>
          <a:p>
            <a:r>
              <a:rPr lang="en-US" dirty="0" smtClean="0"/>
              <a:t>When writing SQL, the Fact table drives your query</a:t>
            </a:r>
          </a:p>
          <a:p>
            <a:pPr lvl="1"/>
            <a:r>
              <a:rPr lang="en-US" dirty="0" smtClean="0"/>
              <a:t>Dimension tables only provide context of analysis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Whether your SQL has one join or all joins, the outcome should not be different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Never write a SQL statement that goes across </a:t>
            </a:r>
            <a:r>
              <a:rPr lang="en-US" smtClean="0">
                <a:solidFill>
                  <a:srgbClr val="FF0000"/>
                </a:solidFill>
              </a:rPr>
              <a:t>multiple fact tables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772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 Model – Example 1</a:t>
            </a:r>
            <a:endParaRPr lang="en-US" dirty="0"/>
          </a:p>
        </p:txBody>
      </p:sp>
      <p:pic>
        <p:nvPicPr>
          <p:cNvPr id="5122" name="Picture 2" descr="Entities in a Data Model for a Star Dimensional Mode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148681"/>
            <a:ext cx="56578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5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 Model – Example 2</a:t>
            </a:r>
            <a:endParaRPr lang="en-US" dirty="0"/>
          </a:p>
        </p:txBody>
      </p:sp>
      <p:pic>
        <p:nvPicPr>
          <p:cNvPr id="4098" name="Picture 2" descr="Retail Banks Dimensional Model with Conformed Dimen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99529"/>
            <a:ext cx="8496300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9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3292"/>
            <a:ext cx="8229600" cy="1143000"/>
          </a:xfrm>
        </p:spPr>
        <p:txBody>
          <a:bodyPr/>
          <a:lstStyle/>
          <a:p>
            <a:r>
              <a:rPr lang="en-US" dirty="0" smtClean="0"/>
              <a:t>Important Performance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6292"/>
            <a:ext cx="8229600" cy="4389871"/>
          </a:xfrm>
        </p:spPr>
        <p:txBody>
          <a:bodyPr/>
          <a:lstStyle/>
          <a:p>
            <a:r>
              <a:rPr lang="en-US" dirty="0"/>
              <a:t>Join using ON options are supposedly more efficient that joins with conditions as WHERE </a:t>
            </a:r>
            <a:r>
              <a:rPr lang="en-US" dirty="0" smtClean="0"/>
              <a:t>parameters</a:t>
            </a:r>
          </a:p>
          <a:p>
            <a:r>
              <a:rPr lang="en-US" dirty="0"/>
              <a:t>It is recommended that you </a:t>
            </a:r>
            <a:r>
              <a:rPr lang="en-US" i="1" dirty="0"/>
              <a:t>not use RIGHT OUTER JOIN</a:t>
            </a:r>
            <a:r>
              <a:rPr lang="en-US" dirty="0"/>
              <a:t> since a query can always be rewritten to use LEFT OUTER JOIN which tends to be more portable and easier to </a:t>
            </a:r>
            <a:r>
              <a:rPr lang="en-US" dirty="0" smtClean="0"/>
              <a:t>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954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SQL for </a:t>
            </a:r>
            <a:r>
              <a:rPr lang="en-US" dirty="0"/>
              <a:t>an Analytics </a:t>
            </a:r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2547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 smtClean="0"/>
              <a:t>Whether you are a Data Analyst, Data Engineer, or Data Scientist, SQL will be required in almost all Analytics job roles</a:t>
            </a:r>
          </a:p>
          <a:p>
            <a:r>
              <a:rPr lang="en-US" dirty="0" smtClean="0"/>
              <a:t>You will need to learn how to consume relational, NoSQL, web log files, JSON or XML files, and Hadoop data</a:t>
            </a:r>
          </a:p>
          <a:p>
            <a:r>
              <a:rPr lang="en-US" dirty="0" smtClean="0"/>
              <a:t>You will seldom be designing databases or writing DDL statements; hence our focus is DML only for this training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349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Database Architecture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9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782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Database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382" y="1847129"/>
            <a:ext cx="7883236" cy="47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RBDMS - is a software responsible for reading and writing the data</a:t>
            </a:r>
          </a:p>
          <a:p>
            <a:r>
              <a:rPr lang="en-US" dirty="0" smtClean="0"/>
              <a:t>Database Server -  is the server on which RDBMS software is installed</a:t>
            </a:r>
          </a:p>
          <a:p>
            <a:r>
              <a:rPr lang="en-US" dirty="0" smtClean="0"/>
              <a:t>Storage – is where actual data resides</a:t>
            </a:r>
          </a:p>
          <a:p>
            <a:r>
              <a:rPr lang="en-US" dirty="0" smtClean="0"/>
              <a:t>The Database server and Storage should be in the same data center, and possibly the same subnet</a:t>
            </a:r>
          </a:p>
          <a:p>
            <a:r>
              <a:rPr lang="en-US" dirty="0" smtClean="0"/>
              <a:t>Quality of Storage and bandwidth of network between Database Server and Storage play an important role in database performance</a:t>
            </a:r>
          </a:p>
        </p:txBody>
      </p:sp>
    </p:spTree>
    <p:extLst>
      <p:ext uri="{BB962C8B-B14F-4D97-AF65-F5344CB8AC3E}">
        <p14:creationId xmlns:p14="http://schemas.microsoft.com/office/powerpoint/2010/main" val="41334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969"/>
            <a:ext cx="8229600" cy="1143000"/>
          </a:xfrm>
        </p:spPr>
        <p:txBody>
          <a:bodyPr/>
          <a:lstStyle/>
          <a:p>
            <a:r>
              <a:rPr lang="en-US" dirty="0" smtClean="0"/>
              <a:t>Database Architecture</a:t>
            </a:r>
            <a:endParaRPr lang="en-US" dirty="0"/>
          </a:p>
        </p:txBody>
      </p:sp>
      <p:pic>
        <p:nvPicPr>
          <p:cNvPr id="1026" name="Picture 2" descr="Image result for database server dbms and storage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939131"/>
            <a:ext cx="55626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39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90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Few Other technologies that you should know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5163"/>
            <a:ext cx="8229600" cy="3950999"/>
          </a:xfrm>
        </p:spPr>
        <p:txBody>
          <a:bodyPr/>
          <a:lstStyle/>
          <a:p>
            <a:r>
              <a:rPr lang="en-US" dirty="0" smtClean="0"/>
              <a:t>Database Appliances</a:t>
            </a:r>
          </a:p>
          <a:p>
            <a:r>
              <a:rPr lang="en-US" dirty="0" smtClean="0"/>
              <a:t>Data Federation/Virtualization</a:t>
            </a:r>
          </a:p>
          <a:p>
            <a:r>
              <a:rPr lang="en-US" dirty="0" smtClean="0"/>
              <a:t>In-memory databases</a:t>
            </a:r>
          </a:p>
          <a:p>
            <a:r>
              <a:rPr lang="en-US" dirty="0" smtClean="0"/>
              <a:t>NoSQL databases</a:t>
            </a:r>
          </a:p>
        </p:txBody>
      </p:sp>
    </p:spTree>
    <p:extLst>
      <p:ext uri="{BB962C8B-B14F-4D97-AF65-F5344CB8AC3E}">
        <p14:creationId xmlns:p14="http://schemas.microsoft.com/office/powerpoint/2010/main" val="14847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Basic SQL - DML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84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6527"/>
            <a:ext cx="8229600" cy="1143000"/>
          </a:xfrm>
        </p:spPr>
        <p:txBody>
          <a:bodyPr/>
          <a:lstStyle/>
          <a:p>
            <a:r>
              <a:rPr lang="en-US" dirty="0" smtClean="0"/>
              <a:t>SQL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527"/>
            <a:ext cx="8229600" cy="43666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GROUP BY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i="1" dirty="0"/>
            </a:br>
            <a:r>
              <a:rPr lang="en-US" dirty="0"/>
              <a:t>HAVING </a:t>
            </a:r>
            <a:r>
              <a:rPr lang="en-US" i="1" dirty="0"/>
              <a:t>condition</a:t>
            </a:r>
            <a:br>
              <a:rPr lang="en-US" i="1" dirty="0"/>
            </a:br>
            <a:r>
              <a:rPr lang="en-US" dirty="0"/>
              <a:t>ORDER BY </a:t>
            </a:r>
            <a:r>
              <a:rPr lang="en-US" i="1" dirty="0" err="1"/>
              <a:t>column_name</a:t>
            </a:r>
            <a:r>
              <a:rPr lang="en-US" i="1" dirty="0"/>
              <a:t>(s</a:t>
            </a:r>
            <a:r>
              <a:rPr lang="en-US" i="1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7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4104</TotalTime>
  <Words>706</Words>
  <Application>Microsoft Office PowerPoint</Application>
  <PresentationFormat>On-screen Show (4:3)</PresentationFormat>
  <Paragraphs>94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SQL Boot camp</vt:lpstr>
      <vt:lpstr>Agenda</vt:lpstr>
      <vt:lpstr>SQL for an Analytics person</vt:lpstr>
      <vt:lpstr>Database Architecture</vt:lpstr>
      <vt:lpstr>Database Architecture</vt:lpstr>
      <vt:lpstr>Database Architecture</vt:lpstr>
      <vt:lpstr>Few Other technologies that you should know about</vt:lpstr>
      <vt:lpstr>Basic SQL - DML</vt:lpstr>
      <vt:lpstr>SQL Syntax</vt:lpstr>
      <vt:lpstr>Basic SQL Example</vt:lpstr>
      <vt:lpstr>INNER JOIN Syntax</vt:lpstr>
      <vt:lpstr>LEFT OUTER JOIN Syntax</vt:lpstr>
      <vt:lpstr>RIGHT OUTER JOIN Syntax</vt:lpstr>
      <vt:lpstr>EXIST Operator </vt:lpstr>
      <vt:lpstr>ANY and ALL Operators </vt:lpstr>
      <vt:lpstr>IN vs. ANY vs. ALL</vt:lpstr>
      <vt:lpstr>Understanding ER Models from Querying Perspective</vt:lpstr>
      <vt:lpstr>Identifying ER Models</vt:lpstr>
      <vt:lpstr>ER Models - SQL Perspective</vt:lpstr>
      <vt:lpstr>ER Model – Example 1</vt:lpstr>
      <vt:lpstr>ER Model – Example 2</vt:lpstr>
      <vt:lpstr>Understanding Dimensional Models from Querying Perspective</vt:lpstr>
      <vt:lpstr>Identifying Dimensional Models</vt:lpstr>
      <vt:lpstr>Dimensional Models - SQL Perspective</vt:lpstr>
      <vt:lpstr>Dimensional Model – Example 1</vt:lpstr>
      <vt:lpstr>Dimensional Model – Example 2</vt:lpstr>
      <vt:lpstr>Important Performance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Saeed, Kashif</cp:lastModifiedBy>
  <cp:revision>204</cp:revision>
  <dcterms:created xsi:type="dcterms:W3CDTF">2011-08-25T15:49:05Z</dcterms:created>
  <dcterms:modified xsi:type="dcterms:W3CDTF">2017-07-29T20:33:25Z</dcterms:modified>
</cp:coreProperties>
</file>