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5" r:id="rId8"/>
    <p:sldId id="272" r:id="rId9"/>
    <p:sldId id="271" r:id="rId10"/>
    <p:sldId id="273" r:id="rId11"/>
    <p:sldId id="266" r:id="rId12"/>
    <p:sldId id="267" r:id="rId13"/>
    <p:sldId id="268" r:id="rId14"/>
    <p:sldId id="269" r:id="rId15"/>
    <p:sldId id="270" r:id="rId16"/>
    <p:sldId id="280" r:id="rId17"/>
    <p:sldId id="281" r:id="rId18"/>
    <p:sldId id="274" r:id="rId19"/>
    <p:sldId id="275" r:id="rId20"/>
    <p:sldId id="276" r:id="rId21"/>
    <p:sldId id="278" r:id="rId22"/>
    <p:sldId id="277" r:id="rId23"/>
    <p:sldId id="25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66" d="100"/>
          <a:sy n="66" d="100"/>
        </p:scale>
        <p:origin x="5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0D76C-4DF6-4DA1-B129-755A2EED8E82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857ED-064A-4CFF-A283-D62F1470A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557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0D76C-4DF6-4DA1-B129-755A2EED8E82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857ED-064A-4CFF-A283-D62F1470A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306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0D76C-4DF6-4DA1-B129-755A2EED8E82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857ED-064A-4CFF-A283-D62F1470A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594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0D76C-4DF6-4DA1-B129-755A2EED8E82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857ED-064A-4CFF-A283-D62F1470A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899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0D76C-4DF6-4DA1-B129-755A2EED8E82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857ED-064A-4CFF-A283-D62F1470A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378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0D76C-4DF6-4DA1-B129-755A2EED8E82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857ED-064A-4CFF-A283-D62F1470A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251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0D76C-4DF6-4DA1-B129-755A2EED8E82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857ED-064A-4CFF-A283-D62F1470A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422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0D76C-4DF6-4DA1-B129-755A2EED8E82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857ED-064A-4CFF-A283-D62F1470A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219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0D76C-4DF6-4DA1-B129-755A2EED8E82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857ED-064A-4CFF-A283-D62F1470A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719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0D76C-4DF6-4DA1-B129-755A2EED8E82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857ED-064A-4CFF-A283-D62F1470A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577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0D76C-4DF6-4DA1-B129-755A2EED8E82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857ED-064A-4CFF-A283-D62F1470A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54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0D76C-4DF6-4DA1-B129-755A2EED8E82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857ED-064A-4CFF-A283-D62F1470A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657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3329651" y="2999772"/>
            <a:ext cx="204486" cy="204486"/>
          </a:xfrm>
          <a:prstGeom prst="ellipse">
            <a:avLst/>
          </a:prstGeom>
          <a:solidFill>
            <a:srgbClr val="00B05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119377" y="2581155"/>
            <a:ext cx="1469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Earth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267429" y="937550"/>
            <a:ext cx="4328930" cy="432893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876309" y="2546430"/>
            <a:ext cx="1111170" cy="111117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329651" y="2999772"/>
            <a:ext cx="204486" cy="204486"/>
          </a:xfrm>
          <a:prstGeom prst="ellipse">
            <a:avLst/>
          </a:prstGeom>
          <a:solidFill>
            <a:srgbClr val="00B05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/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195" b="97805" l="32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64" t="2346" r="17180" b="2593"/>
          <a:stretch/>
        </p:blipFill>
        <p:spPr bwMode="auto">
          <a:xfrm>
            <a:off x="4812030" y="1029065"/>
            <a:ext cx="1615440" cy="1568990"/>
          </a:xfrm>
          <a:prstGeom prst="rect">
            <a:avLst/>
          </a:prstGeom>
          <a:ln>
            <a:noFill/>
          </a:ln>
          <a:scene3d>
            <a:camera prst="orthographicFront">
              <a:rot lat="0" lon="10800000" rev="0"/>
            </a:camera>
            <a:lightRig rig="threePt" dir="t"/>
          </a:scene3d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>
            <a:off x="3433442" y="2542091"/>
            <a:ext cx="2133600" cy="381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3428084" y="3084921"/>
            <a:ext cx="2999386" cy="127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3428084" y="325120"/>
            <a:ext cx="0" cy="27768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265628" y="38187"/>
            <a:ext cx="324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399949" y="2900255"/>
            <a:ext cx="324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cxnSp>
        <p:nvCxnSpPr>
          <p:cNvPr id="6" name="Straight Connector 5"/>
          <p:cNvCxnSpPr>
            <a:stCxn id="4" idx="0"/>
          </p:cNvCxnSpPr>
          <p:nvPr/>
        </p:nvCxnSpPr>
        <p:spPr>
          <a:xfrm>
            <a:off x="3431894" y="937550"/>
            <a:ext cx="1022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3422754" y="2593241"/>
            <a:ext cx="2092536" cy="50875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rc 14"/>
          <p:cNvSpPr/>
          <p:nvPr/>
        </p:nvSpPr>
        <p:spPr>
          <a:xfrm>
            <a:off x="4177664" y="2900255"/>
            <a:ext cx="177165" cy="369332"/>
          </a:xfrm>
          <a:prstGeom prst="arc">
            <a:avLst>
              <a:gd name="adj1" fmla="val 16200000"/>
              <a:gd name="adj2" fmla="val 21507126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289237" y="2793547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 smtClean="0"/>
              <a:t>θ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 rot="20559634">
            <a:off x="4141449" y="2502173"/>
            <a:ext cx="4956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h</a:t>
            </a:r>
            <a:r>
              <a:rPr lang="en-US" baseline="-25000" dirty="0" err="1" smtClean="0"/>
              <a:t>glo</a:t>
            </a:r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6724859" y="1178560"/>
            <a:ext cx="3837039" cy="4878936"/>
            <a:chOff x="6854190" y="1762760"/>
            <a:chExt cx="2985770" cy="4878936"/>
          </a:xfrm>
        </p:grpSpPr>
        <p:sp>
          <p:nvSpPr>
            <p:cNvPr id="8" name="TextBox 7"/>
            <p:cNvSpPr txBox="1"/>
            <p:nvPr/>
          </p:nvSpPr>
          <p:spPr>
            <a:xfrm>
              <a:off x="6854190" y="1762760"/>
              <a:ext cx="235585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GLOspheric</a:t>
              </a:r>
              <a:r>
                <a:rPr lang="en-US" dirty="0" smtClean="0"/>
                <a:t> circle </a:t>
              </a:r>
              <a:r>
                <a:rPr lang="en-US" dirty="0" err="1" smtClean="0"/>
                <a:t>eqn</a:t>
              </a:r>
              <a:r>
                <a:rPr lang="en-US" dirty="0" smtClean="0"/>
                <a:t>:</a:t>
              </a:r>
            </a:p>
            <a:p>
              <a:r>
                <a:rPr lang="en-US" dirty="0" err="1" smtClean="0"/>
                <a:t>y</a:t>
              </a:r>
              <a:r>
                <a:rPr lang="en-US" baseline="-25000" dirty="0" err="1" smtClean="0"/>
                <a:t>glo</a:t>
              </a:r>
              <a:r>
                <a:rPr lang="en-US" dirty="0" smtClean="0"/>
                <a:t>=(h</a:t>
              </a:r>
              <a:r>
                <a:rPr lang="en-US" baseline="-25000" dirty="0" smtClean="0"/>
                <a:t>glo</a:t>
              </a:r>
              <a:r>
                <a:rPr lang="en-US" dirty="0" smtClean="0"/>
                <a:t>+R</a:t>
              </a:r>
              <a:r>
                <a:rPr lang="en-US" baseline="-25000" dirty="0" smtClean="0"/>
                <a:t>E</a:t>
              </a:r>
              <a:r>
                <a:rPr lang="en-US" dirty="0" smtClean="0"/>
                <a:t>)*sin(</a:t>
              </a:r>
              <a:r>
                <a:rPr lang="el-GR" dirty="0" smtClean="0"/>
                <a:t>θ</a:t>
              </a:r>
              <a:r>
                <a:rPr lang="en-US" dirty="0" smtClean="0"/>
                <a:t>)</a:t>
              </a:r>
            </a:p>
            <a:p>
              <a:r>
                <a:rPr lang="en-US" dirty="0" err="1" smtClean="0">
                  <a:solidFill>
                    <a:srgbClr val="FF0000"/>
                  </a:solidFill>
                </a:rPr>
                <a:t>x</a:t>
              </a:r>
              <a:r>
                <a:rPr lang="en-US" baseline="-25000" dirty="0" err="1" smtClean="0">
                  <a:solidFill>
                    <a:srgbClr val="FF0000"/>
                  </a:solidFill>
                </a:rPr>
                <a:t>glo</a:t>
              </a:r>
              <a:r>
                <a:rPr lang="en-US" dirty="0" smtClean="0"/>
                <a:t> =(h</a:t>
              </a:r>
              <a:r>
                <a:rPr lang="en-US" baseline="-25000" dirty="0" smtClean="0"/>
                <a:t>glo</a:t>
              </a:r>
              <a:r>
                <a:rPr lang="en-US" dirty="0" smtClean="0"/>
                <a:t>+R</a:t>
              </a:r>
              <a:r>
                <a:rPr lang="en-US" baseline="-25000" dirty="0" smtClean="0"/>
                <a:t>E</a:t>
              </a:r>
              <a:r>
                <a:rPr lang="en-US" dirty="0" smtClean="0"/>
                <a:t>)*cos(</a:t>
              </a:r>
              <a:r>
                <a:rPr lang="el-GR" dirty="0" smtClean="0"/>
                <a:t>θ</a:t>
              </a:r>
              <a:r>
                <a:rPr lang="en-US" dirty="0" smtClean="0"/>
                <a:t>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6904990" y="2805068"/>
                  <a:ext cx="2934970" cy="38366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at tangent point (0,y</a:t>
                  </a:r>
                  <a:r>
                    <a:rPr lang="en-US" baseline="-25000" dirty="0" smtClean="0"/>
                    <a:t>trop</a:t>
                  </a:r>
                  <a:r>
                    <a:rPr lang="en-US" dirty="0" smtClean="0"/>
                    <a:t>) we know</a:t>
                  </a:r>
                </a:p>
                <a:p>
                  <a:r>
                    <a:rPr lang="en-US" dirty="0" smtClean="0"/>
                    <a:t> </a:t>
                  </a:r>
                  <a:r>
                    <a:rPr lang="en-US" dirty="0" err="1" smtClean="0"/>
                    <a:t>y</a:t>
                  </a:r>
                  <a:r>
                    <a:rPr lang="en-US" baseline="-25000" dirty="0" err="1" smtClean="0"/>
                    <a:t>trop</a:t>
                  </a:r>
                  <a:r>
                    <a:rPr lang="en-US" dirty="0" smtClean="0"/>
                    <a:t> = </a:t>
                  </a:r>
                  <a:r>
                    <a:rPr lang="en-US" dirty="0" err="1" smtClean="0"/>
                    <a:t>h</a:t>
                  </a:r>
                  <a:r>
                    <a:rPr lang="en-US" baseline="-25000" dirty="0" err="1" smtClean="0"/>
                    <a:t>trop</a:t>
                  </a:r>
                  <a:r>
                    <a:rPr lang="en-US" dirty="0" err="1" smtClean="0"/>
                    <a:t>+R</a:t>
                  </a:r>
                  <a:r>
                    <a:rPr lang="en-US" baseline="-25000" dirty="0" err="1" smtClean="0"/>
                    <a:t>E</a:t>
                  </a:r>
                  <a:r>
                    <a:rPr lang="en-US" dirty="0" smtClean="0"/>
                    <a:t>= </a:t>
                  </a:r>
                  <a:r>
                    <a:rPr lang="en-US" dirty="0" err="1" smtClean="0"/>
                    <a:t>y</a:t>
                  </a:r>
                  <a:r>
                    <a:rPr lang="en-US" baseline="-25000" dirty="0" err="1" smtClean="0"/>
                    <a:t>glo</a:t>
                  </a:r>
                  <a:r>
                    <a:rPr lang="en-US" dirty="0" smtClean="0"/>
                    <a:t>≈ 10km + 6371km</a:t>
                  </a:r>
                </a:p>
                <a:p>
                  <a:endParaRPr lang="en-US" dirty="0" smtClean="0"/>
                </a:p>
                <a:p>
                  <a:r>
                    <a:rPr lang="en-US" dirty="0" smtClean="0"/>
                    <a:t>plug into:</a:t>
                  </a:r>
                </a:p>
                <a:p>
                  <a:r>
                    <a:rPr lang="en-US" dirty="0" err="1" smtClean="0"/>
                    <a:t>y</a:t>
                  </a:r>
                  <a:r>
                    <a:rPr lang="en-US" baseline="-25000" dirty="0" err="1" smtClean="0"/>
                    <a:t>glo</a:t>
                  </a:r>
                  <a:r>
                    <a:rPr lang="en-US" dirty="0" smtClean="0"/>
                    <a:t>=(h</a:t>
                  </a:r>
                  <a:r>
                    <a:rPr lang="en-US" baseline="-25000" dirty="0" smtClean="0"/>
                    <a:t>glo</a:t>
                  </a:r>
                  <a:r>
                    <a:rPr lang="en-US" dirty="0" smtClean="0"/>
                    <a:t>+R</a:t>
                  </a:r>
                  <a:r>
                    <a:rPr lang="en-US" baseline="-25000" dirty="0" smtClean="0"/>
                    <a:t>E</a:t>
                  </a:r>
                  <a:r>
                    <a:rPr lang="en-US" dirty="0" smtClean="0"/>
                    <a:t>)*sin(</a:t>
                  </a:r>
                  <a:r>
                    <a:rPr lang="el-GR" dirty="0" smtClean="0"/>
                    <a:t>θ</a:t>
                  </a:r>
                  <a:r>
                    <a:rPr lang="en-US" dirty="0" smtClean="0"/>
                    <a:t>)</a:t>
                  </a:r>
                </a:p>
                <a:p>
                  <a:r>
                    <a:rPr lang="el-GR" dirty="0" smtClean="0"/>
                    <a:t>θ</a:t>
                  </a:r>
                  <a:r>
                    <a:rPr lang="en-US" dirty="0" smtClean="0"/>
                    <a:t> = sin</a:t>
                  </a:r>
                  <a:r>
                    <a:rPr lang="en-US" baseline="30000" dirty="0" smtClean="0"/>
                    <a:t>-1</a:t>
                  </a:r>
                  <a:r>
                    <a:rPr lang="en-US" dirty="0" smtClean="0"/>
                    <a:t>(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dirty="0" smtClean="0"/>
                            <m:t>y</m:t>
                          </m:r>
                          <m:r>
                            <m:rPr>
                              <m:nor/>
                            </m:rPr>
                            <a:rPr lang="en-US" baseline="-25000" dirty="0" smtClean="0"/>
                            <m:t>glo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dirty="0" smtClean="0"/>
                            <m:t>h</m:t>
                          </m:r>
                          <m:r>
                            <m:rPr>
                              <m:nor/>
                            </m:rPr>
                            <a:rPr lang="en-US" baseline="-25000" dirty="0" smtClean="0"/>
                            <m:t>glo</m:t>
                          </m:r>
                          <m:r>
                            <m:rPr>
                              <m:nor/>
                            </m:rPr>
                            <a:rPr lang="en-US" dirty="0" smtClean="0"/>
                            <m:t>+</m:t>
                          </m:r>
                          <m:r>
                            <m:rPr>
                              <m:nor/>
                            </m:rPr>
                            <a:rPr lang="en-US" dirty="0" smtClean="0"/>
                            <m:t>RE</m:t>
                          </m:r>
                        </m:den>
                      </m:f>
                    </m:oMath>
                  </a14:m>
                  <a:r>
                    <a:rPr lang="en-US" dirty="0" smtClean="0"/>
                    <a:t>)</a:t>
                  </a:r>
                </a:p>
                <a:p>
                  <a:endParaRPr lang="en-US" dirty="0" smtClean="0"/>
                </a:p>
                <a:p>
                  <a:r>
                    <a:rPr lang="en-US" dirty="0" smtClean="0"/>
                    <a:t>if </a:t>
                  </a:r>
                  <a:r>
                    <a:rPr lang="en-US" dirty="0" err="1" smtClean="0"/>
                    <a:t>y</a:t>
                  </a:r>
                  <a:r>
                    <a:rPr lang="en-US" baseline="-25000" dirty="0" err="1" smtClean="0"/>
                    <a:t>glo</a:t>
                  </a:r>
                  <a:r>
                    <a:rPr lang="en-US" dirty="0" smtClean="0"/>
                    <a:t>= 6381km and </a:t>
                  </a:r>
                  <a:r>
                    <a:rPr lang="en-US" dirty="0" err="1" smtClean="0"/>
                    <a:t>h</a:t>
                  </a:r>
                  <a:r>
                    <a:rPr lang="en-US" baseline="-25000" dirty="0" err="1" smtClean="0"/>
                    <a:t>glo</a:t>
                  </a:r>
                  <a:r>
                    <a:rPr lang="en-US" dirty="0" smtClean="0"/>
                    <a:t>= 30km</a:t>
                  </a:r>
                </a:p>
                <a:p>
                  <a:r>
                    <a:rPr lang="el-GR" dirty="0" smtClean="0"/>
                    <a:t>θ</a:t>
                  </a:r>
                  <a:r>
                    <a:rPr lang="en-US" dirty="0" smtClean="0"/>
                    <a:t> ≈ 85.47⁰</a:t>
                  </a:r>
                </a:p>
                <a:p>
                  <a:r>
                    <a:rPr lang="en-US" dirty="0" err="1" smtClean="0">
                      <a:solidFill>
                        <a:srgbClr val="FF0000"/>
                      </a:solidFill>
                    </a:rPr>
                    <a:t>x</a:t>
                  </a:r>
                  <a:r>
                    <a:rPr lang="en-US" baseline="-25000" dirty="0" err="1" smtClean="0">
                      <a:solidFill>
                        <a:srgbClr val="FF0000"/>
                      </a:solidFill>
                    </a:rPr>
                    <a:t>glo</a:t>
                  </a:r>
                  <a:r>
                    <a:rPr lang="en-US" dirty="0" smtClean="0"/>
                    <a:t> =(h</a:t>
                  </a:r>
                  <a:r>
                    <a:rPr lang="en-US" baseline="-25000" dirty="0" smtClean="0"/>
                    <a:t>glo</a:t>
                  </a:r>
                  <a:r>
                    <a:rPr lang="en-US" dirty="0" smtClean="0"/>
                    <a:t>+R</a:t>
                  </a:r>
                  <a:r>
                    <a:rPr lang="en-US" baseline="-25000" dirty="0" smtClean="0"/>
                    <a:t>E</a:t>
                  </a:r>
                  <a:r>
                    <a:rPr lang="en-US" dirty="0" smtClean="0"/>
                    <a:t>)* cos(</a:t>
                  </a:r>
                  <a:r>
                    <a:rPr lang="el-GR" dirty="0" smtClean="0"/>
                    <a:t>θ</a:t>
                  </a:r>
                  <a:r>
                    <a:rPr lang="en-US" dirty="0" smtClean="0"/>
                    <a:t>)</a:t>
                  </a:r>
                </a:p>
                <a:p>
                  <a:r>
                    <a:rPr lang="en-US" dirty="0" err="1" smtClean="0">
                      <a:solidFill>
                        <a:srgbClr val="FF0000"/>
                      </a:solidFill>
                    </a:rPr>
                    <a:t>x</a:t>
                  </a:r>
                  <a:r>
                    <a:rPr lang="en-US" baseline="-25000" dirty="0" err="1" smtClean="0">
                      <a:solidFill>
                        <a:srgbClr val="FF0000"/>
                      </a:solidFill>
                    </a:rPr>
                    <a:t>glo</a:t>
                  </a:r>
                  <a:r>
                    <a:rPr lang="en-US" dirty="0" smtClean="0"/>
                    <a:t> ≈ 503km</a:t>
                  </a:r>
                  <a:endParaRPr lang="en-US" dirty="0"/>
                </a:p>
                <a:p>
                  <a:r>
                    <a:rPr lang="en-US" dirty="0" smtClean="0"/>
                    <a:t> </a:t>
                  </a:r>
                  <a:endParaRPr lang="en-US" dirty="0"/>
                </a:p>
                <a:p>
                  <a:endParaRPr lang="en-US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4990" y="2805068"/>
                  <a:ext cx="2934970" cy="3836628"/>
                </a:xfrm>
                <a:prstGeom prst="rect">
                  <a:avLst/>
                </a:prstGeom>
                <a:blipFill>
                  <a:blip r:embed="rId4"/>
                  <a:stretch>
                    <a:fillRect l="-1454" t="-79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4" name="TextBox 23"/>
          <p:cNvSpPr txBox="1"/>
          <p:nvPr/>
        </p:nvSpPr>
        <p:spPr>
          <a:xfrm>
            <a:off x="5518201" y="2413389"/>
            <a:ext cx="1009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>
                <a:solidFill>
                  <a:srgbClr val="FF0000"/>
                </a:solidFill>
              </a:rPr>
              <a:t>x</a:t>
            </a:r>
            <a:r>
              <a:rPr lang="en-US" baseline="-25000" dirty="0" err="1" smtClean="0">
                <a:solidFill>
                  <a:srgbClr val="FF0000"/>
                </a:solidFill>
              </a:rPr>
              <a:t>glo</a:t>
            </a:r>
            <a:r>
              <a:rPr lang="en-US" dirty="0" smtClean="0"/>
              <a:t> ,</a:t>
            </a:r>
            <a:r>
              <a:rPr lang="en-US" dirty="0" err="1" smtClean="0"/>
              <a:t>y</a:t>
            </a:r>
            <a:r>
              <a:rPr lang="en-US" baseline="-25000" dirty="0" err="1" smtClean="0"/>
              <a:t>glo</a:t>
            </a:r>
            <a:r>
              <a:rPr lang="en-US" dirty="0" smtClean="0"/>
              <a:t>)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513456" y="2130754"/>
            <a:ext cx="8694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(0,y</a:t>
            </a:r>
            <a:r>
              <a:rPr lang="en-US" baseline="-25000" dirty="0" smtClean="0"/>
              <a:t>trop</a:t>
            </a:r>
            <a:r>
              <a:rPr lang="en-US" dirty="0" smtClean="0"/>
              <a:t>)</a:t>
            </a:r>
          </a:p>
        </p:txBody>
      </p:sp>
      <p:sp>
        <p:nvSpPr>
          <p:cNvPr id="2" name="Rectangle 1"/>
          <p:cNvSpPr/>
          <p:nvPr/>
        </p:nvSpPr>
        <p:spPr>
          <a:xfrm>
            <a:off x="4059255" y="2189860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503 km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86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267429" y="937550"/>
            <a:ext cx="4328930" cy="432893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876309" y="2546430"/>
            <a:ext cx="1111170" cy="111117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329651" y="2999772"/>
            <a:ext cx="204486" cy="204486"/>
          </a:xfrm>
          <a:prstGeom prst="ellipse">
            <a:avLst/>
          </a:prstGeom>
          <a:solidFill>
            <a:srgbClr val="00B05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/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195" b="97805" l="32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64" t="2346" r="17180" b="2593"/>
          <a:stretch/>
        </p:blipFill>
        <p:spPr bwMode="auto">
          <a:xfrm>
            <a:off x="4812030" y="1029065"/>
            <a:ext cx="1615440" cy="1568990"/>
          </a:xfrm>
          <a:prstGeom prst="rect">
            <a:avLst/>
          </a:prstGeom>
          <a:ln>
            <a:noFill/>
          </a:ln>
          <a:scene3d>
            <a:camera prst="orthographicFront">
              <a:rot lat="0" lon="10800000" rev="0"/>
            </a:camera>
            <a:lightRig rig="threePt" dir="t"/>
          </a:scene3d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>
            <a:off x="3433442" y="2542091"/>
            <a:ext cx="2133600" cy="381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4" idx="0"/>
          </p:cNvCxnSpPr>
          <p:nvPr/>
        </p:nvCxnSpPr>
        <p:spPr>
          <a:xfrm>
            <a:off x="3431894" y="937550"/>
            <a:ext cx="1022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518201" y="2413389"/>
            <a:ext cx="1009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>
                <a:solidFill>
                  <a:srgbClr val="FF0000"/>
                </a:solidFill>
              </a:rPr>
              <a:t>x</a:t>
            </a:r>
            <a:r>
              <a:rPr lang="en-US" baseline="-25000" dirty="0" err="1" smtClean="0">
                <a:solidFill>
                  <a:srgbClr val="FF0000"/>
                </a:solidFill>
              </a:rPr>
              <a:t>glo</a:t>
            </a:r>
            <a:r>
              <a:rPr lang="en-US" dirty="0" smtClean="0"/>
              <a:t> ,</a:t>
            </a:r>
            <a:r>
              <a:rPr lang="en-US" dirty="0" err="1" smtClean="0"/>
              <a:t>y</a:t>
            </a:r>
            <a:r>
              <a:rPr lang="en-US" baseline="-25000" dirty="0" err="1" smtClean="0"/>
              <a:t>glo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0207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https://spaceplace.nasa.gov/templates/featured/sun/sunburn300.png"/>
          <p:cNvPicPr/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3000" b="90000" l="7000" r="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044" t="24222" r="23334" b="10178"/>
          <a:stretch/>
        </p:blipFill>
        <p:spPr bwMode="auto">
          <a:xfrm>
            <a:off x="-74246" y="1939548"/>
            <a:ext cx="1260606" cy="120508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Oval 3"/>
          <p:cNvSpPr/>
          <p:nvPr/>
        </p:nvSpPr>
        <p:spPr>
          <a:xfrm>
            <a:off x="1267429" y="937550"/>
            <a:ext cx="4328930" cy="432893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876309" y="2546430"/>
            <a:ext cx="1111170" cy="111117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329651" y="2999772"/>
            <a:ext cx="204486" cy="204486"/>
          </a:xfrm>
          <a:prstGeom prst="ellipse">
            <a:avLst/>
          </a:prstGeom>
          <a:solidFill>
            <a:srgbClr val="00B05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/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195" b="97805" l="32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64" t="2346" r="17180" b="2593"/>
          <a:stretch/>
        </p:blipFill>
        <p:spPr bwMode="auto">
          <a:xfrm>
            <a:off x="4812030" y="1029065"/>
            <a:ext cx="1615440" cy="1568990"/>
          </a:xfrm>
          <a:prstGeom prst="rect">
            <a:avLst/>
          </a:prstGeom>
          <a:ln>
            <a:noFill/>
          </a:ln>
          <a:scene3d>
            <a:camera prst="orthographicFront">
              <a:rot lat="0" lon="10800000" rev="0"/>
            </a:camera>
            <a:lightRig rig="threePt" dir="t"/>
          </a:scene3d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>
            <a:off x="3433442" y="2542091"/>
            <a:ext cx="2133600" cy="381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4" idx="0"/>
          </p:cNvCxnSpPr>
          <p:nvPr/>
        </p:nvCxnSpPr>
        <p:spPr>
          <a:xfrm>
            <a:off x="3431894" y="937550"/>
            <a:ext cx="1022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724860" y="1178560"/>
            <a:ext cx="3572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Solar Disc subtends ~0.5 ⁰</a:t>
            </a:r>
          </a:p>
          <a:p>
            <a:r>
              <a:rPr lang="en-US" dirty="0" smtClean="0"/>
              <a:t>Solar Disc ~211 pixels on GLO FPA</a:t>
            </a:r>
          </a:p>
          <a:p>
            <a:endParaRPr lang="en-US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5518201" y="2413389"/>
            <a:ext cx="1009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>
                <a:solidFill>
                  <a:srgbClr val="FF0000"/>
                </a:solidFill>
              </a:rPr>
              <a:t>x</a:t>
            </a:r>
            <a:r>
              <a:rPr lang="en-US" baseline="-25000" dirty="0" err="1" smtClean="0">
                <a:solidFill>
                  <a:srgbClr val="FF0000"/>
                </a:solidFill>
              </a:rPr>
              <a:t>glo</a:t>
            </a:r>
            <a:r>
              <a:rPr lang="en-US" dirty="0" smtClean="0"/>
              <a:t> ,</a:t>
            </a:r>
            <a:r>
              <a:rPr lang="en-US" dirty="0" err="1" smtClean="0"/>
              <a:t>y</a:t>
            </a:r>
            <a:r>
              <a:rPr lang="en-US" baseline="-25000" dirty="0" err="1" smtClean="0"/>
              <a:t>glo</a:t>
            </a:r>
            <a:r>
              <a:rPr lang="en-US" dirty="0" smtClean="0"/>
              <a:t>)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172720" y="2075119"/>
            <a:ext cx="5342570" cy="471311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208280" y="2570504"/>
            <a:ext cx="5308466" cy="407709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31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https://spaceplace.nasa.gov/templates/featured/sun/sunburn300.png"/>
          <p:cNvPicPr/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3000" b="90000" l="7000" r="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044" t="24222" r="23334" b="10178"/>
          <a:stretch/>
        </p:blipFill>
        <p:spPr bwMode="auto">
          <a:xfrm>
            <a:off x="-74246" y="1939548"/>
            <a:ext cx="1260606" cy="120508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Oval 3"/>
          <p:cNvSpPr/>
          <p:nvPr/>
        </p:nvSpPr>
        <p:spPr>
          <a:xfrm>
            <a:off x="1267429" y="937550"/>
            <a:ext cx="4328930" cy="432893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876309" y="2546430"/>
            <a:ext cx="1111170" cy="111117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329651" y="2999772"/>
            <a:ext cx="204486" cy="204486"/>
          </a:xfrm>
          <a:prstGeom prst="ellipse">
            <a:avLst/>
          </a:prstGeom>
          <a:solidFill>
            <a:srgbClr val="00B05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/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195" b="97805" l="32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64" t="2346" r="17180" b="2593"/>
          <a:stretch/>
        </p:blipFill>
        <p:spPr bwMode="auto">
          <a:xfrm>
            <a:off x="4812030" y="1029065"/>
            <a:ext cx="1615440" cy="1568990"/>
          </a:xfrm>
          <a:prstGeom prst="rect">
            <a:avLst/>
          </a:prstGeom>
          <a:ln>
            <a:noFill/>
          </a:ln>
          <a:scene3d>
            <a:camera prst="orthographicFront">
              <a:rot lat="0" lon="10800000" rev="0"/>
            </a:camera>
            <a:lightRig rig="threePt" dir="t"/>
          </a:scene3d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>
            <a:off x="3433442" y="2542091"/>
            <a:ext cx="2133600" cy="381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4" idx="0"/>
          </p:cNvCxnSpPr>
          <p:nvPr/>
        </p:nvCxnSpPr>
        <p:spPr>
          <a:xfrm>
            <a:off x="3431894" y="937550"/>
            <a:ext cx="1022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729940" y="1178560"/>
            <a:ext cx="3419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Solar Disc subtends ~0.5 ⁰</a:t>
            </a:r>
          </a:p>
          <a:p>
            <a:r>
              <a:rPr lang="en-US" dirty="0" smtClean="0"/>
              <a:t>Solar Disc ~211 pixels on GLO FPA</a:t>
            </a:r>
          </a:p>
          <a:p>
            <a:endParaRPr lang="en-US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5518201" y="2413389"/>
            <a:ext cx="1009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>
                <a:solidFill>
                  <a:srgbClr val="FF0000"/>
                </a:solidFill>
              </a:rPr>
              <a:t>x</a:t>
            </a:r>
            <a:r>
              <a:rPr lang="en-US" baseline="-25000" dirty="0" err="1" smtClean="0">
                <a:solidFill>
                  <a:srgbClr val="FF0000"/>
                </a:solidFill>
              </a:rPr>
              <a:t>glo</a:t>
            </a:r>
            <a:r>
              <a:rPr lang="en-US" dirty="0" smtClean="0"/>
              <a:t> ,</a:t>
            </a:r>
            <a:r>
              <a:rPr lang="en-US" dirty="0" err="1" smtClean="0"/>
              <a:t>y</a:t>
            </a:r>
            <a:r>
              <a:rPr lang="en-US" baseline="-25000" dirty="0" err="1" smtClean="0"/>
              <a:t>glo</a:t>
            </a:r>
            <a:r>
              <a:rPr lang="en-US" dirty="0" smtClean="0"/>
              <a:t>)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172720" y="2075119"/>
            <a:ext cx="5342570" cy="471311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208280" y="2570504"/>
            <a:ext cx="5308466" cy="407709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>
            <a:endCxn id="5" idx="0"/>
          </p:cNvCxnSpPr>
          <p:nvPr/>
        </p:nvCxnSpPr>
        <p:spPr>
          <a:xfrm>
            <a:off x="3431894" y="2352040"/>
            <a:ext cx="0" cy="19439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 flipV="1">
            <a:off x="3431895" y="2352040"/>
            <a:ext cx="2056989" cy="19005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5" idx="0"/>
          </p:cNvCxnSpPr>
          <p:nvPr/>
        </p:nvCxnSpPr>
        <p:spPr>
          <a:xfrm flipH="1">
            <a:off x="3431894" y="2541562"/>
            <a:ext cx="2056990" cy="486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478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https://spaceplace.nasa.gov/templates/featured/sun/sunburn300.png"/>
          <p:cNvPicPr/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3000" b="90000" l="7000" r="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044" t="24222" r="23334" b="10178"/>
          <a:stretch/>
        </p:blipFill>
        <p:spPr bwMode="auto">
          <a:xfrm>
            <a:off x="-74246" y="1939548"/>
            <a:ext cx="1260606" cy="120508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Oval 3"/>
          <p:cNvSpPr/>
          <p:nvPr/>
        </p:nvSpPr>
        <p:spPr>
          <a:xfrm>
            <a:off x="1267429" y="937550"/>
            <a:ext cx="4328930" cy="432893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876309" y="2546430"/>
            <a:ext cx="1111170" cy="111117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329651" y="2999772"/>
            <a:ext cx="204486" cy="204486"/>
          </a:xfrm>
          <a:prstGeom prst="ellipse">
            <a:avLst/>
          </a:prstGeom>
          <a:solidFill>
            <a:srgbClr val="00B05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/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195" b="97805" l="32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64" t="2346" r="17180" b="2593"/>
          <a:stretch/>
        </p:blipFill>
        <p:spPr bwMode="auto">
          <a:xfrm>
            <a:off x="4812030" y="1029065"/>
            <a:ext cx="1615440" cy="1568990"/>
          </a:xfrm>
          <a:prstGeom prst="rect">
            <a:avLst/>
          </a:prstGeom>
          <a:ln>
            <a:noFill/>
          </a:ln>
          <a:scene3d>
            <a:camera prst="orthographicFront">
              <a:rot lat="0" lon="10800000" rev="0"/>
            </a:camera>
            <a:lightRig rig="threePt" dir="t"/>
          </a:scene3d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>
            <a:off x="3433442" y="2542091"/>
            <a:ext cx="2133600" cy="381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4" idx="0"/>
          </p:cNvCxnSpPr>
          <p:nvPr/>
        </p:nvCxnSpPr>
        <p:spPr>
          <a:xfrm>
            <a:off x="3431894" y="937550"/>
            <a:ext cx="1022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724860" y="1178560"/>
            <a:ext cx="3450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Solar Disc subtends ~0.5 ⁰:</a:t>
            </a:r>
          </a:p>
          <a:p>
            <a:r>
              <a:rPr lang="en-US" dirty="0" smtClean="0"/>
              <a:t>Solar Disc ~211 pixels on GLO FPA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518201" y="2413389"/>
            <a:ext cx="1009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>
                <a:solidFill>
                  <a:srgbClr val="FF0000"/>
                </a:solidFill>
              </a:rPr>
              <a:t>x</a:t>
            </a:r>
            <a:r>
              <a:rPr lang="en-US" baseline="-25000" dirty="0" err="1" smtClean="0">
                <a:solidFill>
                  <a:srgbClr val="FF0000"/>
                </a:solidFill>
              </a:rPr>
              <a:t>glo</a:t>
            </a:r>
            <a:r>
              <a:rPr lang="en-US" dirty="0" smtClean="0"/>
              <a:t> ,</a:t>
            </a:r>
            <a:r>
              <a:rPr lang="en-US" dirty="0" err="1" smtClean="0"/>
              <a:t>y</a:t>
            </a:r>
            <a:r>
              <a:rPr lang="en-US" baseline="-25000" dirty="0" err="1" smtClean="0"/>
              <a:t>glo</a:t>
            </a:r>
            <a:r>
              <a:rPr lang="en-US" dirty="0" smtClean="0"/>
              <a:t>)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172720" y="2075119"/>
            <a:ext cx="5342570" cy="471311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208280" y="2570504"/>
            <a:ext cx="5308466" cy="407709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>
            <a:endCxn id="5" idx="0"/>
          </p:cNvCxnSpPr>
          <p:nvPr/>
        </p:nvCxnSpPr>
        <p:spPr>
          <a:xfrm>
            <a:off x="3431894" y="2352040"/>
            <a:ext cx="0" cy="19439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 flipV="1">
            <a:off x="3431895" y="2352040"/>
            <a:ext cx="2056989" cy="19005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5" idx="0"/>
          </p:cNvCxnSpPr>
          <p:nvPr/>
        </p:nvCxnSpPr>
        <p:spPr>
          <a:xfrm flipH="1">
            <a:off x="3431894" y="2541562"/>
            <a:ext cx="2056990" cy="486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4781527" y="5290554"/>
            <a:ext cx="6854446" cy="647760"/>
            <a:chOff x="6274154" y="3927405"/>
            <a:chExt cx="2056990" cy="194390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6274154" y="3927405"/>
              <a:ext cx="0" cy="19439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 flipV="1">
              <a:off x="6274155" y="3927405"/>
              <a:ext cx="2056989" cy="190051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6274154" y="4116927"/>
              <a:ext cx="2056990" cy="4868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Arc 25"/>
          <p:cNvSpPr/>
          <p:nvPr/>
        </p:nvSpPr>
        <p:spPr>
          <a:xfrm rot="12648318">
            <a:off x="7257289" y="5288280"/>
            <a:ext cx="480060" cy="723900"/>
          </a:xfrm>
          <a:prstGeom prst="arc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527957" y="5537271"/>
            <a:ext cx="683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0.25⁰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558256" y="6116429"/>
            <a:ext cx="8242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503km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781527" y="6108113"/>
            <a:ext cx="6823943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373325" y="5429768"/>
            <a:ext cx="272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 </a:t>
            </a:r>
            <a:endParaRPr lang="en-US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645459" y="5290554"/>
            <a:ext cx="0" cy="639649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867613" y="5607037"/>
                <a:ext cx="248892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d = 503*tan</a:t>
                </a:r>
                <a:r>
                  <a:rPr lang="en-US" baseline="30000" dirty="0" smtClean="0"/>
                  <a:t>-1</a:t>
                </a:r>
                <a:r>
                  <a:rPr lang="en-US" dirty="0" smtClean="0"/>
                  <a:t>(0.25⁰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 smtClean="0"/>
              </a:p>
              <a:p>
                <a:r>
                  <a:rPr lang="en-US" b="0" dirty="0" smtClean="0"/>
                  <a:t>d </a:t>
                </a:r>
                <a:r>
                  <a:rPr lang="en-US" dirty="0" smtClean="0"/>
                  <a:t>~</a:t>
                </a:r>
                <a:r>
                  <a:rPr lang="en-US" b="0" dirty="0" smtClean="0"/>
                  <a:t> 2.2km</a:t>
                </a:r>
              </a:p>
              <a:p>
                <a:r>
                  <a:rPr lang="en-US" dirty="0" smtClean="0"/>
                  <a:t>  </a:t>
                </a:r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613" y="5607037"/>
                <a:ext cx="2488929" cy="923330"/>
              </a:xfrm>
              <a:prstGeom prst="rect">
                <a:avLst/>
              </a:prstGeom>
              <a:blipFill>
                <a:blip r:embed="rId6"/>
                <a:stretch>
                  <a:fillRect l="-1956" t="-39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395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https://spaceplace.nasa.gov/templates/featured/sun/sunburn300.png"/>
          <p:cNvPicPr/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3000" b="90000" l="7000" r="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044" t="24222" r="23334" b="10178"/>
          <a:stretch/>
        </p:blipFill>
        <p:spPr bwMode="auto">
          <a:xfrm>
            <a:off x="-74246" y="1939548"/>
            <a:ext cx="1260606" cy="120508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Oval 3"/>
          <p:cNvSpPr/>
          <p:nvPr/>
        </p:nvSpPr>
        <p:spPr>
          <a:xfrm>
            <a:off x="1267429" y="937550"/>
            <a:ext cx="4328930" cy="432893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876309" y="2546430"/>
            <a:ext cx="1111170" cy="111117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329651" y="2999772"/>
            <a:ext cx="204486" cy="204486"/>
          </a:xfrm>
          <a:prstGeom prst="ellipse">
            <a:avLst/>
          </a:prstGeom>
          <a:solidFill>
            <a:srgbClr val="00B05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/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195" b="97805" l="32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64" t="2346" r="17180" b="2593"/>
          <a:stretch/>
        </p:blipFill>
        <p:spPr bwMode="auto">
          <a:xfrm>
            <a:off x="4812030" y="1029065"/>
            <a:ext cx="1615440" cy="1568990"/>
          </a:xfrm>
          <a:prstGeom prst="rect">
            <a:avLst/>
          </a:prstGeom>
          <a:ln>
            <a:noFill/>
          </a:ln>
          <a:scene3d>
            <a:camera prst="orthographicFront">
              <a:rot lat="0" lon="10800000" rev="0"/>
            </a:camera>
            <a:lightRig rig="threePt" dir="t"/>
          </a:scene3d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6" name="Straight Connector 5"/>
          <p:cNvCxnSpPr>
            <a:stCxn id="4" idx="0"/>
          </p:cNvCxnSpPr>
          <p:nvPr/>
        </p:nvCxnSpPr>
        <p:spPr>
          <a:xfrm>
            <a:off x="3431894" y="937550"/>
            <a:ext cx="1022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724860" y="1178560"/>
            <a:ext cx="34503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Solar Disc subtends ~0.5 ⁰:</a:t>
            </a:r>
          </a:p>
          <a:p>
            <a:r>
              <a:rPr lang="en-US" dirty="0" smtClean="0"/>
              <a:t>Solar Disc ~211 pixels on GLO FPA</a:t>
            </a:r>
          </a:p>
          <a:p>
            <a:r>
              <a:rPr lang="en-US" dirty="0" smtClean="0"/>
              <a:t>At tropopause, 211 pixels ~ 4.4km</a:t>
            </a:r>
          </a:p>
          <a:p>
            <a:r>
              <a:rPr lang="en-US" dirty="0" smtClean="0"/>
              <a:t>or 20.8m/pixel</a:t>
            </a:r>
          </a:p>
          <a:p>
            <a:endParaRPr lang="en-US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5518201" y="2413389"/>
            <a:ext cx="1009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>
                <a:solidFill>
                  <a:srgbClr val="FF0000"/>
                </a:solidFill>
              </a:rPr>
              <a:t>x</a:t>
            </a:r>
            <a:r>
              <a:rPr lang="en-US" baseline="-25000" dirty="0" err="1" smtClean="0">
                <a:solidFill>
                  <a:srgbClr val="FF0000"/>
                </a:solidFill>
              </a:rPr>
              <a:t>glo</a:t>
            </a:r>
            <a:r>
              <a:rPr lang="en-US" dirty="0" smtClean="0"/>
              <a:t> ,</a:t>
            </a:r>
            <a:r>
              <a:rPr lang="en-US" dirty="0" err="1" smtClean="0"/>
              <a:t>y</a:t>
            </a:r>
            <a:r>
              <a:rPr lang="en-US" baseline="-25000" dirty="0" err="1" smtClean="0"/>
              <a:t>glo</a:t>
            </a:r>
            <a:r>
              <a:rPr lang="en-US" dirty="0" smtClean="0"/>
              <a:t>)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172720" y="2075119"/>
            <a:ext cx="5342570" cy="471311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208280" y="2570504"/>
            <a:ext cx="5308466" cy="407709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4781527" y="5290554"/>
            <a:ext cx="6854446" cy="647760"/>
            <a:chOff x="6274154" y="3927405"/>
            <a:chExt cx="2056990" cy="194390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6274154" y="3927405"/>
              <a:ext cx="0" cy="19439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 flipV="1">
              <a:off x="6274155" y="3927405"/>
              <a:ext cx="2056989" cy="190051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6274154" y="4116927"/>
              <a:ext cx="2056990" cy="4868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Arc 25"/>
          <p:cNvSpPr/>
          <p:nvPr/>
        </p:nvSpPr>
        <p:spPr>
          <a:xfrm rot="12648318">
            <a:off x="7257289" y="5288280"/>
            <a:ext cx="480060" cy="723900"/>
          </a:xfrm>
          <a:prstGeom prst="arc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527957" y="5537271"/>
            <a:ext cx="683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0.25⁰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558256" y="6116429"/>
            <a:ext cx="8242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503km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781527" y="6108113"/>
            <a:ext cx="6823943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373325" y="5429768"/>
            <a:ext cx="272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 </a:t>
            </a:r>
            <a:endParaRPr lang="en-US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645459" y="5290554"/>
            <a:ext cx="0" cy="639649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867613" y="5607037"/>
                <a:ext cx="248892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d = 503*tan</a:t>
                </a:r>
                <a:r>
                  <a:rPr lang="en-US" baseline="30000" dirty="0" smtClean="0"/>
                  <a:t>-1</a:t>
                </a:r>
                <a:r>
                  <a:rPr lang="en-US" dirty="0" smtClean="0"/>
                  <a:t>(0.25⁰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 smtClean="0"/>
              </a:p>
              <a:p>
                <a:r>
                  <a:rPr lang="en-US" b="0" dirty="0" smtClean="0"/>
                  <a:t>d </a:t>
                </a:r>
                <a:r>
                  <a:rPr lang="en-US" dirty="0" smtClean="0"/>
                  <a:t>~</a:t>
                </a:r>
                <a:r>
                  <a:rPr lang="en-US" b="0" dirty="0" smtClean="0"/>
                  <a:t> 2.2km</a:t>
                </a:r>
              </a:p>
              <a:p>
                <a:r>
                  <a:rPr lang="en-US" dirty="0" smtClean="0"/>
                  <a:t>  </a:t>
                </a:r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613" y="5607037"/>
                <a:ext cx="2488929" cy="923330"/>
              </a:xfrm>
              <a:prstGeom prst="rect">
                <a:avLst/>
              </a:prstGeom>
              <a:blipFill>
                <a:blip r:embed="rId6"/>
                <a:stretch>
                  <a:fillRect l="-1956" t="-39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2790721" y="2284379"/>
            <a:ext cx="538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2*d</a:t>
            </a:r>
            <a:endParaRPr lang="en-US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3431894" y="2352040"/>
            <a:ext cx="0" cy="19439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 flipV="1">
            <a:off x="3431895" y="2352040"/>
            <a:ext cx="2056989" cy="19005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3431894" y="2541562"/>
            <a:ext cx="2056990" cy="486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431894" y="2343512"/>
            <a:ext cx="0" cy="408237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050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Comparison of different viewing heights</a:t>
            </a:r>
            <a:endParaRPr lang="en-US"/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2028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Balloon height 30km</a:t>
            </a:r>
            <a:endParaRPr lang="en-US" dirty="0" smtClean="0"/>
          </a:p>
          <a:p>
            <a:r>
              <a:rPr lang="en-US" dirty="0" smtClean="0"/>
              <a:t>At tropopause, 211 pixels ~ 4.4km</a:t>
            </a:r>
          </a:p>
          <a:p>
            <a:r>
              <a:rPr lang="en-US" dirty="0" smtClean="0"/>
              <a:t>or 20.8m/pixel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677864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https://spaceplace.nasa.gov/templates/featured/sun/sunburn300.png"/>
          <p:cNvPicPr/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3000" b="90000" l="7000" r="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044" t="24222" r="23334" b="10178"/>
          <a:stretch/>
        </p:blipFill>
        <p:spPr bwMode="auto">
          <a:xfrm>
            <a:off x="-74246" y="1939548"/>
            <a:ext cx="1260606" cy="120508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Oval 3"/>
          <p:cNvSpPr/>
          <p:nvPr/>
        </p:nvSpPr>
        <p:spPr>
          <a:xfrm>
            <a:off x="1267429" y="937550"/>
            <a:ext cx="4328930" cy="432893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876309" y="2546430"/>
            <a:ext cx="1111170" cy="111117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329651" y="2999772"/>
            <a:ext cx="204486" cy="204486"/>
          </a:xfrm>
          <a:prstGeom prst="ellipse">
            <a:avLst/>
          </a:prstGeom>
          <a:solidFill>
            <a:srgbClr val="00B05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/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195" b="97805" l="32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64" t="2346" r="17180" b="2593"/>
          <a:stretch/>
        </p:blipFill>
        <p:spPr bwMode="auto">
          <a:xfrm>
            <a:off x="4812030" y="1029065"/>
            <a:ext cx="1615440" cy="1568990"/>
          </a:xfrm>
          <a:prstGeom prst="rect">
            <a:avLst/>
          </a:prstGeom>
          <a:ln>
            <a:noFill/>
          </a:ln>
          <a:scene3d>
            <a:camera prst="orthographicFront">
              <a:rot lat="0" lon="10800000" rev="0"/>
            </a:camera>
            <a:lightRig rig="threePt" dir="t"/>
          </a:scene3d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>
            <a:off x="3433442" y="2542091"/>
            <a:ext cx="2133600" cy="381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4" idx="0"/>
          </p:cNvCxnSpPr>
          <p:nvPr/>
        </p:nvCxnSpPr>
        <p:spPr>
          <a:xfrm>
            <a:off x="3431894" y="937550"/>
            <a:ext cx="1022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724860" y="1178560"/>
            <a:ext cx="3450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Solar Disc subtends ~0.5 ⁰:</a:t>
            </a:r>
          </a:p>
          <a:p>
            <a:r>
              <a:rPr lang="en-US" dirty="0" smtClean="0"/>
              <a:t>Solar Disc ~211 pixels on GLO FPA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518201" y="2413389"/>
            <a:ext cx="1009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>
                <a:solidFill>
                  <a:srgbClr val="FF0000"/>
                </a:solidFill>
              </a:rPr>
              <a:t>x</a:t>
            </a:r>
            <a:r>
              <a:rPr lang="en-US" baseline="-25000" dirty="0" err="1" smtClean="0">
                <a:solidFill>
                  <a:srgbClr val="FF0000"/>
                </a:solidFill>
              </a:rPr>
              <a:t>glo</a:t>
            </a:r>
            <a:r>
              <a:rPr lang="en-US" dirty="0" smtClean="0"/>
              <a:t> ,</a:t>
            </a:r>
            <a:r>
              <a:rPr lang="en-US" dirty="0" err="1" smtClean="0"/>
              <a:t>y</a:t>
            </a:r>
            <a:r>
              <a:rPr lang="en-US" baseline="-25000" dirty="0" err="1" smtClean="0"/>
              <a:t>glo</a:t>
            </a:r>
            <a:r>
              <a:rPr lang="en-US" dirty="0" smtClean="0"/>
              <a:t>)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172720" y="2075119"/>
            <a:ext cx="5342570" cy="471311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208280" y="2570504"/>
            <a:ext cx="5308466" cy="407709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>
            <a:endCxn id="5" idx="0"/>
          </p:cNvCxnSpPr>
          <p:nvPr/>
        </p:nvCxnSpPr>
        <p:spPr>
          <a:xfrm>
            <a:off x="3431894" y="2352040"/>
            <a:ext cx="0" cy="19439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 flipV="1">
            <a:off x="3431895" y="2352040"/>
            <a:ext cx="2056989" cy="19005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5" idx="0"/>
          </p:cNvCxnSpPr>
          <p:nvPr/>
        </p:nvCxnSpPr>
        <p:spPr>
          <a:xfrm flipH="1">
            <a:off x="3431894" y="2541562"/>
            <a:ext cx="2056990" cy="486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4781527" y="5290554"/>
            <a:ext cx="6854446" cy="647760"/>
            <a:chOff x="6274154" y="3927405"/>
            <a:chExt cx="2056990" cy="194390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6274154" y="3927405"/>
              <a:ext cx="0" cy="19439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 flipV="1">
              <a:off x="6274155" y="3927405"/>
              <a:ext cx="2056989" cy="190051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6274154" y="4116927"/>
              <a:ext cx="2056990" cy="4868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Arc 25"/>
          <p:cNvSpPr/>
          <p:nvPr/>
        </p:nvSpPr>
        <p:spPr>
          <a:xfrm rot="12648318">
            <a:off x="7257289" y="5288280"/>
            <a:ext cx="480060" cy="723900"/>
          </a:xfrm>
          <a:prstGeom prst="arc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527957" y="5537271"/>
            <a:ext cx="683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0.25⁰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558256" y="6116429"/>
            <a:ext cx="8242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503km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781527" y="6108113"/>
            <a:ext cx="6823943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373325" y="5429768"/>
            <a:ext cx="272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 </a:t>
            </a:r>
            <a:endParaRPr lang="en-US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645459" y="5290554"/>
            <a:ext cx="0" cy="639649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867613" y="5607037"/>
                <a:ext cx="248892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d = 503*tan</a:t>
                </a:r>
                <a:r>
                  <a:rPr lang="en-US" baseline="30000" dirty="0" smtClean="0"/>
                  <a:t>-1</a:t>
                </a:r>
                <a:r>
                  <a:rPr lang="en-US" dirty="0" smtClean="0"/>
                  <a:t>(0.25⁰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 smtClean="0"/>
              </a:p>
              <a:p>
                <a:r>
                  <a:rPr lang="en-US" b="0" dirty="0" smtClean="0"/>
                  <a:t>d </a:t>
                </a:r>
                <a:r>
                  <a:rPr lang="en-US" dirty="0" smtClean="0"/>
                  <a:t>~</a:t>
                </a:r>
                <a:r>
                  <a:rPr lang="en-US" b="0" dirty="0" smtClean="0"/>
                  <a:t> 2.2km</a:t>
                </a:r>
              </a:p>
              <a:p>
                <a:r>
                  <a:rPr lang="en-US" dirty="0" smtClean="0"/>
                  <a:t>  </a:t>
                </a:r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613" y="5607037"/>
                <a:ext cx="2488929" cy="923330"/>
              </a:xfrm>
              <a:prstGeom prst="rect">
                <a:avLst/>
              </a:prstGeom>
              <a:blipFill>
                <a:blip r:embed="rId6"/>
                <a:stretch>
                  <a:fillRect l="-1956" t="-39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Oval 28"/>
          <p:cNvSpPr/>
          <p:nvPr/>
        </p:nvSpPr>
        <p:spPr>
          <a:xfrm>
            <a:off x="1719979" y="1388261"/>
            <a:ext cx="3418007" cy="3418007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 descr="https://spaceplace.nasa.gov/templates/featured/sun/sunburn300.png"/>
          <p:cNvPicPr/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3000" b="90000" l="7000" r="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044" t="24222" r="23334" b="10178"/>
          <a:stretch/>
        </p:blipFill>
        <p:spPr bwMode="auto">
          <a:xfrm>
            <a:off x="2109027" y="-210126"/>
            <a:ext cx="1260606" cy="120508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" name="Straight Connector 31"/>
          <p:cNvCxnSpPr/>
          <p:nvPr/>
        </p:nvCxnSpPr>
        <p:spPr>
          <a:xfrm flipH="1" flipV="1">
            <a:off x="3134504" y="633945"/>
            <a:ext cx="2347270" cy="191465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652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663399" y="1088020"/>
            <a:ext cx="40685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Solar Disc subtends ~0.5 ⁰:</a:t>
            </a:r>
          </a:p>
          <a:p>
            <a:r>
              <a:rPr lang="en-US" dirty="0" smtClean="0"/>
              <a:t>Solar Disc ~211 pixels on GLO FPA</a:t>
            </a:r>
          </a:p>
          <a:p>
            <a:r>
              <a:rPr lang="en-US" dirty="0" smtClean="0"/>
              <a:t>At tropopause, 211 pixels ~ 292m</a:t>
            </a:r>
          </a:p>
          <a:p>
            <a:r>
              <a:rPr lang="en-US" dirty="0" smtClean="0"/>
              <a:t>or 1.38m/pixel</a:t>
            </a:r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521" y="1088020"/>
            <a:ext cx="5828878" cy="469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935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663399" y="1088020"/>
            <a:ext cx="40685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Solar Disc subtends ~0.5 ⁰:</a:t>
            </a:r>
          </a:p>
          <a:p>
            <a:r>
              <a:rPr lang="en-US" dirty="0" smtClean="0"/>
              <a:t>Solar Disc ~211 pixels on GLO FPA</a:t>
            </a:r>
          </a:p>
          <a:p>
            <a:r>
              <a:rPr lang="en-US" dirty="0" smtClean="0"/>
              <a:t>At tropopause, 211 pixels ~ 292m</a:t>
            </a:r>
          </a:p>
          <a:p>
            <a:r>
              <a:rPr lang="en-US" dirty="0" smtClean="0"/>
              <a:t>or 1.38m/pixel</a:t>
            </a:r>
          </a:p>
          <a:p>
            <a:endParaRPr lang="en-US" dirty="0"/>
          </a:p>
          <a:p>
            <a:r>
              <a:rPr lang="en-US" dirty="0" smtClean="0"/>
              <a:t>-Location of solar discs on the FPA is variable. 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521" y="1088020"/>
            <a:ext cx="5828878" cy="469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96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2876309" y="2546430"/>
            <a:ext cx="1111170" cy="111117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329651" y="2999772"/>
            <a:ext cx="204486" cy="204486"/>
          </a:xfrm>
          <a:prstGeom prst="ellipse">
            <a:avLst/>
          </a:prstGeom>
          <a:solidFill>
            <a:srgbClr val="00B05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492415" y="3657600"/>
            <a:ext cx="2083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Tropopause ~10km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90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663399" y="1088020"/>
            <a:ext cx="406853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Solar Disc subtends ~0.5 ⁰:</a:t>
            </a:r>
          </a:p>
          <a:p>
            <a:r>
              <a:rPr lang="en-US" dirty="0" smtClean="0"/>
              <a:t>Solar Disc ~211 pixels on GLO FPA</a:t>
            </a:r>
          </a:p>
          <a:p>
            <a:r>
              <a:rPr lang="en-US" dirty="0" smtClean="0"/>
              <a:t>At tropopause, 211 pixels ~ 292m</a:t>
            </a:r>
          </a:p>
          <a:p>
            <a:r>
              <a:rPr lang="en-US" dirty="0" smtClean="0"/>
              <a:t>or 1.38m/pixel</a:t>
            </a:r>
          </a:p>
          <a:p>
            <a:endParaRPr lang="en-US" dirty="0"/>
          </a:p>
          <a:p>
            <a:r>
              <a:rPr lang="en-US" dirty="0" smtClean="0"/>
              <a:t>-Location of solar discs on the FPA is variable. </a:t>
            </a:r>
          </a:p>
          <a:p>
            <a:endParaRPr lang="en-US" dirty="0"/>
          </a:p>
          <a:p>
            <a:r>
              <a:rPr lang="en-US" dirty="0" smtClean="0"/>
              <a:t>-Amount of variation depends on tracking performance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521" y="1088020"/>
            <a:ext cx="5828878" cy="469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52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663399" y="1088020"/>
            <a:ext cx="406853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Solar Disc subtends ~0.5 ⁰:</a:t>
            </a:r>
          </a:p>
          <a:p>
            <a:r>
              <a:rPr lang="en-US" dirty="0" smtClean="0"/>
              <a:t>Solar Disc ~211 pixels on GLO FPA</a:t>
            </a:r>
          </a:p>
          <a:p>
            <a:r>
              <a:rPr lang="en-US" dirty="0" smtClean="0"/>
              <a:t>At tropopause, 211 pixels ~ 292m</a:t>
            </a:r>
          </a:p>
          <a:p>
            <a:r>
              <a:rPr lang="en-US" dirty="0" smtClean="0"/>
              <a:t>or 1.38m/pixel</a:t>
            </a:r>
          </a:p>
          <a:p>
            <a:endParaRPr lang="en-US" dirty="0"/>
          </a:p>
          <a:p>
            <a:r>
              <a:rPr lang="en-US" dirty="0" smtClean="0"/>
              <a:t>-Location of solar discs on the FPA is variable. </a:t>
            </a:r>
          </a:p>
          <a:p>
            <a:endParaRPr lang="en-US" dirty="0"/>
          </a:p>
          <a:p>
            <a:r>
              <a:rPr lang="en-US" dirty="0" smtClean="0"/>
              <a:t>-Amount of variation depends on tracking performance</a:t>
            </a:r>
          </a:p>
          <a:p>
            <a:endParaRPr lang="en-US" dirty="0"/>
          </a:p>
          <a:p>
            <a:r>
              <a:rPr lang="en-US" dirty="0" smtClean="0"/>
              <a:t>-Pixel distance between two channels on the FPA </a:t>
            </a:r>
            <a:r>
              <a:rPr lang="en-US" b="1" dirty="0" smtClean="0"/>
              <a:t>should </a:t>
            </a:r>
            <a:r>
              <a:rPr lang="en-US" dirty="0" smtClean="0"/>
              <a:t>be constant</a:t>
            </a:r>
          </a:p>
          <a:p>
            <a:endParaRPr lang="en-US" b="1" dirty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521" y="1088020"/>
            <a:ext cx="5828878" cy="469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20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663399" y="1088020"/>
            <a:ext cx="406853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Solar Disc subtends ~0.5 ⁰:</a:t>
            </a:r>
          </a:p>
          <a:p>
            <a:r>
              <a:rPr lang="en-US" dirty="0" smtClean="0"/>
              <a:t>Solar Disc ~211 pixels on GLO FPA</a:t>
            </a:r>
          </a:p>
          <a:p>
            <a:r>
              <a:rPr lang="en-US" dirty="0" smtClean="0"/>
              <a:t>At tropopause, 211 pixels ~ 292m</a:t>
            </a:r>
          </a:p>
          <a:p>
            <a:r>
              <a:rPr lang="en-US" dirty="0" smtClean="0"/>
              <a:t>or 1.38m/pixel</a:t>
            </a:r>
          </a:p>
          <a:p>
            <a:endParaRPr lang="en-US" dirty="0"/>
          </a:p>
          <a:p>
            <a:r>
              <a:rPr lang="en-US" dirty="0" smtClean="0"/>
              <a:t>-Location of solar discs on the FPA is variable. </a:t>
            </a:r>
          </a:p>
          <a:p>
            <a:endParaRPr lang="en-US" dirty="0"/>
          </a:p>
          <a:p>
            <a:r>
              <a:rPr lang="en-US" dirty="0" smtClean="0"/>
              <a:t>-Amount of variation depends on tracking performance</a:t>
            </a:r>
          </a:p>
          <a:p>
            <a:endParaRPr lang="en-US" dirty="0"/>
          </a:p>
          <a:p>
            <a:r>
              <a:rPr lang="en-US" dirty="0" smtClean="0"/>
              <a:t>-Pixel distance between two channels on the FPA </a:t>
            </a:r>
            <a:r>
              <a:rPr lang="en-US" b="1" dirty="0" smtClean="0"/>
              <a:t>should </a:t>
            </a:r>
            <a:r>
              <a:rPr lang="en-US" dirty="0" smtClean="0"/>
              <a:t>be constant</a:t>
            </a:r>
          </a:p>
          <a:p>
            <a:endParaRPr lang="en-US" b="1" dirty="0"/>
          </a:p>
          <a:p>
            <a:r>
              <a:rPr lang="en-US" dirty="0" smtClean="0"/>
              <a:t>-Looking at all days of data, standard deviation of pixel distance between HF proxy channel pair is ~3.2 pixels</a:t>
            </a:r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521" y="1088020"/>
            <a:ext cx="5828878" cy="4691424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>
            <a:off x="1742440" y="2202180"/>
            <a:ext cx="22860" cy="221996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804723" y="3127494"/>
            <a:ext cx="2268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std ~3.2 pixels ~4.42m</a:t>
            </a:r>
          </a:p>
        </p:txBody>
      </p:sp>
    </p:spTree>
    <p:extLst>
      <p:ext uri="{BB962C8B-B14F-4D97-AF65-F5344CB8AC3E}">
        <p14:creationId xmlns:p14="http://schemas.microsoft.com/office/powerpoint/2010/main" val="313160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Extra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25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ttps://spaceplace.nasa.gov/templates/featured/sun/sunburn300.png"/>
          <p:cNvPicPr/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3000" b="90000" l="7000" r="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044" t="24222" r="23334" b="10178"/>
          <a:stretch/>
        </p:blipFill>
        <p:spPr bwMode="auto">
          <a:xfrm>
            <a:off x="3416169" y="3294768"/>
            <a:ext cx="1819840" cy="173969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Calculate Diameter of Sun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Assume know distance to </a:t>
            </a:r>
            <a:r>
              <a:rPr lang="en-US"/>
              <a:t>sun </a:t>
            </a:r>
            <a:r>
              <a:rPr lang="en-US" smtClean="0"/>
              <a:t>is d</a:t>
            </a:r>
            <a:r>
              <a:rPr lang="en-US" baseline="-25000" smtClean="0"/>
              <a:t>sun</a:t>
            </a:r>
            <a:r>
              <a:rPr lang="en-US" smtClean="0"/>
              <a:t>= 146x10</a:t>
            </a:r>
            <a:r>
              <a:rPr lang="en-US" baseline="30000" smtClean="0"/>
              <a:t>6 </a:t>
            </a:r>
            <a:r>
              <a:rPr lang="en-US" smtClean="0"/>
              <a:t>km</a:t>
            </a:r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4335902" y="3589076"/>
            <a:ext cx="6854446" cy="647760"/>
            <a:chOff x="6274154" y="3927405"/>
            <a:chExt cx="2056990" cy="19439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6274154" y="3927405"/>
              <a:ext cx="0" cy="19439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H="1" flipV="1">
              <a:off x="6274155" y="3927405"/>
              <a:ext cx="2056989" cy="190051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>
              <a:off x="6274154" y="4116927"/>
              <a:ext cx="2056990" cy="4868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Arc 7"/>
          <p:cNvSpPr/>
          <p:nvPr/>
        </p:nvSpPr>
        <p:spPr>
          <a:xfrm rot="12648318">
            <a:off x="6811664" y="3586802"/>
            <a:ext cx="480060" cy="723900"/>
          </a:xfrm>
          <a:prstGeom prst="arc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082332" y="3835793"/>
            <a:ext cx="683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0.25⁰</a:t>
            </a:r>
          </a:p>
        </p:txBody>
      </p:sp>
      <p:sp>
        <p:nvSpPr>
          <p:cNvPr id="10" name="Rectangle 9"/>
          <p:cNvSpPr/>
          <p:nvPr/>
        </p:nvSpPr>
        <p:spPr>
          <a:xfrm>
            <a:off x="7112631" y="4414951"/>
            <a:ext cx="12907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146*10</a:t>
            </a:r>
            <a:r>
              <a:rPr lang="en-US" baseline="30000" smtClean="0"/>
              <a:t>6 </a:t>
            </a:r>
            <a:r>
              <a:rPr lang="en-US" smtClean="0"/>
              <a:t>km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335902" y="4406635"/>
            <a:ext cx="6823943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927700" y="3728290"/>
            <a:ext cx="272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 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199834" y="3589076"/>
            <a:ext cx="0" cy="639649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733294" y="5277707"/>
                <a:ext cx="4052838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sun radius </a:t>
                </a:r>
                <a:r>
                  <a:rPr lang="en-US" smtClean="0"/>
                  <a:t>= </a:t>
                </a:r>
                <a:r>
                  <a:rPr lang="en-US"/>
                  <a:t>146*10</a:t>
                </a:r>
                <a:r>
                  <a:rPr lang="en-US" baseline="30000"/>
                  <a:t>6 </a:t>
                </a:r>
                <a:r>
                  <a:rPr lang="en-US" smtClean="0"/>
                  <a:t>*</a:t>
                </a:r>
                <a:r>
                  <a:rPr lang="en-US" dirty="0" smtClean="0"/>
                  <a:t>tan</a:t>
                </a:r>
                <a:r>
                  <a:rPr lang="en-US" baseline="30000" dirty="0" smtClean="0"/>
                  <a:t>-1</a:t>
                </a:r>
                <a:r>
                  <a:rPr lang="en-US" dirty="0" smtClean="0"/>
                  <a:t>(0.25⁰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 smtClean="0"/>
              </a:p>
              <a:p>
                <a:r>
                  <a:rPr lang="en-US"/>
                  <a:t>sun radius</a:t>
                </a:r>
                <a:r>
                  <a:rPr lang="en-US" b="0" smtClean="0"/>
                  <a:t> </a:t>
                </a:r>
                <a:r>
                  <a:rPr lang="en-US" smtClean="0"/>
                  <a:t>~</a:t>
                </a:r>
                <a:r>
                  <a:rPr lang="en-US" b="0" smtClean="0"/>
                  <a:t> </a:t>
                </a:r>
                <a:r>
                  <a:rPr lang="en-US" b="0" smtClean="0"/>
                  <a:t>0.637*10</a:t>
                </a:r>
                <a:r>
                  <a:rPr lang="en-US" b="0" baseline="30000" smtClean="0"/>
                  <a:t>6</a:t>
                </a:r>
                <a:r>
                  <a:rPr lang="en-US" b="0" smtClean="0"/>
                  <a:t>km</a:t>
                </a:r>
              </a:p>
              <a:p>
                <a:r>
                  <a:rPr lang="en-US" smtClean="0"/>
                  <a:t>sun diameter ~ 1.274*10</a:t>
                </a:r>
                <a:r>
                  <a:rPr lang="en-US" baseline="30000" smtClean="0"/>
                  <a:t>6</a:t>
                </a:r>
                <a:r>
                  <a:rPr lang="en-US" smtClean="0"/>
                  <a:t>km (almost one million miles!)</a:t>
                </a:r>
              </a:p>
              <a:p>
                <a:r>
                  <a:rPr lang="en-US" b="0" smtClean="0"/>
                  <a:t>earth diameter ~ 8,000 miles</a:t>
                </a:r>
                <a:endParaRPr lang="en-US" b="0" dirty="0" smtClean="0"/>
              </a:p>
              <a:p>
                <a:r>
                  <a:rPr lang="en-US" dirty="0" smtClean="0"/>
                  <a:t>  </a:t>
                </a:r>
                <a:endParaRPr lang="en-US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294" y="5277707"/>
                <a:ext cx="4052838" cy="1754326"/>
              </a:xfrm>
              <a:prstGeom prst="rect">
                <a:avLst/>
              </a:prstGeom>
              <a:blipFill>
                <a:blip r:embed="rId4"/>
                <a:stretch>
                  <a:fillRect l="-1203" t="-2083" r="-18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6007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267429" y="937550"/>
            <a:ext cx="4328930" cy="432893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876309" y="2546430"/>
            <a:ext cx="1111170" cy="111117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329651" y="2999772"/>
            <a:ext cx="204486" cy="204486"/>
          </a:xfrm>
          <a:prstGeom prst="ellipse">
            <a:avLst/>
          </a:prstGeom>
          <a:solidFill>
            <a:srgbClr val="00B05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492415" y="3657600"/>
            <a:ext cx="2083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Tropopause ~10km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04303" y="5332256"/>
            <a:ext cx="2662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Balloon Height ~35km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79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267429" y="937550"/>
            <a:ext cx="4328930" cy="432893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876309" y="2546430"/>
            <a:ext cx="1111170" cy="111117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329651" y="2999772"/>
            <a:ext cx="204486" cy="204486"/>
          </a:xfrm>
          <a:prstGeom prst="ellipse">
            <a:avLst/>
          </a:prstGeom>
          <a:solidFill>
            <a:srgbClr val="00B05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492415" y="3657600"/>
            <a:ext cx="2083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Tropopause ~10km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04303" y="5332256"/>
            <a:ext cx="2662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Balloon Height ~35km</a:t>
            </a:r>
            <a:endParaRPr lang="en-US" dirty="0"/>
          </a:p>
        </p:txBody>
      </p:sp>
      <p:pic>
        <p:nvPicPr>
          <p:cNvPr id="18" name="Picture 17"/>
          <p:cNvPicPr/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195" b="97805" l="32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64" t="2346" r="17180" b="2593"/>
          <a:stretch/>
        </p:blipFill>
        <p:spPr bwMode="auto">
          <a:xfrm>
            <a:off x="4812030" y="1029065"/>
            <a:ext cx="1615440" cy="1568990"/>
          </a:xfrm>
          <a:prstGeom prst="rect">
            <a:avLst/>
          </a:prstGeom>
          <a:ln>
            <a:noFill/>
          </a:ln>
          <a:scene3d>
            <a:camera prst="orthographicFront">
              <a:rot lat="0" lon="10800000" rev="0"/>
            </a:camera>
            <a:lightRig rig="threePt" dir="t"/>
          </a:scene3d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88211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267429" y="937550"/>
            <a:ext cx="4328930" cy="432893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876309" y="2546430"/>
            <a:ext cx="1111170" cy="111117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329651" y="2999772"/>
            <a:ext cx="204486" cy="204486"/>
          </a:xfrm>
          <a:prstGeom prst="ellipse">
            <a:avLst/>
          </a:prstGeom>
          <a:solidFill>
            <a:srgbClr val="00B05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492415" y="3657600"/>
            <a:ext cx="2083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Tropopause ~10km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04303" y="5332256"/>
            <a:ext cx="2662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Balloon Height ~35km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148590" y="2546430"/>
            <a:ext cx="5366700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/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195" b="97805" l="32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64" t="2346" r="17180" b="2593"/>
          <a:stretch/>
        </p:blipFill>
        <p:spPr bwMode="auto">
          <a:xfrm>
            <a:off x="4812030" y="1029065"/>
            <a:ext cx="1615440" cy="1568990"/>
          </a:xfrm>
          <a:prstGeom prst="rect">
            <a:avLst/>
          </a:prstGeom>
          <a:ln>
            <a:noFill/>
          </a:ln>
          <a:scene3d>
            <a:camera prst="orthographicFront">
              <a:rot lat="0" lon="10800000" rev="0"/>
            </a:camera>
            <a:lightRig rig="threePt" dir="t"/>
          </a:scene3d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1422312" y="2177098"/>
            <a:ext cx="2083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GLO Line of Sight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743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267429" y="937550"/>
            <a:ext cx="4328930" cy="432893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876309" y="2546430"/>
            <a:ext cx="1111170" cy="111117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329651" y="2999772"/>
            <a:ext cx="204486" cy="204486"/>
          </a:xfrm>
          <a:prstGeom prst="ellipse">
            <a:avLst/>
          </a:prstGeom>
          <a:solidFill>
            <a:srgbClr val="00B05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492415" y="3657600"/>
            <a:ext cx="2083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Tropopause ~10km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04303" y="5332256"/>
            <a:ext cx="2662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Balloon Height ~35km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148590" y="2546430"/>
            <a:ext cx="5366700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/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195" b="97805" l="32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64" t="2346" r="17180" b="2593"/>
          <a:stretch/>
        </p:blipFill>
        <p:spPr bwMode="auto">
          <a:xfrm>
            <a:off x="4812030" y="1029065"/>
            <a:ext cx="1615440" cy="1568990"/>
          </a:xfrm>
          <a:prstGeom prst="rect">
            <a:avLst/>
          </a:prstGeom>
          <a:ln>
            <a:noFill/>
          </a:ln>
          <a:scene3d>
            <a:camera prst="orthographicFront">
              <a:rot lat="0" lon="10800000" rev="0"/>
            </a:camera>
            <a:lightRig rig="threePt" dir="t"/>
          </a:scene3d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1422312" y="2177098"/>
            <a:ext cx="2083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GLO Line of Sight 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431894" y="2629038"/>
            <a:ext cx="2133600" cy="381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13" idx="0"/>
            <a:endCxn id="4" idx="0"/>
          </p:cNvCxnSpPr>
          <p:nvPr/>
        </p:nvCxnSpPr>
        <p:spPr>
          <a:xfrm flipV="1">
            <a:off x="3431894" y="937550"/>
            <a:ext cx="0" cy="206222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654562" y="2588435"/>
            <a:ext cx="2045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need this distance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205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267429" y="937550"/>
            <a:ext cx="4328930" cy="432893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876309" y="2546430"/>
            <a:ext cx="1111170" cy="111117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329651" y="2999772"/>
            <a:ext cx="204486" cy="204486"/>
          </a:xfrm>
          <a:prstGeom prst="ellipse">
            <a:avLst/>
          </a:prstGeom>
          <a:solidFill>
            <a:srgbClr val="00B05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/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195" b="97805" l="32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64" t="2346" r="17180" b="2593"/>
          <a:stretch/>
        </p:blipFill>
        <p:spPr bwMode="auto">
          <a:xfrm>
            <a:off x="4812030" y="1029065"/>
            <a:ext cx="1615440" cy="1568990"/>
          </a:xfrm>
          <a:prstGeom prst="rect">
            <a:avLst/>
          </a:prstGeom>
          <a:ln>
            <a:noFill/>
          </a:ln>
          <a:scene3d>
            <a:camera prst="orthographicFront">
              <a:rot lat="0" lon="10800000" rev="0"/>
            </a:camera>
            <a:lightRig rig="threePt" dir="t"/>
          </a:scene3d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>
            <a:off x="3433442" y="2542091"/>
            <a:ext cx="2133600" cy="381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3428084" y="3084921"/>
            <a:ext cx="2999386" cy="127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3428084" y="325120"/>
            <a:ext cx="0" cy="27768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265628" y="38187"/>
            <a:ext cx="324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399949" y="2900255"/>
            <a:ext cx="324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cxnSp>
        <p:nvCxnSpPr>
          <p:cNvPr id="6" name="Straight Connector 5"/>
          <p:cNvCxnSpPr>
            <a:stCxn id="4" idx="0"/>
          </p:cNvCxnSpPr>
          <p:nvPr/>
        </p:nvCxnSpPr>
        <p:spPr>
          <a:xfrm>
            <a:off x="3431894" y="937550"/>
            <a:ext cx="1022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3422754" y="2593241"/>
            <a:ext cx="2092536" cy="50875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rc 14"/>
          <p:cNvSpPr/>
          <p:nvPr/>
        </p:nvSpPr>
        <p:spPr>
          <a:xfrm>
            <a:off x="4177664" y="2900255"/>
            <a:ext cx="177165" cy="369332"/>
          </a:xfrm>
          <a:prstGeom prst="arc">
            <a:avLst>
              <a:gd name="adj1" fmla="val 16200000"/>
              <a:gd name="adj2" fmla="val 21507126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289237" y="2793547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 smtClean="0"/>
              <a:t>θ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 rot="20559634">
            <a:off x="4141449" y="2502173"/>
            <a:ext cx="4956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h</a:t>
            </a:r>
            <a:r>
              <a:rPr lang="en-US" baseline="-25000" dirty="0" err="1" smtClean="0"/>
              <a:t>glo</a:t>
            </a:r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6724860" y="1178560"/>
            <a:ext cx="2985770" cy="1688639"/>
            <a:chOff x="6854190" y="1762760"/>
            <a:chExt cx="2985770" cy="1688639"/>
          </a:xfrm>
        </p:grpSpPr>
        <p:sp>
          <p:nvSpPr>
            <p:cNvPr id="8" name="TextBox 7"/>
            <p:cNvSpPr txBox="1"/>
            <p:nvPr/>
          </p:nvSpPr>
          <p:spPr>
            <a:xfrm>
              <a:off x="6854190" y="1762760"/>
              <a:ext cx="235585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GLOspheric</a:t>
              </a:r>
              <a:r>
                <a:rPr lang="en-US" dirty="0" smtClean="0"/>
                <a:t> circle </a:t>
              </a:r>
              <a:r>
                <a:rPr lang="en-US" dirty="0" err="1" smtClean="0"/>
                <a:t>eqn</a:t>
              </a:r>
              <a:r>
                <a:rPr lang="en-US" dirty="0" smtClean="0"/>
                <a:t>:</a:t>
              </a:r>
            </a:p>
            <a:p>
              <a:r>
                <a:rPr lang="en-US"/>
                <a:t>y</a:t>
              </a:r>
              <a:r>
                <a:rPr lang="en-US" baseline="-25000"/>
                <a:t>glo</a:t>
              </a:r>
              <a:r>
                <a:rPr lang="en-US"/>
                <a:t>=(h</a:t>
              </a:r>
              <a:r>
                <a:rPr lang="en-US" baseline="-25000"/>
                <a:t>glo</a:t>
              </a:r>
              <a:r>
                <a:rPr lang="en-US"/>
                <a:t>+R</a:t>
              </a:r>
              <a:r>
                <a:rPr lang="en-US" baseline="-25000"/>
                <a:t>E</a:t>
              </a:r>
              <a:r>
                <a:rPr lang="en-US"/>
                <a:t>)*sin(</a:t>
              </a:r>
              <a:r>
                <a:rPr lang="el-GR"/>
                <a:t>θ</a:t>
              </a:r>
              <a:r>
                <a:rPr lang="en-US"/>
                <a:t>)</a:t>
              </a:r>
            </a:p>
            <a:p>
              <a:r>
                <a:rPr lang="en-US">
                  <a:solidFill>
                    <a:srgbClr val="FF0000"/>
                  </a:solidFill>
                </a:rPr>
                <a:t>x</a:t>
              </a:r>
              <a:r>
                <a:rPr lang="en-US" baseline="-25000">
                  <a:solidFill>
                    <a:srgbClr val="FF0000"/>
                  </a:solidFill>
                </a:rPr>
                <a:t>glo</a:t>
              </a:r>
              <a:r>
                <a:rPr lang="en-US"/>
                <a:t> =(h</a:t>
              </a:r>
              <a:r>
                <a:rPr lang="en-US" baseline="-25000"/>
                <a:t>glo</a:t>
              </a:r>
              <a:r>
                <a:rPr lang="en-US"/>
                <a:t>+R</a:t>
              </a:r>
              <a:r>
                <a:rPr lang="en-US" baseline="-25000"/>
                <a:t>E</a:t>
              </a:r>
              <a:r>
                <a:rPr lang="en-US"/>
                <a:t>)*cos(</a:t>
              </a:r>
              <a:r>
                <a:rPr lang="el-GR"/>
                <a:t>θ</a:t>
              </a:r>
              <a:r>
                <a:rPr lang="en-US"/>
                <a:t>)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904990" y="2805068"/>
              <a:ext cx="293497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 </a:t>
              </a:r>
              <a:endParaRPr lang="en-US" dirty="0"/>
            </a:p>
            <a:p>
              <a:endParaRPr lang="en-US" dirty="0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5518201" y="2413389"/>
            <a:ext cx="1009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>
                <a:solidFill>
                  <a:srgbClr val="FF0000"/>
                </a:solidFill>
              </a:rPr>
              <a:t>x</a:t>
            </a:r>
            <a:r>
              <a:rPr lang="en-US" baseline="-25000" dirty="0" err="1" smtClean="0">
                <a:solidFill>
                  <a:srgbClr val="FF0000"/>
                </a:solidFill>
              </a:rPr>
              <a:t>glo</a:t>
            </a:r>
            <a:r>
              <a:rPr lang="en-US" dirty="0" smtClean="0"/>
              <a:t> ,</a:t>
            </a:r>
            <a:r>
              <a:rPr lang="en-US" dirty="0" err="1" smtClean="0"/>
              <a:t>y</a:t>
            </a:r>
            <a:r>
              <a:rPr lang="en-US" baseline="-25000" dirty="0" err="1" smtClean="0"/>
              <a:t>glo</a:t>
            </a:r>
            <a:r>
              <a:rPr lang="en-US" dirty="0" smtClean="0"/>
              <a:t>)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513456" y="2130754"/>
            <a:ext cx="8694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(0,y</a:t>
            </a:r>
            <a:r>
              <a:rPr lang="en-US" baseline="-25000" dirty="0" smtClean="0"/>
              <a:t>trop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2529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267429" y="937550"/>
            <a:ext cx="4328930" cy="432893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876309" y="2546430"/>
            <a:ext cx="1111170" cy="111117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329651" y="2999772"/>
            <a:ext cx="204486" cy="204486"/>
          </a:xfrm>
          <a:prstGeom prst="ellipse">
            <a:avLst/>
          </a:prstGeom>
          <a:solidFill>
            <a:srgbClr val="00B05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/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195" b="97805" l="32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64" t="2346" r="17180" b="2593"/>
          <a:stretch/>
        </p:blipFill>
        <p:spPr bwMode="auto">
          <a:xfrm>
            <a:off x="4812030" y="1029065"/>
            <a:ext cx="1615440" cy="1568990"/>
          </a:xfrm>
          <a:prstGeom prst="rect">
            <a:avLst/>
          </a:prstGeom>
          <a:ln>
            <a:noFill/>
          </a:ln>
          <a:scene3d>
            <a:camera prst="orthographicFront">
              <a:rot lat="0" lon="10800000" rev="0"/>
            </a:camera>
            <a:lightRig rig="threePt" dir="t"/>
          </a:scene3d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>
            <a:off x="3433442" y="2542091"/>
            <a:ext cx="2133600" cy="381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3428084" y="3084921"/>
            <a:ext cx="2999386" cy="127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3428084" y="325120"/>
            <a:ext cx="0" cy="27768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265628" y="38187"/>
            <a:ext cx="324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399949" y="2900255"/>
            <a:ext cx="324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cxnSp>
        <p:nvCxnSpPr>
          <p:cNvPr id="6" name="Straight Connector 5"/>
          <p:cNvCxnSpPr>
            <a:stCxn id="4" idx="0"/>
          </p:cNvCxnSpPr>
          <p:nvPr/>
        </p:nvCxnSpPr>
        <p:spPr>
          <a:xfrm>
            <a:off x="3431894" y="937550"/>
            <a:ext cx="1022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3422754" y="2593241"/>
            <a:ext cx="2092536" cy="50875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rc 14"/>
          <p:cNvSpPr/>
          <p:nvPr/>
        </p:nvSpPr>
        <p:spPr>
          <a:xfrm>
            <a:off x="4177664" y="2900255"/>
            <a:ext cx="177165" cy="369332"/>
          </a:xfrm>
          <a:prstGeom prst="arc">
            <a:avLst>
              <a:gd name="adj1" fmla="val 16200000"/>
              <a:gd name="adj2" fmla="val 21507126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289237" y="2793547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 smtClean="0"/>
              <a:t>θ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 rot="20559634">
            <a:off x="4141449" y="2502173"/>
            <a:ext cx="4956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h</a:t>
            </a:r>
            <a:r>
              <a:rPr lang="en-US" baseline="-25000" dirty="0" err="1" smtClean="0"/>
              <a:t>glo</a:t>
            </a:r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6724860" y="1178560"/>
            <a:ext cx="3739941" cy="2538317"/>
            <a:chOff x="6854190" y="1762760"/>
            <a:chExt cx="3739941" cy="2538317"/>
          </a:xfrm>
        </p:grpSpPr>
        <p:sp>
          <p:nvSpPr>
            <p:cNvPr id="8" name="TextBox 7"/>
            <p:cNvSpPr txBox="1"/>
            <p:nvPr/>
          </p:nvSpPr>
          <p:spPr>
            <a:xfrm>
              <a:off x="6854190" y="1762760"/>
              <a:ext cx="235585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GLOspheric</a:t>
              </a:r>
              <a:r>
                <a:rPr lang="en-US" dirty="0" smtClean="0"/>
                <a:t> circle </a:t>
              </a:r>
              <a:r>
                <a:rPr lang="en-US" dirty="0" err="1" smtClean="0"/>
                <a:t>eqn</a:t>
              </a:r>
              <a:r>
                <a:rPr lang="en-US" dirty="0" smtClean="0"/>
                <a:t>:</a:t>
              </a:r>
            </a:p>
            <a:p>
              <a:r>
                <a:rPr lang="en-US" dirty="0" err="1" smtClean="0"/>
                <a:t>y</a:t>
              </a:r>
              <a:r>
                <a:rPr lang="en-US" baseline="-25000" dirty="0" err="1" smtClean="0"/>
                <a:t>glo</a:t>
              </a:r>
              <a:r>
                <a:rPr lang="en-US" dirty="0" smtClean="0"/>
                <a:t>=(h</a:t>
              </a:r>
              <a:r>
                <a:rPr lang="en-US" baseline="-25000" dirty="0" smtClean="0"/>
                <a:t>glo</a:t>
              </a:r>
              <a:r>
                <a:rPr lang="en-US" dirty="0" smtClean="0"/>
                <a:t>+R</a:t>
              </a:r>
              <a:r>
                <a:rPr lang="en-US" baseline="-25000" dirty="0" smtClean="0"/>
                <a:t>E</a:t>
              </a:r>
              <a:r>
                <a:rPr lang="en-US" dirty="0" smtClean="0"/>
                <a:t>)*sin(</a:t>
              </a:r>
              <a:r>
                <a:rPr lang="el-GR" dirty="0" smtClean="0"/>
                <a:t>θ</a:t>
              </a:r>
              <a:r>
                <a:rPr lang="en-US" dirty="0" smtClean="0"/>
                <a:t>)</a:t>
              </a:r>
            </a:p>
            <a:p>
              <a:r>
                <a:rPr lang="en-US" dirty="0" err="1" smtClean="0">
                  <a:solidFill>
                    <a:srgbClr val="FF0000"/>
                  </a:solidFill>
                </a:rPr>
                <a:t>x</a:t>
              </a:r>
              <a:r>
                <a:rPr lang="en-US" baseline="-25000" dirty="0" err="1" smtClean="0">
                  <a:solidFill>
                    <a:srgbClr val="FF0000"/>
                  </a:solidFill>
                </a:rPr>
                <a:t>glo</a:t>
              </a:r>
              <a:r>
                <a:rPr lang="en-US" dirty="0" smtClean="0"/>
                <a:t> =(h</a:t>
              </a:r>
              <a:r>
                <a:rPr lang="en-US" baseline="-25000" dirty="0" smtClean="0"/>
                <a:t>glo</a:t>
              </a:r>
              <a:r>
                <a:rPr lang="en-US" dirty="0" smtClean="0"/>
                <a:t>+R</a:t>
              </a:r>
              <a:r>
                <a:rPr lang="en-US" baseline="-25000" dirty="0" smtClean="0"/>
                <a:t>E</a:t>
              </a:r>
              <a:r>
                <a:rPr lang="en-US" dirty="0" smtClean="0"/>
                <a:t>)*cos(</a:t>
              </a:r>
              <a:r>
                <a:rPr lang="el-GR" dirty="0" smtClean="0"/>
                <a:t>θ</a:t>
              </a:r>
              <a:r>
                <a:rPr lang="en-US" dirty="0" smtClean="0"/>
                <a:t>)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854190" y="2823749"/>
              <a:ext cx="3739941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at tangent point (0,y</a:t>
              </a:r>
              <a:r>
                <a:rPr lang="en-US" baseline="-25000" dirty="0" smtClean="0"/>
                <a:t>trop</a:t>
              </a:r>
              <a:r>
                <a:rPr lang="en-US" dirty="0" smtClean="0"/>
                <a:t>) we know</a:t>
              </a:r>
            </a:p>
            <a:p>
              <a:r>
                <a:rPr lang="en-US" dirty="0" smtClean="0"/>
                <a:t> </a:t>
              </a:r>
              <a:r>
                <a:rPr lang="en-US" dirty="0" err="1" smtClean="0"/>
                <a:t>y</a:t>
              </a:r>
              <a:r>
                <a:rPr lang="en-US" baseline="-25000" dirty="0" err="1" smtClean="0"/>
                <a:t>trop</a:t>
              </a:r>
              <a:r>
                <a:rPr lang="en-US" dirty="0" smtClean="0"/>
                <a:t> = </a:t>
              </a:r>
              <a:r>
                <a:rPr lang="en-US" dirty="0" err="1" smtClean="0"/>
                <a:t>h</a:t>
              </a:r>
              <a:r>
                <a:rPr lang="en-US" baseline="-25000" dirty="0" err="1" smtClean="0"/>
                <a:t>trop</a:t>
              </a:r>
              <a:r>
                <a:rPr lang="en-US" dirty="0" err="1" smtClean="0"/>
                <a:t>+R</a:t>
              </a:r>
              <a:r>
                <a:rPr lang="en-US" baseline="-25000" dirty="0" err="1" smtClean="0"/>
                <a:t>E</a:t>
              </a:r>
              <a:r>
                <a:rPr lang="en-US" dirty="0" smtClean="0"/>
                <a:t>= </a:t>
              </a:r>
              <a:r>
                <a:rPr lang="en-US" dirty="0" err="1" smtClean="0"/>
                <a:t>y</a:t>
              </a:r>
              <a:r>
                <a:rPr lang="en-US" baseline="-25000" dirty="0" err="1" smtClean="0"/>
                <a:t>glo</a:t>
              </a:r>
              <a:r>
                <a:rPr lang="en-US" dirty="0" smtClean="0"/>
                <a:t>≈ 10km + 6371km </a:t>
              </a:r>
            </a:p>
            <a:p>
              <a:endParaRPr lang="en-US" dirty="0" smtClean="0"/>
            </a:p>
            <a:p>
              <a:r>
                <a:rPr lang="en-US" dirty="0" smtClean="0"/>
                <a:t> </a:t>
              </a:r>
              <a:endParaRPr lang="en-US" dirty="0"/>
            </a:p>
            <a:p>
              <a:endParaRPr lang="en-US" dirty="0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5518201" y="2413389"/>
            <a:ext cx="1009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>
                <a:solidFill>
                  <a:srgbClr val="FF0000"/>
                </a:solidFill>
              </a:rPr>
              <a:t>x</a:t>
            </a:r>
            <a:r>
              <a:rPr lang="en-US" baseline="-25000" dirty="0" err="1" smtClean="0">
                <a:solidFill>
                  <a:srgbClr val="FF0000"/>
                </a:solidFill>
              </a:rPr>
              <a:t>glo</a:t>
            </a:r>
            <a:r>
              <a:rPr lang="en-US" dirty="0" smtClean="0"/>
              <a:t> ,</a:t>
            </a:r>
            <a:r>
              <a:rPr lang="en-US" dirty="0" err="1" smtClean="0"/>
              <a:t>y</a:t>
            </a:r>
            <a:r>
              <a:rPr lang="en-US" baseline="-25000" dirty="0" err="1" smtClean="0"/>
              <a:t>glo</a:t>
            </a:r>
            <a:r>
              <a:rPr lang="en-US" dirty="0" smtClean="0"/>
              <a:t>)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513456" y="2130754"/>
            <a:ext cx="8694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(0,y</a:t>
            </a:r>
            <a:r>
              <a:rPr lang="en-US" baseline="-25000" dirty="0" smtClean="0"/>
              <a:t>trop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0313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267429" y="937550"/>
            <a:ext cx="4328930" cy="432893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876309" y="2546430"/>
            <a:ext cx="1111170" cy="111117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329651" y="2999772"/>
            <a:ext cx="204486" cy="204486"/>
          </a:xfrm>
          <a:prstGeom prst="ellipse">
            <a:avLst/>
          </a:prstGeom>
          <a:solidFill>
            <a:srgbClr val="00B05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/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195" b="97805" l="32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64" t="2346" r="17180" b="2593"/>
          <a:stretch/>
        </p:blipFill>
        <p:spPr bwMode="auto">
          <a:xfrm>
            <a:off x="4812030" y="1029065"/>
            <a:ext cx="1615440" cy="1568990"/>
          </a:xfrm>
          <a:prstGeom prst="rect">
            <a:avLst/>
          </a:prstGeom>
          <a:ln>
            <a:noFill/>
          </a:ln>
          <a:scene3d>
            <a:camera prst="orthographicFront">
              <a:rot lat="0" lon="10800000" rev="0"/>
            </a:camera>
            <a:lightRig rig="threePt" dir="t"/>
          </a:scene3d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>
            <a:off x="3433442" y="2542091"/>
            <a:ext cx="2133600" cy="381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3428084" y="3084921"/>
            <a:ext cx="2999386" cy="127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3428084" y="325120"/>
            <a:ext cx="0" cy="27768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265628" y="38187"/>
            <a:ext cx="324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399949" y="2900255"/>
            <a:ext cx="324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cxnSp>
        <p:nvCxnSpPr>
          <p:cNvPr id="6" name="Straight Connector 5"/>
          <p:cNvCxnSpPr>
            <a:stCxn id="4" idx="0"/>
          </p:cNvCxnSpPr>
          <p:nvPr/>
        </p:nvCxnSpPr>
        <p:spPr>
          <a:xfrm>
            <a:off x="3431894" y="937550"/>
            <a:ext cx="1022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3422754" y="2593241"/>
            <a:ext cx="2092536" cy="50875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rc 14"/>
          <p:cNvSpPr/>
          <p:nvPr/>
        </p:nvSpPr>
        <p:spPr>
          <a:xfrm>
            <a:off x="4177664" y="2900255"/>
            <a:ext cx="177165" cy="369332"/>
          </a:xfrm>
          <a:prstGeom prst="arc">
            <a:avLst>
              <a:gd name="adj1" fmla="val 16200000"/>
              <a:gd name="adj2" fmla="val 21507126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289237" y="2793547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 smtClean="0"/>
              <a:t>θ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 rot="20559634">
            <a:off x="4141449" y="2502173"/>
            <a:ext cx="4956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h</a:t>
            </a:r>
            <a:r>
              <a:rPr lang="en-US" baseline="-25000" dirty="0" err="1" smtClean="0"/>
              <a:t>glo</a:t>
            </a:r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6724860" y="1178560"/>
            <a:ext cx="4869710" cy="3488861"/>
            <a:chOff x="6854190" y="1762760"/>
            <a:chExt cx="2934970" cy="3488861"/>
          </a:xfrm>
        </p:grpSpPr>
        <p:sp>
          <p:nvSpPr>
            <p:cNvPr id="8" name="TextBox 7"/>
            <p:cNvSpPr txBox="1"/>
            <p:nvPr/>
          </p:nvSpPr>
          <p:spPr>
            <a:xfrm>
              <a:off x="6854190" y="1762760"/>
              <a:ext cx="235585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GLOspheric</a:t>
              </a:r>
              <a:r>
                <a:rPr lang="en-US" dirty="0" smtClean="0"/>
                <a:t> circle </a:t>
              </a:r>
              <a:r>
                <a:rPr lang="en-US" dirty="0" err="1" smtClean="0"/>
                <a:t>eqn</a:t>
              </a:r>
              <a:r>
                <a:rPr lang="en-US" dirty="0" smtClean="0"/>
                <a:t>:</a:t>
              </a:r>
            </a:p>
            <a:p>
              <a:r>
                <a:rPr lang="en-US" dirty="0" err="1" smtClean="0"/>
                <a:t>y</a:t>
              </a:r>
              <a:r>
                <a:rPr lang="en-US" baseline="-25000" dirty="0" err="1" smtClean="0"/>
                <a:t>glo</a:t>
              </a:r>
              <a:r>
                <a:rPr lang="en-US" dirty="0" smtClean="0"/>
                <a:t>=(h</a:t>
              </a:r>
              <a:r>
                <a:rPr lang="en-US" baseline="-25000" dirty="0" smtClean="0"/>
                <a:t>glo</a:t>
              </a:r>
              <a:r>
                <a:rPr lang="en-US" dirty="0" smtClean="0"/>
                <a:t>+R</a:t>
              </a:r>
              <a:r>
                <a:rPr lang="en-US" baseline="-25000" dirty="0" smtClean="0"/>
                <a:t>E</a:t>
              </a:r>
              <a:r>
                <a:rPr lang="en-US" dirty="0" smtClean="0"/>
                <a:t>)*sin(</a:t>
              </a:r>
              <a:r>
                <a:rPr lang="el-GR" dirty="0" smtClean="0"/>
                <a:t>θ</a:t>
              </a:r>
              <a:r>
                <a:rPr lang="en-US" dirty="0" smtClean="0"/>
                <a:t>)</a:t>
              </a:r>
            </a:p>
            <a:p>
              <a:r>
                <a:rPr lang="en-US" dirty="0" err="1" smtClean="0">
                  <a:solidFill>
                    <a:srgbClr val="FF0000"/>
                  </a:solidFill>
                </a:rPr>
                <a:t>x</a:t>
              </a:r>
              <a:r>
                <a:rPr lang="en-US" baseline="-25000" dirty="0" err="1" smtClean="0">
                  <a:solidFill>
                    <a:srgbClr val="FF0000"/>
                  </a:solidFill>
                </a:rPr>
                <a:t>glo</a:t>
              </a:r>
              <a:r>
                <a:rPr lang="en-US" dirty="0" smtClean="0"/>
                <a:t> =(h</a:t>
              </a:r>
              <a:r>
                <a:rPr lang="en-US" baseline="-25000" dirty="0" smtClean="0"/>
                <a:t>glo</a:t>
              </a:r>
              <a:r>
                <a:rPr lang="en-US" dirty="0" smtClean="0"/>
                <a:t>+R</a:t>
              </a:r>
              <a:r>
                <a:rPr lang="en-US" baseline="-25000" dirty="0" smtClean="0"/>
                <a:t>E</a:t>
              </a:r>
              <a:r>
                <a:rPr lang="en-US" dirty="0" smtClean="0"/>
                <a:t>)*cos(</a:t>
              </a:r>
              <a:r>
                <a:rPr lang="el-GR" dirty="0" smtClean="0"/>
                <a:t>θ</a:t>
              </a:r>
              <a:r>
                <a:rPr lang="en-US" dirty="0" smtClean="0"/>
                <a:t>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6854190" y="2799988"/>
                  <a:ext cx="2934970" cy="24516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at tangent point (0,y</a:t>
                  </a:r>
                  <a:r>
                    <a:rPr lang="en-US" baseline="-25000" dirty="0" smtClean="0"/>
                    <a:t>trop</a:t>
                  </a:r>
                  <a:r>
                    <a:rPr lang="en-US" dirty="0" smtClean="0"/>
                    <a:t>) we know</a:t>
                  </a:r>
                </a:p>
                <a:p>
                  <a:r>
                    <a:rPr lang="en-US" dirty="0" smtClean="0"/>
                    <a:t> </a:t>
                  </a:r>
                  <a:r>
                    <a:rPr lang="en-US" dirty="0" err="1" smtClean="0"/>
                    <a:t>y</a:t>
                  </a:r>
                  <a:r>
                    <a:rPr lang="en-US" baseline="-25000" dirty="0" err="1" smtClean="0"/>
                    <a:t>trop</a:t>
                  </a:r>
                  <a:r>
                    <a:rPr lang="en-US" dirty="0" smtClean="0"/>
                    <a:t> = </a:t>
                  </a:r>
                  <a:r>
                    <a:rPr lang="en-US" dirty="0" err="1" smtClean="0"/>
                    <a:t>h</a:t>
                  </a:r>
                  <a:r>
                    <a:rPr lang="en-US" baseline="-25000" dirty="0" err="1" smtClean="0"/>
                    <a:t>trop</a:t>
                  </a:r>
                  <a:r>
                    <a:rPr lang="en-US" dirty="0" err="1" smtClean="0"/>
                    <a:t>+R</a:t>
                  </a:r>
                  <a:r>
                    <a:rPr lang="en-US" baseline="-25000" dirty="0" err="1" smtClean="0"/>
                    <a:t>E</a:t>
                  </a:r>
                  <a:r>
                    <a:rPr lang="en-US" dirty="0" smtClean="0"/>
                    <a:t>= </a:t>
                  </a:r>
                  <a:r>
                    <a:rPr lang="en-US" dirty="0" err="1" smtClean="0"/>
                    <a:t>y</a:t>
                  </a:r>
                  <a:r>
                    <a:rPr lang="en-US" baseline="-25000" dirty="0" err="1" smtClean="0"/>
                    <a:t>glo</a:t>
                  </a:r>
                  <a:r>
                    <a:rPr lang="en-US" dirty="0" smtClean="0"/>
                    <a:t>≈ 10km + 6371km </a:t>
                  </a:r>
                </a:p>
                <a:p>
                  <a:endParaRPr lang="en-US" dirty="0" smtClean="0"/>
                </a:p>
                <a:p>
                  <a:r>
                    <a:rPr lang="en-US" dirty="0" smtClean="0"/>
                    <a:t>plug into:</a:t>
                  </a:r>
                </a:p>
                <a:p>
                  <a:r>
                    <a:rPr lang="en-US" dirty="0" err="1" smtClean="0"/>
                    <a:t>y</a:t>
                  </a:r>
                  <a:r>
                    <a:rPr lang="en-US" baseline="-25000" dirty="0" err="1" smtClean="0"/>
                    <a:t>glo</a:t>
                  </a:r>
                  <a:r>
                    <a:rPr lang="en-US" dirty="0" smtClean="0"/>
                    <a:t>=(h</a:t>
                  </a:r>
                  <a:r>
                    <a:rPr lang="en-US" baseline="-25000" dirty="0" smtClean="0"/>
                    <a:t>glo</a:t>
                  </a:r>
                  <a:r>
                    <a:rPr lang="en-US" dirty="0" smtClean="0"/>
                    <a:t>+R</a:t>
                  </a:r>
                  <a:r>
                    <a:rPr lang="en-US" baseline="-25000" dirty="0" smtClean="0"/>
                    <a:t>E</a:t>
                  </a:r>
                  <a:r>
                    <a:rPr lang="en-US" dirty="0" smtClean="0"/>
                    <a:t>)*sin(</a:t>
                  </a:r>
                  <a:r>
                    <a:rPr lang="el-GR" dirty="0" smtClean="0"/>
                    <a:t>θ</a:t>
                  </a:r>
                  <a:r>
                    <a:rPr lang="en-US" dirty="0" smtClean="0"/>
                    <a:t>)</a:t>
                  </a:r>
                </a:p>
                <a:p>
                  <a:r>
                    <a:rPr lang="el-GR" dirty="0" smtClean="0"/>
                    <a:t>θ</a:t>
                  </a:r>
                  <a:r>
                    <a:rPr lang="en-US" dirty="0" smtClean="0"/>
                    <a:t> = sin</a:t>
                  </a:r>
                  <a:r>
                    <a:rPr lang="en-US" baseline="30000" dirty="0" smtClean="0"/>
                    <a:t>-1</a:t>
                  </a:r>
                  <a:r>
                    <a:rPr lang="en-US" dirty="0" smtClean="0"/>
                    <a:t>(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dirty="0" smtClean="0"/>
                            <m:t>y</m:t>
                          </m:r>
                          <m:r>
                            <m:rPr>
                              <m:nor/>
                            </m:rPr>
                            <a:rPr lang="en-US" baseline="-25000" dirty="0" smtClean="0"/>
                            <m:t>glo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dirty="0" smtClean="0"/>
                            <m:t>h</m:t>
                          </m:r>
                          <m:r>
                            <m:rPr>
                              <m:nor/>
                            </m:rPr>
                            <a:rPr lang="en-US" baseline="-25000" dirty="0" smtClean="0"/>
                            <m:t>glo</m:t>
                          </m:r>
                          <m:r>
                            <m:rPr>
                              <m:nor/>
                            </m:rPr>
                            <a:rPr lang="en-US" dirty="0" smtClean="0"/>
                            <m:t>+</m:t>
                          </m:r>
                          <m:r>
                            <m:rPr>
                              <m:nor/>
                            </m:rPr>
                            <a:rPr lang="en-US" dirty="0" smtClean="0"/>
                            <m:t>RE</m:t>
                          </m:r>
                        </m:den>
                      </m:f>
                    </m:oMath>
                  </a14:m>
                  <a:r>
                    <a:rPr lang="en-US" dirty="0" smtClean="0"/>
                    <a:t>)</a:t>
                  </a:r>
                </a:p>
                <a:p>
                  <a:r>
                    <a:rPr lang="en-US" dirty="0" smtClean="0"/>
                    <a:t> </a:t>
                  </a:r>
                  <a:endParaRPr lang="en-US" dirty="0"/>
                </a:p>
                <a:p>
                  <a:endParaRPr lang="en-US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4190" y="2799988"/>
                  <a:ext cx="2934970" cy="2451633"/>
                </a:xfrm>
                <a:prstGeom prst="rect">
                  <a:avLst/>
                </a:prstGeom>
                <a:blipFill>
                  <a:blip r:embed="rId4"/>
                  <a:stretch>
                    <a:fillRect l="-1001" t="-12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4" name="TextBox 23"/>
          <p:cNvSpPr txBox="1"/>
          <p:nvPr/>
        </p:nvSpPr>
        <p:spPr>
          <a:xfrm>
            <a:off x="5518201" y="2413389"/>
            <a:ext cx="1009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>
                <a:solidFill>
                  <a:srgbClr val="FF0000"/>
                </a:solidFill>
              </a:rPr>
              <a:t>x</a:t>
            </a:r>
            <a:r>
              <a:rPr lang="en-US" baseline="-25000" dirty="0" err="1" smtClean="0">
                <a:solidFill>
                  <a:srgbClr val="FF0000"/>
                </a:solidFill>
              </a:rPr>
              <a:t>glo</a:t>
            </a:r>
            <a:r>
              <a:rPr lang="en-US" dirty="0" smtClean="0"/>
              <a:t> ,</a:t>
            </a:r>
            <a:r>
              <a:rPr lang="en-US" dirty="0" err="1" smtClean="0"/>
              <a:t>y</a:t>
            </a:r>
            <a:r>
              <a:rPr lang="en-US" baseline="-25000" dirty="0" err="1" smtClean="0"/>
              <a:t>glo</a:t>
            </a:r>
            <a:r>
              <a:rPr lang="en-US" dirty="0" smtClean="0"/>
              <a:t>)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513456" y="2130754"/>
            <a:ext cx="8694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(0,y</a:t>
            </a:r>
            <a:r>
              <a:rPr lang="en-US" baseline="-25000" dirty="0" smtClean="0"/>
              <a:t>trop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6258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4011</TotalTime>
  <Words>710</Words>
  <Application>Microsoft Office PowerPoint</Application>
  <PresentationFormat>Widescreen</PresentationFormat>
  <Paragraphs>170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Comparison of different viewing heights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Extra</vt:lpstr>
      <vt:lpstr>Calculate Diameter of Sun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addiewan</dc:creator>
  <cp:lastModifiedBy>addiewan</cp:lastModifiedBy>
  <cp:revision>25</cp:revision>
  <dcterms:created xsi:type="dcterms:W3CDTF">2017-11-18T15:43:43Z</dcterms:created>
  <dcterms:modified xsi:type="dcterms:W3CDTF">2018-07-30T11:10:42Z</dcterms:modified>
</cp:coreProperties>
</file>