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8"/>
  </p:notesMasterIdLst>
  <p:sldIdLst>
    <p:sldId id="256" r:id="rId2"/>
    <p:sldId id="271" r:id="rId3"/>
    <p:sldId id="260" r:id="rId4"/>
    <p:sldId id="312" r:id="rId5"/>
    <p:sldId id="276" r:id="rId6"/>
    <p:sldId id="319" r:id="rId7"/>
    <p:sldId id="321" r:id="rId8"/>
    <p:sldId id="320" r:id="rId9"/>
    <p:sldId id="322" r:id="rId10"/>
    <p:sldId id="272" r:id="rId11"/>
    <p:sldId id="273" r:id="rId12"/>
    <p:sldId id="344" r:id="rId13"/>
    <p:sldId id="345" r:id="rId14"/>
    <p:sldId id="274" r:id="rId15"/>
    <p:sldId id="323" r:id="rId16"/>
    <p:sldId id="343" r:id="rId17"/>
    <p:sldId id="335" r:id="rId18"/>
    <p:sldId id="342" r:id="rId19"/>
    <p:sldId id="269" r:id="rId20"/>
    <p:sldId id="258" r:id="rId21"/>
    <p:sldId id="266" r:id="rId22"/>
    <p:sldId id="267" r:id="rId23"/>
    <p:sldId id="268" r:id="rId24"/>
    <p:sldId id="270" r:id="rId25"/>
    <p:sldId id="275"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p:restoredTop sz="80990" autoAdjust="0"/>
  </p:normalViewPr>
  <p:slideViewPr>
    <p:cSldViewPr snapToGrid="0" snapToObjects="1">
      <p:cViewPr varScale="1">
        <p:scale>
          <a:sx n="64" d="100"/>
          <a:sy n="64" d="100"/>
        </p:scale>
        <p:origin x="11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a:t>Understand the objectives and structure of this unit</a:t>
          </a:r>
          <a:endParaRPr lang="en-US"/>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objectives and structure of this unit</a:t>
          </a:r>
          <a:endParaRPr lang="en-US" sz="2300" kern="120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7/02/2022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2219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172829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07-Feb-22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07-Feb-22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07-Feb-22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07-Feb-22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07-Feb-22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07-Feb-22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07-Feb-22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07-Feb-22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07-Feb-22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07-Feb-22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07-Feb-22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07-Feb-22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07-Feb-22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uwacyber.gitbook.io/cits1003/cits1003-labs/introduction-to-lab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help.jinhon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ook.ethicalhackinghtb.xy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ybo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admin-csse@uwa.edu.au" TargetMode="External"/><Relationship Id="rId3" Type="http://schemas.openxmlformats.org/officeDocument/2006/relationships/hyperlink" Target="mailto:larry.huynh@.uwa.edu.au" TargetMode="External"/><Relationship Id="rId7" Type="http://schemas.openxmlformats.org/officeDocument/2006/relationships/hyperlink" Target="mailto:22248715@student.uwa.edu.au" TargetMode="External"/><Relationship Id="rId2" Type="http://schemas.openxmlformats.org/officeDocument/2006/relationships/hyperlink" Target="mailto:jin.hong@uwa.edu.au" TargetMode="External"/><Relationship Id="rId1" Type="http://schemas.openxmlformats.org/officeDocument/2006/relationships/slideLayout" Target="../slideLayouts/slideLayout2.xml"/><Relationship Id="rId6" Type="http://schemas.openxmlformats.org/officeDocument/2006/relationships/hyperlink" Target="mailto:21282744@student.uwa.edu.au" TargetMode="External"/><Relationship Id="rId11" Type="http://schemas.openxmlformats.org/officeDocument/2006/relationships/image" Target="../media/image10.png"/><Relationship Id="rId5" Type="http://schemas.openxmlformats.org/officeDocument/2006/relationships/hyperlink" Target="mailto:22225748@student.uwa.edu.au" TargetMode="External"/><Relationship Id="rId10" Type="http://schemas.openxmlformats.org/officeDocument/2006/relationships/image" Target="../media/image9.png"/><Relationship Id="rId4" Type="http://schemas.openxmlformats.org/officeDocument/2006/relationships/hyperlink" Target="mailto:22984998@student.uwa.edu.au" TargetMode="Externa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safety.uwa.edu.au/incidents-injuries-emergency/procedur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udentvip.com.au/uwa/main/maps/12966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Jin Hong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2076450"/>
            <a:ext cx="10353762" cy="4564982"/>
          </a:xfrm>
        </p:spPr>
        <p:txBody>
          <a:bodyPr>
            <a:normAutofit fontScale="850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information security, the CIA triad, vulnerabilities, threats and risk</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p:txBody>
          <a:bodyPr/>
          <a:lstStyle/>
          <a:p>
            <a:r>
              <a:rPr lang="en-AU" dirty="0"/>
              <a:t>Labs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2076450"/>
            <a:ext cx="10353762" cy="4516855"/>
          </a:xfrm>
        </p:spPr>
        <p:txBody>
          <a:bodyPr>
            <a:normAutofit fontScale="92500"/>
          </a:bodyPr>
          <a:lstStyle/>
          <a:p>
            <a:r>
              <a:rPr lang="en-AU" dirty="0">
                <a:latin typeface="Arial" panose="020B0604020202020204" pitchFamily="34" charset="0"/>
                <a:cs typeface="Arial" panose="020B0604020202020204" pitchFamily="34" charset="0"/>
              </a:rPr>
              <a:t>The labs rely on using a technology called Docker</a:t>
            </a:r>
          </a:p>
          <a:p>
            <a:r>
              <a:rPr lang="en-AU" dirty="0">
                <a:latin typeface="Arial" panose="020B0604020202020204" pitchFamily="34" charset="0"/>
                <a:cs typeface="Arial" panose="020B0604020202020204" pitchFamily="34" charset="0"/>
              </a:rPr>
              <a:t>As this technology is *not* available on UWA lab machines, it must be run on your laptops</a:t>
            </a:r>
          </a:p>
          <a:p>
            <a:r>
              <a:rPr lang="en-AU" dirty="0">
                <a:latin typeface="Arial" panose="020B0604020202020204" pitchFamily="34" charset="0"/>
                <a:cs typeface="Arial" panose="020B0604020202020204" pitchFamily="34" charset="0"/>
              </a:rPr>
              <a:t>If you do not have a laptop that is capable of running the labs, you can arrange to borrow one: </a:t>
            </a:r>
            <a:r>
              <a:rPr lang="en-AU" dirty="0">
                <a:latin typeface="Arial" panose="020B0604020202020204" pitchFamily="34" charset="0"/>
                <a:cs typeface="Arial" panose="020B0604020202020204" pitchFamily="34" charset="0"/>
                <a:hlinkClick r:id="rId2"/>
              </a:rPr>
              <a:t>https://uwacyber.gitbook.io/cits1003/cits1003-labs/introduction-to-labs</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Else – invest in a decent laptop – it will make a big difference to your University life.</a:t>
            </a:r>
          </a:p>
          <a:p>
            <a:r>
              <a:rPr lang="en-AU" dirty="0">
                <a:latin typeface="Arial" panose="020B0604020202020204" pitchFamily="34" charset="0"/>
                <a:cs typeface="Arial" panose="020B0604020202020204" pitchFamily="34" charset="0"/>
              </a:rPr>
              <a:t>If none of these options are available to you, please come and chat with me.</a:t>
            </a:r>
          </a:p>
          <a:p>
            <a:r>
              <a:rPr lang="en-AU" dirty="0">
                <a:latin typeface="Arial" panose="020B0604020202020204" pitchFamily="34" charset="0"/>
                <a:cs typeface="Arial" panose="020B0604020202020204" pitchFamily="34" charset="0"/>
              </a:rPr>
              <a:t>Labs start in Week 2.</a:t>
            </a:r>
          </a:p>
          <a:p>
            <a:r>
              <a:rPr lang="en-AU" dirty="0">
                <a:latin typeface="Arial" panose="020B0604020202020204" pitchFamily="34" charset="0"/>
                <a:cs typeface="Arial" panose="020B0604020202020204" pitchFamily="34" charset="0"/>
              </a:rPr>
              <a:t>There will be a companion Capture The Flag server where you will need to provide flags that you find during the labs as evidence that you have completed them </a:t>
            </a:r>
          </a:p>
          <a:p>
            <a:r>
              <a:rPr lang="en-AU" dirty="0">
                <a:latin typeface="Arial" panose="020B0604020202020204" pitchFamily="34" charset="0"/>
                <a:cs typeface="Arial" panose="020B0604020202020204" pitchFamily="34" charset="0"/>
              </a:rPr>
              <a:t>Labs are worth 25% of assessment.</a:t>
            </a:r>
          </a:p>
        </p:txBody>
      </p:sp>
    </p:spTree>
    <p:extLst>
      <p:ext uri="{BB962C8B-B14F-4D97-AF65-F5344CB8AC3E}">
        <p14:creationId xmlns:p14="http://schemas.microsoft.com/office/powerpoint/2010/main" val="325972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Labs – Help server</a:t>
            </a:r>
            <a:endParaRPr lang="en-AU" dirty="0"/>
          </a:p>
        </p:txBody>
      </p:sp>
      <p:sp>
        <p:nvSpPr>
          <p:cNvPr id="12" name="Content Placeholder 11">
            <a:extLst>
              <a:ext uri="{FF2B5EF4-FFF2-40B4-BE49-F238E27FC236}">
                <a16:creationId xmlns:a16="http://schemas.microsoft.com/office/drawing/2014/main" id="{CE911F61-0C25-4130-AF43-D05DA2141FAF}"/>
              </a:ext>
            </a:extLst>
          </p:cNvPr>
          <p:cNvSpPr>
            <a:spLocks noGrp="1"/>
          </p:cNvSpPr>
          <p:nvPr>
            <p:ph idx="1"/>
          </p:nvPr>
        </p:nvSpPr>
        <p:spPr/>
        <p:txBody>
          <a:bodyPr/>
          <a:lstStyle/>
          <a:p>
            <a:endParaRPr lang="en-AU"/>
          </a:p>
        </p:txBody>
      </p:sp>
      <p:pic>
        <p:nvPicPr>
          <p:cNvPr id="4" name="Picture 3"/>
          <p:cNvPicPr>
            <a:picLocks noChangeAspect="1"/>
          </p:cNvPicPr>
          <p:nvPr/>
        </p:nvPicPr>
        <p:blipFill rotWithShape="1">
          <a:blip r:embed="rId4"/>
          <a:srcRect t="12901" r="782" b="5201"/>
          <a:stretch/>
        </p:blipFill>
        <p:spPr>
          <a:xfrm>
            <a:off x="1382864" y="1797405"/>
            <a:ext cx="9415623" cy="4371740"/>
          </a:xfrm>
          <a:prstGeom prst="rect">
            <a:avLst/>
          </a:prstGeom>
        </p:spPr>
      </p:pic>
    </p:spTree>
    <p:extLst>
      <p:ext uri="{BB962C8B-B14F-4D97-AF65-F5344CB8AC3E}">
        <p14:creationId xmlns:p14="http://schemas.microsoft.com/office/powerpoint/2010/main" val="327016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 Help server</a:t>
            </a:r>
            <a:endParaRPr lang="en-AU" dirty="0"/>
          </a:p>
        </p:txBody>
      </p:sp>
      <p:sp>
        <p:nvSpPr>
          <p:cNvPr id="3" name="Content Placeholder 2"/>
          <p:cNvSpPr>
            <a:spLocks noGrp="1"/>
          </p:cNvSpPr>
          <p:nvPr>
            <p:ph idx="1"/>
          </p:nvPr>
        </p:nvSpPr>
        <p:spPr>
          <a:xfrm>
            <a:off x="913795" y="2076450"/>
            <a:ext cx="10353762" cy="4519222"/>
          </a:xfrm>
        </p:spPr>
        <p:txBody>
          <a:bodyPr>
            <a:normAutofit fontScale="85000" lnSpcReduction="10000"/>
          </a:bodyPr>
          <a:lstStyle/>
          <a:p>
            <a:r>
              <a:rPr lang="en-US" dirty="0">
                <a:latin typeface="Arial" panose="020B0604020202020204" pitchFamily="34" charset="0"/>
                <a:cs typeface="Arial" panose="020B0604020202020204" pitchFamily="34" charset="0"/>
              </a:rPr>
              <a:t>For labs, we will be using the help server, which allow students to queue to get help</a:t>
            </a:r>
          </a:p>
          <a:p>
            <a:pPr lvl="1"/>
            <a:r>
              <a:rPr lang="en-US" dirty="0">
                <a:latin typeface="Arial" panose="020B0604020202020204" pitchFamily="34" charset="0"/>
                <a:cs typeface="Arial" panose="020B0604020202020204" pitchFamily="34" charset="0"/>
              </a:rPr>
              <a:t>This means no fighting over who put their hands up first</a:t>
            </a:r>
          </a:p>
          <a:p>
            <a:pPr lvl="1"/>
            <a:r>
              <a:rPr lang="en-US" dirty="0">
                <a:latin typeface="Arial" panose="020B0604020202020204" pitchFamily="34" charset="0"/>
                <a:cs typeface="Arial" panose="020B0604020202020204" pitchFamily="34" charset="0"/>
              </a:rPr>
              <a:t>Online people can get noticed better!</a:t>
            </a:r>
          </a:p>
          <a:p>
            <a:pPr lvl="1"/>
            <a:r>
              <a:rPr lang="en-US" dirty="0">
                <a:latin typeface="Arial" panose="020B0604020202020204" pitchFamily="34" charset="0"/>
                <a:cs typeface="Arial" panose="020B0604020202020204" pitchFamily="34" charset="0"/>
              </a:rPr>
              <a:t>Please note, </a:t>
            </a:r>
            <a:r>
              <a:rPr lang="en-AU" sz="2000" dirty="0">
                <a:latin typeface="Arial" panose="020B0604020202020204" pitchFamily="34" charset="0"/>
                <a:cs typeface="Arial" panose="020B0604020202020204" pitchFamily="34" charset="0"/>
              </a:rPr>
              <a:t>You won't get help </a:t>
            </a:r>
            <a:r>
              <a:rPr lang="en-AU" sz="2000" b="1" dirty="0">
                <a:solidFill>
                  <a:srgbClr val="FF0000"/>
                </a:solidFill>
                <a:latin typeface="Arial" panose="020B0604020202020204" pitchFamily="34" charset="0"/>
                <a:cs typeface="Arial" panose="020B0604020202020204" pitchFamily="34" charset="0"/>
              </a:rPr>
              <a:t>outside</a:t>
            </a:r>
            <a:r>
              <a:rPr lang="en-AU" sz="2000" dirty="0">
                <a:latin typeface="Arial" panose="020B0604020202020204" pitchFamily="34" charset="0"/>
                <a:cs typeface="Arial" panose="020B0604020202020204" pitchFamily="34" charset="0"/>
              </a:rPr>
              <a:t> the scheduled lab hours!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 it works:</a:t>
            </a:r>
          </a:p>
          <a:p>
            <a:pPr marL="800100" lvl="1" indent="-342900">
              <a:buFont typeface="+mj-lt"/>
              <a:buAutoNum type="arabicPeriod"/>
            </a:pPr>
            <a:r>
              <a:rPr lang="en-US" dirty="0">
                <a:latin typeface="Arial" panose="020B0604020202020204" pitchFamily="34" charset="0"/>
                <a:cs typeface="Arial" panose="020B0604020202020204" pitchFamily="34" charset="0"/>
              </a:rPr>
              <a:t>Login to the help server at: </a:t>
            </a:r>
            <a:r>
              <a:rPr lang="en-US" dirty="0">
                <a:latin typeface="Arial" panose="020B0604020202020204" pitchFamily="34" charset="0"/>
                <a:cs typeface="Arial" panose="020B0604020202020204" pitchFamily="34" charset="0"/>
                <a:hlinkClick r:id="rId3"/>
              </a:rPr>
              <a:t>https://help.jinhong.org/</a:t>
            </a:r>
            <a:r>
              <a:rPr lang="en-US" dirty="0">
                <a:latin typeface="Arial" panose="020B0604020202020204" pitchFamily="34" charset="0"/>
                <a:cs typeface="Arial" panose="020B0604020202020204" pitchFamily="34" charset="0"/>
              </a:rPr>
              <a:t>  </a:t>
            </a:r>
          </a:p>
          <a:p>
            <a:pPr marL="1200150" lvl="2" indent="-342900"/>
            <a:r>
              <a:rPr lang="en-US" dirty="0">
                <a:latin typeface="Arial" panose="020B0604020202020204" pitchFamily="34" charset="0"/>
                <a:cs typeface="Arial" panose="020B0604020202020204" pitchFamily="34" charset="0"/>
              </a:rPr>
              <a:t>by default, you use your student ID with temporary password “</a:t>
            </a:r>
            <a:r>
              <a:rPr lang="en-US" dirty="0" err="1">
                <a:latin typeface="Arial" panose="020B0604020202020204" pitchFamily="34" charset="0"/>
                <a:cs typeface="Arial" panose="020B0604020202020204" pitchFamily="34" charset="0"/>
              </a:rPr>
              <a:t>helloworld</a:t>
            </a:r>
            <a:r>
              <a:rPr lang="en-US" dirty="0">
                <a:latin typeface="Arial" panose="020B0604020202020204" pitchFamily="34" charset="0"/>
                <a:cs typeface="Arial" panose="020B0604020202020204" pitchFamily="34" charset="0"/>
              </a:rPr>
              <a:t>”</a:t>
            </a:r>
          </a:p>
          <a:p>
            <a:pPr marL="1200150" lvl="2" indent="-342900"/>
            <a:r>
              <a:rPr lang="en-US" dirty="0">
                <a:latin typeface="Arial" panose="020B0604020202020204" pitchFamily="34" charset="0"/>
                <a:cs typeface="Arial" panose="020B0604020202020204" pitchFamily="34" charset="0"/>
              </a:rPr>
              <a:t>You can change your password once you login (you have to re-login after)</a:t>
            </a:r>
          </a:p>
          <a:p>
            <a:pPr marL="1200150" lvl="2" indent="-342900"/>
            <a:r>
              <a:rPr lang="en-US" dirty="0">
                <a:latin typeface="Arial" panose="020B0604020202020204" pitchFamily="34" charset="0"/>
                <a:cs typeface="Arial" panose="020B0604020202020204" pitchFamily="34" charset="0"/>
              </a:rPr>
              <a:t>Any issues logging in, contact any of the facilitators or the UC</a:t>
            </a:r>
          </a:p>
          <a:p>
            <a:pPr marL="800100" lvl="1" indent="-342900">
              <a:buFont typeface="+mj-lt"/>
              <a:buAutoNum type="arabicPeriod"/>
            </a:pPr>
            <a:r>
              <a:rPr lang="en-US" dirty="0">
                <a:latin typeface="Arial" panose="020B0604020202020204" pitchFamily="34" charset="0"/>
                <a:cs typeface="Arial" panose="020B0604020202020204" pitchFamily="34" charset="0"/>
              </a:rPr>
              <a:t>Fill out the form and wait until a facilitator comes to you!</a:t>
            </a:r>
          </a:p>
          <a:p>
            <a:pPr marL="1106100" lvl="2" indent="-342900">
              <a:buFont typeface="+mj-lt"/>
              <a:buAutoNum type="arabicPeriod"/>
            </a:pPr>
            <a:r>
              <a:rPr lang="en-US" dirty="0">
                <a:latin typeface="Arial" panose="020B0604020202020204" pitchFamily="34" charset="0"/>
                <a:cs typeface="Arial" panose="020B0604020202020204" pitchFamily="34" charset="0"/>
              </a:rPr>
              <a:t>Note: for the location, write the desk number for F2F students, and "online" for online students.</a:t>
            </a:r>
          </a:p>
          <a:p>
            <a:pPr marL="800100" lvl="1" indent="-342900">
              <a:buFont typeface="+mj-lt"/>
              <a:buAutoNum type="arabicPeriod"/>
            </a:pPr>
            <a:r>
              <a:rPr lang="en-US" dirty="0">
                <a:latin typeface="Arial" panose="020B0604020202020204" pitchFamily="34" charset="0"/>
                <a:cs typeface="Arial" panose="020B0604020202020204" pitchFamily="34" charset="0"/>
              </a:rPr>
              <a:t>If you are doing labs via online, then the facilitator will contact you via Teams!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95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Project released in Week 6 (TBC) and ending in Week 10 (TBC). This will be similar in format to the labs – except without the guidance part</a:t>
            </a:r>
          </a:p>
          <a:p>
            <a:pPr lvl="1"/>
            <a:r>
              <a:rPr lang="en-AU" dirty="0">
                <a:latin typeface="Arial" panose="020B0604020202020204" pitchFamily="34" charset="0"/>
                <a:cs typeface="Arial" panose="020B0604020202020204" pitchFamily="34" charset="0"/>
              </a:rPr>
              <a:t>Project is worth 25% of assessment</a:t>
            </a:r>
          </a:p>
          <a:p>
            <a:r>
              <a:rPr lang="en-AU" dirty="0">
                <a:latin typeface="Arial" panose="020B0604020202020204" pitchFamily="34" charset="0"/>
                <a:cs typeface="Arial" panose="020B0604020202020204" pitchFamily="34" charset="0"/>
              </a:rPr>
              <a:t>Final Exam: 50% of final assessment</a:t>
            </a:r>
          </a:p>
          <a:p>
            <a:pPr lvl="1"/>
            <a:r>
              <a:rPr lang="en-AU" dirty="0">
                <a:latin typeface="Arial" panose="020B0604020202020204" pitchFamily="34" charset="0"/>
                <a:cs typeface="Arial" panose="020B0604020202020204" pitchFamily="34" charset="0"/>
              </a:rPr>
              <a:t>Exam overview will be done in week 12.</a:t>
            </a:r>
          </a:p>
        </p:txBody>
      </p:sp>
    </p:spTree>
    <p:extLst>
      <p:ext uri="{BB962C8B-B14F-4D97-AF65-F5344CB8AC3E}">
        <p14:creationId xmlns:p14="http://schemas.microsoft.com/office/powerpoint/2010/main" val="189261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latin typeface="Arial" panose="020B0604020202020204" pitchFamily="34" charset="0"/>
                <a:cs typeface="Arial" panose="020B0604020202020204" pitchFamily="34" charset="0"/>
                <a:hlinkClick r:id="rId2"/>
              </a:rPr>
              <a:t>https://book.ethicalhackinghtb.xyz/</a:t>
            </a:r>
            <a:r>
              <a:rPr lang="en-AU" dirty="0">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p:txBody>
      </p:sp>
    </p:spTree>
    <p:extLst>
      <p:ext uri="{BB962C8B-B14F-4D97-AF65-F5344CB8AC3E}">
        <p14:creationId xmlns:p14="http://schemas.microsoft.com/office/powerpoint/2010/main" val="411970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FAQ - Lectures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Q: Some lecture videos are not clear (e.g., visual, audio), can you remake them?</a:t>
            </a:r>
          </a:p>
          <a:p>
            <a:pPr marL="0" indent="0">
              <a:buNone/>
            </a:pPr>
            <a:r>
              <a:rPr lang="en-US" dirty="0">
                <a:latin typeface="Arial" panose="020B0604020202020204" pitchFamily="34" charset="0"/>
                <a:cs typeface="Arial" panose="020B0604020202020204" pitchFamily="34" charset="0"/>
              </a:rPr>
              <a:t>A: Contact me about the issue and I will review it.</a:t>
            </a:r>
          </a:p>
          <a:p>
            <a:r>
              <a:rPr lang="en-US" dirty="0">
                <a:latin typeface="Arial" panose="020B0604020202020204" pitchFamily="34" charset="0"/>
                <a:cs typeface="Arial" panose="020B0604020202020204" pitchFamily="34" charset="0"/>
              </a:rPr>
              <a:t>If there are technical faults, I will remake them.</a:t>
            </a:r>
          </a:p>
          <a:p>
            <a:r>
              <a:rPr lang="en-US" dirty="0">
                <a:latin typeface="Arial" panose="020B0604020202020204" pitchFamily="34" charset="0"/>
                <a:cs typeface="Arial" panose="020B0604020202020204" pitchFamily="34" charset="0"/>
              </a:rPr>
              <a:t>If it is about clarity of the contents, and many of you found the same issue, it will also be addressed</a:t>
            </a:r>
          </a:p>
          <a:p>
            <a:pPr lvl="1"/>
            <a:r>
              <a:rPr lang="en-US" dirty="0">
                <a:latin typeface="Arial" panose="020B0604020202020204" pitchFamily="34" charset="0"/>
                <a:cs typeface="Arial" panose="020B0604020202020204" pitchFamily="34" charset="0"/>
              </a:rPr>
              <a:t>Otherwise it will be explained in person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Q: I want to learn about [______], can it be covered?</a:t>
            </a:r>
          </a:p>
          <a:p>
            <a:pPr marL="0" indent="0">
              <a:buNone/>
            </a:pPr>
            <a:r>
              <a:rPr lang="en-US" dirty="0">
                <a:latin typeface="Arial" panose="020B0604020202020204" pitchFamily="34" charset="0"/>
                <a:cs typeface="Arial" panose="020B0604020202020204" pitchFamily="34" charset="0"/>
              </a:rPr>
              <a:t>A: I will take suggestions to add that content into CITS1003.</a:t>
            </a:r>
            <a:endParaRPr lang="en-AU"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96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FAQ - Labs</a:t>
            </a:r>
          </a:p>
        </p:txBody>
      </p:sp>
      <p:sp>
        <p:nvSpPr>
          <p:cNvPr id="3" name="Content Placeholder 2"/>
          <p:cNvSpPr>
            <a:spLocks noGrp="1"/>
          </p:cNvSpPr>
          <p:nvPr>
            <p:ph idx="1"/>
          </p:nvPr>
        </p:nvSpPr>
        <p:spPr>
          <a:xfrm>
            <a:off x="913795" y="2076450"/>
            <a:ext cx="10353762" cy="4492792"/>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Q: Why labs take too long to finish?</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Labs are to get you familiar with various cybersecurity concepts, and it could take longer than the allocated 2 hours for the lab to finish it. </a:t>
            </a:r>
          </a:p>
          <a:p>
            <a:r>
              <a:rPr lang="en-US" dirty="0">
                <a:latin typeface="Arial" panose="020B0604020202020204" pitchFamily="34" charset="0"/>
                <a:cs typeface="Arial" panose="020B0604020202020204" pitchFamily="34" charset="0"/>
              </a:rPr>
              <a:t>You are welcome to attend other scheduled labs (given there is a room for extra students) to complete the labs with a help of lab facilitators. </a:t>
            </a:r>
          </a:p>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 (and others)?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5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endParaRPr lang="en-AU" dirty="0"/>
          </a:p>
        </p:txBody>
      </p:sp>
      <p:sp>
        <p:nvSpPr>
          <p:cNvPr id="3" name="Content Placeholder 2"/>
          <p:cNvSpPr>
            <a:spLocks noGrp="1"/>
          </p:cNvSpPr>
          <p:nvPr>
            <p:ph idx="1"/>
          </p:nvPr>
        </p:nvSpPr>
        <p:spPr/>
        <p:txBody>
          <a:bodyPr/>
          <a:lstStyle/>
          <a:p>
            <a:r>
              <a:rPr lang="en-US" dirty="0"/>
              <a:t>Please don’t cheat on any of the assessment items.</a:t>
            </a:r>
          </a:p>
          <a:p>
            <a:r>
              <a:rPr lang="en-US" dirty="0"/>
              <a:t>Don’t copy your friend’s code.</a:t>
            </a:r>
          </a:p>
          <a:p>
            <a:r>
              <a:rPr lang="en-US" dirty="0"/>
              <a:t>Don’t copy code from online.</a:t>
            </a:r>
          </a:p>
          <a:p>
            <a:r>
              <a:rPr lang="en-US" dirty="0"/>
              <a:t>Don’t share your code structure with your friends </a:t>
            </a:r>
          </a:p>
          <a:p>
            <a:pPr lvl="1"/>
            <a:r>
              <a:rPr lang="en-US" dirty="0"/>
              <a:t>Only share ideas</a:t>
            </a:r>
          </a:p>
          <a:p>
            <a:endParaRPr lang="en-US" dirty="0"/>
          </a:p>
          <a:p>
            <a:r>
              <a:rPr lang="en-US" dirty="0"/>
              <a:t>Consequences are dire!</a:t>
            </a:r>
            <a:endParaRPr lang="en-AU" dirty="0"/>
          </a:p>
        </p:txBody>
      </p:sp>
      <p:pic>
        <p:nvPicPr>
          <p:cNvPr id="2050" name="Picture 2" descr="Image result for but wh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1696" y="3372800"/>
            <a:ext cx="2376264" cy="276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667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 – so:</a:t>
            </a:r>
          </a:p>
          <a:p>
            <a:pPr marL="414000" lvl="1" indent="0">
              <a:buNone/>
            </a:pPr>
            <a:r>
              <a:rPr lang="en-AU" b="1" i="1" dirty="0">
                <a:effectLst/>
                <a:latin typeface="Arial" panose="020B0604020202020204" pitchFamily="34" charset="0"/>
                <a:cs typeface="Arial" panose="020B0604020202020204" pitchFamily="34" charset="0"/>
              </a:rPr>
              <a:t>Cyber security </a:t>
            </a:r>
            <a:r>
              <a:rPr lang="en-AU" dirty="0">
                <a:effectLst/>
                <a:latin typeface="Arial" panose="020B0604020202020204" pitchFamily="34" charset="0"/>
                <a:cs typeface="Arial" panose="020B0604020202020204" pitchFamily="34" charset="0"/>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latin typeface="Arial" panose="020B0604020202020204" pitchFamily="34" charset="0"/>
                <a:cs typeface="Arial" panose="020B0604020202020204" pitchFamily="34" charset="0"/>
              </a:rPr>
              <a:t>1</a:t>
            </a:r>
            <a:r>
              <a:rPr lang="en-AU" dirty="0">
                <a:effectLst/>
                <a:latin typeface="Arial" panose="020B0604020202020204" pitchFamily="34" charset="0"/>
                <a:cs typeface="Arial" panose="020B0604020202020204" pitchFamily="34" charset="0"/>
              </a:rPr>
              <a:t> </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069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3"/>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2993D5"/>
                </a:solidFill>
              </a:rPr>
              <a:t>2018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2ED2737-1796-D54E-A0CA-4C7C7C4A0B91}"/>
              </a:ext>
            </a:extLst>
          </p:cNvPr>
          <p:cNvPicPr>
            <a:picLocks noChangeAspect="1"/>
          </p:cNvPicPr>
          <p:nvPr/>
        </p:nvPicPr>
        <p:blipFill>
          <a:blip r:embed="rId3"/>
          <a:stretch>
            <a:fillRect/>
          </a:stretch>
        </p:blipFill>
        <p:spPr>
          <a:xfrm>
            <a:off x="6012562" y="609600"/>
            <a:ext cx="4821173"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480672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2076450"/>
            <a:ext cx="10353762" cy="4384508"/>
          </a:xfrm>
        </p:spPr>
        <p:txBody>
          <a:bodyPr>
            <a:normAutofit/>
          </a:bodyPr>
          <a:lstStyle/>
          <a:p>
            <a:r>
              <a:rPr lang="en-AU" dirty="0">
                <a:latin typeface="Arial" panose="020B0604020202020204" pitchFamily="34" charset="0"/>
                <a:cs typeface="Arial" panose="020B0604020202020204" pitchFamily="34" charset="0"/>
              </a:rPr>
              <a:t> 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2076450"/>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Being helpful and pointing out vulnerabilities to organisations is often problematic</a:t>
            </a:r>
          </a:p>
          <a:p>
            <a:r>
              <a:rPr lang="en-AU" dirty="0">
                <a:latin typeface="Arial" panose="020B0604020202020204" pitchFamily="34" charset="0"/>
                <a:cs typeface="Arial" panose="020B0604020202020204" pitchFamily="34" charset="0"/>
              </a:rPr>
              <a:t>Hacking without authorization is a crime in most countries</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Copyright notice</a:t>
            </a:r>
            <a:endParaRPr lang="en-AU" dirty="0"/>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2076450"/>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(CITS2401 – Computer Analysis and Visualisation)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a:bodyPr>
          <a:lstStyle/>
          <a:p>
            <a:r>
              <a:rPr lang="en-AU" dirty="0">
                <a:latin typeface="Arial" panose="020B0604020202020204" pitchFamily="34" charset="0"/>
                <a:cs typeface="Arial" panose="020B0604020202020204" pitchFamily="34" charset="0"/>
              </a:rPr>
              <a:t>There are hundreds of students enrolled in the unit from diverse backgrounds</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 or mathematics</a:t>
            </a:r>
          </a:p>
          <a:p>
            <a:r>
              <a:rPr lang="en-AU" dirty="0">
                <a:latin typeface="Arial" panose="020B0604020202020204" pitchFamily="34" charset="0"/>
                <a:cs typeface="Arial" panose="020B0604020202020204" pitchFamily="34" charset="0"/>
              </a:rPr>
              <a:t>This is an introductory course and so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 course is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latin typeface="Arial" panose="020B0604020202020204" pitchFamily="34" charset="0"/>
                <a:cs typeface="Arial" panose="020B0604020202020204" pitchFamily="34" charset="0"/>
                <a:hlinkClick r:id="rId2"/>
              </a:rPr>
              <a:t>https://www.cybok.org/</a:t>
            </a:r>
            <a:r>
              <a:rPr lang="en-AU" dirty="0">
                <a:latin typeface="Arial" panose="020B0604020202020204" pitchFamily="34" charset="0"/>
                <a:cs typeface="Arial" panose="020B0604020202020204" pitchFamily="34" charset="0"/>
              </a:rPr>
              <a:t>) and some elements of CISSP (Certified Information Systems Security Professional) from ISC</a:t>
            </a:r>
            <a:r>
              <a:rPr lang="en-AU" baseline="30000" dirty="0">
                <a:latin typeface="Arial" panose="020B0604020202020204" pitchFamily="34" charset="0"/>
                <a:cs typeface="Arial" panose="020B0604020202020204" pitchFamily="34" charset="0"/>
              </a:rPr>
              <a:t>2</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t>Getting started</a:t>
            </a:r>
          </a:p>
        </p:txBody>
      </p:sp>
      <p:sp>
        <p:nvSpPr>
          <p:cNvPr id="3" name="Content Placeholder 2"/>
          <p:cNvSpPr>
            <a:spLocks noGrp="1"/>
          </p:cNvSpPr>
          <p:nvPr>
            <p:ph idx="1"/>
          </p:nvPr>
        </p:nvSpPr>
        <p:spPr/>
        <p:txBody>
          <a:bodyPr numCol="2">
            <a:normAutofit/>
          </a:bodyPr>
          <a:lstStyle/>
          <a:p>
            <a:r>
              <a:rPr lang="en-AU" b="1" dirty="0"/>
              <a:t>People</a:t>
            </a:r>
          </a:p>
          <a:p>
            <a:r>
              <a:rPr lang="en-AU" b="1" dirty="0"/>
              <a:t>Emergency</a:t>
            </a:r>
          </a:p>
          <a:p>
            <a:r>
              <a:rPr lang="en-AU" b="1" dirty="0"/>
              <a:t>Locations</a:t>
            </a:r>
          </a:p>
          <a:p>
            <a:r>
              <a:rPr lang="en-AU" b="1" dirty="0"/>
              <a:t>Topics</a:t>
            </a:r>
          </a:p>
          <a:p>
            <a:r>
              <a:rPr lang="en-AU" b="1" dirty="0"/>
              <a:t>Items of assessment</a:t>
            </a:r>
          </a:p>
          <a:p>
            <a:endParaRPr lang="en-AU" b="1" dirty="0"/>
          </a:p>
          <a:p>
            <a:endParaRPr lang="en-AU" b="1" dirty="0"/>
          </a:p>
          <a:p>
            <a:r>
              <a:rPr lang="en-AU" b="1" dirty="0"/>
              <a:t>Online resources</a:t>
            </a:r>
          </a:p>
          <a:p>
            <a:r>
              <a:rPr lang="en-AU" b="1" dirty="0"/>
              <a:t>FAQ</a:t>
            </a:r>
          </a:p>
          <a:p>
            <a:r>
              <a:rPr lang="en-US" b="1" dirty="0"/>
              <a:t>What is Cybersecurity?</a:t>
            </a:r>
          </a:p>
          <a:p>
            <a:r>
              <a:rPr lang="en-US" b="1" dirty="0"/>
              <a:t>Learning outcomes</a:t>
            </a:r>
          </a:p>
          <a:p>
            <a:r>
              <a:rPr lang="en-US" b="1" dirty="0"/>
              <a:t>Ethics</a:t>
            </a:r>
            <a:endParaRPr lang="en-AU" dirty="0"/>
          </a:p>
        </p:txBody>
      </p:sp>
    </p:spTree>
    <p:extLst>
      <p:ext uri="{BB962C8B-B14F-4D97-AF65-F5344CB8AC3E}">
        <p14:creationId xmlns:p14="http://schemas.microsoft.com/office/powerpoint/2010/main" val="17860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3244480" y="1764366"/>
            <a:ext cx="3472902"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Jin Hong</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Unit coordinator</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Room 1.10</a:t>
            </a:r>
          </a:p>
          <a:p>
            <a:pPr lvl="0">
              <a:spcBef>
                <a:spcPts val="0"/>
              </a:spcBef>
              <a:buClr>
                <a:schemeClr val="dk1"/>
              </a:buClr>
              <a:buFont typeface="Arial"/>
              <a:buNone/>
            </a:pPr>
            <a:r>
              <a:rPr lang="en-US" sz="1400" dirty="0">
                <a:solidFill>
                  <a:schemeClr val="dk1"/>
                </a:solidFill>
                <a:latin typeface="Times New Roman"/>
                <a:ea typeface="Times New Roman"/>
                <a:cs typeface="Times New Roman"/>
                <a:sym typeface="Times New Roman"/>
                <a:hlinkClick r:id="rId2"/>
              </a:rPr>
              <a:t>jin.hong@uwa.edu.au</a:t>
            </a:r>
            <a:endParaRPr lang="en-US" sz="1400" dirty="0">
              <a:solidFill>
                <a:schemeClr val="dk1"/>
              </a:solidFill>
              <a:latin typeface="Times New Roman"/>
              <a:ea typeface="Times New Roman"/>
              <a:cs typeface="Times New Roman"/>
              <a:sym typeface="Times New Roman"/>
            </a:endParaRPr>
          </a:p>
          <a:p>
            <a:pPr lvl="0">
              <a:spcBef>
                <a:spcPts val="0"/>
              </a:spcBef>
              <a:buClr>
                <a:schemeClr val="dk1"/>
              </a:buClr>
              <a:buFont typeface="Arial"/>
              <a:buNone/>
            </a:pPr>
            <a:endParaRPr lang="en-US" sz="1400" dirty="0">
              <a:solidFill>
                <a:schemeClr val="dk1"/>
              </a:solidFill>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Larry Huynh</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Assistant Lecturer</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Room ???</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3"/>
              </a:rPr>
              <a:t>larry.</a:t>
            </a:r>
            <a:r>
              <a:rPr lang="en-US" sz="1400" dirty="0" err="1">
                <a:latin typeface="Times New Roman"/>
                <a:ea typeface="Times New Roman"/>
                <a:cs typeface="Times New Roman"/>
                <a:sym typeface="Times New Roman"/>
                <a:hlinkClick r:id="rId3"/>
              </a:rPr>
              <a:t>huynh</a:t>
            </a:r>
            <a:r>
              <a:rPr lang="en-US" sz="1400" dirty="0">
                <a:latin typeface="Times New Roman"/>
                <a:ea typeface="Times New Roman"/>
                <a:cs typeface="Times New Roman"/>
                <a:sym typeface="Times New Roman"/>
                <a:hlinkClick r:id="rId3"/>
              </a:rPr>
              <a:t>@.uwa.edu.au</a:t>
            </a:r>
            <a:r>
              <a:rPr lang="en-US" sz="1400" dirty="0">
                <a:latin typeface="Times New Roman"/>
                <a:ea typeface="Times New Roman"/>
                <a:cs typeface="Times New Roman"/>
                <a:sym typeface="Times New Roman"/>
              </a:rPr>
              <a:t> </a:t>
            </a: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Avery Warddhana</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Room: ???</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4"/>
              </a:rPr>
              <a:t>22984998@student.uwa.edu.au</a:t>
            </a:r>
            <a:r>
              <a:rPr lang="en-US" sz="1400" dirty="0">
                <a:latin typeface="Times New Roman"/>
                <a:ea typeface="Times New Roman"/>
                <a:cs typeface="Times New Roman"/>
                <a:sym typeface="Times New Roman"/>
              </a:rPr>
              <a:t> </a:t>
            </a: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Terra Tormey</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Lab facilitator</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Room: ???</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5"/>
              </a:rPr>
              <a:t>21114519@student.uwa.edu.au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
        <p:nvSpPr>
          <p:cNvPr id="7" name="Shape 76">
            <a:extLst>
              <a:ext uri="{FF2B5EF4-FFF2-40B4-BE49-F238E27FC236}">
                <a16:creationId xmlns:a16="http://schemas.microsoft.com/office/drawing/2014/main" id="{0B403A3E-5FF0-4752-8688-39CA304628D9}"/>
              </a:ext>
            </a:extLst>
          </p:cNvPr>
          <p:cNvSpPr txBox="1"/>
          <p:nvPr/>
        </p:nvSpPr>
        <p:spPr>
          <a:xfrm>
            <a:off x="8052498" y="1764366"/>
            <a:ext cx="2896838" cy="4925440"/>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Aliah Al-shabib</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None/>
            </a:pPr>
            <a:r>
              <a:rPr lang="en-US" sz="1400" dirty="0">
                <a:latin typeface="Times New Roman"/>
                <a:ea typeface="Times New Roman"/>
                <a:cs typeface="Times New Roman"/>
                <a:sym typeface="Times New Roman"/>
              </a:rPr>
              <a:t>Room ???</a:t>
            </a:r>
          </a:p>
          <a:p>
            <a:pPr lvl="0">
              <a:spcBef>
                <a:spcPts val="0"/>
              </a:spcBef>
              <a:buClr>
                <a:schemeClr val="dk1"/>
              </a:buClr>
              <a:buFont typeface="Arial"/>
              <a:buNone/>
            </a:pPr>
            <a:r>
              <a:rPr lang="en-US" sz="1400" dirty="0">
                <a:latin typeface="Times New Roman"/>
                <a:ea typeface="Times New Roman"/>
                <a:cs typeface="Times New Roman"/>
                <a:sym typeface="Times New Roman"/>
                <a:hlinkClick r:id="rId6"/>
              </a:rPr>
              <a:t>23139394@student.uwa.edu.au</a:t>
            </a:r>
            <a:r>
              <a:rPr lang="en-US"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lvl="0">
              <a:spcBef>
                <a:spcPts val="0"/>
              </a:spcBef>
              <a:buNone/>
            </a:pPr>
            <a:endParaRPr lang="en-US" sz="1400" dirty="0">
              <a:latin typeface="Times New Roman"/>
              <a:ea typeface="Times New Roman"/>
              <a:cs typeface="Times New Roman"/>
              <a:sym typeface="Times New Roman"/>
            </a:endParaRPr>
          </a:p>
          <a:p>
            <a:pPr lvl="0">
              <a:spcBef>
                <a:spcPts val="0"/>
              </a:spcBef>
              <a:buNone/>
            </a:pPr>
            <a:endParaRPr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Emma Paterson</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None/>
            </a:pPr>
            <a:r>
              <a:rPr lang="en-US" sz="1400" dirty="0">
                <a:latin typeface="Times New Roman"/>
                <a:ea typeface="Times New Roman"/>
                <a:cs typeface="Times New Roman"/>
                <a:sym typeface="Times New Roman"/>
              </a:rPr>
              <a:t>Room ???</a:t>
            </a:r>
          </a:p>
          <a:p>
            <a:pPr lvl="0">
              <a:spcBef>
                <a:spcPts val="0"/>
              </a:spcBef>
              <a:buClr>
                <a:schemeClr val="dk1"/>
              </a:buClr>
              <a:buFont typeface="Arial"/>
              <a:buNone/>
            </a:pPr>
            <a:r>
              <a:rPr lang="en-US" sz="1400" dirty="0">
                <a:latin typeface="Times New Roman"/>
                <a:ea typeface="Times New Roman"/>
                <a:cs typeface="Times New Roman"/>
                <a:sym typeface="Times New Roman"/>
                <a:hlinkClick r:id="rId7"/>
              </a:rPr>
              <a:t>22734222@student.uwa.edu.au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Mia Blessas</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Lab facilitator</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Room: ???</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5"/>
              </a:rPr>
              <a:t>23295523@student.uwa.edu.au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Hass</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Admin team</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Room: Main reception</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8"/>
              </a:rPr>
              <a:t>admin-csse@uwa.edu.au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722B97B0-3151-4252-AEDC-B7D6179E068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4879" t="4481" r="13440" b="19330"/>
          <a:stretch/>
        </p:blipFill>
        <p:spPr>
          <a:xfrm>
            <a:off x="2128382" y="1690523"/>
            <a:ext cx="1011191" cy="1074390"/>
          </a:xfrm>
          <a:prstGeom prst="rect">
            <a:avLst/>
          </a:prstGeom>
        </p:spPr>
      </p:pic>
      <p:pic>
        <p:nvPicPr>
          <p:cNvPr id="9" name="Picture 2" descr="No photo of Hass Sadeghi-Barzani">
            <a:extLst>
              <a:ext uri="{FF2B5EF4-FFF2-40B4-BE49-F238E27FC236}">
                <a16:creationId xmlns:a16="http://schemas.microsoft.com/office/drawing/2014/main" id="{DBFD782F-6DB3-44CB-93E1-1369FE8A4C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7573" y="5456285"/>
            <a:ext cx="972000" cy="12163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AF34E7-08E1-420F-9551-3100E69AB4E5}"/>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1256" r="18127" b="29256"/>
          <a:stretch/>
        </p:blipFill>
        <p:spPr>
          <a:xfrm>
            <a:off x="2167573" y="2873382"/>
            <a:ext cx="972000" cy="1191489"/>
          </a:xfrm>
          <a:prstGeom prst="rect">
            <a:avLst/>
          </a:prstGeom>
        </p:spPr>
      </p:pic>
      <p:pic>
        <p:nvPicPr>
          <p:cNvPr id="15" name="Picture 2" descr="No photo of Hass Sadeghi-Barzani">
            <a:extLst>
              <a:ext uri="{FF2B5EF4-FFF2-40B4-BE49-F238E27FC236}">
                <a16:creationId xmlns:a16="http://schemas.microsoft.com/office/drawing/2014/main" id="{FC511A28-40F5-4001-84B2-B7D03286B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7977" y="4173340"/>
            <a:ext cx="972000" cy="12163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No photo of Hass Sadeghi-Barzani">
            <a:extLst>
              <a:ext uri="{FF2B5EF4-FFF2-40B4-BE49-F238E27FC236}">
                <a16:creationId xmlns:a16="http://schemas.microsoft.com/office/drawing/2014/main" id="{64722212-B3E7-49BD-9441-1EE4839514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8940" y="1487171"/>
            <a:ext cx="972000" cy="12163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No photo of Hass Sadeghi-Barzani">
            <a:extLst>
              <a:ext uri="{FF2B5EF4-FFF2-40B4-BE49-F238E27FC236}">
                <a16:creationId xmlns:a16="http://schemas.microsoft.com/office/drawing/2014/main" id="{405C4789-2202-4C71-9BE0-446D8E578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8940" y="2824599"/>
            <a:ext cx="972000" cy="12163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No photo of Hass Sadeghi-Barzani">
            <a:extLst>
              <a:ext uri="{FF2B5EF4-FFF2-40B4-BE49-F238E27FC236}">
                <a16:creationId xmlns:a16="http://schemas.microsoft.com/office/drawing/2014/main" id="{09343FFF-DDA6-4428-8195-479D6EBE76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1525" y="4107544"/>
            <a:ext cx="972000" cy="121638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No photo of Hass Sadeghi-Barzani">
            <a:extLst>
              <a:ext uri="{FF2B5EF4-FFF2-40B4-BE49-F238E27FC236}">
                <a16:creationId xmlns:a16="http://schemas.microsoft.com/office/drawing/2014/main" id="{CFD8ACE1-0CC9-4D79-B107-EE52B73CED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359" y="5390489"/>
            <a:ext cx="972000" cy="121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Emergency</a:t>
            </a:r>
          </a:p>
        </p:txBody>
      </p:sp>
      <p:sp>
        <p:nvSpPr>
          <p:cNvPr id="3" name="Content Placeholder 2"/>
          <p:cNvSpPr>
            <a:spLocks noGrp="1"/>
          </p:cNvSpPr>
          <p:nvPr>
            <p:ph idx="1"/>
          </p:nvPr>
        </p:nvSpPr>
        <p:spPr>
          <a:xfrm>
            <a:off x="757989" y="1600201"/>
            <a:ext cx="6316579" cy="4525963"/>
          </a:xfrm>
        </p:spPr>
        <p:txBody>
          <a:bodyPr>
            <a:normAutofit fontScale="92500" lnSpcReduction="10000"/>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In all buildings, we have an emergency procedure such as this picture -&gt;</a:t>
            </a:r>
          </a:p>
          <a:p>
            <a:pPr lvl="1"/>
            <a:r>
              <a:rPr lang="en-AU" dirty="0">
                <a:latin typeface="Arial" panose="020B0604020202020204" pitchFamily="34" charset="0"/>
                <a:cs typeface="Arial" panose="020B0604020202020204" pitchFamily="34" charset="0"/>
              </a:rPr>
              <a:t>Please take a time and read it.</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our emergency procedure for various potential incidents</a:t>
            </a:r>
          </a:p>
          <a:p>
            <a:pPr lvl="1"/>
            <a:r>
              <a:rPr lang="en-AU" dirty="0">
                <a:latin typeface="Arial" panose="020B0604020202020204" pitchFamily="34" charset="0"/>
                <a:cs typeface="Arial" panose="020B0604020202020204" pitchFamily="34" charset="0"/>
                <a:hlinkClick r:id="rId2"/>
              </a:rPr>
              <a:t>http://www.safety.uwa.edu.au/incidents-injuries-emergency/procedures</a:t>
            </a:r>
            <a:endParaRPr lang="en-AU" dirty="0">
              <a:latin typeface="Arial" panose="020B0604020202020204" pitchFamily="34" charset="0"/>
              <a:cs typeface="Arial" panose="020B0604020202020204" pitchFamily="34" charset="0"/>
            </a:endParaRPr>
          </a:p>
        </p:txBody>
      </p:sp>
      <p:pic>
        <p:nvPicPr>
          <p:cNvPr id="2050" name="Picture 2" descr="Image result for uwa emerg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165" y="1600201"/>
            <a:ext cx="3528392" cy="473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62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Location</a:t>
            </a:r>
          </a:p>
        </p:txBody>
      </p:sp>
      <p:sp>
        <p:nvSpPr>
          <p:cNvPr id="3" name="Content Placeholder 2"/>
          <p:cNvSpPr>
            <a:spLocks noGrp="1"/>
          </p:cNvSpPr>
          <p:nvPr>
            <p:ph idx="1"/>
          </p:nvPr>
        </p:nvSpPr>
        <p:spPr>
          <a:xfrm>
            <a:off x="8630852" y="1732553"/>
            <a:ext cx="2736304" cy="4525963"/>
          </a:xfrm>
        </p:spPr>
        <p:txBody>
          <a:bodyPr>
            <a:normAutofit/>
          </a:bodyPr>
          <a:lstStyle/>
          <a:p>
            <a:r>
              <a:rPr lang="en-AU" dirty="0">
                <a:latin typeface="Arial" panose="020B0604020202020204" pitchFamily="34" charset="0"/>
                <a:cs typeface="Arial" panose="020B0604020202020204" pitchFamily="34" charset="0"/>
              </a:rPr>
              <a:t>Notes:</a:t>
            </a:r>
          </a:p>
          <a:p>
            <a:pPr marL="447675" lvl="1"/>
            <a:r>
              <a:rPr lang="en-AU" dirty="0">
                <a:latin typeface="Arial" panose="020B0604020202020204" pitchFamily="34" charset="0"/>
                <a:cs typeface="Arial" panose="020B0604020202020204" pitchFamily="34" charset="0"/>
              </a:rPr>
              <a:t>Labs are both F2F and online i.e., hybrid (MS Teams call will be used for online students)</a:t>
            </a:r>
          </a:p>
          <a:p>
            <a:pPr marL="447675" lvl="1"/>
            <a:r>
              <a:rPr lang="en-AU" dirty="0">
                <a:latin typeface="Arial" panose="020B0604020202020204" pitchFamily="34" charset="0"/>
                <a:cs typeface="Arial" panose="020B0604020202020204" pitchFamily="34" charset="0"/>
              </a:rPr>
              <a:t>Lectures are "flipped" – you should watch the video lectures prior to coming to the scheduled lecture</a:t>
            </a:r>
          </a:p>
        </p:txBody>
      </p:sp>
      <p:cxnSp>
        <p:nvCxnSpPr>
          <p:cNvPr id="8" name="Straight Arrow Connector 7"/>
          <p:cNvCxnSpPr/>
          <p:nvPr/>
        </p:nvCxnSpPr>
        <p:spPr>
          <a:xfrm flipH="1">
            <a:off x="7248128" y="4100804"/>
            <a:ext cx="864096" cy="192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66DAB9D-B573-49B3-9313-06A8CA53FED8}"/>
              </a:ext>
            </a:extLst>
          </p:cNvPr>
          <p:cNvPicPr>
            <a:picLocks noChangeAspect="1"/>
          </p:cNvPicPr>
          <p:nvPr/>
        </p:nvPicPr>
        <p:blipFill>
          <a:blip r:embed="rId2"/>
          <a:stretch>
            <a:fillRect/>
          </a:stretch>
        </p:blipFill>
        <p:spPr>
          <a:xfrm>
            <a:off x="443863" y="1748683"/>
            <a:ext cx="7935432" cy="4896533"/>
          </a:xfrm>
          <a:prstGeom prst="rect">
            <a:avLst/>
          </a:prstGeom>
        </p:spPr>
      </p:pic>
      <p:cxnSp>
        <p:nvCxnSpPr>
          <p:cNvPr id="9" name="Straight Arrow Connector 8">
            <a:extLst>
              <a:ext uri="{FF2B5EF4-FFF2-40B4-BE49-F238E27FC236}">
                <a16:creationId xmlns:a16="http://schemas.microsoft.com/office/drawing/2014/main" id="{37870885-EFBC-446D-8BC2-7A8A3CACA893}"/>
              </a:ext>
            </a:extLst>
          </p:cNvPr>
          <p:cNvCxnSpPr>
            <a:cxnSpLocks/>
          </p:cNvCxnSpPr>
          <p:nvPr/>
        </p:nvCxnSpPr>
        <p:spPr>
          <a:xfrm flipH="1">
            <a:off x="6809874" y="4894955"/>
            <a:ext cx="2253026" cy="89223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176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Location</a:t>
            </a:r>
          </a:p>
        </p:txBody>
      </p:sp>
      <p:sp>
        <p:nvSpPr>
          <p:cNvPr id="3" name="Content Placeholder 2"/>
          <p:cNvSpPr>
            <a:spLocks noGrp="1"/>
          </p:cNvSpPr>
          <p:nvPr>
            <p:ph idx="1"/>
          </p:nvPr>
        </p:nvSpPr>
        <p:spPr>
          <a:xfrm>
            <a:off x="913795" y="1491916"/>
            <a:ext cx="10353762" cy="5161547"/>
          </a:xfrm>
        </p:spPr>
        <p:txBody>
          <a:bodyPr>
            <a:normAutofit fontScale="70000" lnSpcReduction="20000"/>
          </a:bodyPr>
          <a:lstStyle/>
          <a:p>
            <a:r>
              <a:rPr lang="en-AU" dirty="0">
                <a:latin typeface="Arial" panose="020B0604020202020204" pitchFamily="34" charset="0"/>
                <a:cs typeface="Arial" panose="020B0604020202020204" pitchFamily="34" charset="0"/>
              </a:rPr>
              <a:t>Lectures </a:t>
            </a:r>
          </a:p>
          <a:p>
            <a:pPr lvl="1"/>
            <a:r>
              <a:rPr lang="en-AU" dirty="0">
                <a:latin typeface="Arial" panose="020B0604020202020204" pitchFamily="34" charset="0"/>
                <a:cs typeface="Arial" panose="020B0604020202020204" pitchFamily="34" charset="0"/>
              </a:rPr>
              <a:t>Content lectures are all available online right now (all 12 weeks worth of lectures!)</a:t>
            </a:r>
          </a:p>
          <a:p>
            <a:pPr lvl="1"/>
            <a:r>
              <a:rPr lang="en-AU" dirty="0">
                <a:latin typeface="Arial" panose="020B0604020202020204" pitchFamily="34" charset="0"/>
                <a:cs typeface="Arial" panose="020B0604020202020204" pitchFamily="34" charset="0"/>
              </a:rPr>
              <a:t>Go at your own pace (but don't get behind the schedule!)</a:t>
            </a:r>
          </a:p>
          <a:p>
            <a:pPr lvl="1"/>
            <a:r>
              <a:rPr lang="en-AU" dirty="0">
                <a:latin typeface="Arial" panose="020B0604020202020204" pitchFamily="34" charset="0"/>
                <a:cs typeface="Arial" panose="020B0604020202020204" pitchFamily="34" charset="0"/>
              </a:rPr>
              <a:t>Come to the scheduled lecture for interactive discussions, demos, in-class exercises.</a:t>
            </a:r>
          </a:p>
          <a:p>
            <a:r>
              <a:rPr lang="en-AU" dirty="0">
                <a:latin typeface="Arial" panose="020B0604020202020204" pitchFamily="34" charset="0"/>
                <a:cs typeface="Arial" panose="020B0604020202020204" pitchFamily="34" charset="0"/>
              </a:rPr>
              <a:t>Labs – labs in MATH123 and MS Teams</a:t>
            </a:r>
          </a:p>
          <a:p>
            <a:pPr lvl="1"/>
            <a:r>
              <a:rPr lang="en-AU" dirty="0">
                <a:latin typeface="Arial" panose="020B0604020202020204" pitchFamily="34" charset="0"/>
                <a:cs typeface="Arial" panose="020B0604020202020204" pitchFamily="34" charset="0"/>
              </a:rPr>
              <a:t>Check your timetable for the lab allocation</a:t>
            </a:r>
          </a:p>
          <a:p>
            <a:pPr lvl="1"/>
            <a:r>
              <a:rPr lang="en-AU" dirty="0">
                <a:latin typeface="Arial" panose="020B0604020202020204" pitchFamily="34" charset="0"/>
                <a:cs typeface="Arial" panose="020B0604020202020204" pitchFamily="34" charset="0"/>
              </a:rPr>
              <a:t>You may go to another scheduled lab IFF there is a room (normally there is)</a:t>
            </a:r>
          </a:p>
          <a:p>
            <a:pPr lvl="1"/>
            <a:r>
              <a:rPr lang="en-AU" dirty="0">
                <a:latin typeface="Arial" panose="020B0604020202020204" pitchFamily="34" charset="0"/>
                <a:cs typeface="Arial" panose="020B0604020202020204" pitchFamily="34" charset="0"/>
                <a:hlinkClick r:id="rId2"/>
              </a:rPr>
              <a:t>https://studentvip.com.au/uwa/main/maps/129665</a:t>
            </a:r>
            <a:endParaRPr lang="en-AU" dirty="0">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Labs will start from </a:t>
            </a:r>
            <a:r>
              <a:rPr lang="en-AU" b="1" dirty="0">
                <a:solidFill>
                  <a:srgbClr val="FF0000"/>
                </a:solidFill>
                <a:latin typeface="Arial" panose="020B0604020202020204" pitchFamily="34" charset="0"/>
                <a:cs typeface="Arial" panose="020B0604020202020204" pitchFamily="34" charset="0"/>
              </a:rPr>
              <a:t>week 2</a:t>
            </a:r>
            <a:endParaRPr lang="en-AU" b="1"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Office hours</a:t>
            </a:r>
          </a:p>
          <a:p>
            <a:pPr lvl="1"/>
            <a:r>
              <a:rPr lang="en-AU" dirty="0">
                <a:latin typeface="Arial" panose="020B0604020202020204" pitchFamily="34" charset="0"/>
                <a:cs typeface="Arial" panose="020B0604020202020204" pitchFamily="34" charset="0"/>
              </a:rPr>
              <a:t>Maybe Wed 12 – 2pm (F2F, virtual can be arranged) -&gt; this is just an arbitrary slot</a:t>
            </a:r>
          </a:p>
          <a:p>
            <a:pPr lvl="1"/>
            <a:r>
              <a:rPr lang="en-AU" dirty="0">
                <a:latin typeface="Arial" panose="020B0604020202020204" pitchFamily="34" charset="0"/>
                <a:cs typeface="Arial" panose="020B0604020202020204" pitchFamily="34" charset="0"/>
              </a:rPr>
              <a:t>Other times can be arranged too (send an email or message on Teams to book) </a:t>
            </a:r>
          </a:p>
          <a:p>
            <a:pPr lvl="1"/>
            <a:r>
              <a:rPr lang="en-AU" dirty="0">
                <a:latin typeface="Arial" panose="020B0604020202020204" pitchFamily="34" charset="0"/>
                <a:cs typeface="Arial" panose="020B0604020202020204" pitchFamily="34" charset="0"/>
              </a:rPr>
              <a:t>But I am also okay students rocking up anytime as long as I am free while I am in</a:t>
            </a:r>
          </a:p>
          <a:p>
            <a:pPr lvl="1"/>
            <a:r>
              <a:rPr lang="en-AU" dirty="0">
                <a:latin typeface="Arial" panose="020B0604020202020204" pitchFamily="34" charset="0"/>
                <a:cs typeface="Arial" panose="020B0604020202020204" pitchFamily="34" charset="0"/>
              </a:rPr>
              <a:t>For lab enquiries, please:</a:t>
            </a:r>
          </a:p>
          <a:p>
            <a:pPr lvl="2"/>
            <a:r>
              <a:rPr lang="en-US" dirty="0">
                <a:latin typeface="Arial" panose="020B0604020202020204" pitchFamily="34" charset="0"/>
                <a:cs typeface="Arial" panose="020B0604020202020204" pitchFamily="34" charset="0"/>
              </a:rPr>
              <a:t>Ask on Teams (but remember not to share answers)</a:t>
            </a:r>
            <a:endParaRPr lang="en-AU" dirty="0">
              <a:latin typeface="Arial" panose="020B0604020202020204" pitchFamily="34" charset="0"/>
              <a:cs typeface="Arial" panose="020B0604020202020204" pitchFamily="34" charset="0"/>
            </a:endParaRPr>
          </a:p>
          <a:p>
            <a:pPr lvl="2"/>
            <a:r>
              <a:rPr lang="en-AU" dirty="0">
                <a:latin typeface="Arial" panose="020B0604020202020204" pitchFamily="34" charset="0"/>
                <a:cs typeface="Arial" panose="020B0604020202020204" pitchFamily="34" charset="0"/>
              </a:rPr>
              <a:t>Ping lab facilitators on Teams (you can contact any one of them)!</a:t>
            </a:r>
          </a:p>
          <a:p>
            <a:pPr lvl="2"/>
            <a:r>
              <a:rPr lang="en-AU" dirty="0">
                <a:latin typeface="Arial" panose="020B0604020202020204" pitchFamily="34" charset="0"/>
                <a:cs typeface="Arial" panose="020B0604020202020204" pitchFamily="34" charset="0"/>
              </a:rPr>
              <a:t>If all fails, contact me via email</a:t>
            </a:r>
          </a:p>
        </p:txBody>
      </p:sp>
    </p:spTree>
    <p:extLst>
      <p:ext uri="{BB962C8B-B14F-4D97-AF65-F5344CB8AC3E}">
        <p14:creationId xmlns:p14="http://schemas.microsoft.com/office/powerpoint/2010/main" val="27007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p:txBody>
          <a:bodyPr/>
          <a:lstStyle/>
          <a:p>
            <a:r>
              <a:rPr lang="en-AU" dirty="0"/>
              <a:t>Location</a:t>
            </a:r>
          </a:p>
        </p:txBody>
      </p:sp>
      <p:pic>
        <p:nvPicPr>
          <p:cNvPr id="5" name="Picture 4">
            <a:extLst>
              <a:ext uri="{FF2B5EF4-FFF2-40B4-BE49-F238E27FC236}">
                <a16:creationId xmlns:a16="http://schemas.microsoft.com/office/drawing/2014/main" id="{49ACEC07-CD08-4CF9-A24B-F74F06BD1BC1}"/>
              </a:ext>
            </a:extLst>
          </p:cNvPr>
          <p:cNvPicPr>
            <a:picLocks noChangeAspect="1"/>
          </p:cNvPicPr>
          <p:nvPr/>
        </p:nvPicPr>
        <p:blipFill>
          <a:blip r:embed="rId2"/>
          <a:stretch>
            <a:fillRect/>
          </a:stretch>
        </p:blipFill>
        <p:spPr>
          <a:xfrm>
            <a:off x="2145334" y="1841316"/>
            <a:ext cx="7890684" cy="4632158"/>
          </a:xfrm>
          <a:prstGeom prst="rect">
            <a:avLst/>
          </a:prstGeom>
        </p:spPr>
      </p:pic>
    </p:spTree>
    <p:extLst>
      <p:ext uri="{BB962C8B-B14F-4D97-AF65-F5344CB8AC3E}">
        <p14:creationId xmlns:p14="http://schemas.microsoft.com/office/powerpoint/2010/main" val="2121063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6234</TotalTime>
  <Words>1880</Words>
  <Application>Microsoft Office PowerPoint</Application>
  <PresentationFormat>Widescreen</PresentationFormat>
  <Paragraphs>233</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Georgia Pro Cond Light</vt:lpstr>
      <vt:lpstr>Speak Pro</vt:lpstr>
      <vt:lpstr>Times New Roman</vt:lpstr>
      <vt:lpstr>Wingdings 2</vt:lpstr>
      <vt:lpstr>SlateVTI</vt:lpstr>
      <vt:lpstr>CITS1003 Introduction to Cybersecurity [0] Unit overview</vt:lpstr>
      <vt:lpstr>3 Things</vt:lpstr>
      <vt:lpstr>Pre-Requisites and Target Audience</vt:lpstr>
      <vt:lpstr>Getting started</vt:lpstr>
      <vt:lpstr>People</vt:lpstr>
      <vt:lpstr>Emergency</vt:lpstr>
      <vt:lpstr>Location</vt:lpstr>
      <vt:lpstr>Location</vt:lpstr>
      <vt:lpstr>Location</vt:lpstr>
      <vt:lpstr>Topics</vt:lpstr>
      <vt:lpstr>Labs</vt:lpstr>
      <vt:lpstr>Labs – Help server</vt:lpstr>
      <vt:lpstr>Labs – Help server</vt:lpstr>
      <vt:lpstr>Other Assessment</vt:lpstr>
      <vt:lpstr>Online Resources</vt:lpstr>
      <vt:lpstr>FAQ - Lectures</vt:lpstr>
      <vt:lpstr>FAQ - Labs</vt:lpstr>
      <vt:lpstr>Cheating</vt:lpstr>
      <vt:lpstr>Information Security</vt:lpstr>
      <vt:lpstr>What is Cybersecurity?</vt:lpstr>
      <vt:lpstr>Human Threats</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Jin Hong</cp:lastModifiedBy>
  <cp:revision>34</cp:revision>
  <dcterms:created xsi:type="dcterms:W3CDTF">2020-01-13T04:26:47Z</dcterms:created>
  <dcterms:modified xsi:type="dcterms:W3CDTF">2022-02-07T04:39:29Z</dcterms:modified>
</cp:coreProperties>
</file>