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46"/>
  </p:notesMasterIdLst>
  <p:handoutMasterIdLst>
    <p:handoutMasterId r:id="rId47"/>
  </p:handoutMasterIdLst>
  <p:sldIdLst>
    <p:sldId id="257" r:id="rId11"/>
    <p:sldId id="545" r:id="rId12"/>
    <p:sldId id="499" r:id="rId13"/>
    <p:sldId id="525" r:id="rId14"/>
    <p:sldId id="526" r:id="rId15"/>
    <p:sldId id="529" r:id="rId16"/>
    <p:sldId id="527" r:id="rId17"/>
    <p:sldId id="528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4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7" r:id="rId35"/>
    <p:sldId id="548" r:id="rId36"/>
    <p:sldId id="549" r:id="rId37"/>
    <p:sldId id="550" r:id="rId38"/>
    <p:sldId id="551" r:id="rId39"/>
    <p:sldId id="553" r:id="rId40"/>
    <p:sldId id="554" r:id="rId41"/>
    <p:sldId id="552" r:id="rId42"/>
    <p:sldId id="555" r:id="rId43"/>
    <p:sldId id="556" r:id="rId44"/>
    <p:sldId id="490" r:id="rId4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FFFFFF"/>
    <a:srgbClr val="FF00FF"/>
    <a:srgbClr val="996633"/>
    <a:srgbClr val="EAF3E7"/>
    <a:srgbClr val="D3E7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9492" autoAdjust="0"/>
  </p:normalViewPr>
  <p:slideViewPr>
    <p:cSldViewPr snapToGrid="0">
      <p:cViewPr varScale="1">
        <p:scale>
          <a:sx n="51" d="100"/>
          <a:sy n="51" d="100"/>
        </p:scale>
        <p:origin x="-90" y="-600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7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9402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394C3BE1-8B28-4FC7-9FDF-B0A2986F6286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ejs.org/documentation/" TargetMode="External"/><Relationship Id="rId2" Type="http://schemas.openxmlformats.org/officeDocument/2006/relationships/hyperlink" Target="http://blog.carbonfive.com/2013/10/27/the-javascript-event-loop-explained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stackoverflow.com/questions/18817630/what-are-the-basic-differences-and-similarities-between-angular-js-and-express-j" TargetMode="External"/><Relationship Id="rId4" Type="http://schemas.openxmlformats.org/officeDocument/2006/relationships/hyperlink" Target="http://www.nodebeginner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Nourriture - </a:t>
            </a:r>
            <a:r>
              <a:rPr lang="en-US" dirty="0" smtClean="0"/>
              <a:t>Connect People with Ingredients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fastDev@Node0.10+Express4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Processing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34146" name="Picture 2" descr="Theoretical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526504"/>
            <a:ext cx="7543800" cy="4305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Thread – Web Workers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88669" y="906344"/>
            <a:ext cx="8280400" cy="4681537"/>
          </a:xfrm>
        </p:spPr>
        <p:txBody>
          <a:bodyPr/>
          <a:lstStyle/>
          <a:p>
            <a:r>
              <a:rPr lang="en-US" sz="2000" dirty="0" smtClean="0"/>
              <a:t>To offload an expensive operation to a separate thread of</a:t>
            </a:r>
          </a:p>
          <a:p>
            <a:pPr>
              <a:buNone/>
            </a:pPr>
            <a:r>
              <a:rPr lang="en-US" sz="2000" dirty="0" smtClean="0"/>
              <a:t>	execution, </a:t>
            </a:r>
            <a:r>
              <a:rPr lang="en-US" sz="2000" dirty="0" smtClean="0">
                <a:solidFill>
                  <a:srgbClr val="FF0000"/>
                </a:solidFill>
              </a:rPr>
              <a:t>freeing up the main thread </a:t>
            </a:r>
            <a:r>
              <a:rPr lang="en-US" sz="2000" dirty="0" smtClean="0"/>
              <a:t>to do other things. </a:t>
            </a:r>
          </a:p>
          <a:p>
            <a:r>
              <a:rPr lang="en-US" sz="2000" dirty="0" smtClean="0"/>
              <a:t>The worker includes </a:t>
            </a:r>
            <a:r>
              <a:rPr lang="en-US" sz="2000" dirty="0" smtClean="0">
                <a:solidFill>
                  <a:srgbClr val="FF0000"/>
                </a:solidFill>
              </a:rPr>
              <a:t>a separate message queue, event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loop, and memory space </a:t>
            </a:r>
            <a:r>
              <a:rPr lang="en-US" sz="2000" dirty="0" smtClean="0"/>
              <a:t>independent from the original thread that instantiated it. 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 between the worker and the main thread is done </a:t>
            </a:r>
            <a:r>
              <a:rPr lang="en-US" sz="2000" dirty="0" smtClean="0">
                <a:solidFill>
                  <a:srgbClr val="FF0000"/>
                </a:solidFill>
              </a:rPr>
              <a:t>via message passing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136194" name="Picture 2" descr="Web Work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225" y="3435345"/>
            <a:ext cx="7461550" cy="3052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Web Workers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992" y="4968806"/>
            <a:ext cx="4882074" cy="151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9992" y="1152695"/>
            <a:ext cx="4935687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Web Worke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5741" y="2907101"/>
            <a:ext cx="4640531" cy="1898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Closures of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95" y="1082256"/>
            <a:ext cx="4047877" cy="259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680419" y="2147120"/>
            <a:ext cx="6109899" cy="281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lvl="0" indent="-174625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7787B"/>
                </a:solidFill>
              </a:rPr>
              <a:t>Our </a:t>
            </a:r>
            <a:r>
              <a:rPr lang="en-US" sz="2000" dirty="0" smtClean="0">
                <a:solidFill>
                  <a:srgbClr val="FF0000"/>
                </a:solidFill>
              </a:rPr>
              <a:t>callbacks</a:t>
            </a:r>
            <a:r>
              <a:rPr lang="en-US" sz="2000" dirty="0" smtClean="0">
                <a:solidFill>
                  <a:srgbClr val="77787B"/>
                </a:solidFill>
              </a:rPr>
              <a:t> are </a:t>
            </a:r>
            <a:r>
              <a:rPr lang="en-US" sz="2000" dirty="0" smtClean="0">
                <a:solidFill>
                  <a:srgbClr val="FF0000"/>
                </a:solidFill>
              </a:rPr>
              <a:t>called</a:t>
            </a:r>
            <a:r>
              <a:rPr lang="en-US" sz="2000" dirty="0" smtClean="0">
                <a:solidFill>
                  <a:srgbClr val="77787B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as part of a different message than the one in which they were created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77787B"/>
                </a:solidFill>
              </a:rPr>
              <a:t>changeHeaderDeferred</a:t>
            </a:r>
            <a:r>
              <a:rPr lang="en-US" sz="2000" dirty="0" smtClean="0">
                <a:solidFill>
                  <a:srgbClr val="77787B"/>
                </a:solidFill>
              </a:rPr>
              <a:t> function returns false, ending the processing of the first message, but </a:t>
            </a:r>
            <a:r>
              <a:rPr lang="en-US" sz="2000" dirty="0" smtClean="0">
                <a:solidFill>
                  <a:srgbClr val="FF0000"/>
                </a:solidFill>
              </a:rPr>
              <a:t>the header variable is still referenced via a closure and is not garbage collected</a:t>
            </a:r>
            <a:r>
              <a:rPr lang="en-US" sz="2000" dirty="0" smtClean="0">
                <a:solidFill>
                  <a:srgbClr val="77787B"/>
                </a:solidFill>
              </a:rPr>
              <a:t>. Once the second message (the </a:t>
            </a:r>
            <a:r>
              <a:rPr lang="en-US" sz="2000" b="1" dirty="0" err="1" smtClean="0">
                <a:solidFill>
                  <a:srgbClr val="77787B"/>
                </a:solidFill>
              </a:rPr>
              <a:t>changeHeader</a:t>
            </a:r>
            <a:r>
              <a:rPr lang="en-US" sz="2000" b="1" dirty="0" smtClean="0">
                <a:solidFill>
                  <a:srgbClr val="77787B"/>
                </a:solidFill>
              </a:rPr>
              <a:t> function</a:t>
            </a:r>
            <a:r>
              <a:rPr lang="en-US" sz="2000" dirty="0" smtClean="0">
                <a:solidFill>
                  <a:srgbClr val="77787B"/>
                </a:solidFill>
              </a:rPr>
              <a:t>) is processed, the header variable can be garbage collected.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5004" y="5166402"/>
            <a:ext cx="7401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: JavaScript’s support for closures allow you to register callbacks that, when executed, maintain access to the environment in which they were created even though the execution of the callback creates a new call stack entirely.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Concurrent Processing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7294" y="1096124"/>
            <a:ext cx="8280400" cy="4681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Node’s true innovation is its </a:t>
            </a:r>
            <a:r>
              <a:rPr lang="en-US" dirty="0" err="1" smtClean="0"/>
              <a:t>evented</a:t>
            </a:r>
            <a:r>
              <a:rPr lang="en-US" dirty="0" smtClean="0"/>
              <a:t> + asynchronous I/O model.</a:t>
            </a:r>
            <a:endParaRPr 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47" y="5178666"/>
            <a:ext cx="3871183" cy="12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330460" y="5037858"/>
            <a:ext cx="4813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7787B"/>
                </a:solidFill>
              </a:rPr>
              <a:t>The primary method of any Node application runs a single-threaded continuous event loop (the .listen method of the HTTP server), </a:t>
            </a:r>
            <a:r>
              <a:rPr lang="en-US" sz="1600" dirty="0" smtClean="0">
                <a:solidFill>
                  <a:srgbClr val="FF0000"/>
                </a:solidFill>
              </a:rPr>
              <a:t>which farms out long-running tasks to worker threads (the anonymous function)</a:t>
            </a:r>
            <a:r>
              <a:rPr lang="en-US" sz="1600" dirty="0" smtClean="0">
                <a:solidFill>
                  <a:srgbClr val="77787B"/>
                </a:solidFill>
              </a:rPr>
              <a:t> which callback the main event loop once they’re finished:</a:t>
            </a:r>
            <a:endParaRPr lang="en-US" sz="1600" dirty="0">
              <a:solidFill>
                <a:srgbClr val="77787B"/>
              </a:solidFill>
            </a:endParaRPr>
          </a:p>
        </p:txBody>
      </p:sp>
      <p:pic>
        <p:nvPicPr>
          <p:cNvPr id="139268" name="Picture 4" descr="nodejs for dot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4013" y="1557755"/>
            <a:ext cx="5305425" cy="335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for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main event loop </a:t>
            </a:r>
            <a:r>
              <a:rPr lang="en-US" dirty="0" smtClean="0">
                <a:solidFill>
                  <a:srgbClr val="FF0000"/>
                </a:solidFill>
              </a:rPr>
              <a:t>uses a single thread to handle multiple concurrent connections</a:t>
            </a:r>
          </a:p>
          <a:p>
            <a:endParaRPr lang="en-US" dirty="0" smtClean="0"/>
          </a:p>
          <a:p>
            <a:r>
              <a:rPr lang="en-US" dirty="0" smtClean="0"/>
              <a:t>All long-running tasks (network I/O, data access, etc…) are always </a:t>
            </a:r>
            <a:r>
              <a:rPr lang="en-US" dirty="0" smtClean="0">
                <a:solidFill>
                  <a:srgbClr val="FF0000"/>
                </a:solidFill>
              </a:rPr>
              <a:t>executed asynchronously on top of worker threads which return the results via callback to the event loop thread</a:t>
            </a:r>
          </a:p>
          <a:p>
            <a:endParaRPr lang="en-US" dirty="0" smtClean="0"/>
          </a:p>
          <a:p>
            <a:r>
              <a:rPr lang="en-US" dirty="0" smtClean="0"/>
              <a:t>JavaScript’s language features (functions as objects, closures, etc…) and Node’s programming model </a:t>
            </a:r>
            <a:r>
              <a:rPr lang="en-US" b="1" dirty="0" smtClean="0"/>
              <a:t>make this type of asynchronous / concurrent programming much easier to utilize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-- There’s </a:t>
            </a:r>
            <a:r>
              <a:rPr lang="en-US" i="1" dirty="0" smtClean="0"/>
              <a:t>no thread management, no synchronization mechanisms, and no message-passing nonsense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Get started with Node.js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powered by Node.js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	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var</a:t>
            </a:r>
            <a:r>
              <a:rPr lang="en-US" dirty="0" smtClean="0"/>
              <a:t> http = require('http');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i="1" dirty="0" smtClean="0"/>
              <a:t>function</a:t>
            </a:r>
            <a:r>
              <a:rPr lang="en-US" dirty="0" smtClean="0"/>
              <a:t> (</a:t>
            </a:r>
            <a:r>
              <a:rPr lang="en-US" dirty="0" err="1" smtClean="0"/>
              <a:t>req</a:t>
            </a:r>
            <a:r>
              <a:rPr lang="en-US" dirty="0" smtClean="0"/>
              <a:t>, res) { 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res.writeHead</a:t>
            </a:r>
            <a:r>
              <a:rPr lang="en-US" dirty="0" smtClean="0"/>
              <a:t>(200, {'Content-Type': 'text/plain'});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res.end</a:t>
            </a:r>
            <a:r>
              <a:rPr lang="en-US" dirty="0" smtClean="0"/>
              <a:t>('Hello World\n'); </a:t>
            </a:r>
          </a:p>
          <a:p>
            <a:pPr>
              <a:buNone/>
            </a:pPr>
            <a:r>
              <a:rPr lang="en-US" dirty="0" smtClean="0"/>
              <a:t>  }).listen(1337, '127.0.0.1');</a:t>
            </a:r>
          </a:p>
          <a:p>
            <a:pPr>
              <a:buNone/>
            </a:pPr>
            <a:r>
              <a:rPr lang="en-US" dirty="0" smtClean="0"/>
              <a:t>  console.log('Server running at http://127.0.0.1:1337/');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Run the server, execute it with the node program from CLI</a:t>
            </a:r>
            <a:endParaRPr lang="en-US" sz="12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% node example.js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i="1" dirty="0" smtClean="0"/>
              <a:t>Server running at http://127.0.0.1:1337/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49238" y="3916392"/>
            <a:ext cx="6072982" cy="275182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Example from nodebeginner.org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	A Web Server can response to 3 types of requests</a:t>
            </a:r>
          </a:p>
          <a:p>
            <a:pPr>
              <a:buNone/>
            </a:pPr>
            <a:r>
              <a:rPr lang="en-US" sz="2000" dirty="0" smtClean="0"/>
              <a:t>	-- Start: generate HTML page for user to upload .</a:t>
            </a:r>
            <a:r>
              <a:rPr lang="en-US" sz="2000" dirty="0" err="1" smtClean="0"/>
              <a:t>png</a:t>
            </a:r>
            <a:r>
              <a:rPr lang="en-US" sz="2000" dirty="0" smtClean="0"/>
              <a:t> file</a:t>
            </a:r>
          </a:p>
          <a:p>
            <a:pPr>
              <a:buNone/>
            </a:pPr>
            <a:r>
              <a:rPr lang="en-US" sz="2000" dirty="0" smtClean="0"/>
              <a:t>	-- Upload: upload the file to the server (non-blocking)</a:t>
            </a:r>
          </a:p>
          <a:p>
            <a:pPr>
              <a:buNone/>
            </a:pPr>
            <a:r>
              <a:rPr lang="en-US" sz="2000" dirty="0" smtClean="0"/>
              <a:t>  -- Show: show up the file to the user (non-blocking)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	To reach the service in web server</a:t>
            </a:r>
          </a:p>
          <a:p>
            <a:pPr>
              <a:buNone/>
            </a:pPr>
            <a:r>
              <a:rPr lang="en-US" sz="2000" dirty="0" smtClean="0"/>
              <a:t>	-- http://localhost:8888/start</a:t>
            </a:r>
          </a:p>
          <a:p>
            <a:pPr>
              <a:buNone/>
            </a:pPr>
            <a:r>
              <a:rPr lang="en-US" sz="2000" dirty="0" smtClean="0"/>
              <a:t>  -- http://localhost:8888/upload</a:t>
            </a:r>
          </a:p>
          <a:p>
            <a:pPr>
              <a:buNone/>
            </a:pPr>
            <a:r>
              <a:rPr lang="en-US" sz="2000" dirty="0" smtClean="0"/>
              <a:t>  -- http://localhost:8888/show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52722" y="4882560"/>
            <a:ext cx="1293962" cy="78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Index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824344" y="4882560"/>
            <a:ext cx="1293962" cy="78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Router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095966" y="3996914"/>
            <a:ext cx="1293962" cy="78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Start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095966" y="4882560"/>
            <a:ext cx="1293962" cy="78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Upload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5966" y="5768206"/>
            <a:ext cx="1293962" cy="78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Show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7752" y="4063042"/>
            <a:ext cx="854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Server</a:t>
            </a:r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>
            <a:off x="2846684" y="5275062"/>
            <a:ext cx="9776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3"/>
            <a:endCxn id="7" idx="1"/>
          </p:cNvCxnSpPr>
          <p:nvPr/>
        </p:nvCxnSpPr>
        <p:spPr>
          <a:xfrm flipV="1">
            <a:off x="5118306" y="4389416"/>
            <a:ext cx="977660" cy="8856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  <a:endCxn id="9" idx="1"/>
          </p:cNvCxnSpPr>
          <p:nvPr/>
        </p:nvCxnSpPr>
        <p:spPr>
          <a:xfrm>
            <a:off x="5118306" y="5275062"/>
            <a:ext cx="9776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10" idx="1"/>
          </p:cNvCxnSpPr>
          <p:nvPr/>
        </p:nvCxnSpPr>
        <p:spPr>
          <a:xfrm>
            <a:off x="5118306" y="5275062"/>
            <a:ext cx="977660" cy="8856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requestHandlers.js – </a:t>
            </a:r>
            <a:r>
              <a:rPr lang="en-US" dirty="0" err="1" smtClean="0"/>
              <a:t>Func@start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062" y="1107198"/>
            <a:ext cx="6139876" cy="464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63306" y="3036498"/>
            <a:ext cx="5667554" cy="113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Overview of Node.js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requestHandlers.js – </a:t>
            </a:r>
            <a:r>
              <a:rPr lang="en-US" dirty="0" err="1" smtClean="0"/>
              <a:t>Func@upload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668" y="1759340"/>
            <a:ext cx="6402665" cy="33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4905" y="2475781"/>
            <a:ext cx="1061049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3011" y="2973238"/>
            <a:ext cx="477329" cy="209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0174" y="3436190"/>
            <a:ext cx="250166" cy="204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requestHandlers.js – </a:t>
            </a:r>
            <a:r>
              <a:rPr lang="en-US" dirty="0" err="1" smtClean="0"/>
              <a:t>Func@show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096" y="1882940"/>
            <a:ext cx="6481808" cy="309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09623" y="2332009"/>
            <a:ext cx="327803" cy="204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router.js – </a:t>
            </a:r>
            <a:r>
              <a:rPr lang="en-US" dirty="0" err="1" smtClean="0"/>
              <a:t>Func@route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395" y="2056727"/>
            <a:ext cx="6643211" cy="274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81223" y="2099096"/>
            <a:ext cx="690113" cy="221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8242" y="2096220"/>
            <a:ext cx="900022" cy="232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16656" y="2826588"/>
            <a:ext cx="3942272" cy="201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 – </a:t>
            </a:r>
            <a:r>
              <a:rPr lang="en-US" dirty="0" err="1" smtClean="0"/>
              <a:t>Func@start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591" y="2081438"/>
            <a:ext cx="6804818" cy="269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39019" y="3186024"/>
            <a:ext cx="690113" cy="221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87306" y="2674190"/>
            <a:ext cx="373811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14732" y="3939396"/>
            <a:ext cx="517585" cy="20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index.js – Entry of the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3901" y="1839718"/>
            <a:ext cx="6436199" cy="31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01992" y="1952445"/>
            <a:ext cx="862642" cy="23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99116" y="2234241"/>
            <a:ext cx="862642" cy="23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91795" y="2498785"/>
            <a:ext cx="862642" cy="23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3246408"/>
            <a:ext cx="1958196" cy="1256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4498" y="4623760"/>
            <a:ext cx="649857" cy="345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Get started with Express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vs. Express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Express</a:t>
            </a:r>
            <a:r>
              <a:rPr lang="en-US" dirty="0" smtClean="0"/>
              <a:t> is a minimal and flexible </a:t>
            </a:r>
            <a:r>
              <a:rPr lang="en-US" dirty="0" smtClean="0">
                <a:solidFill>
                  <a:srgbClr val="FF0000"/>
                </a:solidFill>
              </a:rPr>
              <a:t>Node.js web application framework</a:t>
            </a:r>
            <a:r>
              <a:rPr lang="en-US" dirty="0" smtClean="0"/>
              <a:t> that provides a robust set of features for web and mobile applications.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An Express app </a:t>
            </a:r>
            <a:r>
              <a:rPr lang="en-US" dirty="0" smtClean="0"/>
              <a:t>is essentially a stack of </a:t>
            </a:r>
            <a:r>
              <a:rPr lang="en-US" dirty="0" smtClean="0">
                <a:solidFill>
                  <a:srgbClr val="7030A0"/>
                </a:solidFill>
              </a:rPr>
              <a:t>middleware</a:t>
            </a:r>
            <a:r>
              <a:rPr lang="zh-CN" altLang="en-US" dirty="0" smtClean="0">
                <a:solidFill>
                  <a:srgbClr val="7030A0"/>
                </a:solidFill>
              </a:rPr>
              <a:t>（中间件）</a:t>
            </a:r>
            <a:r>
              <a:rPr lang="en-US" dirty="0" smtClean="0"/>
              <a:t> </a:t>
            </a:r>
            <a:r>
              <a:rPr lang="en-US" dirty="0" smtClean="0"/>
              <a:t>which are executed </a:t>
            </a:r>
            <a:r>
              <a:rPr lang="en-US" dirty="0" smtClean="0">
                <a:solidFill>
                  <a:srgbClr val="FF0000"/>
                </a:solidFill>
              </a:rPr>
              <a:t>serially</a:t>
            </a:r>
            <a:r>
              <a:rPr lang="zh-CN" altLang="en-US" smtClean="0">
                <a:solidFill>
                  <a:srgbClr val="FF0000"/>
                </a:solidFill>
              </a:rPr>
              <a:t>（串联）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r>
              <a:rPr lang="en-US" dirty="0" smtClean="0"/>
              <a:t> –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3717" y="1210186"/>
            <a:ext cx="7776567" cy="4506636"/>
            <a:chOff x="703199" y="1065222"/>
            <a:chExt cx="7776567" cy="450663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3199" y="1851174"/>
              <a:ext cx="4683851" cy="2862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08762" y="1065222"/>
              <a:ext cx="3071004" cy="4506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r>
              <a:rPr lang="en-US" dirty="0" smtClean="0"/>
              <a:t> – app.js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97914" y="1637358"/>
            <a:ext cx="6548172" cy="3583285"/>
            <a:chOff x="1255233" y="1618442"/>
            <a:chExt cx="6548172" cy="358328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5233" y="2744935"/>
              <a:ext cx="6483593" cy="1110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5234" y="1618442"/>
              <a:ext cx="6444846" cy="839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55234" y="4142654"/>
              <a:ext cx="6548171" cy="1059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dirty="0" smtClean="0"/>
              <a:t>	A middleware is a function with </a:t>
            </a:r>
            <a:r>
              <a:rPr lang="en-US" dirty="0" smtClean="0">
                <a:solidFill>
                  <a:srgbClr val="FF0000"/>
                </a:solidFill>
              </a:rPr>
              <a:t>access to</a:t>
            </a:r>
            <a:r>
              <a:rPr lang="en-US" dirty="0" smtClean="0"/>
              <a:t> the request object (</a:t>
            </a:r>
            <a:r>
              <a:rPr lang="en-US" dirty="0" err="1" smtClean="0">
                <a:solidFill>
                  <a:srgbClr val="FF0000"/>
                </a:solidFill>
              </a:rPr>
              <a:t>req</a:t>
            </a:r>
            <a:r>
              <a:rPr lang="en-US" dirty="0" smtClean="0"/>
              <a:t>), the response object (</a:t>
            </a:r>
            <a:r>
              <a:rPr lang="en-US" dirty="0" smtClean="0">
                <a:solidFill>
                  <a:srgbClr val="FF0000"/>
                </a:solidFill>
              </a:rPr>
              <a:t>res</a:t>
            </a:r>
            <a:r>
              <a:rPr lang="en-US" dirty="0" smtClean="0"/>
              <a:t>), and the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r>
              <a:rPr lang="en-US" dirty="0" smtClean="0"/>
              <a:t> middleware in line in the request-response cycle of an Express app. </a:t>
            </a:r>
          </a:p>
          <a:p>
            <a:pPr>
              <a:buNone/>
            </a:pPr>
            <a:r>
              <a:rPr lang="en-US" sz="800" dirty="0" smtClean="0"/>
              <a:t>	</a:t>
            </a:r>
          </a:p>
          <a:p>
            <a:pPr>
              <a:buNone/>
            </a:pPr>
            <a:r>
              <a:rPr lang="en-US" dirty="0" smtClean="0"/>
              <a:t>	Middleware(s) are </a:t>
            </a:r>
            <a:r>
              <a:rPr lang="en-US" dirty="0" smtClean="0">
                <a:solidFill>
                  <a:srgbClr val="FF0000"/>
                </a:solidFill>
              </a:rPr>
              <a:t>execute serially</a:t>
            </a:r>
            <a:r>
              <a:rPr lang="en-US" dirty="0" smtClean="0"/>
              <a:t>, their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 of inclusion is </a:t>
            </a:r>
            <a:r>
              <a:rPr lang="en-US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800" dirty="0" smtClean="0"/>
              <a:t>	</a:t>
            </a:r>
          </a:p>
          <a:p>
            <a:pPr>
              <a:buNone/>
            </a:pPr>
            <a:r>
              <a:rPr lang="en-US" dirty="0" smtClean="0"/>
              <a:t>	If the current middleware is not ending the request-response cycle, it is important to </a:t>
            </a:r>
            <a:r>
              <a:rPr lang="en-US" dirty="0" smtClean="0">
                <a:solidFill>
                  <a:srgbClr val="FF0000"/>
                </a:solidFill>
              </a:rPr>
              <a:t>call next() to pass on the control to the next middleware</a:t>
            </a:r>
            <a:r>
              <a:rPr lang="en-US" dirty="0" smtClean="0"/>
              <a:t>, else the request will be left hanging.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Node.js® is a platform built on </a:t>
            </a:r>
            <a:r>
              <a:rPr lang="en-US" b="1" dirty="0" smtClean="0">
                <a:solidFill>
                  <a:srgbClr val="FF0000"/>
                </a:solidFill>
              </a:rPr>
              <a:t>Chrome's JavaScript runtime</a:t>
            </a:r>
            <a:r>
              <a:rPr lang="en-US" dirty="0" smtClean="0"/>
              <a:t> (</a:t>
            </a:r>
            <a:r>
              <a:rPr lang="en-US" b="1" i="1" dirty="0" smtClean="0"/>
              <a:t>V8 is Google's open source JavaScript engine, and is used to parse and execute client-side JavaScript inside Chrome</a:t>
            </a:r>
            <a:r>
              <a:rPr lang="en-US" dirty="0" smtClean="0"/>
              <a:t>) for easily building fast, scalable network applications.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Node.js uses an </a:t>
            </a:r>
            <a:r>
              <a:rPr lang="en-US" dirty="0" smtClean="0">
                <a:solidFill>
                  <a:srgbClr val="FF0000"/>
                </a:solidFill>
              </a:rPr>
              <a:t>event-driven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non-blocking I/O model </a:t>
            </a:r>
            <a:r>
              <a:rPr lang="en-US" dirty="0" smtClean="0"/>
              <a:t>that makes it lightweight and efficient, perfect for </a:t>
            </a:r>
            <a:r>
              <a:rPr lang="en-US" b="1" dirty="0" smtClean="0"/>
              <a:t>data-intensive real-time </a:t>
            </a:r>
            <a:r>
              <a:rPr lang="en-US" b="1" dirty="0" smtClean="0"/>
              <a:t>applications</a:t>
            </a:r>
            <a:r>
              <a:rPr lang="zh-CN" altLang="en-US" b="1" dirty="0" smtClean="0"/>
              <a:t>（数据密集型实时应用）</a:t>
            </a:r>
            <a:r>
              <a:rPr lang="en-US" dirty="0" smtClean="0"/>
              <a:t> </a:t>
            </a:r>
            <a:r>
              <a:rPr lang="en-US" dirty="0" smtClean="0"/>
              <a:t>that run across distributed devices.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Online Count –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9049" y="1883480"/>
            <a:ext cx="3142846" cy="309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Online Count – app.js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73472" y="834466"/>
            <a:ext cx="5197056" cy="5413345"/>
            <a:chOff x="1570307" y="1021610"/>
            <a:chExt cx="5197056" cy="5413345"/>
          </a:xfrm>
        </p:grpSpPr>
        <p:pic>
          <p:nvPicPr>
            <p:cNvPr id="133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6657" y="1047490"/>
              <a:ext cx="51625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76657" y="2125762"/>
              <a:ext cx="50101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3482" y="3204034"/>
              <a:ext cx="5010150" cy="199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2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70307" y="5253855"/>
              <a:ext cx="501967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4813" y="1021610"/>
              <a:ext cx="51625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4813" y="2099882"/>
              <a:ext cx="50101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4813" y="3178154"/>
              <a:ext cx="5010150" cy="199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4813" y="5227975"/>
              <a:ext cx="501967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Down Arrow 13"/>
          <p:cNvSpPr/>
          <p:nvPr/>
        </p:nvSpPr>
        <p:spPr>
          <a:xfrm>
            <a:off x="1147315" y="2009956"/>
            <a:ext cx="508958" cy="3761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5449" y="1992702"/>
            <a:ext cx="5175849" cy="3804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43862" y="4304582"/>
            <a:ext cx="1463040" cy="2743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7787B"/>
                </a:solidFill>
              </a:rPr>
              <a:t>Max: positive infinite</a:t>
            </a:r>
            <a:endParaRPr lang="en-US" b="1" dirty="0">
              <a:solidFill>
                <a:srgbClr val="77787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4730" y="4293080"/>
            <a:ext cx="1280160" cy="2743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7787B"/>
                </a:solidFill>
              </a:rPr>
              <a:t>Min: 1 minute ago</a:t>
            </a:r>
            <a:endParaRPr lang="en-US" b="1" dirty="0">
              <a:solidFill>
                <a:srgbClr val="77787B"/>
              </a:solidFill>
            </a:endParaRPr>
          </a:p>
        </p:txBody>
      </p: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4475382" y="3847381"/>
            <a:ext cx="226014" cy="4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7" idx="0"/>
          </p:cNvCxnSpPr>
          <p:nvPr/>
        </p:nvCxnSpPr>
        <p:spPr>
          <a:xfrm>
            <a:off x="5181599" y="3844506"/>
            <a:ext cx="683211" cy="44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84407" y="3694983"/>
            <a:ext cx="1181819" cy="186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41649" y="3171646"/>
            <a:ext cx="2011680" cy="2743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7787B"/>
                </a:solidFill>
              </a:rPr>
              <a:t>reverse lexicographical order</a:t>
            </a:r>
            <a:endParaRPr lang="en-US" b="1" dirty="0">
              <a:solidFill>
                <a:srgbClr val="77787B"/>
              </a:solidFill>
            </a:endParaRPr>
          </a:p>
        </p:txBody>
      </p:sp>
      <p:cxnSp>
        <p:nvCxnSpPr>
          <p:cNvPr id="25" name="Straight Connector 24"/>
          <p:cNvCxnSpPr>
            <a:stCxn id="24" idx="1"/>
            <a:endCxn id="23" idx="0"/>
          </p:cNvCxnSpPr>
          <p:nvPr/>
        </p:nvCxnSpPr>
        <p:spPr>
          <a:xfrm flipH="1">
            <a:off x="3075317" y="3308806"/>
            <a:ext cx="1666332" cy="38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31101" y="3683481"/>
            <a:ext cx="468703" cy="207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6196" y="3671979"/>
            <a:ext cx="299050" cy="218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52135" y="4287330"/>
            <a:ext cx="606725" cy="198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01350" y="5328250"/>
            <a:ext cx="1299714" cy="201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44528" y="2421148"/>
            <a:ext cx="345057" cy="201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 router is an isolated instance of middleware and routes.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Routers can be thought of as </a:t>
            </a:r>
            <a:r>
              <a:rPr lang="en-US" dirty="0" smtClean="0">
                <a:solidFill>
                  <a:srgbClr val="FF0000"/>
                </a:solidFill>
              </a:rPr>
              <a:t>"mini" applications</a:t>
            </a:r>
            <a:r>
              <a:rPr lang="en-US" dirty="0" smtClean="0"/>
              <a:t>, capable only of </a:t>
            </a:r>
            <a:r>
              <a:rPr lang="en-US" dirty="0" smtClean="0">
                <a:solidFill>
                  <a:srgbClr val="FF0000"/>
                </a:solidFill>
              </a:rPr>
              <a:t>performing middleware and routing functions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Every express application has a </a:t>
            </a:r>
            <a:r>
              <a:rPr lang="en-US" dirty="0" smtClean="0">
                <a:solidFill>
                  <a:srgbClr val="FF0000"/>
                </a:solidFill>
              </a:rPr>
              <a:t>built-in app router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Routers behave like middleware themselves and </a:t>
            </a:r>
            <a:r>
              <a:rPr lang="en-US" dirty="0" smtClean="0">
                <a:solidFill>
                  <a:srgbClr val="FF0000"/>
                </a:solidFill>
              </a:rPr>
              <a:t>can be ".use()'d" by the app or in other routers.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Router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80" y="816600"/>
            <a:ext cx="5016440" cy="551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96882" y="1331344"/>
            <a:ext cx="1526876" cy="212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15793" y="1311215"/>
            <a:ext cx="1463040" cy="2462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7787B"/>
                </a:solidFill>
              </a:rPr>
              <a:t>Built-in app router</a:t>
            </a:r>
            <a:endParaRPr lang="en-US" b="1" dirty="0">
              <a:solidFill>
                <a:srgbClr val="77787B"/>
              </a:solidFill>
            </a:endParaRPr>
          </a:p>
        </p:txBody>
      </p:sp>
      <p:cxnSp>
        <p:nvCxnSpPr>
          <p:cNvPr id="10" name="Straight Connector 9"/>
          <p:cNvCxnSpPr>
            <a:stCxn id="7" idx="3"/>
            <a:endCxn id="8" idx="1"/>
          </p:cNvCxnSpPr>
          <p:nvPr/>
        </p:nvCxnSpPr>
        <p:spPr>
          <a:xfrm flipV="1">
            <a:off x="4623758" y="1434326"/>
            <a:ext cx="992035" cy="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7244" y="2631059"/>
            <a:ext cx="572220" cy="198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8489" y="3904893"/>
            <a:ext cx="572220" cy="198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34240" y="4988946"/>
            <a:ext cx="672862" cy="20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95265" y="5633051"/>
            <a:ext cx="1659149" cy="207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26320" y="5612920"/>
            <a:ext cx="1645920" cy="2743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7787B"/>
                </a:solidFill>
              </a:rPr>
              <a:t>be ".use()'d" by the app</a:t>
            </a:r>
            <a:endParaRPr lang="en-US" b="1" dirty="0">
              <a:solidFill>
                <a:srgbClr val="77787B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4054414" y="5736567"/>
            <a:ext cx="971906" cy="1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vs.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AngularJS</a:t>
            </a:r>
            <a:r>
              <a:rPr lang="en-US" dirty="0" smtClean="0"/>
              <a:t> is a beautiful client-side framework, highly testable, that combines tons of cool stuff such as </a:t>
            </a:r>
            <a:r>
              <a:rPr lang="en-US" b="1" i="1" dirty="0" smtClean="0">
                <a:solidFill>
                  <a:srgbClr val="FF0000"/>
                </a:solidFill>
              </a:rPr>
              <a:t>MVC</a:t>
            </a:r>
            <a:r>
              <a:rPr lang="en-US" b="1" dirty="0" smtClean="0"/>
              <a:t>, </a:t>
            </a:r>
            <a:r>
              <a:rPr lang="en-US" b="1" i="1" dirty="0" smtClean="0"/>
              <a:t>dependency injection</a:t>
            </a:r>
            <a:r>
              <a:rPr lang="en-US" i="1" dirty="0" smtClean="0"/>
              <a:t>, </a:t>
            </a:r>
            <a:r>
              <a:rPr lang="en-US" b="1" i="1" dirty="0" smtClean="0"/>
              <a:t>data binding </a:t>
            </a:r>
            <a:r>
              <a:rPr lang="en-US" dirty="0" smtClean="0"/>
              <a:t>and much more. 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dirty="0" smtClean="0"/>
              <a:t>	We can use </a:t>
            </a:r>
            <a:r>
              <a:rPr lang="en-US" dirty="0" err="1" smtClean="0"/>
              <a:t>AngularJS</a:t>
            </a:r>
            <a:r>
              <a:rPr lang="en-US" dirty="0" smtClean="0"/>
              <a:t> for defining your client-side behavior[Views and Controllers] and then write up the REST-Services which </a:t>
            </a:r>
            <a:r>
              <a:rPr lang="en-US" dirty="0" err="1" smtClean="0"/>
              <a:t>AngularJS</a:t>
            </a:r>
            <a:r>
              <a:rPr lang="en-US" dirty="0" smtClean="0"/>
              <a:t> client can interact with. 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dirty="0" smtClean="0"/>
              <a:t>	The client runs on the web browser[</a:t>
            </a:r>
            <a:r>
              <a:rPr lang="en-US" b="1" dirty="0" err="1" smtClean="0"/>
              <a:t>AngularJS</a:t>
            </a:r>
            <a:r>
              <a:rPr lang="en-US" dirty="0" smtClean="0"/>
              <a:t>], and does asynchronous communication to the server. The server[</a:t>
            </a:r>
            <a:r>
              <a:rPr lang="en-US" b="1" dirty="0" err="1" smtClean="0"/>
              <a:t>ExpressJS</a:t>
            </a:r>
            <a:r>
              <a:rPr lang="en-US" dirty="0" smtClean="0"/>
              <a:t>] then retrieves and stores data for the client.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http://blog.carbonfive.com/2013/10/27/the-javascript-event-loop-explained/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http://www.nodejs.org/documentation/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http://www.nodebeginner.org/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http://stackoverflow.com/questions/18817630/what-are-the-basic-differences-and-similarities-between-angular-js-and-express-j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50" name="AutoShape 2" descr="scrum developmen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Event-driven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It is a programming </a:t>
            </a:r>
            <a:r>
              <a:rPr lang="en-US" dirty="0" smtClean="0"/>
              <a:t>paradigm</a:t>
            </a:r>
            <a:r>
              <a:rPr lang="zh-CN" altLang="en-US" dirty="0" smtClean="0"/>
              <a:t>（范式）</a:t>
            </a:r>
            <a:r>
              <a:rPr lang="en-US" dirty="0" smtClean="0"/>
              <a:t> in </a:t>
            </a:r>
            <a:r>
              <a:rPr lang="en-US" b="1" i="1" dirty="0" smtClean="0"/>
              <a:t>which the flow of the program is determined by </a:t>
            </a:r>
            <a:r>
              <a:rPr lang="en-US" b="1" i="1" dirty="0" smtClean="0"/>
              <a:t>events</a:t>
            </a:r>
            <a:r>
              <a:rPr lang="en-US" dirty="0" smtClean="0"/>
              <a:t> such as user actions or </a:t>
            </a:r>
            <a:r>
              <a:rPr lang="en-US" b="1" i="1" dirty="0" smtClean="0"/>
              <a:t>messages</a:t>
            </a:r>
            <a:r>
              <a:rPr lang="en-US" dirty="0" smtClean="0"/>
              <a:t> from other programs/threads 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It is widely applied in the development of </a:t>
            </a:r>
            <a:r>
              <a:rPr lang="en-US" dirty="0" smtClean="0">
                <a:solidFill>
                  <a:srgbClr val="FF0000"/>
                </a:solidFill>
              </a:rPr>
              <a:t>JavaScript web applications</a:t>
            </a:r>
            <a:r>
              <a:rPr lang="en-US" dirty="0" smtClean="0"/>
              <a:t> that are centered on performing certain actions in response to user input.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 event handler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5342" y="4865298"/>
            <a:ext cx="5750568" cy="158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Non-blocking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In JavaScript, almost all I/O is non-blocking (</a:t>
            </a:r>
            <a:r>
              <a:rPr lang="en-US" dirty="0" err="1" smtClean="0">
                <a:solidFill>
                  <a:srgbClr val="FF0000"/>
                </a:solidFill>
              </a:rPr>
              <a:t>Async≠Concurrency</a:t>
            </a:r>
            <a:r>
              <a:rPr lang="en-US" dirty="0" smtClean="0"/>
              <a:t>). This includes HTTP requests, database operations and disk reads and writes</a:t>
            </a:r>
          </a:p>
          <a:p>
            <a:pPr lvl="1"/>
            <a:r>
              <a:rPr lang="en-US" sz="2400" dirty="0" smtClean="0"/>
              <a:t>The single thread of execution asks the runtime to perform an operation, providing a callback function </a:t>
            </a:r>
          </a:p>
          <a:p>
            <a:pPr lvl="1"/>
            <a:r>
              <a:rPr lang="en-US" sz="2400" dirty="0" smtClean="0"/>
              <a:t>Then moves on to do something else in sequence. </a:t>
            </a:r>
          </a:p>
          <a:p>
            <a:pPr lvl="1"/>
            <a:r>
              <a:rPr lang="en-US" sz="2400" dirty="0" smtClean="0"/>
              <a:t>When the operation has been completed, a message is enqueued along with the provided callback function. </a:t>
            </a:r>
          </a:p>
          <a:p>
            <a:pPr lvl="1"/>
            <a:r>
              <a:rPr lang="en-US" sz="2400" i="1" dirty="0" smtClean="0">
                <a:solidFill>
                  <a:srgbClr val="7030A0"/>
                </a:solidFill>
              </a:rPr>
              <a:t>At some point in the future</a:t>
            </a:r>
            <a:r>
              <a:rPr lang="en-US" sz="2400" dirty="0" smtClean="0"/>
              <a:t>, the message is dequeued and the callback fired.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Additional Messages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57" y="1266824"/>
            <a:ext cx="2302901" cy="394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16848" y="1267239"/>
            <a:ext cx="5462917" cy="40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lvl="0" indent="-174625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Due to the non-blocking nature of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</a:rPr>
              <a:t>setTimeout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, its callback will fire at least 0 milliseconds in the future and </a:t>
            </a:r>
            <a:r>
              <a:rPr lang="en-US" sz="2000" dirty="0" smtClean="0">
                <a:solidFill>
                  <a:srgbClr val="FF0000"/>
                </a:solidFill>
              </a:rPr>
              <a:t>is not processed as part of this message</a:t>
            </a:r>
            <a:r>
              <a:rPr lang="en-US" sz="2000" dirty="0" smtClean="0">
                <a:solidFill>
                  <a:schemeClr val="bg2"/>
                </a:solidFill>
              </a:rPr>
              <a:t>. 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In this example,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</a:rPr>
              <a:t>setTimeout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is invoked, passing a callback function g and a timeout of 0 milliseconds. When the specified time elapses (in this case, </a:t>
            </a:r>
            <a:r>
              <a:rPr lang="en-US" sz="2000" dirty="0" smtClean="0">
                <a:solidFill>
                  <a:srgbClr val="FF0000"/>
                </a:solidFill>
              </a:rPr>
              <a:t>almost instantly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 a separate message will be enqueued containing g as its callback function</a:t>
            </a:r>
            <a:r>
              <a:rPr lang="en-US" sz="2000" dirty="0" smtClean="0">
                <a:solidFill>
                  <a:schemeClr val="bg2"/>
                </a:solidFill>
              </a:rPr>
              <a:t>. 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The resulting console activity would look like: </a:t>
            </a:r>
            <a:r>
              <a:rPr lang="en-US" sz="2000" dirty="0" smtClean="0">
                <a:solidFill>
                  <a:srgbClr val="FF0000"/>
                </a:solidFill>
              </a:rPr>
              <a:t>“</a:t>
            </a:r>
            <a:r>
              <a:rPr lang="en-US" sz="2000" dirty="0" err="1" smtClean="0">
                <a:solidFill>
                  <a:srgbClr val="FF0000"/>
                </a:solidFill>
              </a:rPr>
              <a:t>foo</a:t>
            </a:r>
            <a:r>
              <a:rPr lang="en-US" sz="2000" dirty="0" smtClean="0">
                <a:solidFill>
                  <a:srgbClr val="FF0000"/>
                </a:solidFill>
              </a:rPr>
              <a:t>”, “</a:t>
            </a:r>
            <a:r>
              <a:rPr lang="en-US" sz="2000" dirty="0" err="1" smtClean="0">
                <a:solidFill>
                  <a:srgbClr val="FF0000"/>
                </a:solidFill>
              </a:rPr>
              <a:t>baz</a:t>
            </a:r>
            <a:r>
              <a:rPr lang="en-US" sz="2000" dirty="0" smtClean="0">
                <a:solidFill>
                  <a:srgbClr val="FF0000"/>
                </a:solidFill>
              </a:rPr>
              <a:t>”, “</a:t>
            </a:r>
            <a:r>
              <a:rPr lang="en-US" sz="2000" dirty="0" err="1" smtClean="0">
                <a:solidFill>
                  <a:srgbClr val="FF0000"/>
                </a:solidFill>
              </a:rPr>
              <a:t>blix</a:t>
            </a:r>
            <a:r>
              <a:rPr lang="en-US" sz="2000" dirty="0" smtClean="0">
                <a:solidFill>
                  <a:srgbClr val="FF0000"/>
                </a:solidFill>
              </a:rPr>
              <a:t>” and then on the next tick of the event loop: “bar”. </a:t>
            </a:r>
          </a:p>
        </p:txBody>
      </p:sp>
      <p:sp>
        <p:nvSpPr>
          <p:cNvPr id="8" name="Rectangle 7"/>
          <p:cNvSpPr/>
          <p:nvPr/>
        </p:nvSpPr>
        <p:spPr>
          <a:xfrm>
            <a:off x="948906" y="5473005"/>
            <a:ext cx="7384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74625" algn="ctr">
              <a:spcBef>
                <a:spcPct val="20000"/>
              </a:spcBef>
              <a:buClr>
                <a:schemeClr val="bg1"/>
              </a:buClr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Note: If </a:t>
            </a:r>
            <a:r>
              <a:rPr lang="en-US" sz="2000" dirty="0" smtClean="0">
                <a:solidFill>
                  <a:srgbClr val="FF0000"/>
                </a:solidFill>
              </a:rPr>
              <a:t>in the same call </a:t>
            </a:r>
            <a:r>
              <a:rPr lang="en-US" sz="2000" i="1" dirty="0" smtClean="0">
                <a:solidFill>
                  <a:srgbClr val="7030A0"/>
                </a:solidFill>
              </a:rPr>
              <a:t>frame</a:t>
            </a:r>
            <a:r>
              <a:rPr lang="en-US" sz="2000" dirty="0" smtClean="0">
                <a:solidFill>
                  <a:srgbClr val="FF0000"/>
                </a:solidFill>
              </a:rPr>
              <a:t> two calls are made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</a:rPr>
              <a:t>setTimeout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– passing the same value for a second argument – their </a:t>
            </a:r>
            <a:r>
              <a:rPr lang="en-US" sz="2000" dirty="0" smtClean="0">
                <a:solidFill>
                  <a:srgbClr val="FF0000"/>
                </a:solidFill>
              </a:rPr>
              <a:t>callbacks will be queued in the order of invocation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  <a:endParaRPr lang="en-US" sz="2000" kern="0" dirty="0" smtClean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355" y="1785668"/>
            <a:ext cx="1889185" cy="241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Frame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105" y="2071596"/>
            <a:ext cx="1761676" cy="297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852946" y="1664040"/>
            <a:ext cx="5462917" cy="36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lvl="0" indent="-174625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When calling g, </a:t>
            </a:r>
            <a:r>
              <a:rPr lang="en-US" sz="2000" dirty="0" smtClean="0">
                <a:solidFill>
                  <a:srgbClr val="FF0000"/>
                </a:solidFill>
              </a:rPr>
              <a:t>a first frame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is created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	containing g arguments and local variables.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endParaRPr lang="en-US" sz="2000" dirty="0" smtClean="0">
              <a:solidFill>
                <a:schemeClr val="bg2"/>
              </a:solidFill>
            </a:endParaRP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When g calls f, </a:t>
            </a:r>
            <a:r>
              <a:rPr lang="en-US" sz="2000" dirty="0" smtClean="0">
                <a:solidFill>
                  <a:srgbClr val="FF0000"/>
                </a:solidFill>
              </a:rPr>
              <a:t>a second frame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is created and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	pushed on top of the first one containing f 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	arguments and local variables.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endParaRPr lang="en-US" sz="2000" dirty="0" smtClean="0">
              <a:solidFill>
                <a:schemeClr val="bg2"/>
              </a:solidFill>
            </a:endParaRP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When f returns, </a:t>
            </a:r>
            <a:r>
              <a:rPr lang="en-US" sz="2000" dirty="0" smtClean="0">
                <a:solidFill>
                  <a:srgbClr val="FF0000"/>
                </a:solidFill>
              </a:rPr>
              <a:t>the top frame element is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000" dirty="0" smtClean="0">
                <a:solidFill>
                  <a:srgbClr val="FF0000"/>
                </a:solidFill>
              </a:rPr>
              <a:t>	popped out of the </a:t>
            </a:r>
            <a:r>
              <a:rPr lang="en-US" sz="2000" i="1" dirty="0" smtClean="0">
                <a:solidFill>
                  <a:srgbClr val="7030A0"/>
                </a:solidFill>
              </a:rPr>
              <a:t>stack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(leaving only g call</a:t>
            </a:r>
          </a:p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	frame). When g returns, </a:t>
            </a:r>
            <a:r>
              <a:rPr lang="en-US" sz="2000" dirty="0" smtClean="0">
                <a:solidFill>
                  <a:srgbClr val="FF0000"/>
                </a:solidFill>
              </a:rPr>
              <a:t>the stack is empty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017597"/>
            <a:ext cx="4347234" cy="5370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Stack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Function calls form a stack of </a:t>
            </a:r>
            <a:r>
              <a:rPr lang="en-US" sz="1600" i="1" dirty="0" smtClean="0">
                <a:solidFill>
                  <a:srgbClr val="FF0000"/>
                </a:solidFill>
              </a:rPr>
              <a:t>frames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dirty="0" smtClean="0"/>
              <a:t>Heap</a:t>
            </a:r>
          </a:p>
          <a:p>
            <a:r>
              <a:rPr lang="en-US" sz="1600" dirty="0" smtClean="0"/>
              <a:t>Objects are allocated in a heap which is just a name to denote a large </a:t>
            </a:r>
            <a:r>
              <a:rPr lang="en-US" sz="1600" dirty="0" smtClean="0">
                <a:solidFill>
                  <a:srgbClr val="FF0000"/>
                </a:solidFill>
              </a:rPr>
              <a:t>mostly unstructured region of memory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dirty="0" smtClean="0"/>
              <a:t>Queue</a:t>
            </a:r>
          </a:p>
          <a:p>
            <a:r>
              <a:rPr lang="en-US" sz="1600" dirty="0" smtClean="0"/>
              <a:t>A JavaScript runtime </a:t>
            </a:r>
            <a:r>
              <a:rPr lang="en-US" sz="1600" dirty="0" smtClean="0">
                <a:solidFill>
                  <a:srgbClr val="FF0000"/>
                </a:solidFill>
              </a:rPr>
              <a:t>contains a message queue</a:t>
            </a:r>
            <a:r>
              <a:rPr lang="en-US" sz="1600" dirty="0" smtClean="0"/>
              <a:t>, which is a list of messages to be processed. </a:t>
            </a:r>
          </a:p>
          <a:p>
            <a:r>
              <a:rPr lang="en-US" sz="1600" dirty="0" smtClean="0"/>
              <a:t>To </a:t>
            </a:r>
            <a:r>
              <a:rPr lang="en-US" sz="1600" dirty="0" smtClean="0">
                <a:solidFill>
                  <a:srgbClr val="FF0000"/>
                </a:solidFill>
              </a:rPr>
              <a:t>each message is associated a function</a:t>
            </a:r>
            <a:r>
              <a:rPr lang="en-US" sz="1600" dirty="0" smtClean="0"/>
              <a:t>. </a:t>
            </a:r>
          </a:p>
          <a:p>
            <a:r>
              <a:rPr lang="en-US" sz="1600" dirty="0" smtClean="0"/>
              <a:t>When </a:t>
            </a:r>
            <a:r>
              <a:rPr lang="en-US" sz="1600" dirty="0" smtClean="0">
                <a:solidFill>
                  <a:srgbClr val="FF0000"/>
                </a:solidFill>
              </a:rPr>
              <a:t>the stack is empty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a message is taken out</a:t>
            </a:r>
            <a:r>
              <a:rPr lang="en-US" sz="1600" dirty="0" smtClean="0"/>
              <a:t> of the queue and processed. </a:t>
            </a:r>
          </a:p>
          <a:p>
            <a:r>
              <a:rPr lang="en-US" sz="1600" dirty="0" smtClean="0"/>
              <a:t>The </a:t>
            </a:r>
            <a:r>
              <a:rPr lang="en-US" sz="1600" dirty="0" smtClean="0">
                <a:solidFill>
                  <a:srgbClr val="FF0000"/>
                </a:solidFill>
              </a:rPr>
              <a:t>processing consists of calling the associated function </a:t>
            </a:r>
            <a:r>
              <a:rPr lang="en-US" sz="1600" dirty="0" smtClean="0"/>
              <a:t>(and thus creating an initial stack frame). </a:t>
            </a:r>
          </a:p>
          <a:p>
            <a:r>
              <a:rPr lang="en-US" sz="1600" dirty="0" smtClean="0"/>
              <a:t>The </a:t>
            </a:r>
            <a:r>
              <a:rPr lang="en-US" sz="1600" dirty="0" smtClean="0">
                <a:solidFill>
                  <a:srgbClr val="FF0000"/>
                </a:solidFill>
              </a:rPr>
              <a:t>message processing ends</a:t>
            </a:r>
            <a:r>
              <a:rPr lang="en-US" sz="1600" dirty="0" smtClean="0"/>
              <a:t> when the stack becomes empty again.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1319" y="2011153"/>
            <a:ext cx="3369259" cy="310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Beijing Jiao Tong University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3174" y="1294532"/>
            <a:ext cx="8280400" cy="4681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In a loop, </a:t>
            </a:r>
            <a:r>
              <a:rPr lang="en-US" dirty="0" smtClean="0">
                <a:solidFill>
                  <a:srgbClr val="FF0000"/>
                </a:solidFill>
              </a:rPr>
              <a:t>the queue is polled for the next message (each poll referred to as a “tick”) </a:t>
            </a:r>
            <a:r>
              <a:rPr lang="en-US" dirty="0" smtClean="0"/>
              <a:t>and when a message is encountered, the callback for that message is executed.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The calling of this callback function serves as the initial frame in the call stack. </a:t>
            </a:r>
            <a:r>
              <a:rPr lang="en-US" dirty="0" smtClean="0">
                <a:solidFill>
                  <a:srgbClr val="FF0000"/>
                </a:solidFill>
              </a:rPr>
              <a:t>Due to JavaScript being </a:t>
            </a:r>
            <a:r>
              <a:rPr lang="en-US" i="1" dirty="0" smtClean="0">
                <a:solidFill>
                  <a:srgbClr val="7030A0"/>
                </a:solidFill>
              </a:rPr>
              <a:t>single-threaded</a:t>
            </a:r>
            <a:r>
              <a:rPr lang="en-US" dirty="0" smtClean="0">
                <a:solidFill>
                  <a:srgbClr val="FF0000"/>
                </a:solidFill>
              </a:rPr>
              <a:t>, further message polling and processing is halted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pending the return of all calls on the stack.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539" y="2555487"/>
            <a:ext cx="5894417" cy="227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657</Words>
  <Application>Microsoft Office PowerPoint</Application>
  <PresentationFormat>全屏显示(4:3)</PresentationFormat>
  <Paragraphs>219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Nourriture - Connect People with Ingredients</vt:lpstr>
      <vt:lpstr>PowerPoint 演示文稿</vt:lpstr>
      <vt:lpstr>What Node.js</vt:lpstr>
      <vt:lpstr>What Event-driven Programming</vt:lpstr>
      <vt:lpstr>What Non-blocking I/O</vt:lpstr>
      <vt:lpstr>Queuing Additional Messages</vt:lpstr>
      <vt:lpstr>What Frame</vt:lpstr>
      <vt:lpstr>Runtime Concepts</vt:lpstr>
      <vt:lpstr>The Event Loop</vt:lpstr>
      <vt:lpstr>JavaScript Processing Model</vt:lpstr>
      <vt:lpstr>Worker Thread – Web Workers</vt:lpstr>
      <vt:lpstr>Example for Web Workers</vt:lpstr>
      <vt:lpstr>A Note on Closures of JavaScript</vt:lpstr>
      <vt:lpstr>Node.js Concurrent Processing Model</vt:lpstr>
      <vt:lpstr>Takeaways for Node.js</vt:lpstr>
      <vt:lpstr>PowerPoint 演示文稿</vt:lpstr>
      <vt:lpstr>Web Server powered by Node.js</vt:lpstr>
      <vt:lpstr>A Typical Example from nodebeginner.org</vt:lpstr>
      <vt:lpstr>requestHandlers.js – Func@start</vt:lpstr>
      <vt:lpstr>requestHandlers.js – Func@upload</vt:lpstr>
      <vt:lpstr>requestHandlers.js – Func@show</vt:lpstr>
      <vt:lpstr>router.js – Func@route</vt:lpstr>
      <vt:lpstr>server.js – Func@start</vt:lpstr>
      <vt:lpstr>index.js – Entry of the program</vt:lpstr>
      <vt:lpstr>PowerPoint 演示文稿</vt:lpstr>
      <vt:lpstr>Express vs. Express app</vt:lpstr>
      <vt:lpstr>HelloWorld – package.json</vt:lpstr>
      <vt:lpstr>HelloWorld – app.js</vt:lpstr>
      <vt:lpstr>What Middleware</vt:lpstr>
      <vt:lpstr>Users Online Count – package.json</vt:lpstr>
      <vt:lpstr>Users Online Count – app.js</vt:lpstr>
      <vt:lpstr>What Router</vt:lpstr>
      <vt:lpstr>Example for Router</vt:lpstr>
      <vt:lpstr>Express vs. AngularJS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2014-10-19T06:29:50Z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