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86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87.xml" ContentType="application/vnd.openxmlformats-officedocument.presentationml.slideLayout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1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Masters/slideMaster7.xml" ContentType="application/vnd.openxmlformats-officedocument.presentationml.slideMaster+xml"/>
  <Override PartName="/ppt/theme/theme9.xml" ContentType="application/vnd.openxmlformats-officedocument.them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  <p:sldMasterId id="2147483743" r:id="rId5"/>
    <p:sldMasterId id="2147483752" r:id="rId6"/>
    <p:sldMasterId id="2147483761" r:id="rId7"/>
    <p:sldMasterId id="2147483770" r:id="rId8"/>
    <p:sldMasterId id="2147483779" r:id="rId9"/>
    <p:sldMasterId id="2147483843" r:id="rId10"/>
  </p:sldMasterIdLst>
  <p:notesMasterIdLst>
    <p:notesMasterId r:id="rId44"/>
  </p:notesMasterIdLst>
  <p:handoutMasterIdLst>
    <p:handoutMasterId r:id="rId45"/>
  </p:handoutMasterIdLst>
  <p:sldIdLst>
    <p:sldId id="257" r:id="rId11"/>
    <p:sldId id="545" r:id="rId12"/>
    <p:sldId id="557" r:id="rId13"/>
    <p:sldId id="499" r:id="rId14"/>
    <p:sldId id="559" r:id="rId15"/>
    <p:sldId id="560" r:id="rId16"/>
    <p:sldId id="563" r:id="rId17"/>
    <p:sldId id="575" r:id="rId18"/>
    <p:sldId id="576" r:id="rId19"/>
    <p:sldId id="577" r:id="rId20"/>
    <p:sldId id="578" r:id="rId21"/>
    <p:sldId id="579" r:id="rId22"/>
    <p:sldId id="580" r:id="rId23"/>
    <p:sldId id="561" r:id="rId24"/>
    <p:sldId id="562" r:id="rId25"/>
    <p:sldId id="574" r:id="rId26"/>
    <p:sldId id="564" r:id="rId27"/>
    <p:sldId id="566" r:id="rId28"/>
    <p:sldId id="565" r:id="rId29"/>
    <p:sldId id="567" r:id="rId30"/>
    <p:sldId id="568" r:id="rId31"/>
    <p:sldId id="571" r:id="rId32"/>
    <p:sldId id="569" r:id="rId33"/>
    <p:sldId id="572" r:id="rId34"/>
    <p:sldId id="573" r:id="rId35"/>
    <p:sldId id="581" r:id="rId36"/>
    <p:sldId id="582" r:id="rId37"/>
    <p:sldId id="583" r:id="rId38"/>
    <p:sldId id="584" r:id="rId39"/>
    <p:sldId id="585" r:id="rId40"/>
    <p:sldId id="586" r:id="rId41"/>
    <p:sldId id="587" r:id="rId42"/>
    <p:sldId id="490" r:id="rId43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87B"/>
    <a:srgbClr val="FF00FF"/>
    <a:srgbClr val="FFFFFF"/>
    <a:srgbClr val="996633"/>
    <a:srgbClr val="EAF3E7"/>
    <a:srgbClr val="D3E7CC"/>
    <a:srgbClr val="0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82488" autoAdjust="0"/>
  </p:normalViewPr>
  <p:slideViewPr>
    <p:cSldViewPr snapToGrid="0">
      <p:cViewPr varScale="1">
        <p:scale>
          <a:sx n="72" d="100"/>
          <a:sy n="72" d="100"/>
        </p:scale>
        <p:origin x="-1795" y="-91"/>
      </p:cViewPr>
      <p:guideLst>
        <p:guide orient="horz" pos="935"/>
        <p:guide orient="horz" pos="3884"/>
        <p:guide orient="horz" pos="4020"/>
        <p:guide orient="horz" pos="4156"/>
        <p:guide orient="horz" pos="809"/>
        <p:guide orient="horz" pos="300"/>
        <p:guide orient="horz" pos="142"/>
        <p:guide orient="horz" pos="2160"/>
        <p:guide pos="2880"/>
        <p:guide pos="136"/>
        <p:guide pos="272"/>
        <p:guide pos="5624"/>
        <p:guide pos="4940"/>
        <p:guide pos="5618"/>
        <p:guide pos="101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slide" Target="slides/slide32.xml"/><Relationship Id="rId47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41" Type="http://schemas.openxmlformats.org/officeDocument/2006/relationships/slide" Target="slides/slide3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tableStyles" Target="tableStyle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theme" Target="theme/theme1.xml"/><Relationship Id="rId8" Type="http://schemas.openxmlformats.org/officeDocument/2006/relationships/slideMaster" Target="slideMasters/slideMaster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r>
              <a:rPr lang="en-GB"/>
              <a:t>   Rev 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fld id="{6E9BC4E0-6123-476C-81FC-255E11AB695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r>
              <a:rPr lang="en-GB"/>
              <a:t>Test Presentation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r>
              <a:rPr lang="en-GB"/>
              <a:t>2008-08-21</a:t>
            </a:r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r>
              <a:rPr lang="en-GB"/>
              <a:t>1/152 43-LXE 108 236 Uen  Rev PA1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fld id="{74A263B4-D0EB-4C6F-92B6-7AA329CF60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Hypermedia = Hypert</a:t>
            </a:r>
            <a:r>
              <a:rPr lang="en-US" baseline="0" dirty="0" smtClean="0"/>
              <a:t>ext + Multimedia</a:t>
            </a:r>
          </a:p>
          <a:p>
            <a:r>
              <a:rPr lang="en-US" baseline="0" dirty="0" smtClean="0"/>
              <a:t>HATEOAS = ‘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超媒体即应用状态引擎</a:t>
            </a:r>
            <a:r>
              <a:rPr lang="en-US" baseline="0" dirty="0" smtClean="0"/>
              <a:t>’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Test Presentation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1/152 43-LXE 108 236 Uen  Rev PA1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263B4-D0EB-4C6F-92B6-7AA329CF6000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Anonymous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func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Test Presentation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1/152 43-LXE 108 236 Uen  Rev PA1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263B4-D0EB-4C6F-92B6-7AA329CF6000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over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3" name="Picture 12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ver_lim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9" name="Picture 8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lim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lim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lim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chemeClr val="bg1"/>
                </a:solidFill>
                <a:latin typeface="Arial"/>
              </a:rPr>
              <a:t>CONFIDENTIAL</a:t>
            </a:r>
            <a:endParaRPr lang="sv-SE" sz="1100" b="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oran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oran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oran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vider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oran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chemeClr val="bg1"/>
                </a:solidFill>
                <a:latin typeface="Arial"/>
              </a:rPr>
              <a:t>CONFIDENTIAL</a:t>
            </a:r>
            <a:endParaRPr lang="sv-SE" sz="1100" b="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re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16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inside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re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re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re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en-GB" sz="1100" b="1" noProof="0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en-GB" sz="1100" b="1" noProof="0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purp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purp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purp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purp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hankyou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chemeClr val="bg1"/>
                </a:solidFill>
                <a:latin typeface="Arial"/>
              </a:rPr>
              <a:t>CONFIDENTIAL</a:t>
            </a:r>
            <a:endParaRPr lang="sv-SE" sz="1100" b="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over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3" name="Picture 12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vider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inside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hankyou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6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7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84.xml"/><Relationship Id="rId9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pic>
        <p:nvPicPr>
          <p:cNvPr id="7" name="Picture 6" descr="SE_makebelieve(2).png"/>
          <p:cNvPicPr>
            <a:picLocks noChangeAspect="1"/>
          </p:cNvPicPr>
          <p:nvPr/>
        </p:nvPicPr>
        <p:blipFill>
          <a:blip r:embed="rId16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  <p:sp>
        <p:nvSpPr>
          <p:cNvPr id="14" name="txtHeaderSecClass"/>
          <p:cNvSpPr txBox="1"/>
          <p:nvPr userDrawn="1"/>
        </p:nvSpPr>
        <p:spPr>
          <a:xfrm>
            <a:off x="8255000" y="6638290"/>
            <a:ext cx="889000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smtClean="0">
                <a:solidFill>
                  <a:srgbClr val="000000"/>
                </a:solidFill>
                <a:latin typeface="Arial"/>
              </a:rPr>
              <a:t>Company Internal</a:t>
            </a:r>
            <a:endParaRPr lang="en-US" sz="75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txtFooterLeft"/>
          <p:cNvSpPr txBox="1"/>
          <p:nvPr userDrawn="1"/>
        </p:nvSpPr>
        <p:spPr>
          <a:xfrm>
            <a:off x="979169" y="6638290"/>
            <a:ext cx="193319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b="0" smtClean="0">
                <a:solidFill>
                  <a:srgbClr val="7F7F7F"/>
                </a:solidFill>
                <a:latin typeface="Arial"/>
              </a:rPr>
              <a:t>3/155 01-LXE 110 1400 Uen A</a:t>
            </a:r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2977260" y="6638290"/>
            <a:ext cx="463321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b="0" smtClean="0">
                <a:solidFill>
                  <a:srgbClr val="7F7F7F"/>
                </a:solidFill>
                <a:latin typeface="Arial"/>
              </a:rPr>
              <a:t>One way QA and Delivery of Apps</a:t>
            </a:r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3" name="txtFooterDate"/>
          <p:cNvSpPr txBox="1"/>
          <p:nvPr userDrawn="1"/>
        </p:nvSpPr>
        <p:spPr>
          <a:xfrm>
            <a:off x="385190" y="6638290"/>
            <a:ext cx="529208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b="0" smtClean="0">
                <a:solidFill>
                  <a:srgbClr val="7F7F7F"/>
                </a:solidFill>
                <a:latin typeface="Arial"/>
              </a:rPr>
              <a:t>2011-12-13</a:t>
            </a:r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8" name="txtFooterCVLPage"/>
          <p:cNvSpPr txBox="1"/>
          <p:nvPr userDrawn="1"/>
        </p:nvSpPr>
        <p:spPr>
          <a:xfrm>
            <a:off x="93598" y="6638290"/>
            <a:ext cx="187197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/>
            <a:fld id="{4E5B60B3-AD57-4F13-8255-84FA8988E99A}" type="slidenum">
              <a:rPr lang="en-US" sz="750" b="0" smtClean="0">
                <a:solidFill>
                  <a:srgbClr val="7F7F7F"/>
                </a:solidFill>
                <a:latin typeface="Arial"/>
              </a:rPr>
              <a:pPr algn="r"/>
              <a:t>‹#›</a:t>
            </a:fld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40" r:id="rId1"/>
    <p:sldLayoutId id="2147483719" r:id="rId2"/>
    <p:sldLayoutId id="2147483720" r:id="rId3"/>
    <p:sldLayoutId id="2147483741" r:id="rId4"/>
    <p:sldLayoutId id="2147483721" r:id="rId5"/>
    <p:sldLayoutId id="2147483723" r:id="rId6"/>
    <p:sldLayoutId id="2147483724" r:id="rId7"/>
    <p:sldLayoutId id="2147483742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1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832" r:id="rId9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6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6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6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7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03" r:id="rId15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7" name="Picture 6" descr="SE_makebelieve(2).png"/>
          <p:cNvPicPr>
            <a:picLocks noChangeAspect="1"/>
          </p:cNvPicPr>
          <p:nvPr userDrawn="1"/>
        </p:nvPicPr>
        <p:blipFill>
          <a:blip r:embed="rId10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ogrammableweb.com/apis/directory" TargetMode="Externa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ooah.com/source/view/2284" TargetMode="Externa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mcavage.github.com/node-restify" TargetMode="Externa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cavage/node-restify/issues/176" TargetMode="External"/><Relationship Id="rId2" Type="http://schemas.openxmlformats.org/officeDocument/2006/relationships/hyperlink" Target="http://mcavage.github.com/node-restify" TargetMode="Externa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hackst.com/" TargetMode="External"/><Relationship Id="rId2" Type="http://schemas.openxmlformats.org/officeDocument/2006/relationships/hyperlink" Target="http://mcavage.github.com/node-restify" TargetMode="Externa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github.com/wiztools/rest-client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stackoverflow.com/questions/671118/what-exactly-is-restful-programming/671132" TargetMode="External"/><Relationship Id="rId3" Type="http://schemas.openxmlformats.org/officeDocument/2006/relationships/hyperlink" Target="http://www.ics.uci.edu/~fielding/pubs/dissertation/rest_arch_style.htm" TargetMode="External"/><Relationship Id="rId7" Type="http://schemas.openxmlformats.org/officeDocument/2006/relationships/hyperlink" Target="https://github.com/mcavage/node-restify/issues/176" TargetMode="External"/><Relationship Id="rId2" Type="http://schemas.openxmlformats.org/officeDocument/2006/relationships/hyperlink" Target="http://www.ruanyifeng.com/blog/2011/09/restful.html" TargetMode="Externa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://thejackalofjavascript.com/list-all-rest-endpoints/" TargetMode="External"/><Relationship Id="rId5" Type="http://schemas.openxmlformats.org/officeDocument/2006/relationships/hyperlink" Target="http://en.wikipedia.org/wiki/Representational_state_transfer" TargetMode="External"/><Relationship Id="rId4" Type="http://schemas.openxmlformats.org/officeDocument/2006/relationships/hyperlink" Target="http://www.slideshare.net/PeterREgli/rest-representational-state-transfer-11428815" TargetMode="External"/><Relationship Id="rId9" Type="http://schemas.openxmlformats.org/officeDocument/2006/relationships/hyperlink" Target="https://github.com/arvindr21/restify-mongojs-ap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Nourriture - </a:t>
            </a:r>
            <a:r>
              <a:rPr lang="en-US" dirty="0" smtClean="0"/>
              <a:t>Connect People with Ingredients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fastDev@Restify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of Web Service – Get /user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817424" y="6494133"/>
            <a:ext cx="2962275" cy="260350"/>
          </a:xfrm>
        </p:spPr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3384" y="3566394"/>
            <a:ext cx="32004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" name="Group 16"/>
          <p:cNvGrpSpPr/>
          <p:nvPr/>
        </p:nvGrpSpPr>
        <p:grpSpPr>
          <a:xfrm>
            <a:off x="4897378" y="875941"/>
            <a:ext cx="2886075" cy="5792278"/>
            <a:chOff x="5268314" y="858688"/>
            <a:chExt cx="2886075" cy="5792278"/>
          </a:xfrm>
        </p:grpSpPr>
        <p:pic>
          <p:nvPicPr>
            <p:cNvPr id="3080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68314" y="858688"/>
              <a:ext cx="2886075" cy="4381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81" name="Picture 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286465" y="5146016"/>
              <a:ext cx="2867025" cy="1504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8" name="Rectangle 17"/>
          <p:cNvSpPr/>
          <p:nvPr/>
        </p:nvSpPr>
        <p:spPr>
          <a:xfrm>
            <a:off x="5768197" y="5966604"/>
            <a:ext cx="1302589" cy="207034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748068" y="1805797"/>
            <a:ext cx="1302589" cy="2070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331788" y="2976114"/>
            <a:ext cx="1302589" cy="2070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337539" y="3792748"/>
            <a:ext cx="1302589" cy="2070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343290" y="4600755"/>
            <a:ext cx="1302589" cy="2070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388633" y="5060830"/>
            <a:ext cx="1302589" cy="2070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77787B"/>
                </a:solidFill>
              </a:rPr>
              <a:t>……..</a:t>
            </a:r>
            <a:endParaRPr lang="en-US" sz="1600" b="1" dirty="0">
              <a:solidFill>
                <a:srgbClr val="77787B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899805" y="888522"/>
            <a:ext cx="483079" cy="16390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8443" y="3024906"/>
            <a:ext cx="284797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of Web Service – Post /user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817424" y="6494133"/>
            <a:ext cx="2962275" cy="260350"/>
          </a:xfrm>
        </p:spPr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13180" y="1077043"/>
            <a:ext cx="2933700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5397260" y="1886310"/>
            <a:ext cx="1302589" cy="2070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989608" y="3030748"/>
            <a:ext cx="1302589" cy="2070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978105" y="3821502"/>
            <a:ext cx="1302589" cy="2070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992483" y="4646762"/>
            <a:ext cx="1302589" cy="2070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345501" y="5802702"/>
            <a:ext cx="1302589" cy="207034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848045" y="1104180"/>
            <a:ext cx="845389" cy="18115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9817" y="2992468"/>
            <a:ext cx="284797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of Web Service – Put /user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817424" y="6494133"/>
            <a:ext cx="2962275" cy="260350"/>
          </a:xfrm>
        </p:spPr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10843" y="1077943"/>
            <a:ext cx="2800350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5405887" y="1886310"/>
            <a:ext cx="1302589" cy="2070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46476" y="3013495"/>
            <a:ext cx="1302589" cy="2070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943601" y="3804250"/>
            <a:ext cx="1302589" cy="2070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966605" y="4629510"/>
            <a:ext cx="1302589" cy="2070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334001" y="5773948"/>
            <a:ext cx="1302589" cy="207034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48045" y="1104180"/>
            <a:ext cx="508959" cy="1552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Status Code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817424" y="6494133"/>
            <a:ext cx="2962275" cy="260350"/>
          </a:xfrm>
        </p:spPr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3494" y="1287492"/>
            <a:ext cx="7758746" cy="4552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2401833" y="6074970"/>
            <a:ext cx="42143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77787B"/>
                </a:solidFill>
              </a:rPr>
              <a:t>http://www.restapitutorial.com/httpstatuscodes.html</a:t>
            </a:r>
            <a:endParaRPr lang="en-US" sz="1400" dirty="0">
              <a:solidFill>
                <a:srgbClr val="77787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 to </a:t>
            </a:r>
            <a:r>
              <a:rPr lang="en-US" dirty="0" err="1" smtClean="0"/>
              <a:t>RESTful</a:t>
            </a:r>
            <a:r>
              <a:rPr lang="en-US" dirty="0" smtClean="0"/>
              <a:t> Web Service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36752" y="1239328"/>
            <a:ext cx="1406106" cy="646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77787B"/>
                </a:solidFill>
              </a:rPr>
              <a:t>Client-Server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715094" y="1239328"/>
            <a:ext cx="1406106" cy="646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77787B"/>
                </a:solidFill>
              </a:rPr>
              <a:t>Stateless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593435" y="1239328"/>
            <a:ext cx="1406106" cy="646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77787B"/>
                </a:solidFill>
              </a:rPr>
              <a:t>Cache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044097" y="2324908"/>
            <a:ext cx="6511494" cy="3308140"/>
            <a:chOff x="1044097" y="2324908"/>
            <a:chExt cx="6511494" cy="3308140"/>
          </a:xfrm>
        </p:grpSpPr>
        <p:pic>
          <p:nvPicPr>
            <p:cNvPr id="140298" name="Picture 10" descr="Figure 5-6: The uniform-layered-client-cache-stateless-server styl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44097" y="2324908"/>
              <a:ext cx="6511494" cy="3308140"/>
            </a:xfrm>
            <a:prstGeom prst="rect">
              <a:avLst/>
            </a:prstGeom>
            <a:noFill/>
          </p:spPr>
        </p:pic>
        <p:sp>
          <p:nvSpPr>
            <p:cNvPr id="25" name="Rectangle 24"/>
            <p:cNvSpPr/>
            <p:nvPr/>
          </p:nvSpPr>
          <p:spPr>
            <a:xfrm>
              <a:off x="1682151" y="4968815"/>
              <a:ext cx="5227607" cy="3105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836752" y="5552535"/>
            <a:ext cx="1406106" cy="646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77787B"/>
                </a:solidFill>
              </a:rPr>
              <a:t>Uniform Interface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15094" y="5552535"/>
            <a:ext cx="1406106" cy="646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77787B"/>
                </a:solidFill>
              </a:rPr>
              <a:t>Layered System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593435" y="5552535"/>
            <a:ext cx="1406106" cy="646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77787B"/>
                </a:solidFill>
              </a:rPr>
              <a:t>Code-On-Demand (</a:t>
            </a:r>
            <a:r>
              <a:rPr lang="en-US" sz="1200" i="1" dirty="0" smtClean="0">
                <a:solidFill>
                  <a:srgbClr val="77787B"/>
                </a:solidFill>
              </a:rPr>
              <a:t>HATEOAS</a:t>
            </a:r>
            <a:r>
              <a:rPr lang="en-US" sz="1200" b="1" dirty="0" smtClean="0">
                <a:solidFill>
                  <a:srgbClr val="77787B"/>
                </a:solidFill>
              </a:rPr>
              <a:t>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225002" y="1994675"/>
            <a:ext cx="25042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77787B"/>
                </a:solidFill>
              </a:rPr>
              <a:t>context of client is </a:t>
            </a:r>
            <a:r>
              <a:rPr lang="en-US" b="1" dirty="0" smtClean="0">
                <a:solidFill>
                  <a:srgbClr val="FF0000"/>
                </a:solidFill>
              </a:rPr>
              <a:t>not saved</a:t>
            </a:r>
            <a:r>
              <a:rPr lang="en-US" b="1" dirty="0" smtClean="0">
                <a:solidFill>
                  <a:srgbClr val="77787B"/>
                </a:solidFill>
              </a:rPr>
              <a:t> in server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801436" y="1994675"/>
            <a:ext cx="29562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77787B"/>
                </a:solidFill>
              </a:rPr>
              <a:t>Same request can </a:t>
            </a:r>
            <a:r>
              <a:rPr lang="en-US" b="1" dirty="0" smtClean="0">
                <a:solidFill>
                  <a:srgbClr val="FF0000"/>
                </a:solidFill>
              </a:rPr>
              <a:t>reuse</a:t>
            </a:r>
            <a:r>
              <a:rPr lang="en-US" b="1" dirty="0" smtClean="0">
                <a:solidFill>
                  <a:srgbClr val="77787B"/>
                </a:solidFill>
              </a:rPr>
              <a:t> the cached response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6325757" y="6287754"/>
            <a:ext cx="199285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77787B"/>
                </a:solidFill>
              </a:rPr>
              <a:t>Web service is </a:t>
            </a:r>
            <a:r>
              <a:rPr lang="en-US" b="1" dirty="0" smtClean="0">
                <a:solidFill>
                  <a:srgbClr val="FF0000"/>
                </a:solidFill>
              </a:rPr>
              <a:t>programmable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476169" y="6287754"/>
            <a:ext cx="18934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77787B"/>
                </a:solidFill>
              </a:rPr>
              <a:t>Web service can be </a:t>
            </a:r>
            <a:r>
              <a:rPr lang="en-US" b="1" dirty="0" err="1" smtClean="0">
                <a:solidFill>
                  <a:srgbClr val="FF0000"/>
                </a:solidFill>
              </a:rPr>
              <a:t>mashup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26251" y="6258998"/>
            <a:ext cx="319350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77787B"/>
                </a:solidFill>
              </a:rPr>
              <a:t>Implementations are </a:t>
            </a:r>
            <a:r>
              <a:rPr lang="en-US" b="1" dirty="0" smtClean="0">
                <a:solidFill>
                  <a:srgbClr val="FF0000"/>
                </a:solidFill>
              </a:rPr>
              <a:t>decoupled</a:t>
            </a:r>
            <a:r>
              <a:rPr lang="en-US" b="1" dirty="0" smtClean="0">
                <a:solidFill>
                  <a:srgbClr val="77787B"/>
                </a:solidFill>
              </a:rPr>
              <a:t> from the services</a:t>
            </a:r>
            <a:endParaRPr lang="en-US" b="1" dirty="0">
              <a:solidFill>
                <a:srgbClr val="77787B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5878" y="1986047"/>
            <a:ext cx="327365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separating</a:t>
            </a:r>
            <a:r>
              <a:rPr lang="en-US" b="1" dirty="0" smtClean="0">
                <a:solidFill>
                  <a:srgbClr val="77787B"/>
                </a:solidFill>
              </a:rPr>
              <a:t> the user interface from the data storage</a:t>
            </a:r>
            <a:endParaRPr lang="en-US" b="1" dirty="0">
              <a:solidFill>
                <a:srgbClr val="77787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 – </a:t>
            </a:r>
            <a:r>
              <a:rPr lang="en-US" dirty="0" err="1" smtClean="0"/>
              <a:t>Mashup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</a:p>
          <a:p>
            <a:pPr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A web API is a development in web services </a:t>
            </a:r>
            <a:r>
              <a:rPr lang="en-US" dirty="0" smtClean="0"/>
              <a:t>where emphasis has been moving to simpler representational state transfer (REST) based communications.</a:t>
            </a:r>
            <a:r>
              <a:rPr lang="en-US" baseline="30000" dirty="0" smtClean="0"/>
              <a:t> </a:t>
            </a:r>
            <a:r>
              <a:rPr lang="en-US" dirty="0" smtClean="0"/>
              <a:t> </a:t>
            </a:r>
          </a:p>
          <a:p>
            <a:pPr algn="ctr">
              <a:buNone/>
            </a:pPr>
            <a:endParaRPr lang="en-US" sz="2000" dirty="0" smtClean="0"/>
          </a:p>
          <a:p>
            <a:pPr algn="ctr">
              <a:buNone/>
            </a:pPr>
            <a:r>
              <a:rPr lang="en-US" dirty="0" err="1" smtClean="0"/>
              <a:t>RESTful</a:t>
            </a:r>
            <a:r>
              <a:rPr lang="en-US" dirty="0" smtClean="0"/>
              <a:t> APIs </a:t>
            </a:r>
            <a:r>
              <a:rPr lang="en-US" dirty="0" smtClean="0">
                <a:solidFill>
                  <a:srgbClr val="FF0000"/>
                </a:solidFill>
              </a:rPr>
              <a:t>do not require </a:t>
            </a:r>
            <a:r>
              <a:rPr lang="en-US" dirty="0" smtClean="0"/>
              <a:t>XML-based web service protocols (SOAP and WSDL) to support their interfaces.</a:t>
            </a:r>
          </a:p>
          <a:p>
            <a:pPr algn="ctr">
              <a:buNone/>
            </a:pPr>
            <a:endParaRPr lang="en-US" sz="2000" dirty="0" smtClean="0"/>
          </a:p>
          <a:p>
            <a:pPr algn="ctr">
              <a:buNone/>
            </a:pPr>
            <a:r>
              <a:rPr lang="en-US" dirty="0" smtClean="0"/>
              <a:t>REST APIs should spend almost all of its descriptive effort in </a:t>
            </a:r>
            <a:r>
              <a:rPr lang="en-US" dirty="0" smtClean="0">
                <a:solidFill>
                  <a:srgbClr val="FF0000"/>
                </a:solidFill>
              </a:rPr>
              <a:t>defining the media type(s)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used for representing resources and driving application state</a:t>
            </a:r>
            <a:endParaRPr lang="en-US" dirty="0" smtClean="0"/>
          </a:p>
          <a:p>
            <a:pPr algn="ctr">
              <a:buNone/>
            </a:pPr>
            <a:endParaRPr lang="en-US" sz="2000" dirty="0" smtClean="0"/>
          </a:p>
          <a:p>
            <a:pPr algn="ctr">
              <a:buNone/>
            </a:pPr>
            <a:r>
              <a:rPr lang="en-US" i="1" dirty="0" smtClean="0"/>
              <a:t>Mashup</a:t>
            </a:r>
          </a:p>
          <a:p>
            <a:pPr algn="ctr">
              <a:buNone/>
            </a:pPr>
            <a:r>
              <a:rPr lang="en-US" dirty="0" smtClean="0">
                <a:hlinkClick r:id="rId2"/>
              </a:rPr>
              <a:t>http://www.programmableweb.com/apis/directory</a:t>
            </a:r>
            <a:endParaRPr lang="en-US" dirty="0" smtClean="0"/>
          </a:p>
          <a:p>
            <a:pPr algn="ctr">
              <a:buNone/>
            </a:pPr>
            <a:endParaRPr lang="en-US" i="1" dirty="0" smtClean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 for </a:t>
            </a:r>
            <a:r>
              <a:rPr lang="en-US" dirty="0" err="1" smtClean="0"/>
              <a:t>RESTful</a:t>
            </a:r>
            <a:r>
              <a:rPr lang="en-US" dirty="0" smtClean="0"/>
              <a:t> Web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A technical savvy </a:t>
            </a:r>
            <a:r>
              <a:rPr lang="en-US" b="1" dirty="0" smtClean="0"/>
              <a:t>Explained REST to his Wife</a:t>
            </a:r>
          </a:p>
          <a:p>
            <a:pPr algn="ctr">
              <a:buNone/>
            </a:pPr>
            <a:r>
              <a:rPr lang="en-US" dirty="0" smtClean="0">
                <a:hlinkClick r:id="rId2"/>
              </a:rPr>
              <a:t>http://www.looah.com/source/view/2284</a:t>
            </a:r>
            <a:endParaRPr lang="en-US" dirty="0" smtClean="0"/>
          </a:p>
          <a:p>
            <a:pPr algn="ctr">
              <a:buNone/>
            </a:pPr>
            <a:endParaRPr lang="en-US" i="1" dirty="0" smtClean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>
              <a:buNone/>
            </a:pPr>
            <a:endParaRPr lang="en-US" sz="3200" dirty="0" smtClean="0"/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endParaRPr lang="en-US" sz="3200" dirty="0" smtClean="0"/>
          </a:p>
          <a:p>
            <a:pPr algn="ctr">
              <a:buNone/>
            </a:pPr>
            <a:r>
              <a:rPr lang="en-US" sz="3200" dirty="0" smtClean="0"/>
              <a:t>Get Started with Restify </a:t>
            </a:r>
          </a:p>
          <a:p>
            <a:pPr algn="ctr">
              <a:buNone/>
            </a:pPr>
            <a:r>
              <a:rPr lang="en-US" sz="3200" dirty="0" smtClean="0"/>
              <a:t>(which is heavily copied from Express)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Request to a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296" y="3967245"/>
            <a:ext cx="4106175" cy="2649207"/>
          </a:xfrm>
        </p:spPr>
        <p:txBody>
          <a:bodyPr/>
          <a:lstStyle/>
          <a:p>
            <a:pPr>
              <a:buNone/>
            </a:pPr>
            <a:r>
              <a:rPr lang="en-US" b="1" i="1" dirty="0" smtClean="0"/>
              <a:t>In </a:t>
            </a:r>
            <a:r>
              <a:rPr lang="en-US" b="1" i="1" dirty="0" err="1" smtClean="0"/>
              <a:t>AngularJS</a:t>
            </a:r>
            <a:endParaRPr lang="en-US" b="1" i="1" dirty="0" smtClean="0"/>
          </a:p>
          <a:p>
            <a:pPr>
              <a:buNone/>
            </a:pPr>
            <a:r>
              <a:rPr lang="en-US" dirty="0" smtClean="0"/>
              <a:t>$http({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url</a:t>
            </a:r>
            <a:r>
              <a:rPr lang="en-US" dirty="0" smtClean="0"/>
              <a:t>: </a:t>
            </a:r>
            <a:r>
              <a:rPr lang="en-US" dirty="0" err="1" smtClean="0"/>
              <a:t>user.details_path</a:t>
            </a:r>
            <a:r>
              <a:rPr lang="en-US" dirty="0" smtClean="0"/>
              <a:t>, </a:t>
            </a:r>
          </a:p>
          <a:p>
            <a:pPr>
              <a:buNone/>
            </a:pPr>
            <a:r>
              <a:rPr lang="en-US" dirty="0" smtClean="0"/>
              <a:t>	method: "GET",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params</a:t>
            </a:r>
            <a:r>
              <a:rPr lang="en-US" dirty="0" smtClean="0"/>
              <a:t>: {</a:t>
            </a:r>
            <a:r>
              <a:rPr lang="en-US" dirty="0" err="1" smtClean="0"/>
              <a:t>user_id</a:t>
            </a:r>
            <a:r>
              <a:rPr lang="en-US" dirty="0" smtClean="0"/>
              <a:t>: </a:t>
            </a:r>
            <a:r>
              <a:rPr lang="en-US" dirty="0" err="1" smtClean="0"/>
              <a:t>userID</a:t>
            </a:r>
            <a:r>
              <a:rPr lang="en-US" dirty="0" smtClean="0"/>
              <a:t>} </a:t>
            </a:r>
          </a:p>
          <a:p>
            <a:pPr>
              <a:buNone/>
            </a:pPr>
            <a:r>
              <a:rPr lang="en-US" dirty="0" smtClean="0"/>
              <a:t>});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50271" y="3967245"/>
            <a:ext cx="4106175" cy="2321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74625" marR="0" lvl="0" indent="-1746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  <a:defRPr/>
            </a:pPr>
            <a:r>
              <a:rPr kumimoji="0" 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7778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</a:t>
            </a:r>
            <a:r>
              <a:rPr kumimoji="0" lang="en-US" sz="24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7778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JQuery</a:t>
            </a:r>
            <a:r>
              <a:rPr kumimoji="0" 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7778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174625" marR="0" lvl="0" indent="-1746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7778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$.get({ </a:t>
            </a:r>
          </a:p>
          <a:p>
            <a:pPr marL="174625" marR="0" lvl="0" indent="-1746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7778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7778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url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7778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7778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user.details_path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7778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</a:p>
          <a:p>
            <a:pPr marL="174625" lvl="0" indent="-174625">
              <a:spcBef>
                <a:spcPct val="20000"/>
              </a:spcBef>
              <a:buClr>
                <a:schemeClr val="bg1"/>
              </a:buClr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7778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data: {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7778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user_id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7778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 </a:t>
            </a:r>
            <a:r>
              <a:rPr lang="en-US" sz="2400" dirty="0" err="1" smtClean="0">
                <a:solidFill>
                  <a:srgbClr val="77787B"/>
                </a:solidFill>
              </a:rPr>
              <a:t>userID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7778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174625" marR="0" lvl="0" indent="-1746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7778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});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715218" y="982553"/>
            <a:ext cx="5713565" cy="2519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74625" lvl="0" indent="-174625">
              <a:spcBef>
                <a:spcPct val="20000"/>
              </a:spcBef>
              <a:buClr>
                <a:schemeClr val="bg1"/>
              </a:buClr>
            </a:pPr>
            <a:r>
              <a:rPr lang="en-US" sz="2400" b="1" i="1" dirty="0" smtClean="0">
                <a:solidFill>
                  <a:srgbClr val="77787B"/>
                </a:solidFill>
              </a:rPr>
              <a:t>Raw </a:t>
            </a:r>
            <a:r>
              <a:rPr lang="en-US" sz="2400" b="1" i="1" dirty="0" err="1" smtClean="0">
                <a:solidFill>
                  <a:srgbClr val="77787B"/>
                </a:solidFill>
              </a:rPr>
              <a:t>XMLHttpRequest</a:t>
            </a:r>
            <a:endParaRPr lang="en-US" sz="2400" b="1" i="1" dirty="0" smtClean="0">
              <a:solidFill>
                <a:srgbClr val="77787B"/>
              </a:solidFill>
            </a:endParaRPr>
          </a:p>
          <a:p>
            <a:pPr marL="174625" lvl="0" indent="-174625">
              <a:spcBef>
                <a:spcPct val="20000"/>
              </a:spcBef>
              <a:buClr>
                <a:schemeClr val="bg1"/>
              </a:buClr>
            </a:pPr>
            <a:r>
              <a:rPr lang="en-US" sz="2400" dirty="0" smtClean="0">
                <a:solidFill>
                  <a:srgbClr val="77787B"/>
                </a:solidFill>
              </a:rPr>
              <a:t>function </a:t>
            </a:r>
            <a:r>
              <a:rPr lang="en-US" sz="2400" dirty="0" err="1" smtClean="0">
                <a:solidFill>
                  <a:srgbClr val="77787B"/>
                </a:solidFill>
              </a:rPr>
              <a:t>httpGet</a:t>
            </a:r>
            <a:r>
              <a:rPr lang="en-US" sz="2400" dirty="0" smtClean="0">
                <a:solidFill>
                  <a:srgbClr val="77787B"/>
                </a:solidFill>
              </a:rPr>
              <a:t>(</a:t>
            </a:r>
            <a:r>
              <a:rPr lang="en-US" sz="2400" dirty="0" err="1" smtClean="0">
                <a:solidFill>
                  <a:srgbClr val="77787B"/>
                </a:solidFill>
              </a:rPr>
              <a:t>userID</a:t>
            </a:r>
            <a:r>
              <a:rPr lang="en-US" sz="2400" dirty="0" smtClean="0">
                <a:solidFill>
                  <a:srgbClr val="77787B"/>
                </a:solidFill>
              </a:rPr>
              <a:t>) { </a:t>
            </a:r>
          </a:p>
          <a:p>
            <a:pPr marL="174625" lvl="0" indent="-174625">
              <a:spcBef>
                <a:spcPct val="20000"/>
              </a:spcBef>
              <a:buClr>
                <a:schemeClr val="bg1"/>
              </a:buClr>
            </a:pPr>
            <a:r>
              <a:rPr lang="en-US" sz="2400" dirty="0" smtClean="0">
                <a:solidFill>
                  <a:srgbClr val="77787B"/>
                </a:solidFill>
              </a:rPr>
              <a:t>	</a:t>
            </a:r>
            <a:r>
              <a:rPr lang="en-US" sz="2400" dirty="0" err="1" smtClean="0">
                <a:solidFill>
                  <a:srgbClr val="77787B"/>
                </a:solidFill>
              </a:rPr>
              <a:t>var</a:t>
            </a:r>
            <a:r>
              <a:rPr lang="en-US" sz="2400" dirty="0" smtClean="0">
                <a:solidFill>
                  <a:srgbClr val="77787B"/>
                </a:solidFill>
              </a:rPr>
              <a:t> client = new </a:t>
            </a:r>
            <a:r>
              <a:rPr lang="en-US" sz="2400" dirty="0" err="1" smtClean="0">
                <a:solidFill>
                  <a:srgbClr val="77787B"/>
                </a:solidFill>
              </a:rPr>
              <a:t>XMLHttpRequest</a:t>
            </a:r>
            <a:r>
              <a:rPr lang="en-US" sz="2400" dirty="0" smtClean="0">
                <a:solidFill>
                  <a:srgbClr val="77787B"/>
                </a:solidFill>
              </a:rPr>
              <a:t>(); </a:t>
            </a:r>
          </a:p>
          <a:p>
            <a:pPr marL="174625" lvl="0" indent="-174625">
              <a:spcBef>
                <a:spcPct val="20000"/>
              </a:spcBef>
              <a:buClr>
                <a:schemeClr val="bg1"/>
              </a:buClr>
            </a:pPr>
            <a:r>
              <a:rPr lang="en-US" sz="2400" dirty="0" smtClean="0">
                <a:solidFill>
                  <a:srgbClr val="77787B"/>
                </a:solidFill>
              </a:rPr>
              <a:t>	</a:t>
            </a:r>
            <a:r>
              <a:rPr lang="en-US" sz="2400" dirty="0" err="1" smtClean="0">
                <a:solidFill>
                  <a:srgbClr val="77787B"/>
                </a:solidFill>
              </a:rPr>
              <a:t>var</a:t>
            </a:r>
            <a:r>
              <a:rPr lang="en-US" sz="2400" dirty="0" smtClean="0">
                <a:solidFill>
                  <a:srgbClr val="77787B"/>
                </a:solidFill>
              </a:rPr>
              <a:t> </a:t>
            </a:r>
            <a:r>
              <a:rPr lang="en-US" sz="2400" dirty="0" err="1" smtClean="0">
                <a:solidFill>
                  <a:srgbClr val="77787B"/>
                </a:solidFill>
              </a:rPr>
              <a:t>user_id</a:t>
            </a:r>
            <a:r>
              <a:rPr lang="en-US" sz="2400" dirty="0" smtClean="0">
                <a:solidFill>
                  <a:srgbClr val="77787B"/>
                </a:solidFill>
              </a:rPr>
              <a:t> = </a:t>
            </a:r>
            <a:r>
              <a:rPr lang="en-US" sz="2400" dirty="0" err="1" smtClean="0">
                <a:solidFill>
                  <a:srgbClr val="77787B"/>
                </a:solidFill>
              </a:rPr>
              <a:t>userID</a:t>
            </a:r>
            <a:r>
              <a:rPr lang="en-US" sz="2400" dirty="0" smtClean="0">
                <a:solidFill>
                  <a:srgbClr val="77787B"/>
                </a:solidFill>
              </a:rPr>
              <a:t>;</a:t>
            </a:r>
          </a:p>
          <a:p>
            <a:pPr marL="174625" lvl="0" indent="-174625">
              <a:spcBef>
                <a:spcPct val="20000"/>
              </a:spcBef>
              <a:buClr>
                <a:schemeClr val="bg1"/>
              </a:buClr>
            </a:pPr>
            <a:r>
              <a:rPr lang="en-US" sz="2400" dirty="0" smtClean="0">
                <a:solidFill>
                  <a:srgbClr val="77787B"/>
                </a:solidFill>
              </a:rPr>
              <a:t>	</a:t>
            </a:r>
            <a:r>
              <a:rPr lang="en-US" sz="2400" dirty="0" err="1" smtClean="0">
                <a:solidFill>
                  <a:srgbClr val="77787B"/>
                </a:solidFill>
              </a:rPr>
              <a:t>xmlHttp.open</a:t>
            </a:r>
            <a:r>
              <a:rPr lang="en-US" sz="2400" dirty="0" smtClean="0">
                <a:solidFill>
                  <a:srgbClr val="77787B"/>
                </a:solidFill>
              </a:rPr>
              <a:t>("GET", </a:t>
            </a:r>
            <a:r>
              <a:rPr lang="en-US" sz="2400" dirty="0" err="1" smtClean="0">
                <a:solidFill>
                  <a:srgbClr val="77787B"/>
                </a:solidFill>
              </a:rPr>
              <a:t>user.details_path</a:t>
            </a:r>
            <a:r>
              <a:rPr lang="en-US" sz="2400" dirty="0" smtClean="0">
                <a:solidFill>
                  <a:srgbClr val="77787B"/>
                </a:solidFill>
              </a:rPr>
              <a:t>); </a:t>
            </a:r>
            <a:r>
              <a:rPr lang="en-US" sz="2400" dirty="0" err="1" smtClean="0">
                <a:solidFill>
                  <a:srgbClr val="77787B"/>
                </a:solidFill>
              </a:rPr>
              <a:t>xmlHttp.send</a:t>
            </a:r>
            <a:r>
              <a:rPr lang="en-US" sz="2400" dirty="0" smtClean="0">
                <a:solidFill>
                  <a:srgbClr val="77787B"/>
                </a:solidFill>
              </a:rPr>
              <a:t>(</a:t>
            </a:r>
            <a:r>
              <a:rPr lang="en-US" sz="2400" dirty="0" err="1" smtClean="0">
                <a:solidFill>
                  <a:srgbClr val="77787B"/>
                </a:solidFill>
              </a:rPr>
              <a:t>user_id</a:t>
            </a:r>
            <a:r>
              <a:rPr lang="en-US" sz="2400" dirty="0" smtClean="0">
                <a:solidFill>
                  <a:srgbClr val="77787B"/>
                </a:solidFill>
              </a:rPr>
              <a:t>); </a:t>
            </a:r>
          </a:p>
          <a:p>
            <a:pPr marL="174625" lvl="0" indent="-174625">
              <a:spcBef>
                <a:spcPct val="20000"/>
              </a:spcBef>
              <a:buClr>
                <a:schemeClr val="bg1"/>
              </a:buClr>
            </a:pPr>
            <a:r>
              <a:rPr lang="en-US" sz="2400" dirty="0" smtClean="0">
                <a:solidFill>
                  <a:srgbClr val="77787B"/>
                </a:solidFill>
              </a:rPr>
              <a:t>}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77787B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Restify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 algn="ctr">
              <a:buNone/>
            </a:pPr>
            <a:endParaRPr lang="en-US" dirty="0" smtClean="0">
              <a:hlinkClick r:id="rId2"/>
            </a:endParaRPr>
          </a:p>
          <a:p>
            <a:pPr algn="ctr">
              <a:buNone/>
            </a:pPr>
            <a:endParaRPr lang="en-US" dirty="0" smtClean="0">
              <a:hlinkClick r:id="rId2"/>
            </a:endParaRPr>
          </a:p>
          <a:p>
            <a:pPr algn="ctr">
              <a:buNone/>
            </a:pPr>
            <a:endParaRPr lang="en-US" dirty="0" smtClean="0">
              <a:hlinkClick r:id="rId2"/>
            </a:endParaRP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It is a smallish framework, </a:t>
            </a:r>
          </a:p>
          <a:p>
            <a:pPr algn="ctr">
              <a:buNone/>
            </a:pPr>
            <a:r>
              <a:rPr lang="en-US" dirty="0" smtClean="0"/>
              <a:t>similar to express for building REST APIs, </a:t>
            </a:r>
          </a:p>
          <a:p>
            <a:pPr algn="ctr">
              <a:buNone/>
            </a:pPr>
            <a:r>
              <a:rPr lang="en-US" dirty="0" smtClean="0"/>
              <a:t>which providing us both </a:t>
            </a:r>
            <a:r>
              <a:rPr lang="en-US" dirty="0" smtClean="0">
                <a:solidFill>
                  <a:srgbClr val="FF0000"/>
                </a:solidFill>
              </a:rPr>
              <a:t>server library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client library</a:t>
            </a:r>
          </a:p>
          <a:p>
            <a:pPr algn="ctr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en-US" dirty="0" err="1" smtClean="0"/>
              <a:t>npm</a:t>
            </a:r>
            <a:r>
              <a:rPr lang="en-US" dirty="0" smtClean="0"/>
              <a:t> install </a:t>
            </a:r>
            <a:r>
              <a:rPr lang="en-US" dirty="0" err="1" smtClean="0"/>
              <a:t>restify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>
              <a:buNone/>
            </a:pPr>
            <a:endParaRPr lang="en-US" sz="3200" dirty="0" smtClean="0"/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endParaRPr lang="en-US" sz="3200" dirty="0" smtClean="0"/>
          </a:p>
          <a:p>
            <a:pPr algn="ctr">
              <a:buNone/>
            </a:pPr>
            <a:r>
              <a:rPr lang="en-US" sz="3200" dirty="0" smtClean="0"/>
              <a:t>Overview of Web Service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 upon Restify - Server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pic>
        <p:nvPicPr>
          <p:cNvPr id="143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5091" y="1260650"/>
            <a:ext cx="5753819" cy="4716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846717" y="3847381"/>
            <a:ext cx="1164566" cy="2070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 upon Restify - Client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pic>
        <p:nvPicPr>
          <p:cNvPr id="144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6212" y="1852336"/>
            <a:ext cx="5751576" cy="3153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777706" y="3959524"/>
            <a:ext cx="1095554" cy="2070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All REST Endpoints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>
              <a:buNone/>
            </a:pPr>
            <a:r>
              <a:rPr lang="en-US" sz="1800" dirty="0" err="1" smtClean="0"/>
              <a:t>var</a:t>
            </a:r>
            <a:r>
              <a:rPr lang="en-US" sz="1800" dirty="0" smtClean="0"/>
              <a:t> document = require (‘./document’); </a:t>
            </a:r>
          </a:p>
          <a:p>
            <a:pPr>
              <a:buNone/>
            </a:pPr>
            <a:r>
              <a:rPr lang="en-US" sz="1800" dirty="0" err="1" smtClean="0"/>
              <a:t>var</a:t>
            </a:r>
            <a:r>
              <a:rPr lang="en-US" sz="1800" dirty="0" smtClean="0"/>
              <a:t> server = </a:t>
            </a:r>
            <a:r>
              <a:rPr lang="en-US" sz="1800" dirty="0" err="1" smtClean="0"/>
              <a:t>restify.createServer</a:t>
            </a:r>
            <a:r>
              <a:rPr lang="en-US" sz="1800" dirty="0" smtClean="0"/>
              <a:t>();</a:t>
            </a:r>
          </a:p>
          <a:p>
            <a:pPr>
              <a:buNone/>
            </a:pPr>
            <a:r>
              <a:rPr lang="en-US" sz="1800" dirty="0" smtClean="0"/>
              <a:t>document(</a:t>
            </a:r>
            <a:r>
              <a:rPr lang="en-US" sz="1800" dirty="0" err="1" smtClean="0">
                <a:solidFill>
                  <a:srgbClr val="FF0000"/>
                </a:solidFill>
              </a:rPr>
              <a:t>server.router.mounts</a:t>
            </a:r>
            <a:r>
              <a:rPr lang="en-US" sz="1800" dirty="0" smtClean="0"/>
              <a:t>); </a:t>
            </a:r>
          </a:p>
          <a:p>
            <a:pPr>
              <a:buNone/>
            </a:pPr>
            <a:endParaRPr lang="en-US" sz="800" dirty="0" smtClean="0"/>
          </a:p>
          <a:p>
            <a:pPr>
              <a:buNone/>
            </a:pPr>
            <a:r>
              <a:rPr lang="en-US" sz="1800" b="1" i="1" dirty="0" smtClean="0"/>
              <a:t>document.js</a:t>
            </a:r>
          </a:p>
          <a:p>
            <a:pPr>
              <a:buNone/>
            </a:pPr>
            <a:r>
              <a:rPr lang="en-US" sz="1800" dirty="0" err="1" smtClean="0"/>
              <a:t>module.exports</a:t>
            </a:r>
            <a:r>
              <a:rPr lang="en-US" sz="1800" dirty="0" smtClean="0"/>
              <a:t> = </a:t>
            </a:r>
            <a:r>
              <a:rPr lang="en-US" sz="1800" dirty="0" err="1" smtClean="0"/>
              <a:t>fucntion</a:t>
            </a:r>
            <a:r>
              <a:rPr lang="en-US" sz="1800" dirty="0" smtClean="0"/>
              <a:t> (endpoints) {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var</a:t>
            </a:r>
            <a:r>
              <a:rPr lang="en-US" sz="1800" dirty="0" smtClean="0"/>
              <a:t> Table = require(‘</a:t>
            </a:r>
            <a:r>
              <a:rPr lang="en-US" sz="1800" dirty="0" err="1" smtClean="0"/>
              <a:t>cli</a:t>
            </a:r>
            <a:r>
              <a:rPr lang="en-US" sz="1800" dirty="0" smtClean="0"/>
              <a:t>-table’);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var</a:t>
            </a:r>
            <a:r>
              <a:rPr lang="en-US" sz="1800" dirty="0" smtClean="0"/>
              <a:t> table = new Table ({ head: [“”, “Name”, “Path”] });</a:t>
            </a:r>
          </a:p>
          <a:p>
            <a:pPr>
              <a:buNone/>
            </a:pPr>
            <a:r>
              <a:rPr lang="en-US" sz="1800" dirty="0" smtClean="0"/>
              <a:t>	for (</a:t>
            </a:r>
            <a:r>
              <a:rPr lang="en-US" sz="1800" dirty="0" err="1" smtClean="0"/>
              <a:t>var</a:t>
            </a:r>
            <a:r>
              <a:rPr lang="en-US" sz="1800" dirty="0" smtClean="0"/>
              <a:t> key in endpoints) {</a:t>
            </a:r>
          </a:p>
          <a:p>
            <a:pPr>
              <a:buNone/>
            </a:pPr>
            <a:r>
              <a:rPr lang="en-US" sz="1800" dirty="0" smtClean="0"/>
              <a:t>	  if (</a:t>
            </a:r>
            <a:r>
              <a:rPr lang="en-US" sz="1800" dirty="0" err="1" smtClean="0"/>
              <a:t>endpoints.hasOwnProperty</a:t>
            </a:r>
            <a:r>
              <a:rPr lang="en-US" sz="1800" dirty="0" smtClean="0"/>
              <a:t>(key)) {</a:t>
            </a:r>
          </a:p>
          <a:p>
            <a:pPr>
              <a:buNone/>
            </a:pPr>
            <a:r>
              <a:rPr lang="en-US" sz="1800" dirty="0" smtClean="0"/>
              <a:t>	    </a:t>
            </a: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 smtClean="0"/>
              <a:t>val</a:t>
            </a:r>
            <a:r>
              <a:rPr lang="en-US" sz="1800" dirty="0" smtClean="0"/>
              <a:t> = endpoints[key];</a:t>
            </a:r>
          </a:p>
          <a:p>
            <a:pPr>
              <a:buNone/>
            </a:pPr>
            <a:r>
              <a:rPr lang="en-US" sz="1800" dirty="0" smtClean="0"/>
              <a:t>	    </a:t>
            </a:r>
            <a:r>
              <a:rPr lang="en-US" sz="1800" dirty="0" err="1" smtClean="0"/>
              <a:t>var</a:t>
            </a:r>
            <a:r>
              <a:rPr lang="en-US" sz="1800" dirty="0" smtClean="0"/>
              <a:t> _o = {};</a:t>
            </a:r>
          </a:p>
          <a:p>
            <a:pPr>
              <a:buNone/>
            </a:pPr>
            <a:r>
              <a:rPr lang="en-US" sz="1800" dirty="0" smtClean="0"/>
              <a:t>	    _o[</a:t>
            </a:r>
            <a:r>
              <a:rPr lang="en-US" sz="1800" dirty="0" err="1" smtClean="0"/>
              <a:t>val.method</a:t>
            </a:r>
            <a:r>
              <a:rPr lang="en-US" sz="1800" dirty="0" smtClean="0"/>
              <a:t>] = [val.name, </a:t>
            </a:r>
            <a:r>
              <a:rPr lang="en-US" sz="1800" dirty="0" err="1" smtClean="0"/>
              <a:t>val.spec.path</a:t>
            </a:r>
            <a:r>
              <a:rPr lang="en-US" sz="1800" dirty="0" smtClean="0"/>
              <a:t> ]; </a:t>
            </a:r>
          </a:p>
          <a:p>
            <a:pPr>
              <a:buNone/>
            </a:pPr>
            <a:r>
              <a:rPr lang="en-US" sz="1800" dirty="0" smtClean="0"/>
              <a:t>	    </a:t>
            </a:r>
            <a:r>
              <a:rPr lang="en-US" sz="1800" dirty="0" err="1" smtClean="0"/>
              <a:t>table.push</a:t>
            </a:r>
            <a:r>
              <a:rPr lang="en-US" sz="1800" dirty="0" smtClean="0"/>
              <a:t>(_o);</a:t>
            </a:r>
          </a:p>
          <a:p>
            <a:pPr>
              <a:buNone/>
            </a:pPr>
            <a:r>
              <a:rPr lang="en-US" sz="1800" dirty="0" smtClean="0"/>
              <a:t>	  }</a:t>
            </a:r>
          </a:p>
          <a:p>
            <a:pPr>
              <a:buNone/>
            </a:pPr>
            <a:r>
              <a:rPr lang="en-US" sz="1800" dirty="0" smtClean="0"/>
              <a:t>	}</a:t>
            </a:r>
          </a:p>
          <a:p>
            <a:pPr>
              <a:buNone/>
            </a:pPr>
            <a:r>
              <a:rPr lang="en-US" sz="1800" dirty="0" smtClean="0"/>
              <a:t>	console.log(</a:t>
            </a:r>
            <a:r>
              <a:rPr lang="en-US" sz="1800" dirty="0" err="1" smtClean="0"/>
              <a:t>table.toString</a:t>
            </a:r>
            <a:r>
              <a:rPr lang="en-US" sz="1800" dirty="0" smtClean="0"/>
              <a:t>());</a:t>
            </a:r>
          </a:p>
          <a:p>
            <a:pPr>
              <a:buNone/>
            </a:pPr>
            <a:r>
              <a:rPr lang="en-US" sz="1800" dirty="0" smtClean="0"/>
              <a:t>	return table;</a:t>
            </a:r>
          </a:p>
          <a:p>
            <a:pPr>
              <a:buNone/>
            </a:pPr>
            <a:r>
              <a:rPr lang="en-US" sz="1800" dirty="0" smtClean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pic>
        <p:nvPicPr>
          <p:cNvPr id="145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40596" y="3797689"/>
            <a:ext cx="3220815" cy="1904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Restify vs. Express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 algn="ctr">
              <a:buNone/>
            </a:pPr>
            <a:endParaRPr lang="en-US" dirty="0" smtClean="0">
              <a:hlinkClick r:id="rId2"/>
            </a:endParaRPr>
          </a:p>
          <a:p>
            <a:pPr algn="ctr">
              <a:buNone/>
            </a:pPr>
            <a:endParaRPr lang="en-US" dirty="0" smtClean="0">
              <a:hlinkClick r:id="rId2"/>
            </a:endParaRPr>
          </a:p>
          <a:p>
            <a:pPr algn="ctr">
              <a:buNone/>
            </a:pPr>
            <a:endParaRPr lang="en-US" dirty="0" smtClean="0">
              <a:hlinkClick r:id="rId2"/>
            </a:endParaRPr>
          </a:p>
          <a:p>
            <a:pPr algn="ctr">
              <a:buNone/>
            </a:pPr>
            <a:r>
              <a:rPr lang="en-US" dirty="0" smtClean="0"/>
              <a:t>	Express' use case is targeted at </a:t>
            </a:r>
            <a:r>
              <a:rPr lang="en-US" dirty="0" smtClean="0">
                <a:solidFill>
                  <a:srgbClr val="FF0000"/>
                </a:solidFill>
              </a:rPr>
              <a:t>browser applications </a:t>
            </a:r>
            <a:r>
              <a:rPr lang="en-US" dirty="0" smtClean="0"/>
              <a:t>and contains a lot of functionality, such as </a:t>
            </a:r>
            <a:r>
              <a:rPr lang="en-US" dirty="0" err="1" smtClean="0"/>
              <a:t>templating</a:t>
            </a:r>
            <a:r>
              <a:rPr lang="en-US" dirty="0" smtClean="0"/>
              <a:t> and rendering, to support that. Restify does not.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	Restify exists to let you </a:t>
            </a:r>
            <a:r>
              <a:rPr lang="en-US" dirty="0" smtClean="0">
                <a:solidFill>
                  <a:srgbClr val="FF0000"/>
                </a:solidFill>
              </a:rPr>
              <a:t>build "strict" API services </a:t>
            </a:r>
            <a:r>
              <a:rPr lang="en-US" dirty="0" smtClean="0"/>
              <a:t>that are maintainable and </a:t>
            </a:r>
            <a:r>
              <a:rPr lang="en-US" dirty="0" smtClean="0"/>
              <a:t>observable (</a:t>
            </a:r>
            <a:r>
              <a:rPr lang="en-US" dirty="0" err="1" smtClean="0"/>
              <a:t>DTrace</a:t>
            </a:r>
            <a:r>
              <a:rPr lang="en-US" dirty="0" smtClean="0"/>
              <a:t>). </a:t>
            </a: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i="1" dirty="0" smtClean="0"/>
              <a:t>Performance issue in </a:t>
            </a:r>
            <a:r>
              <a:rPr lang="en-US" i="1" dirty="0" err="1" smtClean="0"/>
              <a:t>restify</a:t>
            </a:r>
            <a:r>
              <a:rPr lang="en-US" i="1" dirty="0" smtClean="0"/>
              <a:t> </a:t>
            </a:r>
            <a:r>
              <a:rPr lang="en-US" dirty="0" smtClean="0">
                <a:hlinkClick r:id="rId3"/>
              </a:rPr>
              <a:t>https://github.com/mcavage/node-restify/issues/176</a:t>
            </a:r>
            <a:endParaRPr lang="en-US" dirty="0" smtClean="0"/>
          </a:p>
          <a:p>
            <a:pPr algn="ctr"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Your </a:t>
            </a:r>
            <a:r>
              <a:rPr lang="en-US" dirty="0" err="1" smtClean="0"/>
              <a:t>RESTful</a:t>
            </a:r>
            <a:r>
              <a:rPr lang="en-US" dirty="0" smtClean="0"/>
              <a:t> Web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>
              <a:buNone/>
            </a:pPr>
            <a:endParaRPr lang="en-US" dirty="0" smtClean="0">
              <a:hlinkClick r:id="rId2"/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Online app: </a:t>
            </a:r>
            <a:r>
              <a:rPr lang="en-US" dirty="0" smtClean="0">
                <a:hlinkClick r:id="rId3"/>
              </a:rPr>
              <a:t>http://hackst.com/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Java app: </a:t>
            </a:r>
            <a:r>
              <a:rPr lang="en-US" dirty="0" smtClean="0">
                <a:hlinkClick r:id="rId4"/>
              </a:rPr>
              <a:t>https://github.com/wiztools/rest-client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If you use CLI: you could use ‘curl’ that </a:t>
            </a:r>
            <a:r>
              <a:rPr lang="en-US" b="1" dirty="0" smtClean="0"/>
              <a:t>Client URL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If you use </a:t>
            </a:r>
            <a:r>
              <a:rPr lang="en-US" dirty="0" err="1" smtClean="0"/>
              <a:t>WebStorm</a:t>
            </a:r>
            <a:r>
              <a:rPr lang="en-US" dirty="0" smtClean="0"/>
              <a:t>,  you could use its plug-in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If you use Chrome, you could use it extension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>
              <a:buNone/>
            </a:pPr>
            <a:endParaRPr lang="en-US" sz="3200" dirty="0" smtClean="0"/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endParaRPr lang="en-US" sz="3200" dirty="0" smtClean="0"/>
          </a:p>
          <a:p>
            <a:pPr algn="ctr">
              <a:buNone/>
            </a:pPr>
            <a:r>
              <a:rPr lang="en-US" sz="3200" dirty="0" smtClean="0"/>
              <a:t>An </a:t>
            </a:r>
            <a:r>
              <a:rPr lang="en-US" sz="3200" dirty="0" err="1" smtClean="0"/>
              <a:t>Restify</a:t>
            </a:r>
            <a:r>
              <a:rPr lang="en-US" sz="3200" dirty="0" smtClean="0"/>
              <a:t> Server Example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package.json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  "name": "</a:t>
            </a:r>
            <a:r>
              <a:rPr lang="en-US" dirty="0" err="1" smtClean="0"/>
              <a:t>restifyMyApp</a:t>
            </a:r>
            <a:r>
              <a:rPr lang="en-US" dirty="0" smtClean="0"/>
              <a:t>", </a:t>
            </a:r>
          </a:p>
          <a:p>
            <a:pPr>
              <a:buNone/>
            </a:pPr>
            <a:r>
              <a:rPr lang="en-US" dirty="0" smtClean="0"/>
              <a:t>  "version": "1.0.0", </a:t>
            </a:r>
          </a:p>
          <a:p>
            <a:pPr>
              <a:buNone/>
            </a:pPr>
            <a:r>
              <a:rPr lang="en-US" dirty="0" smtClean="0"/>
              <a:t>	"description": "An example to showcase with </a:t>
            </a:r>
            <a:r>
              <a:rPr lang="en-US" dirty="0" err="1" smtClean="0"/>
              <a:t>Restify</a:t>
            </a:r>
            <a:r>
              <a:rPr lang="en-US" dirty="0" smtClean="0"/>
              <a:t>", "main": "server.js", </a:t>
            </a:r>
          </a:p>
          <a:p>
            <a:pPr>
              <a:buNone/>
            </a:pPr>
            <a:r>
              <a:rPr lang="en-US" dirty="0" smtClean="0"/>
              <a:t>  …, </a:t>
            </a:r>
          </a:p>
          <a:p>
            <a:pPr>
              <a:buNone/>
            </a:pPr>
            <a:r>
              <a:rPr lang="en-US" dirty="0" smtClean="0"/>
              <a:t>  "</a:t>
            </a:r>
            <a:r>
              <a:rPr lang="en-US" dirty="0" err="1" smtClean="0"/>
              <a:t>devDependencies</a:t>
            </a:r>
            <a:r>
              <a:rPr lang="en-US" dirty="0" smtClean="0"/>
              <a:t>": { </a:t>
            </a:r>
          </a:p>
          <a:p>
            <a:pPr>
              <a:buNone/>
            </a:pPr>
            <a:r>
              <a:rPr lang="en-US" dirty="0" smtClean="0"/>
              <a:t>      "</a:t>
            </a:r>
            <a:r>
              <a:rPr lang="en-US" dirty="0" err="1" smtClean="0"/>
              <a:t>restify</a:t>
            </a:r>
            <a:r>
              <a:rPr lang="en-US" dirty="0" smtClean="0"/>
              <a:t>": "^2.7.0", </a:t>
            </a:r>
          </a:p>
          <a:p>
            <a:pPr>
              <a:buNone/>
            </a:pPr>
            <a:r>
              <a:rPr lang="en-US" dirty="0" smtClean="0"/>
              <a:t>	    "</a:t>
            </a:r>
            <a:r>
              <a:rPr lang="en-US" dirty="0" err="1" smtClean="0"/>
              <a:t>mongojs</a:t>
            </a:r>
            <a:r>
              <a:rPr lang="en-US" dirty="0" smtClean="0"/>
              <a:t>": "^0.12.1" 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79894" y="4218315"/>
            <a:ext cx="2829464" cy="9230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server.js @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restify</a:t>
            </a:r>
            <a:r>
              <a:rPr lang="en-US" dirty="0" smtClean="0"/>
              <a:t> = require('</a:t>
            </a:r>
            <a:r>
              <a:rPr lang="en-US" dirty="0" err="1" smtClean="0"/>
              <a:t>restify</a:t>
            </a:r>
            <a:r>
              <a:rPr lang="en-US" dirty="0" smtClean="0"/>
              <a:t>');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mongojs</a:t>
            </a:r>
            <a:r>
              <a:rPr lang="en-US" dirty="0" smtClean="0"/>
              <a:t> = require('</a:t>
            </a:r>
            <a:r>
              <a:rPr lang="en-US" dirty="0" err="1" smtClean="0"/>
              <a:t>mongojs</a:t>
            </a:r>
            <a:r>
              <a:rPr lang="en-US" dirty="0" smtClean="0"/>
              <a:t>');</a:t>
            </a:r>
          </a:p>
          <a:p>
            <a:pPr>
              <a:buNone/>
            </a:pPr>
            <a:r>
              <a:rPr lang="en-US" b="1" dirty="0" err="1" smtClean="0"/>
              <a:t>var</a:t>
            </a:r>
            <a:r>
              <a:rPr lang="en-US" dirty="0" smtClean="0"/>
              <a:t> db </a:t>
            </a:r>
            <a:r>
              <a:rPr lang="en-US" b="1" dirty="0" smtClean="0"/>
              <a:t>=</a:t>
            </a:r>
            <a:r>
              <a:rPr lang="en-US" dirty="0" smtClean="0"/>
              <a:t> </a:t>
            </a:r>
            <a:r>
              <a:rPr lang="en-US" dirty="0" err="1" smtClean="0"/>
              <a:t>mongojs</a:t>
            </a:r>
            <a:r>
              <a:rPr lang="en-US" dirty="0" smtClean="0"/>
              <a:t>('mongodb://admin:admin123@ds053718.mongolab.com:53718/restifymyapp', ['products']); </a:t>
            </a:r>
          </a:p>
          <a:p>
            <a:pPr>
              <a:buNone/>
            </a:pPr>
            <a:r>
              <a:rPr lang="en-US" i="1" dirty="0" smtClean="0"/>
              <a:t>	// </a:t>
            </a:r>
            <a:r>
              <a:rPr lang="en-US" i="1" dirty="0" err="1" smtClean="0"/>
              <a:t>Server</a:t>
            </a:r>
            <a:r>
              <a:rPr lang="en-US" b="1" dirty="0" err="1" smtClean="0"/>
              <a:t>var</a:t>
            </a:r>
            <a:r>
              <a:rPr lang="en-US" dirty="0" smtClean="0"/>
              <a:t> server </a:t>
            </a:r>
            <a:r>
              <a:rPr lang="en-US" b="1" dirty="0" smtClean="0"/>
              <a:t>=</a:t>
            </a:r>
            <a:r>
              <a:rPr lang="en-US" dirty="0" smtClean="0"/>
              <a:t> </a:t>
            </a:r>
            <a:r>
              <a:rPr lang="en-US" dirty="0" err="1" smtClean="0"/>
              <a:t>restify.createServer</a:t>
            </a:r>
            <a:r>
              <a:rPr lang="en-US" dirty="0" smtClean="0"/>
              <a:t>(); </a:t>
            </a:r>
            <a:r>
              <a:rPr lang="en-US" dirty="0" err="1" smtClean="0"/>
              <a:t>server.use</a:t>
            </a:r>
            <a:r>
              <a:rPr lang="en-US" dirty="0" smtClean="0"/>
              <a:t>(</a:t>
            </a:r>
            <a:r>
              <a:rPr lang="en-US" dirty="0" err="1" smtClean="0"/>
              <a:t>restify.acceptParser</a:t>
            </a:r>
            <a:r>
              <a:rPr lang="en-US" dirty="0" smtClean="0"/>
              <a:t>(</a:t>
            </a:r>
            <a:r>
              <a:rPr lang="en-US" dirty="0" err="1" smtClean="0"/>
              <a:t>server.acceptable</a:t>
            </a:r>
            <a:r>
              <a:rPr lang="en-US" dirty="0" smtClean="0"/>
              <a:t>));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server.use</a:t>
            </a:r>
            <a:r>
              <a:rPr lang="en-US" dirty="0" smtClean="0"/>
              <a:t>(</a:t>
            </a:r>
            <a:r>
              <a:rPr lang="en-US" dirty="0" err="1" smtClean="0"/>
              <a:t>restify.queryParser</a:t>
            </a:r>
            <a:r>
              <a:rPr lang="en-US" dirty="0" smtClean="0"/>
              <a:t>());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server.use</a:t>
            </a:r>
            <a:r>
              <a:rPr lang="en-US" dirty="0" smtClean="0"/>
              <a:t>(</a:t>
            </a:r>
            <a:r>
              <a:rPr lang="en-US" dirty="0" err="1" smtClean="0"/>
              <a:t>restify.bodyParser</a:t>
            </a:r>
            <a:r>
              <a:rPr lang="en-US" dirty="0" smtClean="0"/>
              <a:t>());</a:t>
            </a:r>
          </a:p>
          <a:p>
            <a:pPr>
              <a:buNone/>
            </a:pPr>
            <a:r>
              <a:rPr lang="en-US" dirty="0" smtClean="0"/>
              <a:t>	…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server.listen</a:t>
            </a:r>
            <a:r>
              <a:rPr lang="en-US" dirty="0" smtClean="0"/>
              <a:t>(3000, </a:t>
            </a:r>
            <a:r>
              <a:rPr lang="en-US" b="1" dirty="0" smtClean="0"/>
              <a:t>function</a:t>
            </a:r>
            <a:r>
              <a:rPr lang="en-US" dirty="0" smtClean="0"/>
              <a:t> () { </a:t>
            </a:r>
          </a:p>
          <a:p>
            <a:pPr>
              <a:buNone/>
            </a:pPr>
            <a:r>
              <a:rPr lang="en-US" dirty="0" smtClean="0"/>
              <a:t>	console.log("Server started @ 3000");</a:t>
            </a:r>
          </a:p>
          <a:p>
            <a:pPr>
              <a:buNone/>
            </a:pPr>
            <a:r>
              <a:rPr lang="en-US" dirty="0" smtClean="0"/>
              <a:t>	}); </a:t>
            </a:r>
          </a:p>
          <a:p>
            <a:pPr>
              <a:buNone/>
            </a:pPr>
            <a:r>
              <a:rPr lang="en-US" dirty="0" err="1" smtClean="0"/>
              <a:t>module.exports</a:t>
            </a:r>
            <a:r>
              <a:rPr lang="en-US" dirty="0" smtClean="0"/>
              <a:t> </a:t>
            </a:r>
            <a:r>
              <a:rPr lang="en-US" b="1" dirty="0" smtClean="0"/>
              <a:t>=</a:t>
            </a:r>
            <a:r>
              <a:rPr lang="en-US" dirty="0" smtClean="0"/>
              <a:t> server;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4837" y="2130723"/>
            <a:ext cx="8307238" cy="6987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server.js @ Get /products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server.get</a:t>
            </a:r>
            <a:r>
              <a:rPr lang="en-US" dirty="0" smtClean="0"/>
              <a:t>("/products", </a:t>
            </a:r>
            <a:r>
              <a:rPr lang="en-US" b="1" dirty="0" smtClean="0"/>
              <a:t>function</a:t>
            </a:r>
            <a:r>
              <a:rPr lang="en-US" dirty="0" smtClean="0"/>
              <a:t> (</a:t>
            </a:r>
            <a:r>
              <a:rPr lang="en-US" dirty="0" err="1" smtClean="0"/>
              <a:t>req</a:t>
            </a:r>
            <a:r>
              <a:rPr lang="en-US" dirty="0" smtClean="0"/>
              <a:t>, res, next) { </a:t>
            </a:r>
            <a:r>
              <a:rPr lang="en-US" dirty="0" err="1" smtClean="0"/>
              <a:t>db.products.find</a:t>
            </a:r>
            <a:r>
              <a:rPr lang="en-US" dirty="0" smtClean="0"/>
              <a:t>(</a:t>
            </a:r>
            <a:r>
              <a:rPr lang="en-US" b="1" dirty="0" smtClean="0"/>
              <a:t>function</a:t>
            </a:r>
            <a:r>
              <a:rPr lang="en-US" dirty="0" smtClean="0"/>
              <a:t> (err, products) {       	</a:t>
            </a:r>
            <a:r>
              <a:rPr lang="en-US" dirty="0" err="1" smtClean="0"/>
              <a:t>res.writeHead</a:t>
            </a:r>
            <a:r>
              <a:rPr lang="en-US" dirty="0" smtClean="0"/>
              <a:t>(200, { </a:t>
            </a:r>
          </a:p>
          <a:p>
            <a:pPr>
              <a:buNone/>
            </a:pPr>
            <a:r>
              <a:rPr lang="en-US" dirty="0" smtClean="0"/>
              <a:t>		'Content-Type'</a:t>
            </a:r>
            <a:r>
              <a:rPr lang="en-US" b="1" dirty="0" smtClean="0"/>
              <a:t>:</a:t>
            </a:r>
            <a:r>
              <a:rPr lang="en-US" dirty="0" smtClean="0"/>
              <a:t> 'application/</a:t>
            </a:r>
            <a:r>
              <a:rPr lang="en-US" dirty="0" err="1" smtClean="0"/>
              <a:t>json</a:t>
            </a:r>
            <a:r>
              <a:rPr lang="en-US" dirty="0" smtClean="0"/>
              <a:t>; </a:t>
            </a:r>
            <a:r>
              <a:rPr lang="en-US" dirty="0" err="1" smtClean="0"/>
              <a:t>charset</a:t>
            </a:r>
            <a:r>
              <a:rPr lang="en-US" dirty="0" smtClean="0"/>
              <a:t>=utf-8' </a:t>
            </a:r>
          </a:p>
          <a:p>
            <a:pPr>
              <a:buNone/>
            </a:pPr>
            <a:r>
              <a:rPr lang="en-US" dirty="0" smtClean="0"/>
              <a:t>		});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res.end</a:t>
            </a:r>
            <a:r>
              <a:rPr lang="en-US" dirty="0" smtClean="0"/>
              <a:t>(</a:t>
            </a:r>
            <a:r>
              <a:rPr lang="en-US" dirty="0" err="1" smtClean="0"/>
              <a:t>JSON.stringify</a:t>
            </a:r>
            <a:r>
              <a:rPr lang="en-US" dirty="0" smtClean="0"/>
              <a:t>(products)); </a:t>
            </a:r>
          </a:p>
          <a:p>
            <a:pPr>
              <a:buNone/>
            </a:pPr>
            <a:r>
              <a:rPr lang="en-US" dirty="0" smtClean="0"/>
              <a:t>	}); </a:t>
            </a:r>
          </a:p>
          <a:p>
            <a:pPr>
              <a:buNone/>
            </a:pPr>
            <a:r>
              <a:rPr lang="en-US" b="1" dirty="0" smtClean="0"/>
              <a:t>	return</a:t>
            </a:r>
            <a:r>
              <a:rPr lang="en-US" dirty="0" smtClean="0"/>
              <a:t> next();</a:t>
            </a:r>
          </a:p>
          <a:p>
            <a:pPr>
              <a:buNone/>
            </a:pPr>
            <a:r>
              <a:rPr lang="en-US" dirty="0" smtClean="0"/>
              <a:t>});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17298" y="1713781"/>
            <a:ext cx="1529751" cy="2789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14091" y="3746740"/>
            <a:ext cx="4655388" cy="411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90283" y="2081843"/>
            <a:ext cx="514708" cy="324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server.js @ Get /product by 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server.get</a:t>
            </a:r>
            <a:r>
              <a:rPr lang="en-US" dirty="0" smtClean="0"/>
              <a:t>('/product/:id', </a:t>
            </a:r>
            <a:r>
              <a:rPr lang="en-US" b="1" dirty="0" smtClean="0"/>
              <a:t>function</a:t>
            </a:r>
            <a:r>
              <a:rPr lang="en-US" dirty="0" smtClean="0"/>
              <a:t> (</a:t>
            </a:r>
            <a:r>
              <a:rPr lang="en-US" dirty="0" err="1" smtClean="0"/>
              <a:t>req</a:t>
            </a:r>
            <a:r>
              <a:rPr lang="en-US" dirty="0" smtClean="0"/>
              <a:t>, res, next) { </a:t>
            </a:r>
            <a:r>
              <a:rPr lang="en-US" dirty="0" err="1" smtClean="0"/>
              <a:t>db.products.findOne</a:t>
            </a:r>
            <a:r>
              <a:rPr lang="en-US" dirty="0" smtClean="0"/>
              <a:t>({ </a:t>
            </a:r>
          </a:p>
          <a:p>
            <a:pPr>
              <a:buNone/>
            </a:pPr>
            <a:r>
              <a:rPr lang="en-US" dirty="0" smtClean="0"/>
              <a:t>		id</a:t>
            </a:r>
            <a:r>
              <a:rPr lang="en-US" b="1" dirty="0" smtClean="0"/>
              <a:t>:</a:t>
            </a:r>
            <a:r>
              <a:rPr lang="en-US" dirty="0" smtClean="0"/>
              <a:t> req.params.id </a:t>
            </a:r>
          </a:p>
          <a:p>
            <a:pPr>
              <a:buNone/>
            </a:pPr>
            <a:r>
              <a:rPr lang="en-US" dirty="0" smtClean="0"/>
              <a:t>	}, </a:t>
            </a:r>
            <a:r>
              <a:rPr lang="en-US" b="1" dirty="0" smtClean="0"/>
              <a:t>function</a:t>
            </a:r>
            <a:r>
              <a:rPr lang="en-US" dirty="0" smtClean="0"/>
              <a:t> (err, data) { </a:t>
            </a:r>
          </a:p>
          <a:p>
            <a:pPr>
              <a:buNone/>
            </a:pPr>
            <a:r>
              <a:rPr lang="en-US" dirty="0" smtClean="0"/>
              <a:t>	     </a:t>
            </a:r>
            <a:r>
              <a:rPr lang="en-US" dirty="0" err="1" smtClean="0"/>
              <a:t>res.writeHead</a:t>
            </a:r>
            <a:r>
              <a:rPr lang="en-US" dirty="0" smtClean="0"/>
              <a:t>(200, { </a:t>
            </a:r>
          </a:p>
          <a:p>
            <a:pPr>
              <a:buNone/>
            </a:pPr>
            <a:r>
              <a:rPr lang="en-US" dirty="0" smtClean="0"/>
              <a:t>		'Content-Type'</a:t>
            </a:r>
            <a:r>
              <a:rPr lang="en-US" b="1" dirty="0" smtClean="0"/>
              <a:t>:</a:t>
            </a:r>
            <a:r>
              <a:rPr lang="en-US" dirty="0" smtClean="0"/>
              <a:t> 'application/</a:t>
            </a:r>
            <a:r>
              <a:rPr lang="en-US" dirty="0" err="1" smtClean="0"/>
              <a:t>json</a:t>
            </a:r>
            <a:r>
              <a:rPr lang="en-US" dirty="0" smtClean="0"/>
              <a:t>; </a:t>
            </a:r>
            <a:r>
              <a:rPr lang="en-US" dirty="0" err="1" smtClean="0"/>
              <a:t>charset</a:t>
            </a:r>
            <a:r>
              <a:rPr lang="en-US" dirty="0" smtClean="0"/>
              <a:t>=utf-8' </a:t>
            </a:r>
          </a:p>
          <a:p>
            <a:pPr>
              <a:buNone/>
            </a:pPr>
            <a:r>
              <a:rPr lang="en-US" dirty="0" smtClean="0"/>
              <a:t>	     }); </a:t>
            </a:r>
          </a:p>
          <a:p>
            <a:pPr>
              <a:buNone/>
            </a:pPr>
            <a:r>
              <a:rPr lang="en-US" dirty="0" smtClean="0"/>
              <a:t>	     </a:t>
            </a:r>
            <a:r>
              <a:rPr lang="en-US" dirty="0" err="1" smtClean="0"/>
              <a:t>res.end</a:t>
            </a:r>
            <a:r>
              <a:rPr lang="en-US" dirty="0" smtClean="0"/>
              <a:t>(</a:t>
            </a:r>
            <a:r>
              <a:rPr lang="en-US" dirty="0" err="1" smtClean="0"/>
              <a:t>JSON.stringify</a:t>
            </a:r>
            <a:r>
              <a:rPr lang="en-US" dirty="0" smtClean="0"/>
              <a:t>(data)); </a:t>
            </a:r>
          </a:p>
          <a:p>
            <a:pPr>
              <a:buNone/>
            </a:pPr>
            <a:r>
              <a:rPr lang="en-US" dirty="0" smtClean="0"/>
              <a:t>	}); </a:t>
            </a:r>
          </a:p>
          <a:p>
            <a:pPr>
              <a:buNone/>
            </a:pPr>
            <a:r>
              <a:rPr lang="en-US" b="1" dirty="0" smtClean="0"/>
              <a:t>	return</a:t>
            </a:r>
            <a:r>
              <a:rPr lang="en-US" dirty="0" smtClean="0"/>
              <a:t> next();</a:t>
            </a:r>
          </a:p>
          <a:p>
            <a:pPr>
              <a:buNone/>
            </a:pPr>
            <a:r>
              <a:rPr lang="en-US" dirty="0" smtClean="0"/>
              <a:t>});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05796" y="1253706"/>
            <a:ext cx="1679276" cy="3508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4785" y="4244197"/>
            <a:ext cx="4071668" cy="4485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37118" y="1650522"/>
            <a:ext cx="1075426" cy="3421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 vs. 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Web Server means either SW or HW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Web Service means SW</a:t>
            </a:r>
          </a:p>
          <a:p>
            <a:pPr algn="ctr"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server.js @ Post /product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server.post('/product', </a:t>
            </a:r>
            <a:r>
              <a:rPr lang="en-US" b="1" dirty="0" smtClean="0"/>
              <a:t>function</a:t>
            </a:r>
            <a:r>
              <a:rPr lang="en-US" dirty="0" smtClean="0"/>
              <a:t> (</a:t>
            </a:r>
            <a:r>
              <a:rPr lang="en-US" dirty="0" err="1" smtClean="0"/>
              <a:t>req</a:t>
            </a:r>
            <a:r>
              <a:rPr lang="en-US" dirty="0" smtClean="0"/>
              <a:t>, res, next) { 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var</a:t>
            </a:r>
            <a:r>
              <a:rPr lang="en-US" dirty="0" smtClean="0"/>
              <a:t> product </a:t>
            </a:r>
            <a:r>
              <a:rPr lang="en-US" b="1" dirty="0" smtClean="0"/>
              <a:t>=</a:t>
            </a:r>
            <a:r>
              <a:rPr lang="en-US" dirty="0" smtClean="0"/>
              <a:t> </a:t>
            </a:r>
            <a:r>
              <a:rPr lang="en-US" dirty="0" err="1" smtClean="0"/>
              <a:t>req.params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db.products.save</a:t>
            </a:r>
            <a:r>
              <a:rPr lang="en-US" dirty="0" smtClean="0"/>
              <a:t>(product, </a:t>
            </a:r>
            <a:r>
              <a:rPr lang="en-US" b="1" dirty="0" smtClean="0"/>
              <a:t>function</a:t>
            </a:r>
            <a:r>
              <a:rPr lang="en-US" dirty="0" smtClean="0"/>
              <a:t> (err, data) {  	</a:t>
            </a:r>
            <a:r>
              <a:rPr lang="en-US" dirty="0" err="1" smtClean="0"/>
              <a:t>res.writeHead</a:t>
            </a:r>
            <a:r>
              <a:rPr lang="en-US" dirty="0" smtClean="0"/>
              <a:t>(200, { </a:t>
            </a:r>
          </a:p>
          <a:p>
            <a:pPr>
              <a:buNone/>
            </a:pPr>
            <a:r>
              <a:rPr lang="en-US" dirty="0" smtClean="0"/>
              <a:t>		'Content-Type'</a:t>
            </a:r>
            <a:r>
              <a:rPr lang="en-US" b="1" dirty="0" smtClean="0"/>
              <a:t>:</a:t>
            </a:r>
            <a:r>
              <a:rPr lang="en-US" dirty="0" smtClean="0"/>
              <a:t> 'application/</a:t>
            </a:r>
            <a:r>
              <a:rPr lang="en-US" dirty="0" err="1" smtClean="0"/>
              <a:t>json</a:t>
            </a:r>
            <a:r>
              <a:rPr lang="en-US" dirty="0" smtClean="0"/>
              <a:t>; </a:t>
            </a:r>
            <a:r>
              <a:rPr lang="en-US" dirty="0" err="1" smtClean="0"/>
              <a:t>charset</a:t>
            </a:r>
            <a:r>
              <a:rPr lang="en-US" dirty="0" smtClean="0"/>
              <a:t>=utf-8' </a:t>
            </a:r>
          </a:p>
          <a:p>
            <a:pPr>
              <a:buNone/>
            </a:pPr>
            <a:r>
              <a:rPr lang="en-US" dirty="0" smtClean="0"/>
              <a:t>		});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res.end</a:t>
            </a:r>
            <a:r>
              <a:rPr lang="en-US" dirty="0" smtClean="0"/>
              <a:t>(</a:t>
            </a:r>
            <a:r>
              <a:rPr lang="en-US" dirty="0" err="1" smtClean="0"/>
              <a:t>JSON.stringify</a:t>
            </a:r>
            <a:r>
              <a:rPr lang="en-US" dirty="0" smtClean="0"/>
              <a:t>(data)); </a:t>
            </a:r>
          </a:p>
          <a:p>
            <a:pPr>
              <a:buNone/>
            </a:pPr>
            <a:r>
              <a:rPr lang="en-US" dirty="0" smtClean="0"/>
              <a:t>	}); </a:t>
            </a:r>
          </a:p>
          <a:p>
            <a:pPr>
              <a:buNone/>
            </a:pPr>
            <a:r>
              <a:rPr lang="en-US" b="1" dirty="0" smtClean="0"/>
              <a:t>	return</a:t>
            </a:r>
            <a:r>
              <a:rPr lang="en-US" dirty="0" smtClean="0"/>
              <a:t> next();</a:t>
            </a:r>
          </a:p>
          <a:p>
            <a:pPr>
              <a:buNone/>
            </a:pPr>
            <a:r>
              <a:rPr lang="en-US" dirty="0" smtClean="0"/>
              <a:t>});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92702" y="1224952"/>
            <a:ext cx="1250830" cy="414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31366" y="2127851"/>
            <a:ext cx="701615" cy="3306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96838" y="3824379"/>
            <a:ext cx="4094671" cy="4025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server.js @ Put /product by 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>
              <a:buNone/>
            </a:pPr>
            <a:r>
              <a:rPr lang="en-US" sz="1400" dirty="0" err="1" smtClean="0"/>
              <a:t>server.put</a:t>
            </a:r>
            <a:r>
              <a:rPr lang="en-US" sz="1400" dirty="0" smtClean="0"/>
              <a:t>('/product/:id', </a:t>
            </a:r>
            <a:r>
              <a:rPr lang="en-US" sz="1400" b="1" dirty="0" smtClean="0"/>
              <a:t>function</a:t>
            </a:r>
            <a:r>
              <a:rPr lang="en-US" sz="1400" dirty="0" smtClean="0"/>
              <a:t> (</a:t>
            </a:r>
            <a:r>
              <a:rPr lang="en-US" sz="1400" dirty="0" err="1" smtClean="0"/>
              <a:t>req</a:t>
            </a:r>
            <a:r>
              <a:rPr lang="en-US" sz="1400" dirty="0" smtClean="0"/>
              <a:t>, res, next) { </a:t>
            </a:r>
          </a:p>
          <a:p>
            <a:pPr>
              <a:buNone/>
            </a:pPr>
            <a:r>
              <a:rPr lang="en-US" sz="1400" i="1" dirty="0" smtClean="0"/>
              <a:t>	// get the existing product</a:t>
            </a:r>
            <a:r>
              <a:rPr lang="en-US" sz="1400" dirty="0" smtClean="0"/>
              <a:t> </a:t>
            </a: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db.products.findOne</a:t>
            </a:r>
            <a:r>
              <a:rPr lang="en-US" sz="1400" dirty="0" smtClean="0"/>
              <a:t>({ </a:t>
            </a:r>
          </a:p>
          <a:p>
            <a:pPr>
              <a:buNone/>
            </a:pPr>
            <a:r>
              <a:rPr lang="en-US" sz="1400" dirty="0" smtClean="0"/>
              <a:t>	  id</a:t>
            </a:r>
            <a:r>
              <a:rPr lang="en-US" sz="1400" b="1" dirty="0" smtClean="0"/>
              <a:t>:</a:t>
            </a:r>
            <a:r>
              <a:rPr lang="en-US" sz="1400" dirty="0" smtClean="0"/>
              <a:t> req.params.id </a:t>
            </a:r>
          </a:p>
          <a:p>
            <a:pPr>
              <a:buNone/>
            </a:pPr>
            <a:r>
              <a:rPr lang="en-US" sz="1400" dirty="0" smtClean="0"/>
              <a:t>	}, </a:t>
            </a:r>
            <a:r>
              <a:rPr lang="en-US" sz="1400" b="1" dirty="0" smtClean="0"/>
              <a:t>function</a:t>
            </a:r>
            <a:r>
              <a:rPr lang="en-US" sz="1400" dirty="0" smtClean="0"/>
              <a:t> (err, data) { </a:t>
            </a:r>
          </a:p>
          <a:p>
            <a:pPr>
              <a:buNone/>
            </a:pPr>
            <a:r>
              <a:rPr lang="en-US" sz="1400" i="1" dirty="0" smtClean="0"/>
              <a:t>	  // merge </a:t>
            </a:r>
            <a:r>
              <a:rPr lang="en-US" sz="1400" i="1" dirty="0" err="1" smtClean="0"/>
              <a:t>req.params</a:t>
            </a:r>
            <a:r>
              <a:rPr lang="en-US" sz="1400" i="1" dirty="0" smtClean="0"/>
              <a:t>/product with the server/product</a:t>
            </a:r>
            <a:r>
              <a:rPr lang="en-US" sz="1400" dirty="0" smtClean="0"/>
              <a:t> </a:t>
            </a:r>
            <a:r>
              <a:rPr lang="en-US" sz="1400" b="1" dirty="0" err="1" smtClean="0"/>
              <a:t>var</a:t>
            </a:r>
            <a:r>
              <a:rPr lang="en-US" sz="1400" dirty="0" smtClean="0"/>
              <a:t>     </a:t>
            </a:r>
          </a:p>
          <a:p>
            <a:pPr>
              <a:buNone/>
            </a:pPr>
            <a:r>
              <a:rPr lang="en-US" sz="1400" dirty="0" smtClean="0"/>
              <a:t>	  </a:t>
            </a:r>
            <a:r>
              <a:rPr lang="en-US" sz="1400" dirty="0" err="1" smtClean="0"/>
              <a:t>updProd</a:t>
            </a:r>
            <a:r>
              <a:rPr lang="en-US" sz="1400" dirty="0" smtClean="0"/>
              <a:t> </a:t>
            </a:r>
            <a:r>
              <a:rPr lang="en-US" sz="1400" b="1" dirty="0" smtClean="0"/>
              <a:t>=</a:t>
            </a:r>
            <a:r>
              <a:rPr lang="en-US" sz="1400" dirty="0" smtClean="0"/>
              <a:t> {}; </a:t>
            </a:r>
            <a:r>
              <a:rPr lang="en-US" sz="1400" i="1" dirty="0" smtClean="0"/>
              <a:t>// updated products </a:t>
            </a:r>
          </a:p>
          <a:p>
            <a:pPr>
              <a:buNone/>
            </a:pPr>
            <a:r>
              <a:rPr lang="en-US" sz="1400" i="1" dirty="0" smtClean="0"/>
              <a:t>	  // logic similar to </a:t>
            </a:r>
            <a:r>
              <a:rPr lang="en-US" sz="1400" i="1" dirty="0" err="1" smtClean="0"/>
              <a:t>jQuery.extend</a:t>
            </a:r>
            <a:r>
              <a:rPr lang="en-US" sz="1400" i="1" dirty="0" smtClean="0"/>
              <a:t>(); to merge 2 objects.</a:t>
            </a:r>
            <a:r>
              <a:rPr lang="en-US" sz="1400" dirty="0" smtClean="0"/>
              <a:t> </a:t>
            </a:r>
          </a:p>
          <a:p>
            <a:pPr>
              <a:buNone/>
            </a:pPr>
            <a:r>
              <a:rPr lang="en-US" sz="1400" b="1" dirty="0" smtClean="0"/>
              <a:t>	  for</a:t>
            </a:r>
            <a:r>
              <a:rPr lang="en-US" sz="1400" dirty="0" smtClean="0"/>
              <a:t> (</a:t>
            </a:r>
            <a:r>
              <a:rPr lang="en-US" sz="1400" b="1" dirty="0" err="1" smtClean="0"/>
              <a:t>var</a:t>
            </a:r>
            <a:r>
              <a:rPr lang="en-US" sz="1400" dirty="0" smtClean="0"/>
              <a:t> n </a:t>
            </a:r>
            <a:r>
              <a:rPr lang="en-US" sz="1400" b="1" dirty="0" smtClean="0"/>
              <a:t>in</a:t>
            </a:r>
            <a:r>
              <a:rPr lang="en-US" sz="1400" dirty="0" smtClean="0"/>
              <a:t> data) { </a:t>
            </a:r>
            <a:r>
              <a:rPr lang="en-US" sz="1400" dirty="0" err="1" smtClean="0"/>
              <a:t>updProd</a:t>
            </a:r>
            <a:r>
              <a:rPr lang="en-US" sz="1400" dirty="0" smtClean="0"/>
              <a:t>[n] </a:t>
            </a:r>
            <a:r>
              <a:rPr lang="en-US" sz="1400" b="1" dirty="0" smtClean="0"/>
              <a:t>=</a:t>
            </a:r>
            <a:r>
              <a:rPr lang="en-US" sz="1400" dirty="0" smtClean="0"/>
              <a:t> data[n]; } </a:t>
            </a:r>
          </a:p>
          <a:p>
            <a:pPr>
              <a:buNone/>
            </a:pPr>
            <a:r>
              <a:rPr lang="en-US" sz="1400" b="1" dirty="0" smtClean="0"/>
              <a:t>	  for</a:t>
            </a:r>
            <a:r>
              <a:rPr lang="en-US" sz="1400" dirty="0" smtClean="0"/>
              <a:t> (</a:t>
            </a:r>
            <a:r>
              <a:rPr lang="en-US" sz="1400" b="1" dirty="0" err="1" smtClean="0"/>
              <a:t>var</a:t>
            </a:r>
            <a:r>
              <a:rPr lang="en-US" sz="1400" dirty="0" smtClean="0"/>
              <a:t> n </a:t>
            </a:r>
            <a:r>
              <a:rPr lang="en-US" sz="1400" b="1" dirty="0" smtClean="0"/>
              <a:t>in</a:t>
            </a:r>
            <a:r>
              <a:rPr lang="en-US" sz="1400" dirty="0" smtClean="0"/>
              <a:t> </a:t>
            </a:r>
            <a:r>
              <a:rPr lang="en-US" sz="1400" dirty="0" err="1" smtClean="0"/>
              <a:t>req.params</a:t>
            </a:r>
            <a:r>
              <a:rPr lang="en-US" sz="1400" dirty="0" smtClean="0"/>
              <a:t>) { </a:t>
            </a:r>
            <a:r>
              <a:rPr lang="en-US" sz="1400" dirty="0" err="1" smtClean="0"/>
              <a:t>updProd</a:t>
            </a:r>
            <a:r>
              <a:rPr lang="en-US" sz="1400" dirty="0" smtClean="0"/>
              <a:t>[n] </a:t>
            </a:r>
            <a:r>
              <a:rPr lang="en-US" sz="1400" b="1" dirty="0" smtClean="0"/>
              <a:t>=</a:t>
            </a:r>
            <a:r>
              <a:rPr lang="en-US" sz="1400" dirty="0" smtClean="0"/>
              <a:t> </a:t>
            </a:r>
            <a:r>
              <a:rPr lang="en-US" sz="1400" dirty="0" err="1" smtClean="0"/>
              <a:t>req.params</a:t>
            </a:r>
            <a:r>
              <a:rPr lang="en-US" sz="1400" dirty="0" smtClean="0"/>
              <a:t>[n]; } </a:t>
            </a:r>
          </a:p>
          <a:p>
            <a:pPr>
              <a:buNone/>
            </a:pPr>
            <a:r>
              <a:rPr lang="en-US" sz="1400" dirty="0" smtClean="0"/>
              <a:t>	  </a:t>
            </a:r>
            <a:r>
              <a:rPr lang="en-US" sz="1400" dirty="0" err="1" smtClean="0"/>
              <a:t>db.products.update</a:t>
            </a:r>
            <a:r>
              <a:rPr lang="en-US" sz="1400" dirty="0" smtClean="0"/>
              <a:t>({ </a:t>
            </a:r>
          </a:p>
          <a:p>
            <a:pPr>
              <a:buNone/>
            </a:pPr>
            <a:r>
              <a:rPr lang="en-US" sz="1400" dirty="0" smtClean="0"/>
              <a:t>	    id</a:t>
            </a:r>
            <a:r>
              <a:rPr lang="en-US" sz="1400" b="1" dirty="0" smtClean="0"/>
              <a:t>:</a:t>
            </a:r>
            <a:r>
              <a:rPr lang="en-US" sz="1400" dirty="0" smtClean="0"/>
              <a:t> req.params.id </a:t>
            </a:r>
          </a:p>
          <a:p>
            <a:pPr>
              <a:buNone/>
            </a:pPr>
            <a:r>
              <a:rPr lang="en-US" sz="1400" dirty="0" smtClean="0"/>
              <a:t>     }, </a:t>
            </a:r>
            <a:r>
              <a:rPr lang="en-US" sz="1400" dirty="0" err="1" smtClean="0"/>
              <a:t>updProd</a:t>
            </a:r>
            <a:r>
              <a:rPr lang="en-US" sz="1400" dirty="0" smtClean="0"/>
              <a:t>, { </a:t>
            </a:r>
          </a:p>
          <a:p>
            <a:pPr>
              <a:buNone/>
            </a:pPr>
            <a:r>
              <a:rPr lang="en-US" sz="1400" dirty="0" smtClean="0"/>
              <a:t>	       multi</a:t>
            </a:r>
            <a:r>
              <a:rPr lang="en-US" sz="1400" b="1" dirty="0" smtClean="0"/>
              <a:t>:</a:t>
            </a:r>
            <a:r>
              <a:rPr lang="en-US" sz="1400" dirty="0" smtClean="0"/>
              <a:t> </a:t>
            </a:r>
            <a:r>
              <a:rPr lang="en-US" sz="1400" b="1" dirty="0" smtClean="0"/>
              <a:t>false</a:t>
            </a:r>
            <a:r>
              <a:rPr lang="en-US" sz="1400" dirty="0" smtClean="0"/>
              <a:t> </a:t>
            </a:r>
          </a:p>
          <a:p>
            <a:pPr>
              <a:buNone/>
            </a:pPr>
            <a:r>
              <a:rPr lang="en-US" sz="1400" dirty="0" smtClean="0"/>
              <a:t>	  }, </a:t>
            </a:r>
            <a:r>
              <a:rPr lang="en-US" sz="1400" b="1" dirty="0" smtClean="0"/>
              <a:t>function</a:t>
            </a:r>
            <a:r>
              <a:rPr lang="en-US" sz="1400" dirty="0" smtClean="0"/>
              <a:t> (err, data) { </a:t>
            </a:r>
          </a:p>
          <a:p>
            <a:pPr>
              <a:buNone/>
            </a:pPr>
            <a:r>
              <a:rPr lang="en-US" sz="1400" dirty="0" smtClean="0"/>
              <a:t>	       </a:t>
            </a:r>
            <a:r>
              <a:rPr lang="en-US" sz="1400" dirty="0" err="1" smtClean="0"/>
              <a:t>res.writeHead</a:t>
            </a:r>
            <a:r>
              <a:rPr lang="en-US" sz="1400" dirty="0" smtClean="0"/>
              <a:t>(200, { </a:t>
            </a:r>
          </a:p>
          <a:p>
            <a:pPr>
              <a:buNone/>
            </a:pPr>
            <a:r>
              <a:rPr lang="en-US" sz="1400" dirty="0" smtClean="0"/>
              <a:t>		'Content-Type'</a:t>
            </a:r>
            <a:r>
              <a:rPr lang="en-US" sz="1400" b="1" dirty="0" smtClean="0"/>
              <a:t>:</a:t>
            </a:r>
            <a:r>
              <a:rPr lang="en-US" sz="1400" dirty="0" smtClean="0"/>
              <a:t> 'application/</a:t>
            </a:r>
            <a:r>
              <a:rPr lang="en-US" sz="1400" dirty="0" err="1" smtClean="0"/>
              <a:t>json</a:t>
            </a:r>
            <a:r>
              <a:rPr lang="en-US" sz="1400" dirty="0" smtClean="0"/>
              <a:t>; </a:t>
            </a:r>
            <a:r>
              <a:rPr lang="en-US" sz="1400" dirty="0" err="1" smtClean="0"/>
              <a:t>charset</a:t>
            </a:r>
            <a:r>
              <a:rPr lang="en-US" sz="1400" dirty="0" smtClean="0"/>
              <a:t>=utf-8' </a:t>
            </a:r>
          </a:p>
          <a:p>
            <a:pPr>
              <a:buNone/>
            </a:pPr>
            <a:r>
              <a:rPr lang="en-US" sz="1400" dirty="0" smtClean="0"/>
              <a:t>	       }); </a:t>
            </a:r>
          </a:p>
          <a:p>
            <a:pPr>
              <a:buNone/>
            </a:pPr>
            <a:r>
              <a:rPr lang="en-US" sz="1400" dirty="0" smtClean="0"/>
              <a:t>	       </a:t>
            </a:r>
            <a:r>
              <a:rPr lang="en-US" sz="1400" dirty="0" err="1" smtClean="0"/>
              <a:t>res.end</a:t>
            </a:r>
            <a:r>
              <a:rPr lang="en-US" sz="1400" dirty="0" smtClean="0"/>
              <a:t>(</a:t>
            </a:r>
            <a:r>
              <a:rPr lang="en-US" sz="1400" dirty="0" err="1" smtClean="0"/>
              <a:t>JSON.stringify</a:t>
            </a:r>
            <a:r>
              <a:rPr lang="en-US" sz="1400" dirty="0" smtClean="0"/>
              <a:t>(data)); </a:t>
            </a:r>
          </a:p>
          <a:p>
            <a:pPr>
              <a:buNone/>
            </a:pPr>
            <a:r>
              <a:rPr lang="en-US" sz="1400" dirty="0" smtClean="0"/>
              <a:t>	  }); </a:t>
            </a:r>
          </a:p>
          <a:p>
            <a:pPr>
              <a:buNone/>
            </a:pPr>
            <a:r>
              <a:rPr lang="en-US" sz="1400" dirty="0" smtClean="0"/>
              <a:t>	}); </a:t>
            </a:r>
          </a:p>
          <a:p>
            <a:pPr>
              <a:buNone/>
            </a:pPr>
            <a:r>
              <a:rPr lang="en-US" sz="1400" b="1" dirty="0" smtClean="0"/>
              <a:t>	return</a:t>
            </a:r>
            <a:r>
              <a:rPr lang="en-US" sz="1400" dirty="0" smtClean="0"/>
              <a:t> next();</a:t>
            </a:r>
          </a:p>
          <a:p>
            <a:pPr>
              <a:buNone/>
            </a:pPr>
            <a:r>
              <a:rPr lang="en-US" sz="1400" dirty="0" smtClean="0"/>
              <a:t>});</a:t>
            </a:r>
            <a:endParaRPr lang="en-US" sz="1400" dirty="0" smtClean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98764" y="1262334"/>
            <a:ext cx="652730" cy="2904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23028" y="5400138"/>
            <a:ext cx="2475779" cy="284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69986" y="2067465"/>
            <a:ext cx="4557622" cy="22371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server.js @ Del /product by 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server.del('/product/:id', </a:t>
            </a:r>
            <a:r>
              <a:rPr lang="en-US" b="1" dirty="0" smtClean="0"/>
              <a:t>function</a:t>
            </a:r>
            <a:r>
              <a:rPr lang="en-US" dirty="0" smtClean="0"/>
              <a:t> (</a:t>
            </a:r>
            <a:r>
              <a:rPr lang="en-US" dirty="0" err="1" smtClean="0"/>
              <a:t>req</a:t>
            </a:r>
            <a:r>
              <a:rPr lang="en-US" dirty="0" smtClean="0"/>
              <a:t>, res, next) { </a:t>
            </a:r>
            <a:r>
              <a:rPr lang="en-US" dirty="0" err="1" smtClean="0"/>
              <a:t>db.products.remove</a:t>
            </a:r>
            <a:r>
              <a:rPr lang="en-US" dirty="0" smtClean="0"/>
              <a:t>({ </a:t>
            </a:r>
          </a:p>
          <a:p>
            <a:pPr>
              <a:buNone/>
            </a:pPr>
            <a:r>
              <a:rPr lang="en-US" dirty="0" smtClean="0"/>
              <a:t>	  id</a:t>
            </a:r>
            <a:r>
              <a:rPr lang="en-US" b="1" dirty="0" smtClean="0"/>
              <a:t>:</a:t>
            </a:r>
            <a:r>
              <a:rPr lang="en-US" dirty="0" smtClean="0"/>
              <a:t> req.params.id </a:t>
            </a:r>
          </a:p>
          <a:p>
            <a:pPr>
              <a:buNone/>
            </a:pPr>
            <a:r>
              <a:rPr lang="en-US" dirty="0" smtClean="0"/>
              <a:t>	}, </a:t>
            </a:r>
            <a:r>
              <a:rPr lang="en-US" b="1" dirty="0" smtClean="0"/>
              <a:t>function</a:t>
            </a:r>
            <a:r>
              <a:rPr lang="en-US" dirty="0" smtClean="0"/>
              <a:t> (err, data) { </a:t>
            </a:r>
          </a:p>
          <a:p>
            <a:pPr>
              <a:buNone/>
            </a:pPr>
            <a:r>
              <a:rPr lang="en-US" dirty="0" smtClean="0"/>
              <a:t>	  </a:t>
            </a:r>
            <a:r>
              <a:rPr lang="en-US" dirty="0" err="1" smtClean="0"/>
              <a:t>res.writeHead</a:t>
            </a:r>
            <a:r>
              <a:rPr lang="en-US" dirty="0" smtClean="0"/>
              <a:t>(200, { </a:t>
            </a:r>
          </a:p>
          <a:p>
            <a:pPr>
              <a:buNone/>
            </a:pPr>
            <a:r>
              <a:rPr lang="en-US" dirty="0" smtClean="0"/>
              <a:t>	     'Content-Type'</a:t>
            </a:r>
            <a:r>
              <a:rPr lang="en-US" b="1" dirty="0" smtClean="0"/>
              <a:t>:</a:t>
            </a:r>
            <a:r>
              <a:rPr lang="en-US" dirty="0" smtClean="0"/>
              <a:t> 'application/</a:t>
            </a:r>
            <a:r>
              <a:rPr lang="en-US" dirty="0" err="1" smtClean="0"/>
              <a:t>json</a:t>
            </a:r>
            <a:r>
              <a:rPr lang="en-US" dirty="0" smtClean="0"/>
              <a:t>; </a:t>
            </a:r>
            <a:r>
              <a:rPr lang="en-US" dirty="0" err="1" smtClean="0"/>
              <a:t>charset</a:t>
            </a:r>
            <a:r>
              <a:rPr lang="en-US" dirty="0" smtClean="0"/>
              <a:t>=utf-8' </a:t>
            </a:r>
          </a:p>
          <a:p>
            <a:pPr>
              <a:buNone/>
            </a:pPr>
            <a:r>
              <a:rPr lang="en-US" dirty="0" smtClean="0"/>
              <a:t>	  }); </a:t>
            </a:r>
          </a:p>
          <a:p>
            <a:pPr>
              <a:buNone/>
            </a:pPr>
            <a:r>
              <a:rPr lang="en-US" dirty="0" smtClean="0"/>
              <a:t>	  </a:t>
            </a:r>
            <a:r>
              <a:rPr lang="en-US" dirty="0" err="1" smtClean="0"/>
              <a:t>res.end</a:t>
            </a:r>
            <a:r>
              <a:rPr lang="en-US" dirty="0" smtClean="0"/>
              <a:t>(</a:t>
            </a:r>
            <a:r>
              <a:rPr lang="en-US" dirty="0" err="1" smtClean="0"/>
              <a:t>JSON.stringify</a:t>
            </a:r>
            <a:r>
              <a:rPr lang="en-US" dirty="0" smtClean="0"/>
              <a:t>(</a:t>
            </a:r>
            <a:r>
              <a:rPr lang="en-US" b="1" dirty="0" smtClean="0"/>
              <a:t>true</a:t>
            </a:r>
            <a:r>
              <a:rPr lang="en-US" dirty="0" smtClean="0"/>
              <a:t>)); }</a:t>
            </a:r>
          </a:p>
          <a:p>
            <a:pPr>
              <a:buNone/>
            </a:pPr>
            <a:r>
              <a:rPr lang="en-US" dirty="0" smtClean="0"/>
              <a:t>	); </a:t>
            </a:r>
          </a:p>
          <a:p>
            <a:pPr>
              <a:buNone/>
            </a:pPr>
            <a:r>
              <a:rPr lang="en-US" b="1" dirty="0" smtClean="0"/>
              <a:t>	return</a:t>
            </a:r>
            <a:r>
              <a:rPr lang="en-US" dirty="0" smtClean="0"/>
              <a:t> next();</a:t>
            </a:r>
          </a:p>
          <a:p>
            <a:pPr>
              <a:buNone/>
            </a:pPr>
            <a:r>
              <a:rPr lang="en-US" dirty="0" smtClean="0"/>
              <a:t>});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42870" y="1682153"/>
            <a:ext cx="1026542" cy="2587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30370" y="4310334"/>
            <a:ext cx="4385093" cy="3479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97170" y="1236454"/>
            <a:ext cx="1670649" cy="3508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http://www.ruanyifeng.com/blog/2011/09/restful.html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http://www.ics.uci.edu/~fielding/pubs/dissertation/rest_arch_style.htm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http://www.slideshare.net/PeterREgli/rest-representational-state-transfer-11428815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http://en.wikipedia.org/wiki/Representational_state_transfer#Architectural_constraints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http://thejackalofjavascript.com/list-all-rest-endpoints/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https://github.com/mcavage/node-restify/issues/176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http://stackoverflow.com/questions/671118/what-exactly-is-restful-programming/671132#671132</a:t>
            </a:r>
            <a:endParaRPr lang="en-US" dirty="0" smtClean="0"/>
          </a:p>
          <a:p>
            <a:r>
              <a:rPr lang="en-US" dirty="0" smtClean="0">
                <a:hlinkClick r:id="rId9"/>
              </a:rPr>
              <a:t>https://github.com/arvindr21/restify-mongojs-app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050" name="AutoShape 2" descr="scrum development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Web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The W3C defines a Web service generally as: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a software system designed to support </a:t>
            </a:r>
            <a:r>
              <a:rPr lang="en-US" dirty="0" smtClean="0">
                <a:solidFill>
                  <a:srgbClr val="FF0000"/>
                </a:solidFill>
              </a:rPr>
              <a:t>interoperable machine-to-machine interaction over a network</a:t>
            </a:r>
            <a:r>
              <a:rPr lang="en-US" dirty="0" smtClean="0"/>
              <a:t>.</a:t>
            </a:r>
          </a:p>
          <a:p>
            <a:pPr algn="ctr">
              <a:buNone/>
            </a:pPr>
            <a:endParaRPr lang="en-US" i="1" dirty="0" smtClean="0"/>
          </a:p>
          <a:p>
            <a:pPr algn="ctr">
              <a:buNone/>
            </a:pPr>
            <a:r>
              <a:rPr lang="en-US" i="1" dirty="0" smtClean="0"/>
              <a:t>One request data from another</a:t>
            </a:r>
          </a:p>
          <a:p>
            <a:pPr algn="ctr">
              <a:buNone/>
            </a:pPr>
            <a:r>
              <a:rPr lang="en-US" i="1" dirty="0" smtClean="0"/>
              <a:t>Request can be parametered</a:t>
            </a:r>
          </a:p>
          <a:p>
            <a:pPr algn="ctr">
              <a:buNone/>
            </a:pPr>
            <a:r>
              <a:rPr lang="en-US" i="1" dirty="0" smtClean="0"/>
              <a:t>Data is structured</a:t>
            </a:r>
          </a:p>
          <a:p>
            <a:pPr algn="ctr">
              <a:buNone/>
            </a:pPr>
            <a:r>
              <a:rPr lang="en-US" i="1" dirty="0" smtClean="0"/>
              <a:t>Error messages to the request</a:t>
            </a:r>
          </a:p>
          <a:p>
            <a:pPr algn="ctr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60121" y="4097547"/>
            <a:ext cx="4520241" cy="18460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W3C Web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[a web service] has an </a:t>
            </a:r>
            <a:r>
              <a:rPr lang="en-US" dirty="0" smtClean="0">
                <a:solidFill>
                  <a:srgbClr val="FF0000"/>
                </a:solidFill>
              </a:rPr>
              <a:t>interface described</a:t>
            </a:r>
            <a:r>
              <a:rPr lang="en-US" dirty="0" smtClean="0"/>
              <a:t> in a machine-processable format (specifically </a:t>
            </a:r>
            <a:r>
              <a:rPr lang="en-US" i="1" dirty="0" smtClean="0">
                <a:solidFill>
                  <a:srgbClr val="00B0F0"/>
                </a:solidFill>
              </a:rPr>
              <a:t>WSDL</a:t>
            </a:r>
            <a:r>
              <a:rPr lang="en-US" dirty="0" smtClean="0"/>
              <a:t>). Other systems </a:t>
            </a:r>
            <a:r>
              <a:rPr lang="en-US" dirty="0" smtClean="0">
                <a:solidFill>
                  <a:srgbClr val="FF0000"/>
                </a:solidFill>
              </a:rPr>
              <a:t>interact</a:t>
            </a:r>
            <a:r>
              <a:rPr lang="en-US" dirty="0" smtClean="0"/>
              <a:t> with the Web service in a manner prescribed by its description </a:t>
            </a:r>
            <a:r>
              <a:rPr lang="en-US" dirty="0" smtClean="0">
                <a:solidFill>
                  <a:srgbClr val="FF0000"/>
                </a:solidFill>
              </a:rPr>
              <a:t>using</a:t>
            </a:r>
            <a:r>
              <a:rPr lang="en-US" dirty="0" smtClean="0"/>
              <a:t> </a:t>
            </a:r>
            <a:r>
              <a:rPr lang="en-US" i="1" dirty="0" smtClean="0">
                <a:solidFill>
                  <a:srgbClr val="00B0F0"/>
                </a:solidFill>
              </a:rPr>
              <a:t>SOAP</a:t>
            </a:r>
            <a:r>
              <a:rPr lang="en-US" dirty="0" smtClean="0"/>
              <a:t> (Simple Object Access Protocol) messages, typically </a:t>
            </a:r>
            <a:r>
              <a:rPr lang="en-US" dirty="0" smtClean="0">
                <a:solidFill>
                  <a:srgbClr val="FF0000"/>
                </a:solidFill>
              </a:rPr>
              <a:t>conveyed using </a:t>
            </a:r>
            <a:r>
              <a:rPr lang="en-US" i="1" dirty="0" smtClean="0">
                <a:solidFill>
                  <a:srgbClr val="00B0F0"/>
                </a:solidFill>
              </a:rPr>
              <a:t>HTTP</a:t>
            </a:r>
            <a:r>
              <a:rPr lang="en-US" dirty="0" smtClean="0">
                <a:solidFill>
                  <a:srgbClr val="FF0000"/>
                </a:solidFill>
              </a:rPr>
              <a:t> with an </a:t>
            </a:r>
            <a:r>
              <a:rPr lang="en-US" i="1" dirty="0" smtClean="0">
                <a:solidFill>
                  <a:srgbClr val="00B0F0"/>
                </a:solidFill>
              </a:rPr>
              <a:t>XML</a:t>
            </a:r>
            <a:r>
              <a:rPr lang="en-US" dirty="0" smtClean="0">
                <a:solidFill>
                  <a:srgbClr val="FF0000"/>
                </a:solidFill>
              </a:rPr>
              <a:t> serialization</a:t>
            </a:r>
            <a:r>
              <a:rPr lang="en-US" dirty="0" smtClean="0"/>
              <a:t> in conjunction with other Web-related standards.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156606" y="3062375"/>
            <a:ext cx="6297283" cy="3441940"/>
            <a:chOff x="2199736" y="3019245"/>
            <a:chExt cx="6297283" cy="3441940"/>
          </a:xfrm>
        </p:grpSpPr>
        <p:pic>
          <p:nvPicPr>
            <p:cNvPr id="1026" name="Picture 2" descr="http://upload.wikimedia.org/wikipedia/commons/4/4a/Webservices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24321" y="3175958"/>
              <a:ext cx="3407136" cy="3094815"/>
            </a:xfrm>
            <a:prstGeom prst="rect">
              <a:avLst/>
            </a:prstGeom>
            <a:noFill/>
          </p:spPr>
        </p:pic>
        <p:sp>
          <p:nvSpPr>
            <p:cNvPr id="6" name="TextBox 5"/>
            <p:cNvSpPr txBox="1"/>
            <p:nvPr/>
          </p:nvSpPr>
          <p:spPr>
            <a:xfrm>
              <a:off x="5598543" y="3398808"/>
              <a:ext cx="28847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A directory called UDDI (Universal Description, Discovery and Integration) defines which software system should be contacted for which type of data. 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199736" y="3019245"/>
              <a:ext cx="6297283" cy="34419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/>
          <p:cNvSpPr/>
          <p:nvPr/>
        </p:nvSpPr>
        <p:spPr>
          <a:xfrm>
            <a:off x="3812875" y="3148642"/>
            <a:ext cx="4546121" cy="10869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RESTful</a:t>
            </a:r>
            <a:r>
              <a:rPr lang="en-US" dirty="0" smtClean="0"/>
              <a:t> Web Service </a:t>
            </a:r>
            <a:br>
              <a:rPr lang="en-US" dirty="0" smtClean="0"/>
            </a:br>
            <a:r>
              <a:rPr lang="en-US" sz="2000" dirty="0" smtClean="0"/>
              <a:t>-Not Standard But  Architectural Principle of the Web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</a:p>
          <a:p>
            <a:pPr algn="ctr">
              <a:buNone/>
            </a:pPr>
            <a:r>
              <a:rPr lang="en-US" dirty="0" smtClean="0"/>
              <a:t>REST stands for [</a:t>
            </a:r>
            <a:r>
              <a:rPr lang="en-US" dirty="0" smtClean="0">
                <a:solidFill>
                  <a:srgbClr val="00B050"/>
                </a:solidFill>
              </a:rPr>
              <a:t>Resource</a:t>
            </a:r>
            <a:r>
              <a:rPr lang="en-US" dirty="0" smtClean="0"/>
              <a:t>] </a:t>
            </a:r>
            <a:r>
              <a:rPr lang="en-US" i="1" dirty="0" smtClean="0">
                <a:solidFill>
                  <a:srgbClr val="FFC000"/>
                </a:solidFill>
              </a:rPr>
              <a:t>Representational</a:t>
            </a:r>
            <a:r>
              <a:rPr lang="en-US" i="1" dirty="0" smtClean="0"/>
              <a:t> </a:t>
            </a:r>
            <a:r>
              <a:rPr lang="en-US" i="1" dirty="0" smtClean="0">
                <a:solidFill>
                  <a:srgbClr val="0070C0"/>
                </a:solidFill>
              </a:rPr>
              <a:t>State Transfer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6045" y="2294626"/>
            <a:ext cx="2406769" cy="80225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77787B"/>
                </a:solidFill>
              </a:rPr>
              <a:t>Subject</a:t>
            </a:r>
            <a:r>
              <a:rPr lang="en-US" sz="1600" dirty="0" smtClean="0">
                <a:solidFill>
                  <a:srgbClr val="77787B"/>
                </a:solidFill>
              </a:rPr>
              <a:t>: URL </a:t>
            </a:r>
            <a:r>
              <a:rPr lang="en-US" sz="1600" dirty="0" smtClean="0">
                <a:solidFill>
                  <a:srgbClr val="77787B"/>
                </a:solidFill>
              </a:rPr>
              <a:t>to </a:t>
            </a:r>
            <a:r>
              <a:rPr lang="en-US" sz="1600" dirty="0" smtClean="0">
                <a:solidFill>
                  <a:srgbClr val="FF0000"/>
                </a:solidFill>
              </a:rPr>
              <a:t>locate</a:t>
            </a:r>
            <a:r>
              <a:rPr lang="en-US" sz="1600" dirty="0" smtClean="0">
                <a:solidFill>
                  <a:srgbClr val="77787B"/>
                </a:solidFill>
              </a:rPr>
              <a:t> the resource, such as text, image, etc</a:t>
            </a:r>
            <a:endParaRPr lang="en-US" sz="1600" dirty="0">
              <a:solidFill>
                <a:srgbClr val="77787B"/>
              </a:solidFill>
            </a:endParaRPr>
          </a:p>
        </p:txBody>
      </p:sp>
      <p:cxnSp>
        <p:nvCxnSpPr>
          <p:cNvPr id="7" name="Straight Connector 6"/>
          <p:cNvCxnSpPr>
            <a:stCxn id="5" idx="0"/>
          </p:cNvCxnSpPr>
          <p:nvPr/>
        </p:nvCxnSpPr>
        <p:spPr>
          <a:xfrm flipV="1">
            <a:off x="1479430" y="1570008"/>
            <a:ext cx="1910751" cy="724618"/>
          </a:xfrm>
          <a:prstGeom prst="line">
            <a:avLst/>
          </a:prstGeom>
          <a:ln>
            <a:solidFill>
              <a:srgbClr val="7778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145100" y="3758241"/>
            <a:ext cx="3160145" cy="105304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77787B"/>
                </a:solidFill>
              </a:rPr>
              <a:t>Adjective</a:t>
            </a:r>
            <a:r>
              <a:rPr lang="en-US" sz="1600" dirty="0" smtClean="0">
                <a:solidFill>
                  <a:srgbClr val="77787B"/>
                </a:solidFill>
              </a:rPr>
              <a:t> How </a:t>
            </a:r>
            <a:r>
              <a:rPr lang="en-US" sz="1600" dirty="0" smtClean="0">
                <a:solidFill>
                  <a:srgbClr val="77787B"/>
                </a:solidFill>
              </a:rPr>
              <a:t>to </a:t>
            </a:r>
            <a:r>
              <a:rPr lang="en-US" sz="1600" dirty="0" smtClean="0">
                <a:solidFill>
                  <a:srgbClr val="FF0000"/>
                </a:solidFill>
              </a:rPr>
              <a:t>represent</a:t>
            </a:r>
            <a:r>
              <a:rPr lang="en-US" sz="1600" dirty="0" smtClean="0">
                <a:solidFill>
                  <a:srgbClr val="77787B"/>
                </a:solidFill>
              </a:rPr>
              <a:t> the resource, such as text can be represented by HTML, XML or JSON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15465" y="2340632"/>
            <a:ext cx="3680604" cy="122207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77787B"/>
                </a:solidFill>
              </a:rPr>
              <a:t>Noun</a:t>
            </a:r>
            <a:r>
              <a:rPr lang="en-US" sz="1600" dirty="0" smtClean="0">
                <a:solidFill>
                  <a:srgbClr val="77787B"/>
                </a:solidFill>
              </a:rPr>
              <a:t>: Client </a:t>
            </a:r>
            <a:r>
              <a:rPr lang="en-US" sz="1600" dirty="0" smtClean="0">
                <a:solidFill>
                  <a:srgbClr val="77787B"/>
                </a:solidFill>
              </a:rPr>
              <a:t>to request server to do state transfer via HTTP get/post/put/delete, </a:t>
            </a:r>
            <a:r>
              <a:rPr lang="en-US" sz="1600" dirty="0" smtClean="0">
                <a:solidFill>
                  <a:srgbClr val="FF0000"/>
                </a:solidFill>
              </a:rPr>
              <a:t>but no client context being stored on the server between requests </a:t>
            </a:r>
            <a:r>
              <a:rPr lang="en-US" sz="1600" dirty="0" smtClean="0">
                <a:solidFill>
                  <a:srgbClr val="77787B"/>
                </a:solidFill>
              </a:rPr>
              <a:t>(</a:t>
            </a:r>
            <a:r>
              <a:rPr lang="en-US" sz="1600" b="1" i="1" dirty="0" smtClean="0">
                <a:solidFill>
                  <a:srgbClr val="FF0000"/>
                </a:solidFill>
              </a:rPr>
              <a:t>stateless</a:t>
            </a:r>
            <a:r>
              <a:rPr lang="en-US" sz="1600" dirty="0" smtClean="0">
                <a:solidFill>
                  <a:srgbClr val="77787B"/>
                </a:solidFill>
              </a:rPr>
              <a:t>) </a:t>
            </a:r>
          </a:p>
        </p:txBody>
      </p:sp>
      <p:cxnSp>
        <p:nvCxnSpPr>
          <p:cNvPr id="13" name="Straight Connector 12"/>
          <p:cNvCxnSpPr>
            <a:stCxn id="8" idx="0"/>
          </p:cNvCxnSpPr>
          <p:nvPr/>
        </p:nvCxnSpPr>
        <p:spPr>
          <a:xfrm flipV="1">
            <a:off x="3725173" y="1561383"/>
            <a:ext cx="1640457" cy="2196858"/>
          </a:xfrm>
          <a:prstGeom prst="line">
            <a:avLst/>
          </a:prstGeom>
          <a:ln>
            <a:solidFill>
              <a:srgbClr val="7778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0"/>
          </p:cNvCxnSpPr>
          <p:nvPr/>
        </p:nvCxnSpPr>
        <p:spPr>
          <a:xfrm flipV="1">
            <a:off x="6955767" y="1570008"/>
            <a:ext cx="738995" cy="770624"/>
          </a:xfrm>
          <a:prstGeom prst="line">
            <a:avLst/>
          </a:prstGeom>
          <a:ln>
            <a:solidFill>
              <a:srgbClr val="7778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983412" y="5167223"/>
            <a:ext cx="7177177" cy="12335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77787B"/>
                </a:solidFill>
              </a:rPr>
              <a:t>The Web services that are compliant with REST </a:t>
            </a:r>
            <a:r>
              <a:rPr lang="en-US" sz="2000" i="1" dirty="0" smtClean="0">
                <a:solidFill>
                  <a:srgbClr val="7030A0"/>
                </a:solidFill>
              </a:rPr>
              <a:t>constraints</a:t>
            </a:r>
            <a:r>
              <a:rPr lang="en-US" sz="2000" dirty="0" smtClean="0">
                <a:solidFill>
                  <a:srgbClr val="77787B"/>
                </a:solidFill>
              </a:rPr>
              <a:t> are </a:t>
            </a:r>
            <a:r>
              <a:rPr lang="en-US" sz="2000" dirty="0" err="1" smtClean="0">
                <a:solidFill>
                  <a:srgbClr val="77787B"/>
                </a:solidFill>
              </a:rPr>
              <a:t>RESTful</a:t>
            </a:r>
            <a:r>
              <a:rPr lang="en-US" sz="2000" dirty="0" smtClean="0">
                <a:solidFill>
                  <a:srgbClr val="77787B"/>
                </a:solidFill>
              </a:rPr>
              <a:t> Web Service, </a:t>
            </a:r>
            <a:r>
              <a:rPr lang="en-US" sz="2000" dirty="0" smtClean="0">
                <a:solidFill>
                  <a:srgbClr val="FF0000"/>
                </a:solidFill>
              </a:rPr>
              <a:t>services are as consumable as Web Pages are, they don't need registries</a:t>
            </a:r>
            <a:r>
              <a:rPr lang="en-US" sz="2000" dirty="0" smtClean="0">
                <a:solidFill>
                  <a:srgbClr val="77787B"/>
                </a:solidFill>
              </a:rPr>
              <a:t>. </a:t>
            </a:r>
            <a:endParaRPr lang="en-US" sz="2000" dirty="0">
              <a:solidFill>
                <a:srgbClr val="77787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2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Attributes of </a:t>
            </a:r>
            <a:r>
              <a:rPr lang="en-US" dirty="0" err="1" smtClean="0"/>
              <a:t>RESTful</a:t>
            </a:r>
            <a:r>
              <a:rPr lang="en-US" dirty="0" smtClean="0"/>
              <a:t> Web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 algn="ctr">
              <a:buNone/>
            </a:pPr>
            <a:endParaRPr lang="en-US" sz="2000" dirty="0" smtClean="0"/>
          </a:p>
          <a:p>
            <a:pPr algn="ctr">
              <a:buNone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7030A0"/>
                </a:solidFill>
              </a:rPr>
              <a:t>HATEOAS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70C0"/>
                </a:solidFill>
              </a:rPr>
              <a:t>Hypermedia</a:t>
            </a:r>
            <a:r>
              <a:rPr lang="en-US" dirty="0" smtClean="0"/>
              <a:t> as the Engine of Application State) principle that </a:t>
            </a:r>
            <a:r>
              <a:rPr lang="en-US" dirty="0" smtClean="0">
                <a:solidFill>
                  <a:srgbClr val="FF0000"/>
                </a:solidFill>
              </a:rPr>
              <a:t>a client interacts with a network application entirely through hypermedia provided dynamically by application servers.</a:t>
            </a:r>
          </a:p>
          <a:p>
            <a:pPr algn="ctr"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en-US" dirty="0" smtClean="0"/>
              <a:t>Hypermedia is an </a:t>
            </a:r>
            <a:r>
              <a:rPr lang="en-US" dirty="0" smtClean="0">
                <a:solidFill>
                  <a:srgbClr val="FF0000"/>
                </a:solidFill>
              </a:rPr>
              <a:t>extension of</a:t>
            </a:r>
            <a:r>
              <a:rPr lang="en-US" dirty="0" smtClean="0"/>
              <a:t> </a:t>
            </a:r>
            <a:r>
              <a:rPr lang="en-US" dirty="0" smtClean="0">
                <a:solidFill>
                  <a:srgbClr val="FF0000"/>
                </a:solidFill>
              </a:rPr>
              <a:t>hypertext</a:t>
            </a:r>
            <a:r>
              <a:rPr lang="en-US" dirty="0" smtClean="0"/>
              <a:t>, is </a:t>
            </a:r>
            <a:r>
              <a:rPr lang="en-US" dirty="0" smtClean="0">
                <a:solidFill>
                  <a:srgbClr val="FF0000"/>
                </a:solidFill>
              </a:rPr>
              <a:t>a nonlinear medium</a:t>
            </a:r>
            <a:r>
              <a:rPr lang="en-US" dirty="0" smtClean="0"/>
              <a:t> of info., such as graphics, audio, video, plain text and hyperlinks, that </a:t>
            </a:r>
            <a:r>
              <a:rPr lang="en-US" dirty="0" smtClean="0">
                <a:solidFill>
                  <a:srgbClr val="0070C0"/>
                </a:solidFill>
              </a:rPr>
              <a:t>contrast with multimedia may includes non-interactive linear presentations, such as cinema</a:t>
            </a:r>
          </a:p>
          <a:p>
            <a:pPr algn="ctr">
              <a:buNone/>
            </a:pPr>
            <a:endParaRPr lang="en-US" i="1" dirty="0" smtClean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0358" y="5232544"/>
            <a:ext cx="38481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55414" y="4685126"/>
            <a:ext cx="386715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029200" y="5883209"/>
            <a:ext cx="3674853" cy="595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606506" y="4589253"/>
            <a:ext cx="0" cy="2087592"/>
          </a:xfrm>
          <a:prstGeom prst="line">
            <a:avLst/>
          </a:prstGeom>
          <a:ln w="28575">
            <a:solidFill>
              <a:srgbClr val="7778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HATEOAS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All communication is via http </a:t>
            </a:r>
          </a:p>
          <a:p>
            <a:pPr algn="ctr">
              <a:buNone/>
            </a:pPr>
            <a:r>
              <a:rPr lang="en-US" i="1" dirty="0" smtClean="0">
                <a:solidFill>
                  <a:srgbClr val="FF0000"/>
                </a:solidFill>
              </a:rPr>
              <a:t>GET </a:t>
            </a:r>
            <a:r>
              <a:rPr lang="en-US" i="1" dirty="0" smtClean="0"/>
              <a:t>(</a:t>
            </a:r>
            <a:r>
              <a:rPr lang="en-US" i="1" dirty="0" smtClean="0">
                <a:solidFill>
                  <a:srgbClr val="0070C0"/>
                </a:solidFill>
              </a:rPr>
              <a:t>R</a:t>
            </a:r>
            <a:r>
              <a:rPr lang="en-US" i="1" dirty="0" smtClean="0">
                <a:solidFill>
                  <a:schemeClr val="tx1">
                    <a:lumMod val="50000"/>
                  </a:schemeClr>
                </a:solidFill>
              </a:rPr>
              <a:t>ead</a:t>
            </a:r>
            <a:r>
              <a:rPr lang="en-US" i="1" dirty="0" smtClean="0"/>
              <a:t>), </a:t>
            </a:r>
          </a:p>
          <a:p>
            <a:pPr algn="ctr">
              <a:buNone/>
            </a:pPr>
            <a:r>
              <a:rPr lang="en-US" i="1" dirty="0" smtClean="0">
                <a:solidFill>
                  <a:srgbClr val="FF0000"/>
                </a:solidFill>
              </a:rPr>
              <a:t>POST </a:t>
            </a:r>
            <a:r>
              <a:rPr lang="en-US" i="1" dirty="0" smtClean="0"/>
              <a:t>(</a:t>
            </a:r>
            <a:r>
              <a:rPr lang="en-US" i="1" dirty="0" smtClean="0">
                <a:solidFill>
                  <a:srgbClr val="0070C0"/>
                </a:solidFill>
              </a:rPr>
              <a:t>C</a:t>
            </a:r>
            <a:r>
              <a:rPr lang="en-US" i="1" dirty="0" smtClean="0"/>
              <a:t>reate),</a:t>
            </a:r>
          </a:p>
          <a:p>
            <a:pPr algn="ctr">
              <a:buNone/>
            </a:pPr>
            <a:r>
              <a:rPr lang="en-US" i="1" dirty="0" smtClean="0">
                <a:solidFill>
                  <a:srgbClr val="FF0000"/>
                </a:solidFill>
              </a:rPr>
              <a:t>PUT </a:t>
            </a:r>
            <a:r>
              <a:rPr lang="en-US" i="1" dirty="0" smtClean="0"/>
              <a:t>(</a:t>
            </a:r>
            <a:r>
              <a:rPr lang="en-US" i="1" dirty="0" smtClean="0">
                <a:solidFill>
                  <a:srgbClr val="0070C0"/>
                </a:solidFill>
              </a:rPr>
              <a:t>U</a:t>
            </a:r>
            <a:r>
              <a:rPr lang="en-US" i="1" dirty="0" smtClean="0"/>
              <a:t>pdate),</a:t>
            </a:r>
          </a:p>
          <a:p>
            <a:pPr algn="ctr">
              <a:buNone/>
            </a:pPr>
            <a:r>
              <a:rPr lang="en-US" i="1" dirty="0" smtClean="0">
                <a:solidFill>
                  <a:srgbClr val="FF0000"/>
                </a:solidFill>
              </a:rPr>
              <a:t>DELETE </a:t>
            </a:r>
            <a:r>
              <a:rPr lang="en-US" i="1" dirty="0" smtClean="0"/>
              <a:t>(</a:t>
            </a:r>
            <a:r>
              <a:rPr lang="en-US" i="1" dirty="0" smtClean="0">
                <a:solidFill>
                  <a:srgbClr val="0070C0"/>
                </a:solidFill>
              </a:rPr>
              <a:t>D</a:t>
            </a:r>
            <a:r>
              <a:rPr lang="en-US" i="1" dirty="0" smtClean="0"/>
              <a:t>elete) </a:t>
            </a:r>
            <a:endParaRPr lang="en-US" i="1" dirty="0" smtClean="0"/>
          </a:p>
          <a:p>
            <a:pPr algn="ctr">
              <a:buNone/>
            </a:pPr>
            <a:r>
              <a:rPr lang="en-US" b="1" dirty="0" smtClean="0"/>
              <a:t>AND</a:t>
            </a:r>
            <a:r>
              <a:rPr lang="en-US" dirty="0" smtClean="0"/>
              <a:t> </a:t>
            </a:r>
          </a:p>
          <a:p>
            <a:pPr algn="ctr">
              <a:buNone/>
            </a:pPr>
            <a:r>
              <a:rPr lang="en-US" dirty="0" smtClean="0"/>
              <a:t>all items are addressed </a:t>
            </a:r>
            <a:r>
              <a:rPr lang="en-US" dirty="0" smtClean="0">
                <a:solidFill>
                  <a:srgbClr val="FF0000"/>
                </a:solidFill>
              </a:rPr>
              <a:t>via a standard URL </a:t>
            </a:r>
            <a:r>
              <a:rPr lang="en-US" dirty="0" smtClean="0"/>
              <a:t>of the form </a:t>
            </a:r>
          </a:p>
          <a:p>
            <a:pPr algn="ctr">
              <a:buNone/>
            </a:pPr>
            <a:endParaRPr lang="en-US" i="1" dirty="0" smtClean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en-US" i="1" dirty="0" smtClean="0"/>
              <a:t>For example</a:t>
            </a:r>
          </a:p>
          <a:p>
            <a:pPr algn="ctr">
              <a:buNone/>
            </a:pPr>
            <a:r>
              <a:rPr lang="en-US" dirty="0" smtClean="0"/>
              <a:t>http://your.site.com/salesapp/salesperson/0000001/details</a:t>
            </a:r>
          </a:p>
          <a:p>
            <a:pPr algn="ctr"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of Web Service – Get /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7008" y="3254854"/>
            <a:ext cx="2714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4014" y="1964217"/>
            <a:ext cx="2762250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5589917" y="3416060"/>
            <a:ext cx="1302589" cy="2070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595668" y="4232694"/>
            <a:ext cx="1302589" cy="2070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813540" y="1975449"/>
            <a:ext cx="483079" cy="16390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 - Liquid Energy TEMPLATE">
  <a:themeElements>
    <a:clrScheme name="SE_Blue_ab">
      <a:dk1>
        <a:srgbClr val="000000"/>
      </a:dk1>
      <a:lt1>
        <a:srgbClr val="FFFFFF"/>
      </a:lt1>
      <a:dk2>
        <a:srgbClr val="00A8B5"/>
      </a:dk2>
      <a:lt2>
        <a:srgbClr val="FFFFFF"/>
      </a:lt2>
      <a:accent1>
        <a:srgbClr val="00A8B5"/>
      </a:accent1>
      <a:accent2>
        <a:srgbClr val="005960"/>
      </a:accent2>
      <a:accent3>
        <a:srgbClr val="68B5C2"/>
      </a:accent3>
      <a:accent4>
        <a:srgbClr val="99CBD3"/>
      </a:accent4>
      <a:accent5>
        <a:srgbClr val="CBE2E7"/>
      </a:accent5>
      <a:accent6>
        <a:srgbClr val="7E959C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E_Lime">
  <a:themeElements>
    <a:clrScheme name="SE_Lime_ab">
      <a:dk1>
        <a:srgbClr val="000000"/>
      </a:dk1>
      <a:lt1>
        <a:srgbClr val="FFFFFF"/>
      </a:lt1>
      <a:dk2>
        <a:srgbClr val="65BB10"/>
      </a:dk2>
      <a:lt2>
        <a:srgbClr val="FFFFFF"/>
      </a:lt2>
      <a:accent1>
        <a:srgbClr val="65BB10"/>
      </a:accent1>
      <a:accent2>
        <a:srgbClr val="206000"/>
      </a:accent2>
      <a:accent3>
        <a:srgbClr val="8EC76E"/>
      </a:accent3>
      <a:accent4>
        <a:srgbClr val="B2D69A"/>
      </a:accent4>
      <a:accent5>
        <a:srgbClr val="D7EACA"/>
      </a:accent5>
      <a:accent6>
        <a:srgbClr val="869C7D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E Orange">
  <a:themeElements>
    <a:clrScheme name="SE_Orange_ab">
      <a:dk1>
        <a:srgbClr val="000000"/>
      </a:dk1>
      <a:lt1>
        <a:srgbClr val="FFFFFF"/>
      </a:lt1>
      <a:dk2>
        <a:srgbClr val="EC7100"/>
      </a:dk2>
      <a:lt2>
        <a:srgbClr val="FFFFFF"/>
      </a:lt2>
      <a:accent1>
        <a:srgbClr val="EC7100"/>
      </a:accent1>
      <a:accent2>
        <a:srgbClr val="773B00"/>
      </a:accent2>
      <a:accent3>
        <a:srgbClr val="EF9152"/>
      </a:accent3>
      <a:accent4>
        <a:srgbClr val="F4B284"/>
      </a:accent4>
      <a:accent5>
        <a:srgbClr val="FAD6BB"/>
      </a:accent5>
      <a:accent6>
        <a:srgbClr val="AD876C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SE_Red">
  <a:themeElements>
    <a:clrScheme name="SE_Red_ab">
      <a:dk1>
        <a:srgbClr val="000000"/>
      </a:dk1>
      <a:lt1>
        <a:srgbClr val="FFFFFF"/>
      </a:lt1>
      <a:dk2>
        <a:srgbClr val="D4041D"/>
      </a:dk2>
      <a:lt2>
        <a:srgbClr val="FFFFFF"/>
      </a:lt2>
      <a:accent1>
        <a:srgbClr val="D4041D"/>
      </a:accent1>
      <a:accent2>
        <a:srgbClr val="500000"/>
      </a:accent2>
      <a:accent3>
        <a:srgbClr val="DD6249"/>
      </a:accent3>
      <a:accent4>
        <a:srgbClr val="E69178"/>
      </a:accent4>
      <a:accent5>
        <a:srgbClr val="F2C5B4"/>
      </a:accent5>
      <a:accent6>
        <a:srgbClr val="926C65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SE_Purple">
  <a:themeElements>
    <a:clrScheme name="SE_Purple_ab">
      <a:dk1>
        <a:srgbClr val="000000"/>
      </a:dk1>
      <a:lt1>
        <a:srgbClr val="FFFFFF"/>
      </a:lt1>
      <a:dk2>
        <a:srgbClr val="96078E"/>
      </a:dk2>
      <a:lt2>
        <a:srgbClr val="FFFFFF"/>
      </a:lt2>
      <a:accent1>
        <a:srgbClr val="96078E"/>
      </a:accent1>
      <a:accent2>
        <a:srgbClr val="390049"/>
      </a:accent2>
      <a:accent3>
        <a:srgbClr val="A45EA2"/>
      </a:accent3>
      <a:accent4>
        <a:srgbClr val="BD8CBC"/>
      </a:accent4>
      <a:accent5>
        <a:srgbClr val="D8C0DD"/>
      </a:accent5>
      <a:accent6>
        <a:srgbClr val="826C8A"/>
      </a:accent6>
      <a:hlink>
        <a:srgbClr val="0070C0"/>
      </a:hlink>
      <a:folHlink>
        <a:srgbClr val="D4041D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SE_Cherry">
  <a:themeElements>
    <a:clrScheme name="SE_Cherry_ab">
      <a:dk1>
        <a:srgbClr val="000000"/>
      </a:dk1>
      <a:lt1>
        <a:srgbClr val="FFFFFF"/>
      </a:lt1>
      <a:dk2>
        <a:srgbClr val="CE0057"/>
      </a:dk2>
      <a:lt2>
        <a:srgbClr val="FFFFFF"/>
      </a:lt2>
      <a:accent1>
        <a:srgbClr val="CE0057"/>
      </a:accent1>
      <a:accent2>
        <a:srgbClr val="7F0036"/>
      </a:accent2>
      <a:accent3>
        <a:srgbClr val="D76277"/>
      </a:accent3>
      <a:accent4>
        <a:srgbClr val="E1929A"/>
      </a:accent4>
      <a:accent5>
        <a:srgbClr val="EFC5C7"/>
      </a:accent5>
      <a:accent6>
        <a:srgbClr val="B27A80"/>
      </a:accent6>
      <a:hlink>
        <a:srgbClr val="0070C0"/>
      </a:hlink>
      <a:folHlink>
        <a:srgbClr val="96078E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LiquidEnergyPPT V1 17-08-09">
  <a:themeElements>
    <a:clrScheme name="SE_Blue_ab">
      <a:dk1>
        <a:srgbClr val="000000"/>
      </a:dk1>
      <a:lt1>
        <a:srgbClr val="FFFFFF"/>
      </a:lt1>
      <a:dk2>
        <a:srgbClr val="00A8B5"/>
      </a:dk2>
      <a:lt2>
        <a:srgbClr val="FFFFFF"/>
      </a:lt2>
      <a:accent1>
        <a:srgbClr val="00A8B5"/>
      </a:accent1>
      <a:accent2>
        <a:srgbClr val="005960"/>
      </a:accent2>
      <a:accent3>
        <a:srgbClr val="68B5C2"/>
      </a:accent3>
      <a:accent4>
        <a:srgbClr val="99CBD3"/>
      </a:accent4>
      <a:accent5>
        <a:srgbClr val="CBE2E7"/>
      </a:accent5>
      <a:accent6>
        <a:srgbClr val="7E959C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B1936BC6A3674D9D095E5A89BD8B8A" ma:contentTypeVersion="1" ma:contentTypeDescription="Create a new document." ma:contentTypeScope="" ma:versionID="c2e3eb12613c1b174384d1487473fb06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949202dcc3c1780e91e58fb2af340b1d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4D5B1BAB-20D1-4041-858C-3DF7A9DD09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807E9B76-B933-47EA-B8C8-B5D5CA3F2B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A28C3-7298-4AE7-889F-409D23CEA9A3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microsoft.com/sharepoint/v3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- Liquid Energy TEMPLATE</Template>
  <TotalTime>0</TotalTime>
  <Words>782</Words>
  <Application>Microsoft Office PowerPoint</Application>
  <PresentationFormat>On-screen Show (4:3)</PresentationFormat>
  <Paragraphs>327</Paragraphs>
  <Slides>33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PPT - Liquid Energy TEMPLATE</vt:lpstr>
      <vt:lpstr>SE_Lime</vt:lpstr>
      <vt:lpstr>SE Orange</vt:lpstr>
      <vt:lpstr>SE_Red</vt:lpstr>
      <vt:lpstr>SE_Purple</vt:lpstr>
      <vt:lpstr>SE_Cherry</vt:lpstr>
      <vt:lpstr>LiquidEnergyPPT V1 17-08-09</vt:lpstr>
      <vt:lpstr>Nourriture - Connect People with Ingredients</vt:lpstr>
      <vt:lpstr>Slide 2</vt:lpstr>
      <vt:lpstr>Web Service vs. Web Server</vt:lpstr>
      <vt:lpstr>What Web Service</vt:lpstr>
      <vt:lpstr>W3C Web Service</vt:lpstr>
      <vt:lpstr>RESTful Web Service  -Not Standard But  Architectural Principle of the Web</vt:lpstr>
      <vt:lpstr>Key Attributes of RESTful Web Service</vt:lpstr>
      <vt:lpstr>How HATEOAS</vt:lpstr>
      <vt:lpstr>An Example of Web Service – Get /</vt:lpstr>
      <vt:lpstr>An Example of Web Service – Get /user</vt:lpstr>
      <vt:lpstr>An Example of Web Service – Post /user</vt:lpstr>
      <vt:lpstr>An Example of Web Service – Put /user</vt:lpstr>
      <vt:lpstr>HTTP Status Code</vt:lpstr>
      <vt:lpstr>Constraints to RESTful Web Service</vt:lpstr>
      <vt:lpstr>Web API – Mashup </vt:lpstr>
      <vt:lpstr>Takeaways for RESTful Web Service</vt:lpstr>
      <vt:lpstr>Slide 17</vt:lpstr>
      <vt:lpstr>Make Request to a Server</vt:lpstr>
      <vt:lpstr>What Restify</vt:lpstr>
      <vt:lpstr>Simple Example upon Restify - Server</vt:lpstr>
      <vt:lpstr>Simple Example upon Restify - Client</vt:lpstr>
      <vt:lpstr>List All REST Endpoints</vt:lpstr>
      <vt:lpstr>Restify vs. Express</vt:lpstr>
      <vt:lpstr>Test Your RESTful Web Services</vt:lpstr>
      <vt:lpstr>Slide 25</vt:lpstr>
      <vt:lpstr>package.json</vt:lpstr>
      <vt:lpstr>server.js @ Server</vt:lpstr>
      <vt:lpstr>server.js @ Get /products</vt:lpstr>
      <vt:lpstr>server.js @ Get /product by id</vt:lpstr>
      <vt:lpstr>server.js @ Post /product</vt:lpstr>
      <vt:lpstr>server.js @ Put /product by id</vt:lpstr>
      <vt:lpstr>server.js @ Del /product by id</vt:lpstr>
      <vt:lpstr>Reference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subject>One way QA and Delivery of Apps</dc:subject>
  <dc:creator/>
  <dc:description>3/155 01-LXE 110 1400 Uen_x000d_Rev A</dc:description>
  <cp:lastModifiedBy/>
  <cp:revision>1</cp:revision>
  <dcterms:created xsi:type="dcterms:W3CDTF">2011-11-30T11:01:39Z</dcterms:created>
  <dcterms:modified xsi:type="dcterms:W3CDTF">2014-10-18T13:19:13Z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x">
    <vt:lpwstr>1</vt:lpwstr>
  </property>
  <property fmtid="{D5CDD505-2E9C-101B-9397-08002B2CF9AE}" pid="3" name="Checked">
    <vt:lpwstr/>
  </property>
  <property fmtid="{D5CDD505-2E9C-101B-9397-08002B2CF9AE}" pid="4" name="Reference">
    <vt:lpwstr/>
  </property>
  <property fmtid="{D5CDD505-2E9C-101B-9397-08002B2CF9AE}" pid="5" name="LeftFooterField">
    <vt:lpwstr>DocNo</vt:lpwstr>
  </property>
  <property fmtid="{D5CDD505-2E9C-101B-9397-08002B2CF9AE}" pid="6" name="RightFooterField">
    <vt:lpwstr>Title</vt:lpwstr>
  </property>
  <property fmtid="{D5CDD505-2E9C-101B-9397-08002B2CF9AE}" pid="7" name="MiddleFooterField">
    <vt:lpwstr>Date</vt:lpwstr>
  </property>
  <property fmtid="{D5CDD505-2E9C-101B-9397-08002B2CF9AE}" pid="8" name="SecClassViewType">
    <vt:lpwstr>False</vt:lpwstr>
  </property>
  <property fmtid="{D5CDD505-2E9C-101B-9397-08002B2CF9AE}" pid="9" name="FooterType">
    <vt:lpwstr>CVL</vt:lpwstr>
  </property>
  <property fmtid="{D5CDD505-2E9C-101B-9397-08002B2CF9AE}" pid="10" name="DocumentType">
    <vt:lpwstr>EnOHLogoNew2001</vt:lpwstr>
  </property>
  <property fmtid="{D5CDD505-2E9C-101B-9397-08002B2CF9AE}" pid="11" name="TemplateName">
    <vt:lpwstr>EN/FAD 109 0015/8</vt:lpwstr>
  </property>
  <property fmtid="{D5CDD505-2E9C-101B-9397-08002B2CF9AE}" pid="12" name="TemplateVersion">
    <vt:lpwstr>R1A</vt:lpwstr>
  </property>
  <property fmtid="{D5CDD505-2E9C-101B-9397-08002B2CF9AE}" pid="13" name="TotalNumb">
    <vt:lpwstr>False</vt:lpwstr>
  </property>
  <property fmtid="{D5CDD505-2E9C-101B-9397-08002B2CF9AE}" pid="14" name="TemplateFileRevState">
    <vt:lpwstr>E</vt:lpwstr>
  </property>
  <property fmtid="{D5CDD505-2E9C-101B-9397-08002B2CF9AE}" pid="15" name="ContentTypeId">
    <vt:lpwstr>0x01010033B1936BC6A3674D9D095E5A89BD8B8A</vt:lpwstr>
  </property>
  <property fmtid="{D5CDD505-2E9C-101B-9397-08002B2CF9AE}" pid="16" name="DocumentSource">
    <vt:lpwstr>This document is managed in metaDoc.</vt:lpwstr>
  </property>
  <property fmtid="{D5CDD505-2E9C-101B-9397-08002B2CF9AE}" pid="17" name="SecurityClass">
    <vt:lpwstr>Company Internal</vt:lpwstr>
  </property>
  <property fmtid="{D5CDD505-2E9C-101B-9397-08002B2CF9AE}" pid="18" name="Prepared">
    <vt:lpwstr>SEM/CVEIO JOHAN HAMMER</vt:lpwstr>
  </property>
  <property fmtid="{D5CDD505-2E9C-101B-9397-08002B2CF9AE}" pid="19" name="Date">
    <vt:lpwstr>2011-12-13</vt:lpwstr>
  </property>
  <property fmtid="{D5CDD505-2E9C-101B-9397-08002B2CF9AE}" pid="20" name="Revision">
    <vt:lpwstr>A</vt:lpwstr>
  </property>
  <property fmtid="{D5CDD505-2E9C-101B-9397-08002B2CF9AE}" pid="21" name="Title">
    <vt:lpwstr>One way QA and Delivery of Apps</vt:lpwstr>
  </property>
  <property fmtid="{D5CDD505-2E9C-101B-9397-08002B2CF9AE}" pid="22" name="DocName">
    <vt:lpwstr>PROCESS DESCRIPTION</vt:lpwstr>
  </property>
  <property fmtid="{D5CDD505-2E9C-101B-9397-08002B2CF9AE}" pid="23" name="DocNo">
    <vt:lpwstr>3/155 01-LXE 110 1400 Uen</vt:lpwstr>
  </property>
  <property fmtid="{D5CDD505-2E9C-101B-9397-08002B2CF9AE}" pid="24" name="ApprovedBy">
    <vt:lpwstr>SEM/CVEIO (JOHAN HAMMER)</vt:lpwstr>
  </property>
  <property fmtid="{D5CDD505-2E9C-101B-9397-08002B2CF9AE}" pid="25" name="Keyword">
    <vt:lpwstr>ONE WAY QA AND DELIVERY OF APPS_x000d_
UNIFIED</vt:lpwstr>
  </property>
</Properties>
</file>