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4"/>
  </p:notesMasterIdLst>
  <p:handoutMasterIdLst>
    <p:handoutMasterId r:id="rId45"/>
  </p:handoutMasterIdLst>
  <p:sldIdLst>
    <p:sldId id="257" r:id="rId11"/>
    <p:sldId id="545" r:id="rId12"/>
    <p:sldId id="499" r:id="rId13"/>
    <p:sldId id="547" r:id="rId14"/>
    <p:sldId id="546" r:id="rId15"/>
    <p:sldId id="548" r:id="rId16"/>
    <p:sldId id="549" r:id="rId17"/>
    <p:sldId id="550" r:id="rId18"/>
    <p:sldId id="552" r:id="rId19"/>
    <p:sldId id="551" r:id="rId20"/>
    <p:sldId id="553" r:id="rId21"/>
    <p:sldId id="554" r:id="rId22"/>
    <p:sldId id="555" r:id="rId23"/>
    <p:sldId id="557" r:id="rId24"/>
    <p:sldId id="558" r:id="rId25"/>
    <p:sldId id="560" r:id="rId26"/>
    <p:sldId id="559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5" r:id="rId40"/>
    <p:sldId id="573" r:id="rId41"/>
    <p:sldId id="574" r:id="rId42"/>
    <p:sldId id="490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FFFF"/>
    <a:srgbClr val="FF00FF"/>
    <a:srgbClr val="996633"/>
    <a:srgbClr val="EAF3E7"/>
    <a:srgbClr val="D3E7CC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86111" autoAdjust="0"/>
  </p:normalViewPr>
  <p:slideViewPr>
    <p:cSldViewPr snapToGrid="0">
      <p:cViewPr varScale="1">
        <p:scale>
          <a:sx n="88" d="100"/>
          <a:sy n="88" d="100"/>
        </p:scale>
        <p:origin x="-1315" y="-8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Heterogeneous</a:t>
            </a:r>
            <a:r>
              <a:rPr lang="zh-CN" altLang="en-US" sz="1200" dirty="0" smtClean="0">
                <a:solidFill>
                  <a:srgbClr val="FF0000"/>
                </a:solidFill>
              </a:rPr>
              <a:t>：异构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Multi-tenant</a:t>
            </a:r>
            <a:r>
              <a:rPr lang="zh-CN" altLang="en-US" sz="1200" dirty="0" smtClean="0">
                <a:solidFill>
                  <a:srgbClr val="FF0000"/>
                </a:solidFill>
              </a:rPr>
              <a:t>：多租户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RAID stands for redundant array of independent disks</a:t>
            </a: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RAID stands for redundant array of independent disks</a:t>
            </a: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6F8D7844-ABEE-45A4-B7B8-0D7E5BD4D20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louddesignpattern.org/index.php/Main_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us-west-2.console.aws.amazon.com/ec2/v2/home?region=us-west-2" TargetMode="Externa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cli/latest/userguide/cli-chap-welcome.html" TargetMode="External"/><Relationship Id="rId2" Type="http://schemas.openxmlformats.org/officeDocument/2006/relationships/hyperlink" Target="http://aws.amazon.com/console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livelycode/aws-lib" TargetMode="External"/><Relationship Id="rId4" Type="http://schemas.openxmlformats.org/officeDocument/2006/relationships/hyperlink" Target="http://docs.aws.amazon.com/AWSEC2/latest/APIReference/Welcom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elycode/aws-lib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6820336/what-is-saas-paas-and-iaas-with-examples" TargetMode="External"/><Relationship Id="rId2" Type="http://schemas.openxmlformats.org/officeDocument/2006/relationships/hyperlink" Target="http://stackoverflow.com/questions/9093741/manual-deployment-vs-amazon-elastic-beanstalk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en.clouddesignpattern.org/index.php/Main_Page" TargetMode="External"/><Relationship Id="rId4" Type="http://schemas.openxmlformats.org/officeDocument/2006/relationships/hyperlink" Target="http://en.wikipedia.org/wiki/Cloud_compu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fastDev@AWS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Patterns @ Stamp </a:t>
            </a:r>
            <a:r>
              <a:rPr lang="en-US" sz="1400" dirty="0" smtClean="0"/>
              <a:t>(Clone)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Setting up </a:t>
            </a:r>
            <a:r>
              <a:rPr lang="en-US" sz="1600" dirty="0" smtClean="0"/>
              <a:t>the OS and the applications required for a </a:t>
            </a:r>
            <a:r>
              <a:rPr lang="en-US" sz="1600" dirty="0" smtClean="0">
                <a:solidFill>
                  <a:srgbClr val="FF0000"/>
                </a:solidFill>
              </a:rPr>
              <a:t>virtual server takes just as much work, time, and expense as for a physical server</a:t>
            </a:r>
            <a:r>
              <a:rPr lang="en-US" sz="1600" dirty="0" smtClean="0"/>
              <a:t>.</a:t>
            </a:r>
            <a:endParaRPr lang="en-US" sz="800" dirty="0" smtClean="0"/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Create an </a:t>
            </a:r>
            <a:r>
              <a:rPr lang="en-US" sz="1600" dirty="0" smtClean="0">
                <a:solidFill>
                  <a:srgbClr val="FF0000"/>
                </a:solidFill>
              </a:rPr>
              <a:t>Amazon Machine Image (AMI) </a:t>
            </a:r>
            <a:r>
              <a:rPr lang="en-US" sz="1600" dirty="0" smtClean="0"/>
              <a:t>from an Elastic Block Store (EBS) that includes the boot region of the operating system, you will be able to launch an EC2 (</a:t>
            </a:r>
            <a:r>
              <a:rPr lang="en-US" sz="1600" dirty="0" smtClean="0">
                <a:solidFill>
                  <a:srgbClr val="FF0000"/>
                </a:solidFill>
              </a:rPr>
              <a:t>Elastic Compute Cloud</a:t>
            </a:r>
            <a:r>
              <a:rPr lang="en-US" sz="1600" dirty="0" smtClean="0"/>
              <a:t>) instance from the AMI, making it possible for you to produce a large numbers of EC2 instances with identical settings.</a:t>
            </a:r>
            <a:endParaRPr lang="en-US" sz="2000" dirty="0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9593" y="3121145"/>
            <a:ext cx="3798678" cy="34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82835" y="5155720"/>
            <a:ext cx="877021" cy="960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39084" y="3617343"/>
            <a:ext cx="1630395" cy="971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070" y="3265099"/>
            <a:ext cx="3277140" cy="330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Patterns @ Scale Up </a:t>
            </a:r>
            <a:r>
              <a:rPr lang="en-US" sz="1400" dirty="0" smtClean="0"/>
              <a:t>(Vertical Scale)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It is difficult to estimate, during the system development phase, the server resources that will be required after deployment, e.g. </a:t>
            </a:r>
            <a:r>
              <a:rPr lang="en-US" sz="1600" dirty="0" smtClean="0">
                <a:solidFill>
                  <a:srgbClr val="FF0000"/>
                </a:solidFill>
              </a:rPr>
              <a:t>big one or small one</a:t>
            </a:r>
            <a:r>
              <a:rPr lang="en-US" sz="1600" dirty="0" smtClean="0"/>
              <a:t>?</a:t>
            </a:r>
            <a:endParaRPr lang="en-US" sz="800" dirty="0" smtClean="0"/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Monitor the resource utilization using </a:t>
            </a:r>
            <a:r>
              <a:rPr lang="en-US" sz="1600" dirty="0" err="1" smtClean="0"/>
              <a:t>vmstat</a:t>
            </a:r>
            <a:r>
              <a:rPr lang="en-US" sz="1600" dirty="0" smtClean="0"/>
              <a:t> or a resource monitor, </a:t>
            </a:r>
            <a:r>
              <a:rPr lang="en-US" sz="1600" dirty="0" err="1" smtClean="0"/>
              <a:t>CloudWatch</a:t>
            </a:r>
            <a:r>
              <a:rPr lang="en-US" sz="1600" dirty="0" smtClean="0"/>
              <a:t>, or the like, and </a:t>
            </a:r>
            <a:r>
              <a:rPr lang="en-US" sz="1600" dirty="0" smtClean="0">
                <a:solidFill>
                  <a:srgbClr val="FF0000"/>
                </a:solidFill>
              </a:rPr>
              <a:t>if the specification is inadequate (or excessive)</a:t>
            </a:r>
            <a:r>
              <a:rPr lang="en-US" sz="1600" dirty="0" smtClean="0"/>
              <a:t>, stop the EC2 instance, and then restart after adjusting the instance type using the Change Instance Type menu of the AWS Management Console.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5254" y="5086710"/>
            <a:ext cx="1006417" cy="1176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7269" y="3884763"/>
            <a:ext cx="828138" cy="82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Patterns @ Scale Out </a:t>
            </a:r>
            <a:r>
              <a:rPr lang="en-US" sz="1400" dirty="0" smtClean="0"/>
              <a:t>(Horizontal Scale)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Scale up has problems. Typically, </a:t>
            </a:r>
            <a:r>
              <a:rPr lang="en-US" sz="1600" dirty="0" smtClean="0">
                <a:solidFill>
                  <a:srgbClr val="FF0000"/>
                </a:solidFill>
              </a:rPr>
              <a:t>the higher the specification </a:t>
            </a:r>
            <a:r>
              <a:rPr lang="en-US" sz="1600" dirty="0" smtClean="0"/>
              <a:t>in a high-specification server, </a:t>
            </a:r>
            <a:r>
              <a:rPr lang="en-US" sz="1600" dirty="0" smtClean="0">
                <a:solidFill>
                  <a:srgbClr val="FF0000"/>
                </a:solidFill>
              </a:rPr>
              <a:t>the higher </a:t>
            </a:r>
            <a:r>
              <a:rPr lang="en-US" sz="1600" dirty="0" smtClean="0"/>
              <a:t>the unit processing </a:t>
            </a:r>
            <a:r>
              <a:rPr lang="en-US" sz="1600" dirty="0" smtClean="0">
                <a:solidFill>
                  <a:srgbClr val="FF0000"/>
                </a:solidFill>
              </a:rPr>
              <a:t>cost</a:t>
            </a:r>
            <a:r>
              <a:rPr lang="en-US" sz="1600" dirty="0" smtClean="0"/>
              <a:t>. </a:t>
            </a:r>
            <a:endParaRPr lang="en-US" sz="800" dirty="0" smtClean="0"/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Set up </a:t>
            </a:r>
            <a:r>
              <a:rPr lang="en-US" sz="1600" dirty="0" smtClean="0">
                <a:solidFill>
                  <a:srgbClr val="FF0000"/>
                </a:solidFill>
              </a:rPr>
              <a:t>multiple EC2 </a:t>
            </a:r>
            <a:r>
              <a:rPr lang="en-US" sz="1600" dirty="0" smtClean="0"/>
              <a:t>instances in parallel </a:t>
            </a:r>
            <a:r>
              <a:rPr lang="en-US" sz="1600" dirty="0" smtClean="0">
                <a:solidFill>
                  <a:srgbClr val="FF0000"/>
                </a:solidFill>
              </a:rPr>
              <a:t>under the control of ELB</a:t>
            </a:r>
            <a:r>
              <a:rPr lang="en-US" sz="1600" dirty="0" smtClean="0"/>
              <a:t>. And define the conditions to </a:t>
            </a:r>
            <a:r>
              <a:rPr lang="en-US" sz="1600" dirty="0" smtClean="0">
                <a:solidFill>
                  <a:srgbClr val="FF0000"/>
                </a:solidFill>
              </a:rPr>
              <a:t>trigger</a:t>
            </a:r>
            <a:r>
              <a:rPr lang="en-US" sz="1600" dirty="0" smtClean="0"/>
              <a:t> an increase or decrease in the number of EC2 instances.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058" y="2711549"/>
            <a:ext cx="5001884" cy="381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597873" y="3082506"/>
            <a:ext cx="733252" cy="738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88960" y="5684808"/>
            <a:ext cx="733252" cy="738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16673" y="5474899"/>
            <a:ext cx="764882" cy="856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Patterns @ </a:t>
            </a:r>
            <a:r>
              <a:rPr lang="en-US" dirty="0" err="1" smtClean="0"/>
              <a:t>Ondemand</a:t>
            </a:r>
            <a:r>
              <a:rPr lang="en-US" dirty="0" smtClean="0"/>
              <a:t> Disk </a:t>
            </a:r>
            <a:r>
              <a:rPr lang="en-US" sz="1400" dirty="0" smtClean="0"/>
              <a:t>(Disk Capacity)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It is difficult to </a:t>
            </a:r>
            <a:r>
              <a:rPr lang="en-US" sz="1600" dirty="0" smtClean="0">
                <a:solidFill>
                  <a:srgbClr val="FF0000"/>
                </a:solidFill>
              </a:rPr>
              <a:t>forecast in advance </a:t>
            </a:r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disk capacity </a:t>
            </a:r>
            <a:r>
              <a:rPr lang="en-US" sz="1600" dirty="0" smtClean="0"/>
              <a:t>that will be used by the system, and this problem is applicable to the case that </a:t>
            </a:r>
            <a:r>
              <a:rPr lang="en-US" sz="1600" dirty="0" smtClean="0">
                <a:solidFill>
                  <a:srgbClr val="FF0000"/>
                </a:solidFill>
              </a:rPr>
              <a:t>disk striping capacity </a:t>
            </a:r>
            <a:endParaRPr lang="en-US" sz="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Take a snapshot of the EBS and create a new EBS based on that snapshot, and then specify a volume of a larger size than the original volume, and then </a:t>
            </a:r>
            <a:r>
              <a:rPr lang="en-US" sz="1600" dirty="0" smtClean="0">
                <a:solidFill>
                  <a:srgbClr val="FF0000"/>
                </a:solidFill>
              </a:rPr>
              <a:t>attach the new EBS to an EC2 instance</a:t>
            </a:r>
            <a:r>
              <a:rPr lang="en-US" sz="1600" dirty="0" smtClean="0"/>
              <a:t>. When striping, </a:t>
            </a:r>
            <a:r>
              <a:rPr lang="en-US" sz="1600" dirty="0" smtClean="0">
                <a:solidFill>
                  <a:srgbClr val="FF0000"/>
                </a:solidFill>
              </a:rPr>
              <a:t>attach multiple EBS volumes behind a RAID configuration</a:t>
            </a:r>
            <a:r>
              <a:rPr lang="en-US" sz="1600" dirty="0" smtClean="0"/>
              <a:t>.</a:t>
            </a:r>
          </a:p>
          <a:p>
            <a:pPr marL="0">
              <a:buNone/>
            </a:pPr>
            <a:endParaRPr lang="en-US" sz="1600" dirty="0" smtClean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32" y="2957421"/>
            <a:ext cx="3678536" cy="362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25367" y="3387305"/>
            <a:ext cx="808013" cy="994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2265" y="4945811"/>
            <a:ext cx="776384" cy="540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@ Multi-Server </a:t>
            </a:r>
            <a:r>
              <a:rPr lang="en-US" sz="1400" dirty="0" smtClean="0"/>
              <a:t>(EC2s)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Improve availability of the server by using multiple physical servers to provide redundancy</a:t>
            </a:r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Apply the Stamp Pattern, to launch multiple EC2 instances, and then launch ELB and bind the multiple EC2 instances.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4355" y="2476230"/>
            <a:ext cx="3155291" cy="400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433307" y="4997569"/>
            <a:ext cx="2208368" cy="1092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94666" y="3114135"/>
            <a:ext cx="905780" cy="1092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308" y="2962725"/>
            <a:ext cx="4251385" cy="358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@ Multi-Datacenter </a:t>
            </a:r>
            <a:r>
              <a:rPr lang="en-US" sz="1400" dirty="0" smtClean="0"/>
              <a:t>(AZs) 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While you can apply the Multi-Server Pattern to improve availability when thinking about a server failure, the Multi-Server Pattern cannot handle a case where one envisions a </a:t>
            </a:r>
            <a:r>
              <a:rPr lang="en-US" sz="1600" dirty="0" smtClean="0">
                <a:solidFill>
                  <a:srgbClr val="FF0000"/>
                </a:solidFill>
              </a:rPr>
              <a:t>data center-level failure</a:t>
            </a:r>
            <a:endParaRPr lang="en-US" sz="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AWS has multiple data centers, known as </a:t>
            </a:r>
            <a:r>
              <a:rPr lang="en-US" sz="1600" dirty="0" smtClean="0">
                <a:solidFill>
                  <a:srgbClr val="FF0000"/>
                </a:solidFill>
              </a:rPr>
              <a:t>Availability Zones (AZ), </a:t>
            </a:r>
            <a:r>
              <a:rPr lang="en-US" sz="1600" dirty="0" smtClean="0"/>
              <a:t>in different regions. Select the AZ to use and specify the AZ for locating each EC2 instance.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3140" y="5006196"/>
            <a:ext cx="854021" cy="102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9834" y="4994694"/>
            <a:ext cx="854021" cy="102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037" y="2775999"/>
            <a:ext cx="43148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Content @ Rewrite Proxy </a:t>
            </a:r>
            <a:r>
              <a:rPr lang="en-US" sz="1400" dirty="0" smtClean="0"/>
              <a:t>(Routing)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Handling load where static content is located on Internet storage or a content delivery service by </a:t>
            </a:r>
            <a:r>
              <a:rPr lang="en-US" sz="1600" dirty="0" smtClean="0">
                <a:solidFill>
                  <a:srgbClr val="FF0000"/>
                </a:solidFill>
              </a:rPr>
              <a:t>change the access destinations without modifying the existing system</a:t>
            </a:r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Locate a proxy server</a:t>
            </a:r>
            <a:r>
              <a:rPr lang="en-US" sz="1600" dirty="0" smtClean="0"/>
              <a:t> (EC2) able to overwrite the content </a:t>
            </a:r>
            <a:r>
              <a:rPr lang="en-US" sz="1600" dirty="0" smtClean="0">
                <a:solidFill>
                  <a:srgbClr val="FF0000"/>
                </a:solidFill>
              </a:rPr>
              <a:t>between ELB and S3</a:t>
            </a:r>
            <a:r>
              <a:rPr lang="en-US" sz="1600" dirty="0" smtClean="0"/>
              <a:t>, and add to the proxy server rules for </a:t>
            </a:r>
            <a:r>
              <a:rPr lang="en-US" sz="1600" dirty="0" smtClean="0">
                <a:solidFill>
                  <a:srgbClr val="FF0000"/>
                </a:solidFill>
              </a:rPr>
              <a:t>overwriting URLs</a:t>
            </a:r>
            <a:r>
              <a:rPr lang="en-US" sz="1600" dirty="0" smtClean="0"/>
              <a:t> within the content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38083" y="4212565"/>
            <a:ext cx="690121" cy="747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88257" y="5555410"/>
            <a:ext cx="733246" cy="810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Content @ Cache Proxy </a:t>
            </a:r>
            <a:r>
              <a:rPr lang="en-US" sz="1400" dirty="0" smtClean="0"/>
              <a:t>(Cache)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Use multiple web/AP servers as a way to handle high loads, </a:t>
            </a:r>
            <a:r>
              <a:rPr lang="en-US" sz="1600" dirty="0" smtClean="0">
                <a:solidFill>
                  <a:srgbClr val="FF0000"/>
                </a:solidFill>
              </a:rPr>
              <a:t>it multiplies the expense (bills)</a:t>
            </a:r>
            <a:endParaRPr lang="en-US" sz="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Increase the performance of a web system is to </a:t>
            </a:r>
            <a:r>
              <a:rPr lang="en-US" sz="1600" dirty="0" smtClean="0">
                <a:solidFill>
                  <a:srgbClr val="FF0000"/>
                </a:solidFill>
              </a:rPr>
              <a:t>cache your content</a:t>
            </a:r>
            <a:r>
              <a:rPr lang="en-US" sz="1600" dirty="0" smtClean="0"/>
              <a:t>. Place the </a:t>
            </a:r>
            <a:r>
              <a:rPr lang="en-US" sz="1600" dirty="0" smtClean="0">
                <a:solidFill>
                  <a:srgbClr val="FF0000"/>
                </a:solidFill>
              </a:rPr>
              <a:t>cache server in front of the web/AP server</a:t>
            </a:r>
            <a:r>
              <a:rPr lang="en-US" sz="1600" dirty="0" smtClean="0"/>
              <a:t>, and set up the server to host the original data, the cache expiration, and the like.</a:t>
            </a:r>
          </a:p>
          <a:p>
            <a:pPr marL="0">
              <a:buNone/>
            </a:pPr>
            <a:r>
              <a:rPr lang="en-US" sz="1600" dirty="0" smtClean="0"/>
              <a:t> 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233" y="2587744"/>
            <a:ext cx="3305534" cy="39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34899" y="4160806"/>
            <a:ext cx="707373" cy="79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5925" y="5581289"/>
            <a:ext cx="2366520" cy="845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Content @ Web Storage </a:t>
            </a:r>
            <a:r>
              <a:rPr lang="en-US" sz="1400" dirty="0" smtClean="0"/>
              <a:t>(Static Content)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Distribute the load through multiple web servers to </a:t>
            </a:r>
            <a:r>
              <a:rPr lang="en-US" sz="1600" dirty="0" smtClean="0">
                <a:solidFill>
                  <a:srgbClr val="FF0000"/>
                </a:solidFill>
              </a:rPr>
              <a:t>reduce the load on the network</a:t>
            </a:r>
            <a:r>
              <a:rPr lang="en-US" sz="1600" dirty="0" smtClean="0"/>
              <a:t>– but this involves locating the large files on multiple servers, which is a problem in terms of cost. </a:t>
            </a: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Create a "</a:t>
            </a:r>
            <a:r>
              <a:rPr lang="en-US" sz="1600" dirty="0" smtClean="0">
                <a:solidFill>
                  <a:srgbClr val="FF0000"/>
                </a:solidFill>
              </a:rPr>
              <a:t>bucket</a:t>
            </a:r>
            <a:r>
              <a:rPr lang="en-US" sz="1600" dirty="0" smtClean="0"/>
              <a:t>" on the </a:t>
            </a:r>
            <a:r>
              <a:rPr lang="en-US" sz="1600" dirty="0" smtClean="0">
                <a:solidFill>
                  <a:srgbClr val="FF0000"/>
                </a:solidFill>
              </a:rPr>
              <a:t>S3</a:t>
            </a:r>
            <a:r>
              <a:rPr lang="en-US" sz="1600" dirty="0" smtClean="0"/>
              <a:t> Internet storage, and upload the static content (image/video/compressed files, or the like) to be published. 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8726" y="3417408"/>
            <a:ext cx="4426549" cy="268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63963" y="4324707"/>
            <a:ext cx="1509629" cy="1385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Content @ Cache Distribution </a:t>
            </a:r>
            <a:r>
              <a:rPr lang="en-US" sz="1400" dirty="0" smtClean="0"/>
              <a:t>(</a:t>
            </a:r>
            <a:r>
              <a:rPr lang="en-US" sz="1400" dirty="0" err="1" smtClean="0"/>
              <a:t>CloudFront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communication delay </a:t>
            </a:r>
            <a:r>
              <a:rPr lang="en-US" sz="1600" dirty="0" smtClean="0"/>
              <a:t>of at least 200 ms when accessing a server on the East Coast of the United States from Japan, when users are accessing content on the Internet from an increasingly </a:t>
            </a:r>
            <a:r>
              <a:rPr lang="en-US" sz="1600" dirty="0" smtClean="0">
                <a:solidFill>
                  <a:srgbClr val="FF0000"/>
                </a:solidFill>
              </a:rPr>
              <a:t>broad range of locations</a:t>
            </a:r>
          </a:p>
          <a:p>
            <a:pPr marL="0"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Cache data </a:t>
            </a:r>
            <a:r>
              <a:rPr lang="en-US" sz="1600" dirty="0" smtClean="0"/>
              <a:t>for content that is delivered </a:t>
            </a:r>
            <a:r>
              <a:rPr lang="en-US" sz="1600" dirty="0" smtClean="0">
                <a:solidFill>
                  <a:srgbClr val="FF0000"/>
                </a:solidFill>
              </a:rPr>
              <a:t>from a content delivery origin </a:t>
            </a:r>
            <a:r>
              <a:rPr lang="en-US" sz="1600" dirty="0" smtClean="0"/>
              <a:t>is located at locations that are provided in various regions throughout the world </a:t>
            </a:r>
            <a:r>
              <a:rPr lang="en-US" sz="1600" dirty="0" smtClean="0">
                <a:solidFill>
                  <a:srgbClr val="FF0000"/>
                </a:solidFill>
              </a:rPr>
              <a:t>by setting up </a:t>
            </a:r>
            <a:r>
              <a:rPr lang="en-US" sz="1600" dirty="0" err="1" smtClean="0">
                <a:solidFill>
                  <a:srgbClr val="FF0000"/>
                </a:solidFill>
              </a:rPr>
              <a:t>CloudFront</a:t>
            </a:r>
            <a:r>
              <a:rPr lang="en-US" sz="1600" dirty="0" smtClean="0">
                <a:solidFill>
                  <a:srgbClr val="FF0000"/>
                </a:solidFill>
              </a:rPr>
              <a:t> to use a master server.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275073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95616" y="3341295"/>
            <a:ext cx="983418" cy="3085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Overview of Cloud Computing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Get More about Cloud Design Pattern</a:t>
            </a:r>
          </a:p>
          <a:p>
            <a:pPr algn="ctr">
              <a:buNone/>
            </a:pPr>
            <a:r>
              <a:rPr lang="en-US" sz="1600" dirty="0" smtClean="0">
                <a:hlinkClick r:id="rId3"/>
              </a:rPr>
              <a:t>http://en.clouddesignpattern.org/index.php/Main_Page</a:t>
            </a: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Started with AWS EC2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sz="2000" dirty="0" smtClean="0"/>
              <a:t>Choose an Amazon Machine Image (AMI)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478" y="2235009"/>
            <a:ext cx="8609045" cy="3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An AMI is a template that contains the software configuration (operating system, application server, and applications) required to launch your instance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sz="2000" dirty="0" smtClean="0"/>
              <a:t>Choose an Instance Type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Amazon EC2 provides a wide selection of instance types optimized to fit different use cases. Instances are virtual servers that can run applications.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89" y="2267610"/>
            <a:ext cx="9004022" cy="348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sz="2000" dirty="0" smtClean="0"/>
              <a:t>Configure Instance Details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Launch multiple instances from the same AMI, request Spot Instances to take advantage of the lower pricing, assign an access management role to the instance, and more.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70" y="2298941"/>
            <a:ext cx="8868261" cy="349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US" sz="2000" dirty="0" smtClean="0"/>
              <a:t>Add Storage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Attach additional EBS volumes and instance store volumes to your instance, or edit the settings of the root volume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867" y="2751823"/>
            <a:ext cx="8620266" cy="14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sz="2000" dirty="0" smtClean="0"/>
              <a:t> Tag Instance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To help you manage your instances, images, and other Amazon EC2 resources, you can assign your own metadata to each resource in the form of </a:t>
            </a:r>
            <a:r>
              <a:rPr lang="en-US" i="1" dirty="0" smtClean="0"/>
              <a:t>tags</a:t>
            </a:r>
            <a:r>
              <a:rPr lang="en-US" dirty="0" smtClean="0"/>
              <a:t> by key-value pair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078" y="3981720"/>
            <a:ext cx="32480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349" y="2976113"/>
            <a:ext cx="8675302" cy="90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sz="2000" dirty="0" smtClean="0"/>
              <a:t> Configure Security Group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Set up a web server and allow Internet traffic to reach your instance. A security group is a set of firewall rules that control the traffic for your instance.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13" y="3116892"/>
            <a:ext cx="8928975" cy="17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sz="2000" dirty="0" smtClean="0"/>
              <a:t>  Review Instance Launch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Review instance launch details. Click Launch to assign a key pair to your instance and complete the launch process.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87" y="2893588"/>
            <a:ext cx="8735627" cy="168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</a:t>
            </a:r>
            <a:r>
              <a:rPr lang="en-US" sz="2000" dirty="0" smtClean="0"/>
              <a:t>  Launch Instance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A key pair consists of a </a:t>
            </a:r>
            <a:r>
              <a:rPr lang="en-US" b="1" dirty="0" smtClean="0"/>
              <a:t>public key</a:t>
            </a:r>
            <a:r>
              <a:rPr lang="en-US" dirty="0" smtClean="0"/>
              <a:t> that AWS stores, and a </a:t>
            </a:r>
            <a:r>
              <a:rPr lang="en-US" b="1" dirty="0" smtClean="0"/>
              <a:t>private key file</a:t>
            </a:r>
            <a:r>
              <a:rPr lang="en-US" dirty="0" smtClean="0"/>
              <a:t> that you store. Together, they allow you to connect to your instance securely. </a:t>
            </a:r>
            <a:r>
              <a:rPr lang="en-US" i="1" dirty="0" smtClean="0"/>
              <a:t>For Linux AMIs, the private key file allows you to </a:t>
            </a:r>
            <a:r>
              <a:rPr lang="en-US" i="1" dirty="0" smtClean="0">
                <a:solidFill>
                  <a:srgbClr val="FF0000"/>
                </a:solidFill>
              </a:rPr>
              <a:t>securely SSH into the instance</a:t>
            </a:r>
            <a:r>
              <a:rPr lang="en-US" dirty="0" smtClean="0"/>
              <a:t>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2354652"/>
            <a:ext cx="68770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3941792" cy="537020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b="1" dirty="0" smtClean="0"/>
              <a:t>What: </a:t>
            </a:r>
          </a:p>
          <a:p>
            <a:pPr>
              <a:buNone/>
            </a:pPr>
            <a:r>
              <a:rPr lang="en-US" sz="2000" dirty="0" smtClean="0"/>
              <a:t>	It is computing in which large groups of remote servers are networked to allow the centralized data storage, and online access to computer services or resources.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b="1" dirty="0" smtClean="0"/>
              <a:t>Why: </a:t>
            </a:r>
          </a:p>
          <a:p>
            <a:pPr>
              <a:buNone/>
            </a:pPr>
            <a:r>
              <a:rPr lang="en-US" sz="2000" dirty="0" smtClean="0"/>
              <a:t>	The cloud aims to cut costs, and help the users focus on their core business instead of being impeded by IT obstacles.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7170" name="Picture 2" descr="http://upload.wikimedia.org/wikipedia/commons/thumb/b/b5/Cloud_computing.svg/400px-Cloud_computing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7023" y="1507141"/>
            <a:ext cx="4361561" cy="3947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Dashboard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r>
              <a:rPr lang="en-US" sz="1800" dirty="0" smtClean="0">
                <a:hlinkClick r:id="rId2"/>
              </a:rPr>
              <a:t>https://us-west-2.console.aws.amazon.com/ec2/v2/home?region=us-west-2#</a:t>
            </a:r>
            <a:endParaRPr lang="en-US" sz="1800" dirty="0" smtClean="0"/>
          </a:p>
          <a:p>
            <a:pPr marL="0">
              <a:buNone/>
            </a:pPr>
            <a:endParaRPr lang="en-US" sz="1800" dirty="0" smtClean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38" y="1616014"/>
            <a:ext cx="8531525" cy="412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 AWS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By Management Console</a:t>
            </a:r>
          </a:p>
          <a:p>
            <a:pPr marL="0">
              <a:buNone/>
            </a:pPr>
            <a:r>
              <a:rPr lang="en-US" sz="1800" dirty="0" smtClean="0">
                <a:hlinkClick r:id="rId2"/>
              </a:rPr>
              <a:t>http://aws.amazon.com/console/</a:t>
            </a:r>
            <a:endParaRPr lang="en-US" sz="1800" dirty="0" smtClean="0"/>
          </a:p>
          <a:p>
            <a:pPr marL="0">
              <a:buNone/>
            </a:pPr>
            <a:endParaRPr lang="en-US" sz="1200" dirty="0" smtClean="0"/>
          </a:p>
          <a:p>
            <a:pPr marL="0">
              <a:buNone/>
            </a:pPr>
            <a:r>
              <a:rPr lang="en-US" dirty="0" smtClean="0"/>
              <a:t>By CLI</a:t>
            </a:r>
          </a:p>
          <a:p>
            <a:pPr marL="0">
              <a:buNone/>
            </a:pPr>
            <a:r>
              <a:rPr lang="en-US" sz="1800" dirty="0" smtClean="0">
                <a:hlinkClick r:id="rId3"/>
              </a:rPr>
              <a:t>http://docs.aws.amazon.com/cli/latest/userguide/cli-chap-welcome.html</a:t>
            </a:r>
            <a:endParaRPr lang="en-US" sz="1800" dirty="0" smtClean="0"/>
          </a:p>
          <a:p>
            <a:pPr marL="0">
              <a:buNone/>
            </a:pPr>
            <a:endParaRPr lang="en-US" sz="1200" dirty="0" smtClean="0"/>
          </a:p>
          <a:p>
            <a:pPr marL="0">
              <a:buNone/>
            </a:pPr>
            <a:r>
              <a:rPr lang="en-US" dirty="0" smtClean="0"/>
              <a:t>By Programmable API (Request, Response)</a:t>
            </a:r>
          </a:p>
          <a:p>
            <a:pPr marL="0">
              <a:buNone/>
            </a:pPr>
            <a:r>
              <a:rPr lang="en-US" sz="1800" dirty="0" smtClean="0">
                <a:hlinkClick r:id="rId4"/>
              </a:rPr>
              <a:t>http://docs.aws.amazon.com/AWSEC2/latest/APIReference/Welcome.html</a:t>
            </a:r>
            <a:endParaRPr lang="en-US" sz="1800" dirty="0" smtClean="0"/>
          </a:p>
          <a:p>
            <a:pPr marL="0">
              <a:buNone/>
            </a:pPr>
            <a:endParaRPr lang="en-US" sz="1200" dirty="0" smtClean="0"/>
          </a:p>
          <a:p>
            <a:pPr marL="0">
              <a:buNone/>
            </a:pPr>
            <a:r>
              <a:rPr lang="en-US" dirty="0" smtClean="0"/>
              <a:t>By Client library, such as for Node.js</a:t>
            </a:r>
          </a:p>
          <a:p>
            <a:pPr marL="0">
              <a:buNone/>
            </a:pPr>
            <a:r>
              <a:rPr lang="en-US" sz="1800" dirty="0" smtClean="0">
                <a:hlinkClick r:id="rId5"/>
              </a:rPr>
              <a:t>https://github.com/livelycode/aws-lib</a:t>
            </a:r>
            <a:endParaRPr lang="en-US" sz="1800" dirty="0" smtClean="0"/>
          </a:p>
          <a:p>
            <a:pPr mar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Client Library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655263"/>
            <a:ext cx="70294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endParaRPr lang="en-US" b="1" dirty="0" smtClean="0"/>
          </a:p>
          <a:p>
            <a:pPr marL="0" algn="ctr">
              <a:buNone/>
            </a:pPr>
            <a:r>
              <a:rPr lang="en-US" b="1" dirty="0" smtClean="0"/>
              <a:t>aws-lib: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https://github.com/livelycode/aws-lib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http://stackoverflow.com/questions/9093741/manual-deployment-vs-amazon-elastic-beanstalk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http://stackoverflow.com/questions/16820336/what-is-saas-paas-and-iaas-with-examples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http://en.wikipedia.org/wiki/Cloud_computing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http://en.clouddesignpattern.org/index.php/Main_Page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National Institute of Standards and Technology</a:t>
            </a:r>
          </a:p>
          <a:p>
            <a:r>
              <a:rPr lang="en-US" dirty="0" smtClean="0"/>
              <a:t>On-demand self-service</a:t>
            </a:r>
          </a:p>
          <a:p>
            <a:pPr>
              <a:buNone/>
            </a:pPr>
            <a:r>
              <a:rPr lang="en-US" sz="1200" dirty="0" smtClean="0"/>
              <a:t>	A consumer can unilaterally </a:t>
            </a:r>
            <a:r>
              <a:rPr lang="en-US" sz="1200" dirty="0" smtClean="0">
                <a:solidFill>
                  <a:srgbClr val="FF0000"/>
                </a:solidFill>
              </a:rPr>
              <a:t>provision computing capabilities</a:t>
            </a:r>
            <a:r>
              <a:rPr lang="en-US" sz="1200" dirty="0" smtClean="0"/>
              <a:t>, such as server time and network storage, as needed automatically without requiring human interaction with each service provider.</a:t>
            </a:r>
          </a:p>
          <a:p>
            <a:r>
              <a:rPr lang="en-US" dirty="0" smtClean="0"/>
              <a:t>Broad network access.</a:t>
            </a:r>
            <a:r>
              <a:rPr lang="en-US" sz="1200" dirty="0" smtClean="0"/>
              <a:t> </a:t>
            </a:r>
          </a:p>
          <a:p>
            <a:pPr>
              <a:buNone/>
            </a:pPr>
            <a:r>
              <a:rPr lang="en-US" sz="1200" dirty="0" smtClean="0"/>
              <a:t>	Capabilities are available over the network and accessed through standard mechanisms that promote use by </a:t>
            </a:r>
            <a:r>
              <a:rPr lang="en-US" sz="1200" dirty="0" smtClean="0">
                <a:solidFill>
                  <a:srgbClr val="FF0000"/>
                </a:solidFill>
              </a:rPr>
              <a:t>heterogeneous thin or thick client platforms</a:t>
            </a:r>
            <a:r>
              <a:rPr lang="en-US" sz="1200" dirty="0" smtClean="0"/>
              <a:t> (e.g., mobile phones, tablets, laptops, and workstations).</a:t>
            </a:r>
          </a:p>
          <a:p>
            <a:r>
              <a:rPr lang="en-US" dirty="0" smtClean="0"/>
              <a:t>Resource pooling. </a:t>
            </a:r>
          </a:p>
          <a:p>
            <a:pPr>
              <a:buNone/>
            </a:pPr>
            <a:r>
              <a:rPr lang="en-US" sz="1200" dirty="0" smtClean="0"/>
              <a:t>	The provider's computing resources are pooled to serve multiple consumers using a </a:t>
            </a:r>
            <a:r>
              <a:rPr lang="en-US" sz="1200" dirty="0" smtClean="0">
                <a:solidFill>
                  <a:srgbClr val="FF0000"/>
                </a:solidFill>
              </a:rPr>
              <a:t>multi-tenant</a:t>
            </a:r>
            <a:r>
              <a:rPr lang="en-US" sz="1200" dirty="0" smtClean="0"/>
              <a:t> model, with different physical and virtual resources dynamically assigned and reassigned according to consumer demand. </a:t>
            </a:r>
          </a:p>
          <a:p>
            <a:r>
              <a:rPr lang="en-US" dirty="0" smtClean="0"/>
              <a:t>Rapid elasticity. </a:t>
            </a:r>
          </a:p>
          <a:p>
            <a:pPr>
              <a:buNone/>
            </a:pPr>
            <a:r>
              <a:rPr lang="en-US" sz="1200" dirty="0" smtClean="0"/>
              <a:t>	Capabilities can be </a:t>
            </a:r>
            <a:r>
              <a:rPr lang="en-US" sz="1200" dirty="0" smtClean="0">
                <a:solidFill>
                  <a:srgbClr val="FF0000"/>
                </a:solidFill>
              </a:rPr>
              <a:t>elastically provisioned and released</a:t>
            </a:r>
            <a:r>
              <a:rPr lang="en-US" sz="1200" dirty="0" smtClean="0"/>
              <a:t>, in some cases automatically, to scale rapidly outward and inward commensurate with demand. </a:t>
            </a:r>
            <a:r>
              <a:rPr lang="en-US" sz="1200" dirty="0" smtClean="0">
                <a:solidFill>
                  <a:srgbClr val="FF0000"/>
                </a:solidFill>
              </a:rPr>
              <a:t>To the consumer</a:t>
            </a:r>
            <a:r>
              <a:rPr lang="en-US" sz="1200" dirty="0" smtClean="0"/>
              <a:t>, the capabilities available for </a:t>
            </a:r>
            <a:r>
              <a:rPr lang="en-US" sz="1200" dirty="0" smtClean="0">
                <a:solidFill>
                  <a:srgbClr val="FF0000"/>
                </a:solidFill>
              </a:rPr>
              <a:t>provisioning often appear unlimited </a:t>
            </a:r>
            <a:r>
              <a:rPr lang="en-US" sz="1200" dirty="0" smtClean="0"/>
              <a:t>and can be appropriated in any quantity at any time.</a:t>
            </a:r>
          </a:p>
          <a:p>
            <a:r>
              <a:rPr lang="en-US" dirty="0" smtClean="0"/>
              <a:t>Measured service. </a:t>
            </a:r>
          </a:p>
          <a:p>
            <a:pPr>
              <a:buNone/>
            </a:pPr>
            <a:r>
              <a:rPr lang="en-US" sz="1200" dirty="0" smtClean="0"/>
              <a:t>	Cloud systems </a:t>
            </a:r>
            <a:r>
              <a:rPr lang="en-US" sz="1200" dirty="0" smtClean="0">
                <a:solidFill>
                  <a:srgbClr val="FF0000"/>
                </a:solidFill>
              </a:rPr>
              <a:t>automatically control and optimize resource </a:t>
            </a:r>
            <a:r>
              <a:rPr lang="en-US" sz="1200" dirty="0" smtClean="0"/>
              <a:t>use by leveraging a metering capability at some level of abstraction appropriate to the type of service (e.g., storage, processing, bandwidth, and active user accounts). This is </a:t>
            </a:r>
            <a:r>
              <a:rPr lang="en-US" sz="1200" dirty="0" smtClean="0">
                <a:solidFill>
                  <a:srgbClr val="FF0000"/>
                </a:solidFill>
              </a:rPr>
              <a:t>transparent for both the provider and consumer </a:t>
            </a:r>
            <a:r>
              <a:rPr lang="en-US" sz="1200" dirty="0" smtClean="0"/>
              <a:t>of the utilized service.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4114321" cy="5370203"/>
          </a:xfrm>
        </p:spPr>
        <p:txBody>
          <a:bodyPr/>
          <a:lstStyle/>
          <a:p>
            <a:endParaRPr lang="en-US" b="1" dirty="0" smtClean="0"/>
          </a:p>
          <a:p>
            <a:r>
              <a:rPr lang="en-US" sz="1800" b="1" dirty="0" smtClean="0"/>
              <a:t>Infrastructure as a service (</a:t>
            </a:r>
            <a:r>
              <a:rPr lang="en-US" sz="1800" b="1" dirty="0" err="1" smtClean="0"/>
              <a:t>IaaS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i="1" dirty="0" smtClean="0"/>
              <a:t>	</a:t>
            </a:r>
            <a:r>
              <a:rPr lang="en-US" sz="1800" i="1" dirty="0" smtClean="0"/>
              <a:t>e.g. Google Compute Engine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Physical or (more often) virtual machines  </a:t>
            </a:r>
            <a:r>
              <a:rPr lang="en-US" sz="1200" dirty="0" smtClean="0"/>
              <a:t>and other resources, such as a virtual-machine disk image library, raw block storage, and file or object storage, firewalls, load balancers, IP addresses, virtual local area networks (VLANs), …</a:t>
            </a:r>
          </a:p>
          <a:p>
            <a:pPr>
              <a:buNone/>
            </a:pPr>
            <a:r>
              <a:rPr lang="en-US" sz="1200" dirty="0" smtClean="0"/>
              <a:t>	</a:t>
            </a:r>
          </a:p>
          <a:p>
            <a:r>
              <a:rPr lang="en-US" sz="1800" b="1" dirty="0" smtClean="0"/>
              <a:t>Platform as a service (</a:t>
            </a:r>
            <a:r>
              <a:rPr lang="en-US" sz="1800" b="1" dirty="0" err="1" smtClean="0"/>
              <a:t>PaaS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i="1" dirty="0" smtClean="0"/>
              <a:t>	e.g. Google App Engine</a:t>
            </a:r>
          </a:p>
          <a:p>
            <a:pPr>
              <a:buNone/>
            </a:pPr>
            <a:r>
              <a:rPr lang="en-US" sz="1200" dirty="0" smtClean="0"/>
              <a:t>	Deliver a computing platform, typically including operating system, programming language execution environment, database, and web server. </a:t>
            </a:r>
            <a:endParaRPr lang="en-US" sz="1200" b="1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1800" b="1" dirty="0" smtClean="0"/>
              <a:t>Software as a service (</a:t>
            </a:r>
            <a:r>
              <a:rPr lang="en-US" sz="1800" b="1" dirty="0" err="1" smtClean="0"/>
              <a:t>SaaS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i="1" dirty="0" smtClean="0"/>
              <a:t>	</a:t>
            </a:r>
            <a:r>
              <a:rPr lang="en-US" sz="1800" i="1" dirty="0" smtClean="0"/>
              <a:t>e.g. Google Apps</a:t>
            </a:r>
          </a:p>
          <a:p>
            <a:pPr>
              <a:buNone/>
            </a:pPr>
            <a:r>
              <a:rPr lang="en-US" sz="1200" dirty="0" smtClean="0"/>
              <a:t>	Referred to as "on-demand software“. cloud providers install and operate application software in the cloud and cloud users access the software from cloud clients.</a:t>
            </a:r>
            <a:endParaRPr lang="en-US" sz="1200" b="1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4098" name="Picture 2" descr="Cloud computing 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7781" y="1516472"/>
            <a:ext cx="4245765" cy="39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21" y="1880562"/>
            <a:ext cx="4140200" cy="3096877"/>
          </a:xfrm>
        </p:spPr>
        <p:txBody>
          <a:bodyPr/>
          <a:lstStyle/>
          <a:p>
            <a:r>
              <a:rPr lang="en-US" b="1" dirty="0" smtClean="0"/>
              <a:t>Private cloud</a:t>
            </a:r>
          </a:p>
          <a:p>
            <a:pPr>
              <a:buNone/>
            </a:pPr>
            <a:r>
              <a:rPr lang="en-US" sz="1200" dirty="0" smtClean="0"/>
              <a:t>	Private cloud is cloud infrastructure operated solely for a single organization, whether managed internally or by a third-party, and hosted either internally or externally.</a:t>
            </a:r>
          </a:p>
          <a:p>
            <a:r>
              <a:rPr lang="en-US" b="1" dirty="0" smtClean="0"/>
              <a:t>Public cloud</a:t>
            </a:r>
          </a:p>
          <a:p>
            <a:pPr>
              <a:buNone/>
            </a:pPr>
            <a:r>
              <a:rPr lang="en-US" sz="1200" dirty="0" smtClean="0"/>
              <a:t>	When the services are rendered over a network that is open for public use.</a:t>
            </a:r>
          </a:p>
          <a:p>
            <a:r>
              <a:rPr lang="en-US" b="1" dirty="0" smtClean="0"/>
              <a:t>Hybrid cloud</a:t>
            </a:r>
          </a:p>
          <a:p>
            <a:pPr>
              <a:buNone/>
            </a:pPr>
            <a:r>
              <a:rPr lang="en-US" sz="1200" dirty="0" smtClean="0"/>
              <a:t>	Hybrid cloud is a composition of two or more clouds (private, community or public) that remain distinct entities but are bound together, </a:t>
            </a:r>
            <a:endParaRPr lang="en-US" sz="1200" b="1" dirty="0" smtClean="0"/>
          </a:p>
          <a:p>
            <a:pPr>
              <a:buNone/>
            </a:pPr>
            <a:endParaRPr lang="en-US" sz="1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026" name="Picture 2" descr="http://upload.wikimedia.org/wikipedia/commons/thumb/8/87/Cloud_computing_types.svg/395px-Cloud_computing_typ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0323" y="2314575"/>
            <a:ext cx="3762375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Overview of AWS Cloud Design Pattern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Amazon Web Services is a collection of remote computing services (also called web services) that together make up a cloud computing platform, offered over the Internet by Amazon.com.</a:t>
            </a:r>
            <a:endParaRPr lang="en-US" sz="12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696294"/>
            <a:ext cx="79184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Patterns @ Snapshot </a:t>
            </a:r>
            <a:r>
              <a:rPr lang="en-US" sz="1400" dirty="0" smtClean="0"/>
              <a:t>(Backup)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Problems to Be Solved</a:t>
            </a:r>
          </a:p>
          <a:p>
            <a:pPr marL="0">
              <a:buNone/>
            </a:pPr>
            <a:r>
              <a:rPr lang="en-US" sz="1600" dirty="0" smtClean="0"/>
              <a:t>It is important that data is safe. This means that it is important for us to </a:t>
            </a:r>
            <a:r>
              <a:rPr lang="en-US" sz="1600" dirty="0" smtClean="0">
                <a:solidFill>
                  <a:srgbClr val="FF0000"/>
                </a:solidFill>
              </a:rPr>
              <a:t>back up the data</a:t>
            </a:r>
            <a:r>
              <a:rPr lang="en-US" sz="1600" dirty="0" smtClean="0"/>
              <a:t>.</a:t>
            </a:r>
          </a:p>
          <a:p>
            <a:pPr marL="0">
              <a:buNone/>
            </a:pPr>
            <a:endParaRPr lang="en-US" sz="800" dirty="0" smtClean="0"/>
          </a:p>
          <a:p>
            <a:pPr>
              <a:buNone/>
            </a:pPr>
            <a:r>
              <a:rPr lang="en-US" b="1" dirty="0" smtClean="0"/>
              <a:t>Implementation</a:t>
            </a:r>
          </a:p>
          <a:p>
            <a:pPr marL="0">
              <a:buNone/>
            </a:pPr>
            <a:r>
              <a:rPr lang="en-US" sz="1600" dirty="0" smtClean="0"/>
              <a:t>The virtual disk </a:t>
            </a:r>
            <a:r>
              <a:rPr lang="en-US" sz="1600" dirty="0" smtClean="0">
                <a:solidFill>
                  <a:srgbClr val="FF0000"/>
                </a:solidFill>
              </a:rPr>
              <a:t>Elastic Block Store (EBS)</a:t>
            </a:r>
            <a:r>
              <a:rPr lang="en-US" sz="1600" dirty="0" smtClean="0"/>
              <a:t>, which is the virtual storage in AWS, has a snapshot function. When you take a snapshot, it is stored in the Amazon </a:t>
            </a:r>
            <a:r>
              <a:rPr lang="en-US" sz="1600" dirty="0" smtClean="0">
                <a:solidFill>
                  <a:srgbClr val="FF0000"/>
                </a:solidFill>
              </a:rPr>
              <a:t>Simple Storage Service (S3) </a:t>
            </a:r>
            <a:r>
              <a:rPr lang="en-US" sz="1600" dirty="0" smtClean="0"/>
              <a:t>object storage, which is designed to have 99.999999999% durability. </a:t>
            </a:r>
            <a:r>
              <a:rPr lang="en-US" sz="1600" i="1" dirty="0" smtClean="0"/>
              <a:t>It can backup not just of </a:t>
            </a:r>
            <a:r>
              <a:rPr lang="en-US" sz="1600" i="1" dirty="0" smtClean="0">
                <a:solidFill>
                  <a:srgbClr val="FF0000"/>
                </a:solidFill>
              </a:rPr>
              <a:t>user data</a:t>
            </a:r>
            <a:r>
              <a:rPr lang="en-US" sz="1600" i="1" dirty="0" smtClean="0"/>
              <a:t>, but of each individual </a:t>
            </a:r>
            <a:r>
              <a:rPr lang="en-US" sz="1600" i="1" dirty="0" smtClean="0">
                <a:solidFill>
                  <a:srgbClr val="FF0000"/>
                </a:solidFill>
              </a:rPr>
              <a:t>operating system </a:t>
            </a:r>
            <a:r>
              <a:rPr lang="en-US" sz="1600" i="1" dirty="0" smtClean="0"/>
              <a:t>as well. </a:t>
            </a:r>
          </a:p>
          <a:p>
            <a:pPr marL="0">
              <a:buNone/>
            </a:pPr>
            <a:endParaRPr lang="en-US" sz="2000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3252701"/>
            <a:ext cx="5295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76754" y="3692106"/>
            <a:ext cx="655608" cy="84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6754" y="4827916"/>
            <a:ext cx="655608" cy="84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1422</Words>
  <Application>Microsoft Office PowerPoint</Application>
  <PresentationFormat>On-screen Show (4:3)</PresentationFormat>
  <Paragraphs>212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Slide 2</vt:lpstr>
      <vt:lpstr>What &amp; Why Cloud Computing</vt:lpstr>
      <vt:lpstr>Characteristics</vt:lpstr>
      <vt:lpstr>Service Models</vt:lpstr>
      <vt:lpstr>Deployment Models</vt:lpstr>
      <vt:lpstr>Slide 7</vt:lpstr>
      <vt:lpstr>What AWS</vt:lpstr>
      <vt:lpstr>Basic Patterns @ Snapshot (Backup)</vt:lpstr>
      <vt:lpstr>Basic Patterns @ Stamp (Clone)</vt:lpstr>
      <vt:lpstr>Basic Patterns @ Scale Up (Vertical Scale)</vt:lpstr>
      <vt:lpstr>Basic Patterns @ Scale Out (Horizontal Scale)</vt:lpstr>
      <vt:lpstr>Basic Patterns @ Ondemand Disk (Disk Capacity)</vt:lpstr>
      <vt:lpstr>High Availability @ Multi-Server (EC2s)</vt:lpstr>
      <vt:lpstr>High Availability @ Multi-Datacenter (AZs)  </vt:lpstr>
      <vt:lpstr>Processing Content @ Rewrite Proxy (Routing)</vt:lpstr>
      <vt:lpstr>Processing Content @ Cache Proxy (Cache)</vt:lpstr>
      <vt:lpstr>Processing Content @ Web Storage (Static Content)</vt:lpstr>
      <vt:lpstr>Processing Content @ Cache Distribution (CloudFront)</vt:lpstr>
      <vt:lpstr>More Patterns</vt:lpstr>
      <vt:lpstr>Slide 21</vt:lpstr>
      <vt:lpstr>Step 1: Choose an Amazon Machine Image (AMI)</vt:lpstr>
      <vt:lpstr>Step 2: Choose an Instance Type</vt:lpstr>
      <vt:lpstr>Step 3: Configure Instance Details</vt:lpstr>
      <vt:lpstr>Step 4: Add Storage</vt:lpstr>
      <vt:lpstr>Step 5:  Tag Instance</vt:lpstr>
      <vt:lpstr>Step 6:  Configure Security Group</vt:lpstr>
      <vt:lpstr>Step 7:   Review Instance Launch</vt:lpstr>
      <vt:lpstr>Step 8:   Launch Instance</vt:lpstr>
      <vt:lpstr>EC2 Dashboard</vt:lpstr>
      <vt:lpstr>Reach  AWS </vt:lpstr>
      <vt:lpstr>AWS Client Library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2014-11-01T13:48:45Z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